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Masters/slideMaster59.xml" ContentType="application/vnd.openxmlformats-officedocument.presentationml.slideMaster+xml"/>
  <Override PartName="/ppt/slideMasters/slideMaster60.xml" ContentType="application/vnd.openxmlformats-officedocument.presentationml.slideMaster+xml"/>
  <Override PartName="/ppt/slideMasters/slideMaster61.xml" ContentType="application/vnd.openxmlformats-officedocument.presentationml.slideMaster+xml"/>
  <Override PartName="/ppt/slideMasters/slideMaster62.xml" ContentType="application/vnd.openxmlformats-officedocument.presentationml.slideMaster+xml"/>
  <Override PartName="/ppt/slideMasters/slideMaster63.xml" ContentType="application/vnd.openxmlformats-officedocument.presentationml.slideMaster+xml"/>
  <Override PartName="/ppt/slideMasters/slideMaster64.xml" ContentType="application/vnd.openxmlformats-officedocument.presentationml.slideMaster+xml"/>
  <Override PartName="/ppt/slideMasters/slideMaster65.xml" ContentType="application/vnd.openxmlformats-officedocument.presentationml.slideMaster+xml"/>
  <Override PartName="/ppt/slideMasters/slideMaster66.xml" ContentType="application/vnd.openxmlformats-officedocument.presentationml.slideMaster+xml"/>
  <Override PartName="/ppt/slideMasters/slideMaster67.xml" ContentType="application/vnd.openxmlformats-officedocument.presentationml.slideMaster+xml"/>
  <Override PartName="/ppt/slideMasters/slideMaster68.xml" ContentType="application/vnd.openxmlformats-officedocument.presentationml.slideMaster+xml"/>
  <Override PartName="/ppt/slideMasters/slideMaster69.xml" ContentType="application/vnd.openxmlformats-officedocument.presentationml.slideMaster+xml"/>
  <Override PartName="/ppt/slideMasters/slideMaster70.xml" ContentType="application/vnd.openxmlformats-officedocument.presentationml.slideMaster+xml"/>
  <Override PartName="/ppt/slideMasters/slideMaster71.xml" ContentType="application/vnd.openxmlformats-officedocument.presentationml.slideMaster+xml"/>
  <Override PartName="/ppt/slideMasters/slideMaster72.xml" ContentType="application/vnd.openxmlformats-officedocument.presentationml.slideMaster+xml"/>
  <Override PartName="/ppt/slideMasters/slideMaster73.xml" ContentType="application/vnd.openxmlformats-officedocument.presentationml.slideMaster+xml"/>
  <Override PartName="/ppt/slideMasters/slideMaster74.xml" ContentType="application/vnd.openxmlformats-officedocument.presentationml.slideMaster+xml"/>
  <Override PartName="/ppt/slideMasters/slideMaster75.xml" ContentType="application/vnd.openxmlformats-officedocument.presentationml.slideMaster+xml"/>
  <Override PartName="/ppt/slideMasters/slideMaster76.xml" ContentType="application/vnd.openxmlformats-officedocument.presentationml.slideMaster+xml"/>
  <Override PartName="/ppt/slideMasters/slideMaster77.xml" ContentType="application/vnd.openxmlformats-officedocument.presentationml.slideMaster+xml"/>
  <Override PartName="/ppt/slideMasters/slideMaster78.xml" ContentType="application/vnd.openxmlformats-officedocument.presentationml.slideMaster+xml"/>
  <Override PartName="/ppt/slideMasters/slideMaster7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6.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9.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10.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1.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2.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3.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4.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5.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6.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7.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8.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9.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20.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21.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theme/theme22.xml" ContentType="application/vnd.openxmlformats-officedocument.theme+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23.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4.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theme/theme25.xml" ContentType="application/vnd.openxmlformats-officedocument.theme+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theme/theme26.xml" ContentType="application/vnd.openxmlformats-officedocument.theme+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theme/theme27.xml" ContentType="application/vnd.openxmlformats-officedocument.theme+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theme/theme28.xml" ContentType="application/vnd.openxmlformats-officedocument.theme+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29.xml" ContentType="application/vnd.openxmlformats-officedocument.theme+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theme/theme30.xml" ContentType="application/vnd.openxmlformats-officedocument.theme+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theme/theme31.xml" ContentType="application/vnd.openxmlformats-officedocument.theme+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theme/theme32.xml" ContentType="application/vnd.openxmlformats-officedocument.theme+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theme/theme33.xml" ContentType="application/vnd.openxmlformats-officedocument.theme+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theme/theme34.xml" ContentType="application/vnd.openxmlformats-officedocument.theme+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theme/theme35.xml" ContentType="application/vnd.openxmlformats-officedocument.theme+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theme/theme36.xml" ContentType="application/vnd.openxmlformats-officedocument.theme+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theme/theme37.xml" ContentType="application/vnd.openxmlformats-officedocument.theme+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theme/theme38.xml" ContentType="application/vnd.openxmlformats-officedocument.theme+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theme/theme39.xml" ContentType="application/vnd.openxmlformats-officedocument.theme+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theme/theme40.xml" ContentType="application/vnd.openxmlformats-officedocument.theme+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theme/theme41.xml" ContentType="application/vnd.openxmlformats-officedocument.theme+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theme/theme42.xml" ContentType="application/vnd.openxmlformats-officedocument.theme+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theme/theme43.xml" ContentType="application/vnd.openxmlformats-officedocument.theme+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theme/theme44.xml" ContentType="application/vnd.openxmlformats-officedocument.theme+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theme/theme45.xml" ContentType="application/vnd.openxmlformats-officedocument.theme+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theme/theme46.xml" ContentType="application/vnd.openxmlformats-officedocument.theme+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theme/theme47.xml" ContentType="application/vnd.openxmlformats-officedocument.theme+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theme/theme48.xml" ContentType="application/vnd.openxmlformats-officedocument.theme+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theme/theme49.xml" ContentType="application/vnd.openxmlformats-officedocument.theme+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theme/theme50.xml" ContentType="application/vnd.openxmlformats-officedocument.theme+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theme/theme51.xml" ContentType="application/vnd.openxmlformats-officedocument.theme+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theme/theme52.xml" ContentType="application/vnd.openxmlformats-officedocument.theme+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theme/theme53.xml" ContentType="application/vnd.openxmlformats-officedocument.theme+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theme/theme54.xml" ContentType="application/vnd.openxmlformats-officedocument.theme+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theme/theme55.xml" ContentType="application/vnd.openxmlformats-officedocument.theme+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theme/theme56.xml" ContentType="application/vnd.openxmlformats-officedocument.theme+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theme/theme57.xml" ContentType="application/vnd.openxmlformats-officedocument.theme+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theme/theme58.xml" ContentType="application/vnd.openxmlformats-officedocument.theme+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theme/theme59.xml" ContentType="application/vnd.openxmlformats-officedocument.theme+xml"/>
  <Override PartName="/ppt/slideLayouts/slideLayout601.xml" ContentType="application/vnd.openxmlformats-officedocument.presentationml.slideLayout+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theme/theme60.xml" ContentType="application/vnd.openxmlformats-officedocument.theme+xml"/>
  <Override PartName="/ppt/slideLayouts/slideLayout613.xml" ContentType="application/vnd.openxmlformats-officedocument.presentationml.slideLayout+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theme/theme61.xml" ContentType="application/vnd.openxmlformats-officedocument.theme+xml"/>
  <Override PartName="/ppt/slideLayouts/slideLayout624.xml" ContentType="application/vnd.openxmlformats-officedocument.presentationml.slideLayout+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theme/theme62.xml" ContentType="application/vnd.openxmlformats-officedocument.theme+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theme/theme63.xml" ContentType="application/vnd.openxmlformats-officedocument.theme+xml"/>
  <Override PartName="/ppt/slideLayouts/slideLayout647.xml" ContentType="application/vnd.openxmlformats-officedocument.presentationml.slideLayout+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theme/theme64.xml" ContentType="application/vnd.openxmlformats-officedocument.theme+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theme/theme65.xml" ContentType="application/vnd.openxmlformats-officedocument.theme+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theme/theme66.xml" ContentType="application/vnd.openxmlformats-officedocument.theme+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theme/theme67.xml" ContentType="application/vnd.openxmlformats-officedocument.theme+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theme/theme68.xml" ContentType="application/vnd.openxmlformats-officedocument.theme+xml"/>
  <Override PartName="/ppt/slideLayouts/slideLayout687.xml" ContentType="application/vnd.openxmlformats-officedocument.presentationml.slideLayout+xml"/>
  <Override PartName="/ppt/slideLayouts/slideLayout688.xml" ContentType="application/vnd.openxmlformats-officedocument.presentationml.slideLayout+xml"/>
  <Override PartName="/ppt/theme/theme69.xml" ContentType="application/vnd.openxmlformats-officedocument.theme+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theme/theme70.xml" ContentType="application/vnd.openxmlformats-officedocument.theme+xml"/>
  <Override PartName="/ppt/slideLayouts/slideLayout691.xml" ContentType="application/vnd.openxmlformats-officedocument.presentationml.slideLayout+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theme/theme71.xml" ContentType="application/vnd.openxmlformats-officedocument.theme+xml"/>
  <Override PartName="/ppt/slideLayouts/slideLayout703.xml" ContentType="application/vnd.openxmlformats-officedocument.presentationml.slideLayout+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theme/theme72.xml" ContentType="application/vnd.openxmlformats-officedocument.theme+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theme/theme73.xml" ContentType="application/vnd.openxmlformats-officedocument.theme+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theme/theme74.xml" ContentType="application/vnd.openxmlformats-officedocument.theme+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theme/theme75.xml" ContentType="application/vnd.openxmlformats-officedocument.theme+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theme/theme76.xml" ContentType="application/vnd.openxmlformats-officedocument.theme+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theme/theme77.xml" ContentType="application/vnd.openxmlformats-officedocument.theme+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theme/theme78.xml" ContentType="application/vnd.openxmlformats-officedocument.theme+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theme/theme79.xml" ContentType="application/vnd.openxmlformats-officedocument.theme+xml"/>
  <Override PartName="/ppt/theme/theme80.xml" ContentType="application/vnd.openxmlformats-officedocument.theme+xml"/>
  <Override PartName="/ppt/theme/theme8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theme/themeOverride1.xml" ContentType="application/vnd.openxmlformats-officedocument.themeOverride+xml"/>
  <Override PartName="/ppt/drawings/drawing1.xml" ContentType="application/vnd.openxmlformats-officedocument.drawingml.chartshapes+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2.xml" ContentType="application/vnd.openxmlformats-officedocument.themeOverride+xml"/>
  <Override PartName="/ppt/drawings/drawing2.xml" ContentType="application/vnd.openxmlformats-officedocument.drawingml.chartshape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3.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5.xml" ContentType="application/vnd.openxmlformats-officedocument.drawingml.chart+xml"/>
  <Override PartName="/ppt/theme/themeOverride3.xml" ContentType="application/vnd.openxmlformats-officedocument.themeOverride+xml"/>
  <Override PartName="/ppt/charts/chart6.xml" ContentType="application/vnd.openxmlformats-officedocument.drawingml.chart+xml"/>
  <Override PartName="/ppt/theme/themeOverride4.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rts/chart7.xml" ContentType="application/vnd.openxmlformats-officedocument.drawingml.chart+xml"/>
  <Override PartName="/ppt/theme/themeOverride5.xml" ContentType="application/vnd.openxmlformats-officedocument.themeOverride+xml"/>
  <Override PartName="/ppt/drawings/drawing3.xml" ContentType="application/vnd.openxmlformats-officedocument.drawingml.chartshapes+xml"/>
  <Override PartName="/ppt/notesSlides/notesSlide21.xml" ContentType="application/vnd.openxmlformats-officedocument.presentationml.notesSlide+xml"/>
  <Override PartName="/ppt/charts/chart8.xml" ContentType="application/vnd.openxmlformats-officedocument.drawingml.chart+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rts/chart9.xml" ContentType="application/vnd.openxmlformats-officedocument.drawingml.chart+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charts/chart10.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6.xml" ContentType="application/vnd.openxmlformats-officedocument.themeOverride+xml"/>
  <Override PartName="/ppt/drawings/drawing4.xml" ContentType="application/vnd.openxmlformats-officedocument.drawingml.chartshapes+xml"/>
  <Override PartName="/ppt/charts/chart11.xml" ContentType="application/vnd.openxmlformats-officedocument.drawingml.chart+xml"/>
  <Override PartName="/ppt/charts/style5.xml" ContentType="application/vnd.ms-office.chartstyle+xml"/>
  <Override PartName="/ppt/charts/colors5.xml" ContentType="application/vnd.ms-office.chartcolorstyle+xml"/>
  <Override PartName="/ppt/theme/themeOverride7.xml" ContentType="application/vnd.openxmlformats-officedocument.themeOverride+xml"/>
  <Override PartName="/ppt/drawings/drawing5.xml" ContentType="application/vnd.openxmlformats-officedocument.drawingml.chartshape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tags/tag4.xml" ContentType="application/vnd.openxmlformats-officedocument.presentationml.tags+xml"/>
  <Override PartName="/ppt/notesSlides/notesSlide59.xml" ContentType="application/vnd.openxmlformats-officedocument.presentationml.notesSlide+xml"/>
  <Override PartName="/ppt/tags/tag5.xml" ContentType="application/vnd.openxmlformats-officedocument.presentationml.tags+xml"/>
  <Override PartName="/ppt/notesSlides/notesSlide60.xml" ContentType="application/vnd.openxmlformats-officedocument.presentationml.notesSlide+xml"/>
  <Override PartName="/ppt/tags/tag6.xml" ContentType="application/vnd.openxmlformats-officedocument.presentationml.tags+xml"/>
  <Override PartName="/ppt/notesSlides/notesSlide61.xml" ContentType="application/vnd.openxmlformats-officedocument.presentationml.notesSlide+xml"/>
  <Override PartName="/ppt/tags/tag7.xml" ContentType="application/vnd.openxmlformats-officedocument.presentationml.tags+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tags/tag8.xml" ContentType="application/vnd.openxmlformats-officedocument.presentationml.tags+xml"/>
  <Override PartName="/ppt/notesSlides/notesSlide64.xml" ContentType="application/vnd.openxmlformats-officedocument.presentationml.notesSlide+xml"/>
  <Override PartName="/ppt/tags/tag9.xml" ContentType="application/vnd.openxmlformats-officedocument.presentationml.tags+xml"/>
  <Override PartName="/ppt/notesSlides/notesSlide65.xml" ContentType="application/vnd.openxmlformats-officedocument.presentationml.notesSlide+xml"/>
  <Override PartName="/ppt/tags/tag10.xml" ContentType="application/vnd.openxmlformats-officedocument.presentationml.tags+xml"/>
  <Override PartName="/ppt/notesSlides/notesSlide66.xml" ContentType="application/vnd.openxmlformats-officedocument.presentationml.notesSlide+xml"/>
  <Override PartName="/ppt/tags/tag11.xml" ContentType="application/vnd.openxmlformats-officedocument.presentationml.tags+xml"/>
  <Override PartName="/ppt/notesSlides/notesSlide67.xml" ContentType="application/vnd.openxmlformats-officedocument.presentationml.notesSlide+xml"/>
  <Override PartName="/ppt/tags/tag12.xml" ContentType="application/vnd.openxmlformats-officedocument.presentationml.tags+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charts/chart12.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70.xml" ContentType="application/vnd.openxmlformats-officedocument.presentationml.notesSlide+xml"/>
  <Override PartName="/ppt/charts/chart13.xml" ContentType="application/vnd.openxmlformats-officedocument.drawingml.chart+xml"/>
  <Override PartName="/ppt/charts/style7.xml" ContentType="application/vnd.ms-office.chartstyle+xml"/>
  <Override PartName="/ppt/charts/colors7.xml" ContentType="application/vnd.ms-office.chartcolorstyle+xml"/>
  <Override PartName="/ppt/tags/tag13.xml" ContentType="application/vnd.openxmlformats-officedocument.presentationml.tags+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tags/tag14.xml" ContentType="application/vnd.openxmlformats-officedocument.presentationml.tags+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charts/chart14.xml" ContentType="application/vnd.openxmlformats-officedocument.drawingml.chart+xml"/>
  <Override PartName="/ppt/theme/themeOverride8.xml" ContentType="application/vnd.openxmlformats-officedocument.themeOverride+xml"/>
  <Override PartName="/ppt/notesSlides/notesSlide77.xml" ContentType="application/vnd.openxmlformats-officedocument.presentationml.notesSlide+xml"/>
  <Override PartName="/ppt/charts/chart15.xml" ContentType="application/vnd.openxmlformats-officedocument.drawingml.chart+xml"/>
  <Override PartName="/ppt/theme/themeOverride9.xml" ContentType="application/vnd.openxmlformats-officedocument.themeOverride+xml"/>
  <Override PartName="/ppt/charts/chart16.xml" ContentType="application/vnd.openxmlformats-officedocument.drawingml.chart+xml"/>
  <Override PartName="/ppt/theme/themeOverride10.xml" ContentType="application/vnd.openxmlformats-officedocument.themeOverr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charts/chart17.xml" ContentType="application/vnd.openxmlformats-officedocument.drawingml.chart+xml"/>
  <Override PartName="/ppt/charts/chart18.xml" ContentType="application/vnd.openxmlformats-officedocument.drawingml.chart+xml"/>
  <Override PartName="/ppt/theme/themeOverride11.xml" ContentType="application/vnd.openxmlformats-officedocument.themeOverride+xml"/>
  <Override PartName="/ppt/notesSlides/notesSlide80.xml" ContentType="application/vnd.openxmlformats-officedocument.presentationml.notesSlide+xml"/>
  <Override PartName="/ppt/charts/chart19.xml" ContentType="application/vnd.openxmlformats-officedocument.drawingml.chart+xml"/>
  <Override PartName="/ppt/theme/themeOverride12.xml" ContentType="application/vnd.openxmlformats-officedocument.themeOverride+xml"/>
  <Override PartName="/ppt/drawings/drawing6.xml" ContentType="application/vnd.openxmlformats-officedocument.drawingml.chartshapes+xml"/>
  <Override PartName="/ppt/notesSlides/notesSlide81.xml" ContentType="application/vnd.openxmlformats-officedocument.presentationml.notesSlide+xml"/>
  <Override PartName="/ppt/charts/chart20.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812" r:id="rId3"/>
    <p:sldMasterId id="2147483824" r:id="rId4"/>
    <p:sldMasterId id="2147483848" r:id="rId5"/>
    <p:sldMasterId id="2147483872" r:id="rId6"/>
    <p:sldMasterId id="2147483909" r:id="rId7"/>
    <p:sldMasterId id="2147483936" r:id="rId8"/>
    <p:sldMasterId id="2147484087" r:id="rId9"/>
    <p:sldMasterId id="2147484099" r:id="rId10"/>
    <p:sldMasterId id="2147484281" r:id="rId11"/>
    <p:sldMasterId id="2147484522" r:id="rId12"/>
    <p:sldMasterId id="2147484571" r:id="rId13"/>
    <p:sldMasterId id="2147484777" r:id="rId14"/>
    <p:sldMasterId id="2147484837" r:id="rId15"/>
    <p:sldMasterId id="2147484849" r:id="rId16"/>
    <p:sldMasterId id="2147484861" r:id="rId17"/>
    <p:sldMasterId id="2147484873" r:id="rId18"/>
    <p:sldMasterId id="2147484969" r:id="rId19"/>
    <p:sldMasterId id="2147485410" r:id="rId20"/>
    <p:sldMasterId id="2147485520" r:id="rId21"/>
    <p:sldMasterId id="2147485532" r:id="rId22"/>
    <p:sldMasterId id="2147485665" r:id="rId23"/>
    <p:sldMasterId id="2147485714" r:id="rId24"/>
    <p:sldMasterId id="2147486472" r:id="rId25"/>
    <p:sldMasterId id="2147486594" r:id="rId26"/>
    <p:sldMasterId id="2147486871" r:id="rId27"/>
    <p:sldMasterId id="2147487120" r:id="rId28"/>
    <p:sldMasterId id="2147487144" r:id="rId29"/>
    <p:sldMasterId id="2147487194" r:id="rId30"/>
    <p:sldMasterId id="2147487206" r:id="rId31"/>
    <p:sldMasterId id="2147487258" r:id="rId32"/>
    <p:sldMasterId id="2147487574" r:id="rId33"/>
    <p:sldMasterId id="2147487623" r:id="rId34"/>
    <p:sldMasterId id="2147487743" r:id="rId35"/>
    <p:sldMasterId id="2147488085" r:id="rId36"/>
    <p:sldMasterId id="2147488097" r:id="rId37"/>
    <p:sldMasterId id="2147488265" r:id="rId38"/>
    <p:sldMasterId id="2147488331" r:id="rId39"/>
    <p:sldMasterId id="2147488417" r:id="rId40"/>
    <p:sldMasterId id="2147488547" r:id="rId41"/>
    <p:sldMasterId id="2147488599" r:id="rId42"/>
    <p:sldMasterId id="2147488674" r:id="rId43"/>
    <p:sldMasterId id="2147488713" r:id="rId44"/>
    <p:sldMasterId id="2147488738" r:id="rId45"/>
    <p:sldMasterId id="2147488750" r:id="rId46"/>
    <p:sldMasterId id="2147488808" r:id="rId47"/>
    <p:sldMasterId id="2147488849" r:id="rId48"/>
    <p:sldMasterId id="2147488905" r:id="rId49"/>
    <p:sldMasterId id="2147488934" r:id="rId50"/>
    <p:sldMasterId id="2147488951" r:id="rId51"/>
    <p:sldMasterId id="2147488978" r:id="rId52"/>
    <p:sldMasterId id="2147489007" r:id="rId53"/>
    <p:sldMasterId id="2147489058" r:id="rId54"/>
    <p:sldMasterId id="2147489076" r:id="rId55"/>
    <p:sldMasterId id="2147489081" r:id="rId56"/>
    <p:sldMasterId id="2147489093" r:id="rId57"/>
    <p:sldMasterId id="2147489098" r:id="rId58"/>
    <p:sldMasterId id="2147489127" r:id="rId59"/>
    <p:sldMasterId id="2147489143" r:id="rId60"/>
    <p:sldMasterId id="2147489156" r:id="rId61"/>
    <p:sldMasterId id="2147489168" r:id="rId62"/>
    <p:sldMasterId id="2147489181" r:id="rId63"/>
    <p:sldMasterId id="2147489193" r:id="rId64"/>
    <p:sldMasterId id="2147489257" r:id="rId65"/>
    <p:sldMasterId id="2147489260" r:id="rId66"/>
    <p:sldMasterId id="2147489273" r:id="rId67"/>
    <p:sldMasterId id="2147489285" r:id="rId68"/>
    <p:sldMasterId id="2147489289" r:id="rId69"/>
    <p:sldMasterId id="2147489292" r:id="rId70"/>
    <p:sldMasterId id="2147489295" r:id="rId71"/>
    <p:sldMasterId id="2147489308" r:id="rId72"/>
    <p:sldMasterId id="2147489321" r:id="rId73"/>
    <p:sldMasterId id="2147489333" r:id="rId74"/>
    <p:sldMasterId id="2147489339" r:id="rId75"/>
    <p:sldMasterId id="2147489352" r:id="rId76"/>
    <p:sldMasterId id="2147489364" r:id="rId77"/>
    <p:sldMasterId id="2147489377" r:id="rId78"/>
    <p:sldMasterId id="2147489389" r:id="rId79"/>
  </p:sldMasterIdLst>
  <p:notesMasterIdLst>
    <p:notesMasterId r:id="rId311"/>
  </p:notesMasterIdLst>
  <p:handoutMasterIdLst>
    <p:handoutMasterId r:id="rId312"/>
  </p:handoutMasterIdLst>
  <p:sldIdLst>
    <p:sldId id="2147470870" r:id="rId80"/>
    <p:sldId id="2147470908" r:id="rId81"/>
    <p:sldId id="7461" r:id="rId82"/>
    <p:sldId id="7909" r:id="rId83"/>
    <p:sldId id="7910" r:id="rId84"/>
    <p:sldId id="7999" r:id="rId85"/>
    <p:sldId id="7886" r:id="rId86"/>
    <p:sldId id="7888" r:id="rId87"/>
    <p:sldId id="3738" r:id="rId88"/>
    <p:sldId id="5245" r:id="rId89"/>
    <p:sldId id="5509" r:id="rId90"/>
    <p:sldId id="6156" r:id="rId91"/>
    <p:sldId id="7026" r:id="rId92"/>
    <p:sldId id="7380" r:id="rId93"/>
    <p:sldId id="8214" r:id="rId94"/>
    <p:sldId id="2147470845" r:id="rId95"/>
    <p:sldId id="5239" r:id="rId96"/>
    <p:sldId id="7404" r:id="rId97"/>
    <p:sldId id="7501" r:id="rId98"/>
    <p:sldId id="7095" r:id="rId99"/>
    <p:sldId id="7405" r:id="rId100"/>
    <p:sldId id="7918" r:id="rId101"/>
    <p:sldId id="7919" r:id="rId102"/>
    <p:sldId id="2147470837" r:id="rId103"/>
    <p:sldId id="2147470930" r:id="rId104"/>
    <p:sldId id="2147470894" r:id="rId105"/>
    <p:sldId id="2147470931" r:id="rId106"/>
    <p:sldId id="2147470895" r:id="rId107"/>
    <p:sldId id="2147470897" r:id="rId108"/>
    <p:sldId id="2147470906" r:id="rId109"/>
    <p:sldId id="2147470898" r:id="rId110"/>
    <p:sldId id="2147470899" r:id="rId111"/>
    <p:sldId id="6050" r:id="rId112"/>
    <p:sldId id="3586" r:id="rId113"/>
    <p:sldId id="2147470839" r:id="rId114"/>
    <p:sldId id="8228" r:id="rId115"/>
    <p:sldId id="8205" r:id="rId116"/>
    <p:sldId id="7829" r:id="rId117"/>
    <p:sldId id="7600" r:id="rId118"/>
    <p:sldId id="267" r:id="rId119"/>
    <p:sldId id="8074" r:id="rId120"/>
    <p:sldId id="5603" r:id="rId121"/>
    <p:sldId id="8189" r:id="rId122"/>
    <p:sldId id="7374" r:id="rId123"/>
    <p:sldId id="7375" r:id="rId124"/>
    <p:sldId id="8282" r:id="rId125"/>
    <p:sldId id="8283" r:id="rId126"/>
    <p:sldId id="8230" r:id="rId127"/>
    <p:sldId id="2147470885" r:id="rId128"/>
    <p:sldId id="7610" r:id="rId129"/>
    <p:sldId id="2147470909" r:id="rId130"/>
    <p:sldId id="2147470910" r:id="rId131"/>
    <p:sldId id="7614" r:id="rId132"/>
    <p:sldId id="7616" r:id="rId133"/>
    <p:sldId id="2147470929" r:id="rId134"/>
    <p:sldId id="7606" r:id="rId135"/>
    <p:sldId id="2147470902" r:id="rId136"/>
    <p:sldId id="2147470849" r:id="rId137"/>
    <p:sldId id="8755" r:id="rId138"/>
    <p:sldId id="2147470903" r:id="rId139"/>
    <p:sldId id="7025" r:id="rId140"/>
    <p:sldId id="2147470900" r:id="rId141"/>
    <p:sldId id="2147470815" r:id="rId142"/>
    <p:sldId id="2147470887" r:id="rId143"/>
    <p:sldId id="2147470896" r:id="rId144"/>
    <p:sldId id="7042" r:id="rId145"/>
    <p:sldId id="1240" r:id="rId146"/>
    <p:sldId id="7640" r:id="rId147"/>
    <p:sldId id="7922" r:id="rId148"/>
    <p:sldId id="7923" r:id="rId149"/>
    <p:sldId id="8289" r:id="rId150"/>
    <p:sldId id="8290" r:id="rId151"/>
    <p:sldId id="2147470838" r:id="rId152"/>
    <p:sldId id="8029" r:id="rId153"/>
    <p:sldId id="8030" r:id="rId154"/>
    <p:sldId id="8299" r:id="rId155"/>
    <p:sldId id="8300" r:id="rId156"/>
    <p:sldId id="8033" r:id="rId157"/>
    <p:sldId id="2147470601" r:id="rId158"/>
    <p:sldId id="8078" r:id="rId159"/>
    <p:sldId id="8040" r:id="rId160"/>
    <p:sldId id="8043" r:id="rId161"/>
    <p:sldId id="8046" r:id="rId162"/>
    <p:sldId id="8048" r:id="rId163"/>
    <p:sldId id="8049" r:id="rId164"/>
    <p:sldId id="8050" r:id="rId165"/>
    <p:sldId id="2147470872" r:id="rId166"/>
    <p:sldId id="2147470933" r:id="rId167"/>
    <p:sldId id="2147470873" r:id="rId168"/>
    <p:sldId id="2147470935" r:id="rId169"/>
    <p:sldId id="2147470714" r:id="rId170"/>
    <p:sldId id="2147470704" r:id="rId171"/>
    <p:sldId id="8039" r:id="rId172"/>
    <p:sldId id="2147470617" r:id="rId173"/>
    <p:sldId id="6595" r:id="rId174"/>
    <p:sldId id="2147470826" r:id="rId175"/>
    <p:sldId id="7927" r:id="rId176"/>
    <p:sldId id="7930" r:id="rId177"/>
    <p:sldId id="7931" r:id="rId178"/>
    <p:sldId id="7932" r:id="rId179"/>
    <p:sldId id="2147470827" r:id="rId180"/>
    <p:sldId id="7943" r:id="rId181"/>
    <p:sldId id="7942" r:id="rId182"/>
    <p:sldId id="2147470828" r:id="rId183"/>
    <p:sldId id="7946" r:id="rId184"/>
    <p:sldId id="7947" r:id="rId185"/>
    <p:sldId id="7948" r:id="rId186"/>
    <p:sldId id="7949" r:id="rId187"/>
    <p:sldId id="7950" r:id="rId188"/>
    <p:sldId id="1139" r:id="rId189"/>
    <p:sldId id="1140" r:id="rId190"/>
    <p:sldId id="2147470577" r:id="rId191"/>
    <p:sldId id="1145" r:id="rId192"/>
    <p:sldId id="1153" r:id="rId193"/>
    <p:sldId id="301" r:id="rId194"/>
    <p:sldId id="2147470852" r:id="rId195"/>
    <p:sldId id="8028" r:id="rId196"/>
    <p:sldId id="7934" r:id="rId197"/>
    <p:sldId id="7935" r:id="rId198"/>
    <p:sldId id="7936" r:id="rId199"/>
    <p:sldId id="7937" r:id="rId200"/>
    <p:sldId id="7938" r:id="rId201"/>
    <p:sldId id="7956" r:id="rId202"/>
    <p:sldId id="7959" r:id="rId203"/>
    <p:sldId id="2147470862" r:id="rId204"/>
    <p:sldId id="2147470829" r:id="rId205"/>
    <p:sldId id="2147470830" r:id="rId206"/>
    <p:sldId id="2147470861" r:id="rId207"/>
    <p:sldId id="2147470860" r:id="rId208"/>
    <p:sldId id="263" r:id="rId209"/>
    <p:sldId id="2147470831" r:id="rId210"/>
    <p:sldId id="2147470863" r:id="rId211"/>
    <p:sldId id="2147470832" r:id="rId212"/>
    <p:sldId id="2147470833" r:id="rId213"/>
    <p:sldId id="2147470840" r:id="rId214"/>
    <p:sldId id="2147470865" r:id="rId215"/>
    <p:sldId id="2147470586" r:id="rId216"/>
    <p:sldId id="7953" r:id="rId217"/>
    <p:sldId id="7954" r:id="rId218"/>
    <p:sldId id="2147470854" r:id="rId219"/>
    <p:sldId id="7955" r:id="rId220"/>
    <p:sldId id="7952" r:id="rId221"/>
    <p:sldId id="7951" r:id="rId222"/>
    <p:sldId id="7960" r:id="rId223"/>
    <p:sldId id="2147470888" r:id="rId224"/>
    <p:sldId id="2147470841" r:id="rId225"/>
    <p:sldId id="7377" r:id="rId226"/>
    <p:sldId id="5351" r:id="rId227"/>
    <p:sldId id="6547" r:id="rId228"/>
    <p:sldId id="8003" r:id="rId229"/>
    <p:sldId id="2147470855" r:id="rId230"/>
    <p:sldId id="2147470948" r:id="rId231"/>
    <p:sldId id="2147470876" r:id="rId232"/>
    <p:sldId id="2147470631" r:id="rId233"/>
    <p:sldId id="2147470632" r:id="rId234"/>
    <p:sldId id="2147470633" r:id="rId235"/>
    <p:sldId id="2147470868" r:id="rId236"/>
    <p:sldId id="2147470893" r:id="rId237"/>
    <p:sldId id="2147470907" r:id="rId238"/>
    <p:sldId id="2147470867" r:id="rId239"/>
    <p:sldId id="2147470674" r:id="rId240"/>
    <p:sldId id="2147470676" r:id="rId241"/>
    <p:sldId id="2147470677" r:id="rId242"/>
    <p:sldId id="2147470678" r:id="rId243"/>
    <p:sldId id="2147470679" r:id="rId244"/>
    <p:sldId id="2147470680" r:id="rId245"/>
    <p:sldId id="2147470682" r:id="rId246"/>
    <p:sldId id="2147470683" r:id="rId247"/>
    <p:sldId id="2147470684" r:id="rId248"/>
    <p:sldId id="2147470847" r:id="rId249"/>
    <p:sldId id="2147470848" r:id="rId250"/>
    <p:sldId id="2147470685" r:id="rId251"/>
    <p:sldId id="8297" r:id="rId252"/>
    <p:sldId id="8296" r:id="rId253"/>
    <p:sldId id="7519" r:id="rId254"/>
    <p:sldId id="2147470802" r:id="rId255"/>
    <p:sldId id="2147470803" r:id="rId256"/>
    <p:sldId id="8207" r:id="rId257"/>
    <p:sldId id="8208" r:id="rId258"/>
    <p:sldId id="8209" r:id="rId259"/>
    <p:sldId id="2147470864" r:id="rId260"/>
    <p:sldId id="869" r:id="rId261"/>
    <p:sldId id="2147470587" r:id="rId262"/>
    <p:sldId id="2147470843" r:id="rId263"/>
    <p:sldId id="7962" r:id="rId264"/>
    <p:sldId id="8020" r:id="rId265"/>
    <p:sldId id="8021" r:id="rId266"/>
    <p:sldId id="7968" r:id="rId267"/>
    <p:sldId id="7969" r:id="rId268"/>
    <p:sldId id="7970" r:id="rId269"/>
    <p:sldId id="2147470844" r:id="rId270"/>
    <p:sldId id="2147470904" r:id="rId271"/>
    <p:sldId id="867" r:id="rId272"/>
    <p:sldId id="908" r:id="rId273"/>
    <p:sldId id="2147470905" r:id="rId274"/>
    <p:sldId id="1421" r:id="rId275"/>
    <p:sldId id="1419" r:id="rId276"/>
    <p:sldId id="1426" r:id="rId277"/>
    <p:sldId id="1429" r:id="rId278"/>
    <p:sldId id="1349" r:id="rId279"/>
    <p:sldId id="1412" r:id="rId280"/>
    <p:sldId id="1410" r:id="rId281"/>
    <p:sldId id="1396" r:id="rId282"/>
    <p:sldId id="1406" r:id="rId283"/>
    <p:sldId id="1364" r:id="rId284"/>
    <p:sldId id="1341" r:id="rId285"/>
    <p:sldId id="1342" r:id="rId286"/>
    <p:sldId id="1305" r:id="rId287"/>
    <p:sldId id="1377" r:id="rId288"/>
    <p:sldId id="1431" r:id="rId289"/>
    <p:sldId id="539" r:id="rId290"/>
    <p:sldId id="2147470949" r:id="rId291"/>
    <p:sldId id="2147470939" r:id="rId292"/>
    <p:sldId id="2147470940" r:id="rId293"/>
    <p:sldId id="2147470941" r:id="rId294"/>
    <p:sldId id="2147470942" r:id="rId295"/>
    <p:sldId id="2147470943" r:id="rId296"/>
    <p:sldId id="2147470944" r:id="rId297"/>
    <p:sldId id="2147470945" r:id="rId298"/>
    <p:sldId id="2147470946" r:id="rId299"/>
    <p:sldId id="2147470947" r:id="rId300"/>
    <p:sldId id="7928" r:id="rId301"/>
    <p:sldId id="7929" r:id="rId302"/>
    <p:sldId id="2147470856" r:id="rId303"/>
    <p:sldId id="2147470857" r:id="rId304"/>
    <p:sldId id="2147470858" r:id="rId305"/>
    <p:sldId id="2147470794" r:id="rId306"/>
    <p:sldId id="2147470881" r:id="rId307"/>
    <p:sldId id="2147470877" r:id="rId308"/>
    <p:sldId id="2147470891" r:id="rId309"/>
    <p:sldId id="2147470892" r:id="rId310"/>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tel  Minesh Hamenbhai" initials="PH" lastIdx="2" clrIdx="0">
    <p:extLst>
      <p:ext uri="{19B8F6BF-5375-455C-9EA6-DF929625EA0E}">
        <p15:presenceInfo xmlns:p15="http://schemas.microsoft.com/office/powerpoint/2012/main" userId="S::mpatel@ethz.ch::6a2c18ab-280a-4d17-9acd-93b2f4ff5d5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FF"/>
    <a:srgbClr val="8C0000"/>
    <a:srgbClr val="FF00C4"/>
    <a:srgbClr val="1A5712"/>
    <a:srgbClr val="0432FF"/>
    <a:srgbClr val="711A6A"/>
    <a:srgbClr val="CC8D2A"/>
    <a:srgbClr val="948A54"/>
    <a:srgbClr val="2A55D6"/>
    <a:srgbClr val="663D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4" autoAdjust="0"/>
    <p:restoredTop sz="91206" autoAdjust="0"/>
  </p:normalViewPr>
  <p:slideViewPr>
    <p:cSldViewPr>
      <p:cViewPr varScale="1">
        <p:scale>
          <a:sx n="111" d="100"/>
          <a:sy n="111" d="100"/>
        </p:scale>
        <p:origin x="2240" y="200"/>
      </p:cViewPr>
      <p:guideLst>
        <p:guide orient="horz" pos="2160"/>
        <p:guide pos="2880"/>
      </p:guideLst>
    </p:cSldViewPr>
  </p:slideViewPr>
  <p:notesTextViewPr>
    <p:cViewPr>
      <p:scale>
        <a:sx n="114" d="100"/>
        <a:sy n="114" d="100"/>
      </p:scale>
      <p:origin x="0" y="0"/>
    </p:cViewPr>
  </p:notesTextViewPr>
  <p:sorterViewPr>
    <p:cViewPr>
      <p:scale>
        <a:sx n="66" d="100"/>
        <a:sy n="66" d="100"/>
      </p:scale>
      <p:origin x="0" y="0"/>
    </p:cViewPr>
  </p:sorterViewPr>
  <p:notesViewPr>
    <p:cSldViewPr>
      <p:cViewPr varScale="1">
        <p:scale>
          <a:sx n="101" d="100"/>
          <a:sy n="101" d="100"/>
        </p:scale>
        <p:origin x="-3228" y="-108"/>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38.xml"/><Relationship Id="rId299" Type="http://schemas.openxmlformats.org/officeDocument/2006/relationships/slide" Target="slides/slide220.xml"/><Relationship Id="rId21" Type="http://schemas.openxmlformats.org/officeDocument/2006/relationships/slideMaster" Target="slideMasters/slideMaster21.xml"/><Relationship Id="rId63" Type="http://schemas.openxmlformats.org/officeDocument/2006/relationships/slideMaster" Target="slideMasters/slideMaster63.xml"/><Relationship Id="rId159" Type="http://schemas.openxmlformats.org/officeDocument/2006/relationships/slide" Target="slides/slide80.xml"/><Relationship Id="rId170" Type="http://schemas.openxmlformats.org/officeDocument/2006/relationships/slide" Target="slides/slide91.xml"/><Relationship Id="rId226" Type="http://schemas.openxmlformats.org/officeDocument/2006/relationships/slide" Target="slides/slide147.xml"/><Relationship Id="rId268" Type="http://schemas.openxmlformats.org/officeDocument/2006/relationships/slide" Target="slides/slide189.xml"/><Relationship Id="rId32" Type="http://schemas.openxmlformats.org/officeDocument/2006/relationships/slideMaster" Target="slideMasters/slideMaster32.xml"/><Relationship Id="rId74" Type="http://schemas.openxmlformats.org/officeDocument/2006/relationships/slideMaster" Target="slideMasters/slideMaster74.xml"/><Relationship Id="rId128" Type="http://schemas.openxmlformats.org/officeDocument/2006/relationships/slide" Target="slides/slide49.xml"/><Relationship Id="rId5" Type="http://schemas.openxmlformats.org/officeDocument/2006/relationships/slideMaster" Target="slideMasters/slideMaster5.xml"/><Relationship Id="rId181" Type="http://schemas.openxmlformats.org/officeDocument/2006/relationships/slide" Target="slides/slide102.xml"/><Relationship Id="rId237" Type="http://schemas.openxmlformats.org/officeDocument/2006/relationships/slide" Target="slides/slide158.xml"/><Relationship Id="rId279" Type="http://schemas.openxmlformats.org/officeDocument/2006/relationships/slide" Target="slides/slide200.xml"/><Relationship Id="rId43" Type="http://schemas.openxmlformats.org/officeDocument/2006/relationships/slideMaster" Target="slideMasters/slideMaster43.xml"/><Relationship Id="rId139" Type="http://schemas.openxmlformats.org/officeDocument/2006/relationships/slide" Target="slides/slide60.xml"/><Relationship Id="rId290" Type="http://schemas.openxmlformats.org/officeDocument/2006/relationships/slide" Target="slides/slide211.xml"/><Relationship Id="rId304" Type="http://schemas.openxmlformats.org/officeDocument/2006/relationships/slide" Target="slides/slide225.xml"/><Relationship Id="rId85" Type="http://schemas.openxmlformats.org/officeDocument/2006/relationships/slide" Target="slides/slide6.xml"/><Relationship Id="rId150" Type="http://schemas.openxmlformats.org/officeDocument/2006/relationships/slide" Target="slides/slide71.xml"/><Relationship Id="rId192" Type="http://schemas.openxmlformats.org/officeDocument/2006/relationships/slide" Target="slides/slide113.xml"/><Relationship Id="rId206" Type="http://schemas.openxmlformats.org/officeDocument/2006/relationships/slide" Target="slides/slide127.xml"/><Relationship Id="rId248" Type="http://schemas.openxmlformats.org/officeDocument/2006/relationships/slide" Target="slides/slide169.xml"/><Relationship Id="rId12" Type="http://schemas.openxmlformats.org/officeDocument/2006/relationships/slideMaster" Target="slideMasters/slideMaster12.xml"/><Relationship Id="rId108" Type="http://schemas.openxmlformats.org/officeDocument/2006/relationships/slide" Target="slides/slide29.xml"/><Relationship Id="rId315" Type="http://schemas.openxmlformats.org/officeDocument/2006/relationships/viewProps" Target="viewProps.xml"/><Relationship Id="rId54" Type="http://schemas.openxmlformats.org/officeDocument/2006/relationships/slideMaster" Target="slideMasters/slideMaster54.xml"/><Relationship Id="rId96" Type="http://schemas.openxmlformats.org/officeDocument/2006/relationships/slide" Target="slides/slide17.xml"/><Relationship Id="rId161" Type="http://schemas.openxmlformats.org/officeDocument/2006/relationships/slide" Target="slides/slide82.xml"/><Relationship Id="rId217" Type="http://schemas.openxmlformats.org/officeDocument/2006/relationships/slide" Target="slides/slide138.xml"/><Relationship Id="rId259" Type="http://schemas.openxmlformats.org/officeDocument/2006/relationships/slide" Target="slides/slide180.xml"/><Relationship Id="rId23" Type="http://schemas.openxmlformats.org/officeDocument/2006/relationships/slideMaster" Target="slideMasters/slideMaster23.xml"/><Relationship Id="rId119" Type="http://schemas.openxmlformats.org/officeDocument/2006/relationships/slide" Target="slides/slide40.xml"/><Relationship Id="rId270" Type="http://schemas.openxmlformats.org/officeDocument/2006/relationships/slide" Target="slides/slide191.xml"/><Relationship Id="rId65" Type="http://schemas.openxmlformats.org/officeDocument/2006/relationships/slideMaster" Target="slideMasters/slideMaster65.xml"/><Relationship Id="rId130" Type="http://schemas.openxmlformats.org/officeDocument/2006/relationships/slide" Target="slides/slide51.xml"/><Relationship Id="rId172" Type="http://schemas.openxmlformats.org/officeDocument/2006/relationships/slide" Target="slides/slide93.xml"/><Relationship Id="rId228" Type="http://schemas.openxmlformats.org/officeDocument/2006/relationships/slide" Target="slides/slide149.xml"/><Relationship Id="rId13" Type="http://schemas.openxmlformats.org/officeDocument/2006/relationships/slideMaster" Target="slideMasters/slideMaster13.xml"/><Relationship Id="rId109" Type="http://schemas.openxmlformats.org/officeDocument/2006/relationships/slide" Target="slides/slide30.xml"/><Relationship Id="rId260" Type="http://schemas.openxmlformats.org/officeDocument/2006/relationships/slide" Target="slides/slide181.xml"/><Relationship Id="rId281" Type="http://schemas.openxmlformats.org/officeDocument/2006/relationships/slide" Target="slides/slide202.xml"/><Relationship Id="rId316" Type="http://schemas.openxmlformats.org/officeDocument/2006/relationships/theme" Target="theme/theme1.xml"/><Relationship Id="rId34" Type="http://schemas.openxmlformats.org/officeDocument/2006/relationships/slideMaster" Target="slideMasters/slideMaster34.xml"/><Relationship Id="rId55" Type="http://schemas.openxmlformats.org/officeDocument/2006/relationships/slideMaster" Target="slideMasters/slideMaster55.xml"/><Relationship Id="rId76" Type="http://schemas.openxmlformats.org/officeDocument/2006/relationships/slideMaster" Target="slideMasters/slideMaster76.xml"/><Relationship Id="rId97" Type="http://schemas.openxmlformats.org/officeDocument/2006/relationships/slide" Target="slides/slide18.xml"/><Relationship Id="rId120" Type="http://schemas.openxmlformats.org/officeDocument/2006/relationships/slide" Target="slides/slide41.xml"/><Relationship Id="rId141" Type="http://schemas.openxmlformats.org/officeDocument/2006/relationships/slide" Target="slides/slide62.xml"/><Relationship Id="rId7" Type="http://schemas.openxmlformats.org/officeDocument/2006/relationships/slideMaster" Target="slideMasters/slideMaster7.xml"/><Relationship Id="rId162" Type="http://schemas.openxmlformats.org/officeDocument/2006/relationships/slide" Target="slides/slide83.xml"/><Relationship Id="rId183" Type="http://schemas.openxmlformats.org/officeDocument/2006/relationships/slide" Target="slides/slide104.xml"/><Relationship Id="rId218" Type="http://schemas.openxmlformats.org/officeDocument/2006/relationships/slide" Target="slides/slide139.xml"/><Relationship Id="rId239" Type="http://schemas.openxmlformats.org/officeDocument/2006/relationships/slide" Target="slides/slide160.xml"/><Relationship Id="rId250" Type="http://schemas.openxmlformats.org/officeDocument/2006/relationships/slide" Target="slides/slide171.xml"/><Relationship Id="rId271" Type="http://schemas.openxmlformats.org/officeDocument/2006/relationships/slide" Target="slides/slide192.xml"/><Relationship Id="rId292" Type="http://schemas.openxmlformats.org/officeDocument/2006/relationships/slide" Target="slides/slide213.xml"/><Relationship Id="rId306" Type="http://schemas.openxmlformats.org/officeDocument/2006/relationships/slide" Target="slides/slide227.xml"/><Relationship Id="rId24" Type="http://schemas.openxmlformats.org/officeDocument/2006/relationships/slideMaster" Target="slideMasters/slideMaster24.xml"/><Relationship Id="rId45" Type="http://schemas.openxmlformats.org/officeDocument/2006/relationships/slideMaster" Target="slideMasters/slideMaster45.xml"/><Relationship Id="rId66" Type="http://schemas.openxmlformats.org/officeDocument/2006/relationships/slideMaster" Target="slideMasters/slideMaster66.xml"/><Relationship Id="rId87" Type="http://schemas.openxmlformats.org/officeDocument/2006/relationships/slide" Target="slides/slide8.xml"/><Relationship Id="rId110" Type="http://schemas.openxmlformats.org/officeDocument/2006/relationships/slide" Target="slides/slide31.xml"/><Relationship Id="rId131" Type="http://schemas.openxmlformats.org/officeDocument/2006/relationships/slide" Target="slides/slide52.xml"/><Relationship Id="rId152" Type="http://schemas.openxmlformats.org/officeDocument/2006/relationships/slide" Target="slides/slide73.xml"/><Relationship Id="rId173" Type="http://schemas.openxmlformats.org/officeDocument/2006/relationships/slide" Target="slides/slide94.xml"/><Relationship Id="rId194" Type="http://schemas.openxmlformats.org/officeDocument/2006/relationships/slide" Target="slides/slide115.xml"/><Relationship Id="rId208" Type="http://schemas.openxmlformats.org/officeDocument/2006/relationships/slide" Target="slides/slide129.xml"/><Relationship Id="rId229" Type="http://schemas.openxmlformats.org/officeDocument/2006/relationships/slide" Target="slides/slide150.xml"/><Relationship Id="rId240" Type="http://schemas.openxmlformats.org/officeDocument/2006/relationships/slide" Target="slides/slide161.xml"/><Relationship Id="rId261" Type="http://schemas.openxmlformats.org/officeDocument/2006/relationships/slide" Target="slides/slide182.xml"/><Relationship Id="rId14" Type="http://schemas.openxmlformats.org/officeDocument/2006/relationships/slideMaster" Target="slideMasters/slideMaster14.xml"/><Relationship Id="rId35" Type="http://schemas.openxmlformats.org/officeDocument/2006/relationships/slideMaster" Target="slideMasters/slideMaster35.xml"/><Relationship Id="rId56" Type="http://schemas.openxmlformats.org/officeDocument/2006/relationships/slideMaster" Target="slideMasters/slideMaster56.xml"/><Relationship Id="rId77" Type="http://schemas.openxmlformats.org/officeDocument/2006/relationships/slideMaster" Target="slideMasters/slideMaster77.xml"/><Relationship Id="rId100" Type="http://schemas.openxmlformats.org/officeDocument/2006/relationships/slide" Target="slides/slide21.xml"/><Relationship Id="rId282" Type="http://schemas.openxmlformats.org/officeDocument/2006/relationships/slide" Target="slides/slide203.xml"/><Relationship Id="rId317" Type="http://schemas.openxmlformats.org/officeDocument/2006/relationships/tableStyles" Target="tableStyles.xml"/><Relationship Id="rId8" Type="http://schemas.openxmlformats.org/officeDocument/2006/relationships/slideMaster" Target="slideMasters/slideMaster8.xml"/><Relationship Id="rId98" Type="http://schemas.openxmlformats.org/officeDocument/2006/relationships/slide" Target="slides/slide19.xml"/><Relationship Id="rId121" Type="http://schemas.openxmlformats.org/officeDocument/2006/relationships/slide" Target="slides/slide42.xml"/><Relationship Id="rId142" Type="http://schemas.openxmlformats.org/officeDocument/2006/relationships/slide" Target="slides/slide63.xml"/><Relationship Id="rId163" Type="http://schemas.openxmlformats.org/officeDocument/2006/relationships/slide" Target="slides/slide84.xml"/><Relationship Id="rId184" Type="http://schemas.openxmlformats.org/officeDocument/2006/relationships/slide" Target="slides/slide105.xml"/><Relationship Id="rId219" Type="http://schemas.openxmlformats.org/officeDocument/2006/relationships/slide" Target="slides/slide140.xml"/><Relationship Id="rId230" Type="http://schemas.openxmlformats.org/officeDocument/2006/relationships/slide" Target="slides/slide151.xml"/><Relationship Id="rId251" Type="http://schemas.openxmlformats.org/officeDocument/2006/relationships/slide" Target="slides/slide172.xml"/><Relationship Id="rId25" Type="http://schemas.openxmlformats.org/officeDocument/2006/relationships/slideMaster" Target="slideMasters/slideMaster25.xml"/><Relationship Id="rId46" Type="http://schemas.openxmlformats.org/officeDocument/2006/relationships/slideMaster" Target="slideMasters/slideMaster46.xml"/><Relationship Id="rId67" Type="http://schemas.openxmlformats.org/officeDocument/2006/relationships/slideMaster" Target="slideMasters/slideMaster67.xml"/><Relationship Id="rId272" Type="http://schemas.openxmlformats.org/officeDocument/2006/relationships/slide" Target="slides/slide193.xml"/><Relationship Id="rId293" Type="http://schemas.openxmlformats.org/officeDocument/2006/relationships/slide" Target="slides/slide214.xml"/><Relationship Id="rId307" Type="http://schemas.openxmlformats.org/officeDocument/2006/relationships/slide" Target="slides/slide228.xml"/><Relationship Id="rId88" Type="http://schemas.openxmlformats.org/officeDocument/2006/relationships/slide" Target="slides/slide9.xml"/><Relationship Id="rId111" Type="http://schemas.openxmlformats.org/officeDocument/2006/relationships/slide" Target="slides/slide32.xml"/><Relationship Id="rId132" Type="http://schemas.openxmlformats.org/officeDocument/2006/relationships/slide" Target="slides/slide53.xml"/><Relationship Id="rId153" Type="http://schemas.openxmlformats.org/officeDocument/2006/relationships/slide" Target="slides/slide74.xml"/><Relationship Id="rId174" Type="http://schemas.openxmlformats.org/officeDocument/2006/relationships/slide" Target="slides/slide95.xml"/><Relationship Id="rId195" Type="http://schemas.openxmlformats.org/officeDocument/2006/relationships/slide" Target="slides/slide116.xml"/><Relationship Id="rId209" Type="http://schemas.openxmlformats.org/officeDocument/2006/relationships/slide" Target="slides/slide130.xml"/><Relationship Id="rId220" Type="http://schemas.openxmlformats.org/officeDocument/2006/relationships/slide" Target="slides/slide141.xml"/><Relationship Id="rId241" Type="http://schemas.openxmlformats.org/officeDocument/2006/relationships/slide" Target="slides/slide162.xml"/><Relationship Id="rId15" Type="http://schemas.openxmlformats.org/officeDocument/2006/relationships/slideMaster" Target="slideMasters/slideMaster15.xml"/><Relationship Id="rId36" Type="http://schemas.openxmlformats.org/officeDocument/2006/relationships/slideMaster" Target="slideMasters/slideMaster36.xml"/><Relationship Id="rId57" Type="http://schemas.openxmlformats.org/officeDocument/2006/relationships/slideMaster" Target="slideMasters/slideMaster57.xml"/><Relationship Id="rId262" Type="http://schemas.openxmlformats.org/officeDocument/2006/relationships/slide" Target="slides/slide183.xml"/><Relationship Id="rId283" Type="http://schemas.openxmlformats.org/officeDocument/2006/relationships/slide" Target="slides/slide204.xml"/><Relationship Id="rId78" Type="http://schemas.openxmlformats.org/officeDocument/2006/relationships/slideMaster" Target="slideMasters/slideMaster78.xml"/><Relationship Id="rId99" Type="http://schemas.openxmlformats.org/officeDocument/2006/relationships/slide" Target="slides/slide20.xml"/><Relationship Id="rId101" Type="http://schemas.openxmlformats.org/officeDocument/2006/relationships/slide" Target="slides/slide22.xml"/><Relationship Id="rId122" Type="http://schemas.openxmlformats.org/officeDocument/2006/relationships/slide" Target="slides/slide43.xml"/><Relationship Id="rId143" Type="http://schemas.openxmlformats.org/officeDocument/2006/relationships/slide" Target="slides/slide64.xml"/><Relationship Id="rId164" Type="http://schemas.openxmlformats.org/officeDocument/2006/relationships/slide" Target="slides/slide85.xml"/><Relationship Id="rId185" Type="http://schemas.openxmlformats.org/officeDocument/2006/relationships/slide" Target="slides/slide106.xml"/><Relationship Id="rId9" Type="http://schemas.openxmlformats.org/officeDocument/2006/relationships/slideMaster" Target="slideMasters/slideMaster9.xml"/><Relationship Id="rId210" Type="http://schemas.openxmlformats.org/officeDocument/2006/relationships/slide" Target="slides/slide131.xml"/><Relationship Id="rId26" Type="http://schemas.openxmlformats.org/officeDocument/2006/relationships/slideMaster" Target="slideMasters/slideMaster26.xml"/><Relationship Id="rId231" Type="http://schemas.openxmlformats.org/officeDocument/2006/relationships/slide" Target="slides/slide152.xml"/><Relationship Id="rId252" Type="http://schemas.openxmlformats.org/officeDocument/2006/relationships/slide" Target="slides/slide173.xml"/><Relationship Id="rId273" Type="http://schemas.openxmlformats.org/officeDocument/2006/relationships/slide" Target="slides/slide194.xml"/><Relationship Id="rId294" Type="http://schemas.openxmlformats.org/officeDocument/2006/relationships/slide" Target="slides/slide215.xml"/><Relationship Id="rId308" Type="http://schemas.openxmlformats.org/officeDocument/2006/relationships/slide" Target="slides/slide229.xml"/><Relationship Id="rId47" Type="http://schemas.openxmlformats.org/officeDocument/2006/relationships/slideMaster" Target="slideMasters/slideMaster47.xml"/><Relationship Id="rId68" Type="http://schemas.openxmlformats.org/officeDocument/2006/relationships/slideMaster" Target="slideMasters/slideMaster68.xml"/><Relationship Id="rId89" Type="http://schemas.openxmlformats.org/officeDocument/2006/relationships/slide" Target="slides/slide10.xml"/><Relationship Id="rId112" Type="http://schemas.openxmlformats.org/officeDocument/2006/relationships/slide" Target="slides/slide33.xml"/><Relationship Id="rId133" Type="http://schemas.openxmlformats.org/officeDocument/2006/relationships/slide" Target="slides/slide54.xml"/><Relationship Id="rId154" Type="http://schemas.openxmlformats.org/officeDocument/2006/relationships/slide" Target="slides/slide75.xml"/><Relationship Id="rId175" Type="http://schemas.openxmlformats.org/officeDocument/2006/relationships/slide" Target="slides/slide96.xml"/><Relationship Id="rId196" Type="http://schemas.openxmlformats.org/officeDocument/2006/relationships/slide" Target="slides/slide117.xml"/><Relationship Id="rId200" Type="http://schemas.openxmlformats.org/officeDocument/2006/relationships/slide" Target="slides/slide121.xml"/><Relationship Id="rId16" Type="http://schemas.openxmlformats.org/officeDocument/2006/relationships/slideMaster" Target="slideMasters/slideMaster16.xml"/><Relationship Id="rId221" Type="http://schemas.openxmlformats.org/officeDocument/2006/relationships/slide" Target="slides/slide142.xml"/><Relationship Id="rId242" Type="http://schemas.openxmlformats.org/officeDocument/2006/relationships/slide" Target="slides/slide163.xml"/><Relationship Id="rId263" Type="http://schemas.openxmlformats.org/officeDocument/2006/relationships/slide" Target="slides/slide184.xml"/><Relationship Id="rId284" Type="http://schemas.openxmlformats.org/officeDocument/2006/relationships/slide" Target="slides/slide205.xml"/><Relationship Id="rId37" Type="http://schemas.openxmlformats.org/officeDocument/2006/relationships/slideMaster" Target="slideMasters/slideMaster37.xml"/><Relationship Id="rId58" Type="http://schemas.openxmlformats.org/officeDocument/2006/relationships/slideMaster" Target="slideMasters/slideMaster58.xml"/><Relationship Id="rId79" Type="http://schemas.openxmlformats.org/officeDocument/2006/relationships/slideMaster" Target="slideMasters/slideMaster79.xml"/><Relationship Id="rId102" Type="http://schemas.openxmlformats.org/officeDocument/2006/relationships/slide" Target="slides/slide23.xml"/><Relationship Id="rId123" Type="http://schemas.openxmlformats.org/officeDocument/2006/relationships/slide" Target="slides/slide44.xml"/><Relationship Id="rId144" Type="http://schemas.openxmlformats.org/officeDocument/2006/relationships/slide" Target="slides/slide65.xml"/><Relationship Id="rId90" Type="http://schemas.openxmlformats.org/officeDocument/2006/relationships/slide" Target="slides/slide11.xml"/><Relationship Id="rId165" Type="http://schemas.openxmlformats.org/officeDocument/2006/relationships/slide" Target="slides/slide86.xml"/><Relationship Id="rId186" Type="http://schemas.openxmlformats.org/officeDocument/2006/relationships/slide" Target="slides/slide107.xml"/><Relationship Id="rId211" Type="http://schemas.openxmlformats.org/officeDocument/2006/relationships/slide" Target="slides/slide132.xml"/><Relationship Id="rId232" Type="http://schemas.openxmlformats.org/officeDocument/2006/relationships/slide" Target="slides/slide153.xml"/><Relationship Id="rId253" Type="http://schemas.openxmlformats.org/officeDocument/2006/relationships/slide" Target="slides/slide174.xml"/><Relationship Id="rId274" Type="http://schemas.openxmlformats.org/officeDocument/2006/relationships/slide" Target="slides/slide195.xml"/><Relationship Id="rId295" Type="http://schemas.openxmlformats.org/officeDocument/2006/relationships/slide" Target="slides/slide216.xml"/><Relationship Id="rId309" Type="http://schemas.openxmlformats.org/officeDocument/2006/relationships/slide" Target="slides/slide230.xml"/><Relationship Id="rId27" Type="http://schemas.openxmlformats.org/officeDocument/2006/relationships/slideMaster" Target="slideMasters/slideMaster27.xml"/><Relationship Id="rId48" Type="http://schemas.openxmlformats.org/officeDocument/2006/relationships/slideMaster" Target="slideMasters/slideMaster48.xml"/><Relationship Id="rId69" Type="http://schemas.openxmlformats.org/officeDocument/2006/relationships/slideMaster" Target="slideMasters/slideMaster69.xml"/><Relationship Id="rId113" Type="http://schemas.openxmlformats.org/officeDocument/2006/relationships/slide" Target="slides/slide34.xml"/><Relationship Id="rId134" Type="http://schemas.openxmlformats.org/officeDocument/2006/relationships/slide" Target="slides/slide55.xml"/><Relationship Id="rId80" Type="http://schemas.openxmlformats.org/officeDocument/2006/relationships/slide" Target="slides/slide1.xml"/><Relationship Id="rId155" Type="http://schemas.openxmlformats.org/officeDocument/2006/relationships/slide" Target="slides/slide76.xml"/><Relationship Id="rId176" Type="http://schemas.openxmlformats.org/officeDocument/2006/relationships/slide" Target="slides/slide97.xml"/><Relationship Id="rId197" Type="http://schemas.openxmlformats.org/officeDocument/2006/relationships/slide" Target="slides/slide118.xml"/><Relationship Id="rId201" Type="http://schemas.openxmlformats.org/officeDocument/2006/relationships/slide" Target="slides/slide122.xml"/><Relationship Id="rId222" Type="http://schemas.openxmlformats.org/officeDocument/2006/relationships/slide" Target="slides/slide143.xml"/><Relationship Id="rId243" Type="http://schemas.openxmlformats.org/officeDocument/2006/relationships/slide" Target="slides/slide164.xml"/><Relationship Id="rId264" Type="http://schemas.openxmlformats.org/officeDocument/2006/relationships/slide" Target="slides/slide185.xml"/><Relationship Id="rId285" Type="http://schemas.openxmlformats.org/officeDocument/2006/relationships/slide" Target="slides/slide206.xml"/><Relationship Id="rId17" Type="http://schemas.openxmlformats.org/officeDocument/2006/relationships/slideMaster" Target="slideMasters/slideMaster17.xml"/><Relationship Id="rId38" Type="http://schemas.openxmlformats.org/officeDocument/2006/relationships/slideMaster" Target="slideMasters/slideMaster38.xml"/><Relationship Id="rId59" Type="http://schemas.openxmlformats.org/officeDocument/2006/relationships/slideMaster" Target="slideMasters/slideMaster59.xml"/><Relationship Id="rId103" Type="http://schemas.openxmlformats.org/officeDocument/2006/relationships/slide" Target="slides/slide24.xml"/><Relationship Id="rId124" Type="http://schemas.openxmlformats.org/officeDocument/2006/relationships/slide" Target="slides/slide45.xml"/><Relationship Id="rId310" Type="http://schemas.openxmlformats.org/officeDocument/2006/relationships/slide" Target="slides/slide231.xml"/><Relationship Id="rId70" Type="http://schemas.openxmlformats.org/officeDocument/2006/relationships/slideMaster" Target="slideMasters/slideMaster70.xml"/><Relationship Id="rId91" Type="http://schemas.openxmlformats.org/officeDocument/2006/relationships/slide" Target="slides/slide12.xml"/><Relationship Id="rId145" Type="http://schemas.openxmlformats.org/officeDocument/2006/relationships/slide" Target="slides/slide66.xml"/><Relationship Id="rId166" Type="http://schemas.openxmlformats.org/officeDocument/2006/relationships/slide" Target="slides/slide87.xml"/><Relationship Id="rId187" Type="http://schemas.openxmlformats.org/officeDocument/2006/relationships/slide" Target="slides/slide108.xml"/><Relationship Id="rId1" Type="http://schemas.openxmlformats.org/officeDocument/2006/relationships/slideMaster" Target="slideMasters/slideMaster1.xml"/><Relationship Id="rId212" Type="http://schemas.openxmlformats.org/officeDocument/2006/relationships/slide" Target="slides/slide133.xml"/><Relationship Id="rId233" Type="http://schemas.openxmlformats.org/officeDocument/2006/relationships/slide" Target="slides/slide154.xml"/><Relationship Id="rId254" Type="http://schemas.openxmlformats.org/officeDocument/2006/relationships/slide" Target="slides/slide175.xml"/><Relationship Id="rId28" Type="http://schemas.openxmlformats.org/officeDocument/2006/relationships/slideMaster" Target="slideMasters/slideMaster28.xml"/><Relationship Id="rId49" Type="http://schemas.openxmlformats.org/officeDocument/2006/relationships/slideMaster" Target="slideMasters/slideMaster49.xml"/><Relationship Id="rId114" Type="http://schemas.openxmlformats.org/officeDocument/2006/relationships/slide" Target="slides/slide35.xml"/><Relationship Id="rId275" Type="http://schemas.openxmlformats.org/officeDocument/2006/relationships/slide" Target="slides/slide196.xml"/><Relationship Id="rId296" Type="http://schemas.openxmlformats.org/officeDocument/2006/relationships/slide" Target="slides/slide217.xml"/><Relationship Id="rId300" Type="http://schemas.openxmlformats.org/officeDocument/2006/relationships/slide" Target="slides/slide221.xml"/><Relationship Id="rId60" Type="http://schemas.openxmlformats.org/officeDocument/2006/relationships/slideMaster" Target="slideMasters/slideMaster60.xml"/><Relationship Id="rId81" Type="http://schemas.openxmlformats.org/officeDocument/2006/relationships/slide" Target="slides/slide2.xml"/><Relationship Id="rId135" Type="http://schemas.openxmlformats.org/officeDocument/2006/relationships/slide" Target="slides/slide56.xml"/><Relationship Id="rId156" Type="http://schemas.openxmlformats.org/officeDocument/2006/relationships/slide" Target="slides/slide77.xml"/><Relationship Id="rId177" Type="http://schemas.openxmlformats.org/officeDocument/2006/relationships/slide" Target="slides/slide98.xml"/><Relationship Id="rId198" Type="http://schemas.openxmlformats.org/officeDocument/2006/relationships/slide" Target="slides/slide119.xml"/><Relationship Id="rId202" Type="http://schemas.openxmlformats.org/officeDocument/2006/relationships/slide" Target="slides/slide123.xml"/><Relationship Id="rId223" Type="http://schemas.openxmlformats.org/officeDocument/2006/relationships/slide" Target="slides/slide144.xml"/><Relationship Id="rId244" Type="http://schemas.openxmlformats.org/officeDocument/2006/relationships/slide" Target="slides/slide165.xml"/><Relationship Id="rId18" Type="http://schemas.openxmlformats.org/officeDocument/2006/relationships/slideMaster" Target="slideMasters/slideMaster18.xml"/><Relationship Id="rId39" Type="http://schemas.openxmlformats.org/officeDocument/2006/relationships/slideMaster" Target="slideMasters/slideMaster39.xml"/><Relationship Id="rId265" Type="http://schemas.openxmlformats.org/officeDocument/2006/relationships/slide" Target="slides/slide186.xml"/><Relationship Id="rId286" Type="http://schemas.openxmlformats.org/officeDocument/2006/relationships/slide" Target="slides/slide207.xml"/><Relationship Id="rId50" Type="http://schemas.openxmlformats.org/officeDocument/2006/relationships/slideMaster" Target="slideMasters/slideMaster50.xml"/><Relationship Id="rId104" Type="http://schemas.openxmlformats.org/officeDocument/2006/relationships/slide" Target="slides/slide25.xml"/><Relationship Id="rId125" Type="http://schemas.openxmlformats.org/officeDocument/2006/relationships/slide" Target="slides/slide46.xml"/><Relationship Id="rId146" Type="http://schemas.openxmlformats.org/officeDocument/2006/relationships/slide" Target="slides/slide67.xml"/><Relationship Id="rId167" Type="http://schemas.openxmlformats.org/officeDocument/2006/relationships/slide" Target="slides/slide88.xml"/><Relationship Id="rId188" Type="http://schemas.openxmlformats.org/officeDocument/2006/relationships/slide" Target="slides/slide109.xml"/><Relationship Id="rId311" Type="http://schemas.openxmlformats.org/officeDocument/2006/relationships/notesMaster" Target="notesMasters/notesMaster1.xml"/><Relationship Id="rId71" Type="http://schemas.openxmlformats.org/officeDocument/2006/relationships/slideMaster" Target="slideMasters/slideMaster71.xml"/><Relationship Id="rId92" Type="http://schemas.openxmlformats.org/officeDocument/2006/relationships/slide" Target="slides/slide13.xml"/><Relationship Id="rId213" Type="http://schemas.openxmlformats.org/officeDocument/2006/relationships/slide" Target="slides/slide134.xml"/><Relationship Id="rId234" Type="http://schemas.openxmlformats.org/officeDocument/2006/relationships/slide" Target="slides/slide155.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55" Type="http://schemas.openxmlformats.org/officeDocument/2006/relationships/slide" Target="slides/slide176.xml"/><Relationship Id="rId276" Type="http://schemas.openxmlformats.org/officeDocument/2006/relationships/slide" Target="slides/slide197.xml"/><Relationship Id="rId297" Type="http://schemas.openxmlformats.org/officeDocument/2006/relationships/slide" Target="slides/slide218.xml"/><Relationship Id="rId40" Type="http://schemas.openxmlformats.org/officeDocument/2006/relationships/slideMaster" Target="slideMasters/slideMaster40.xml"/><Relationship Id="rId115" Type="http://schemas.openxmlformats.org/officeDocument/2006/relationships/slide" Target="slides/slide36.xml"/><Relationship Id="rId136" Type="http://schemas.openxmlformats.org/officeDocument/2006/relationships/slide" Target="slides/slide57.xml"/><Relationship Id="rId157" Type="http://schemas.openxmlformats.org/officeDocument/2006/relationships/slide" Target="slides/slide78.xml"/><Relationship Id="rId178" Type="http://schemas.openxmlformats.org/officeDocument/2006/relationships/slide" Target="slides/slide99.xml"/><Relationship Id="rId301" Type="http://schemas.openxmlformats.org/officeDocument/2006/relationships/slide" Target="slides/slide222.xml"/><Relationship Id="rId61" Type="http://schemas.openxmlformats.org/officeDocument/2006/relationships/slideMaster" Target="slideMasters/slideMaster61.xml"/><Relationship Id="rId82" Type="http://schemas.openxmlformats.org/officeDocument/2006/relationships/slide" Target="slides/slide3.xml"/><Relationship Id="rId199" Type="http://schemas.openxmlformats.org/officeDocument/2006/relationships/slide" Target="slides/slide120.xml"/><Relationship Id="rId203" Type="http://schemas.openxmlformats.org/officeDocument/2006/relationships/slide" Target="slides/slide124.xml"/><Relationship Id="rId19" Type="http://schemas.openxmlformats.org/officeDocument/2006/relationships/slideMaster" Target="slideMasters/slideMaster19.xml"/><Relationship Id="rId224" Type="http://schemas.openxmlformats.org/officeDocument/2006/relationships/slide" Target="slides/slide145.xml"/><Relationship Id="rId245" Type="http://schemas.openxmlformats.org/officeDocument/2006/relationships/slide" Target="slides/slide166.xml"/><Relationship Id="rId266" Type="http://schemas.openxmlformats.org/officeDocument/2006/relationships/slide" Target="slides/slide187.xml"/><Relationship Id="rId287" Type="http://schemas.openxmlformats.org/officeDocument/2006/relationships/slide" Target="slides/slide208.xml"/><Relationship Id="rId30" Type="http://schemas.openxmlformats.org/officeDocument/2006/relationships/slideMaster" Target="slideMasters/slideMaster30.xml"/><Relationship Id="rId105" Type="http://schemas.openxmlformats.org/officeDocument/2006/relationships/slide" Target="slides/slide26.xml"/><Relationship Id="rId126" Type="http://schemas.openxmlformats.org/officeDocument/2006/relationships/slide" Target="slides/slide47.xml"/><Relationship Id="rId147" Type="http://schemas.openxmlformats.org/officeDocument/2006/relationships/slide" Target="slides/slide68.xml"/><Relationship Id="rId168" Type="http://schemas.openxmlformats.org/officeDocument/2006/relationships/slide" Target="slides/slide89.xml"/><Relationship Id="rId312" Type="http://schemas.openxmlformats.org/officeDocument/2006/relationships/handoutMaster" Target="handoutMasters/handoutMaster1.xml"/><Relationship Id="rId51" Type="http://schemas.openxmlformats.org/officeDocument/2006/relationships/slideMaster" Target="slideMasters/slideMaster51.xml"/><Relationship Id="rId72" Type="http://schemas.openxmlformats.org/officeDocument/2006/relationships/slideMaster" Target="slideMasters/slideMaster72.xml"/><Relationship Id="rId93" Type="http://schemas.openxmlformats.org/officeDocument/2006/relationships/slide" Target="slides/slide14.xml"/><Relationship Id="rId189" Type="http://schemas.openxmlformats.org/officeDocument/2006/relationships/slide" Target="slides/slide110.xml"/><Relationship Id="rId3" Type="http://schemas.openxmlformats.org/officeDocument/2006/relationships/slideMaster" Target="slideMasters/slideMaster3.xml"/><Relationship Id="rId214" Type="http://schemas.openxmlformats.org/officeDocument/2006/relationships/slide" Target="slides/slide135.xml"/><Relationship Id="rId235" Type="http://schemas.openxmlformats.org/officeDocument/2006/relationships/slide" Target="slides/slide156.xml"/><Relationship Id="rId256" Type="http://schemas.openxmlformats.org/officeDocument/2006/relationships/slide" Target="slides/slide177.xml"/><Relationship Id="rId277" Type="http://schemas.openxmlformats.org/officeDocument/2006/relationships/slide" Target="slides/slide198.xml"/><Relationship Id="rId298" Type="http://schemas.openxmlformats.org/officeDocument/2006/relationships/slide" Target="slides/slide219.xml"/><Relationship Id="rId116" Type="http://schemas.openxmlformats.org/officeDocument/2006/relationships/slide" Target="slides/slide37.xml"/><Relationship Id="rId137" Type="http://schemas.openxmlformats.org/officeDocument/2006/relationships/slide" Target="slides/slide58.xml"/><Relationship Id="rId158" Type="http://schemas.openxmlformats.org/officeDocument/2006/relationships/slide" Target="slides/slide79.xml"/><Relationship Id="rId302" Type="http://schemas.openxmlformats.org/officeDocument/2006/relationships/slide" Target="slides/slide223.xml"/><Relationship Id="rId20" Type="http://schemas.openxmlformats.org/officeDocument/2006/relationships/slideMaster" Target="slideMasters/slideMaster20.xml"/><Relationship Id="rId41" Type="http://schemas.openxmlformats.org/officeDocument/2006/relationships/slideMaster" Target="slideMasters/slideMaster41.xml"/><Relationship Id="rId62" Type="http://schemas.openxmlformats.org/officeDocument/2006/relationships/slideMaster" Target="slideMasters/slideMaster62.xml"/><Relationship Id="rId83" Type="http://schemas.openxmlformats.org/officeDocument/2006/relationships/slide" Target="slides/slide4.xml"/><Relationship Id="rId179" Type="http://schemas.openxmlformats.org/officeDocument/2006/relationships/slide" Target="slides/slide100.xml"/><Relationship Id="rId190" Type="http://schemas.openxmlformats.org/officeDocument/2006/relationships/slide" Target="slides/slide111.xml"/><Relationship Id="rId204" Type="http://schemas.openxmlformats.org/officeDocument/2006/relationships/slide" Target="slides/slide125.xml"/><Relationship Id="rId225" Type="http://schemas.openxmlformats.org/officeDocument/2006/relationships/slide" Target="slides/slide146.xml"/><Relationship Id="rId246" Type="http://schemas.openxmlformats.org/officeDocument/2006/relationships/slide" Target="slides/slide167.xml"/><Relationship Id="rId267" Type="http://schemas.openxmlformats.org/officeDocument/2006/relationships/slide" Target="slides/slide188.xml"/><Relationship Id="rId288" Type="http://schemas.openxmlformats.org/officeDocument/2006/relationships/slide" Target="slides/slide209.xml"/><Relationship Id="rId106" Type="http://schemas.openxmlformats.org/officeDocument/2006/relationships/slide" Target="slides/slide27.xml"/><Relationship Id="rId127" Type="http://schemas.openxmlformats.org/officeDocument/2006/relationships/slide" Target="slides/slide48.xml"/><Relationship Id="rId313" Type="http://schemas.openxmlformats.org/officeDocument/2006/relationships/commentAuthors" Target="commentAuthors.xml"/><Relationship Id="rId10" Type="http://schemas.openxmlformats.org/officeDocument/2006/relationships/slideMaster" Target="slideMasters/slideMaster10.xml"/><Relationship Id="rId31" Type="http://schemas.openxmlformats.org/officeDocument/2006/relationships/slideMaster" Target="slideMasters/slideMaster31.xml"/><Relationship Id="rId52" Type="http://schemas.openxmlformats.org/officeDocument/2006/relationships/slideMaster" Target="slideMasters/slideMaster52.xml"/><Relationship Id="rId73" Type="http://schemas.openxmlformats.org/officeDocument/2006/relationships/slideMaster" Target="slideMasters/slideMaster73.xml"/><Relationship Id="rId94" Type="http://schemas.openxmlformats.org/officeDocument/2006/relationships/slide" Target="slides/slide15.xml"/><Relationship Id="rId148" Type="http://schemas.openxmlformats.org/officeDocument/2006/relationships/slide" Target="slides/slide69.xml"/><Relationship Id="rId169" Type="http://schemas.openxmlformats.org/officeDocument/2006/relationships/slide" Target="slides/slide90.xml"/><Relationship Id="rId4" Type="http://schemas.openxmlformats.org/officeDocument/2006/relationships/slideMaster" Target="slideMasters/slideMaster4.xml"/><Relationship Id="rId180" Type="http://schemas.openxmlformats.org/officeDocument/2006/relationships/slide" Target="slides/slide101.xml"/><Relationship Id="rId215" Type="http://schemas.openxmlformats.org/officeDocument/2006/relationships/slide" Target="slides/slide136.xml"/><Relationship Id="rId236" Type="http://schemas.openxmlformats.org/officeDocument/2006/relationships/slide" Target="slides/slide157.xml"/><Relationship Id="rId257" Type="http://schemas.openxmlformats.org/officeDocument/2006/relationships/slide" Target="slides/slide178.xml"/><Relationship Id="rId278" Type="http://schemas.openxmlformats.org/officeDocument/2006/relationships/slide" Target="slides/slide199.xml"/><Relationship Id="rId303" Type="http://schemas.openxmlformats.org/officeDocument/2006/relationships/slide" Target="slides/slide224.xml"/><Relationship Id="rId42" Type="http://schemas.openxmlformats.org/officeDocument/2006/relationships/slideMaster" Target="slideMasters/slideMaster42.xml"/><Relationship Id="rId84" Type="http://schemas.openxmlformats.org/officeDocument/2006/relationships/slide" Target="slides/slide5.xml"/><Relationship Id="rId138" Type="http://schemas.openxmlformats.org/officeDocument/2006/relationships/slide" Target="slides/slide59.xml"/><Relationship Id="rId191" Type="http://schemas.openxmlformats.org/officeDocument/2006/relationships/slide" Target="slides/slide112.xml"/><Relationship Id="rId205" Type="http://schemas.openxmlformats.org/officeDocument/2006/relationships/slide" Target="slides/slide126.xml"/><Relationship Id="rId247" Type="http://schemas.openxmlformats.org/officeDocument/2006/relationships/slide" Target="slides/slide168.xml"/><Relationship Id="rId107" Type="http://schemas.openxmlformats.org/officeDocument/2006/relationships/slide" Target="slides/slide28.xml"/><Relationship Id="rId289" Type="http://schemas.openxmlformats.org/officeDocument/2006/relationships/slide" Target="slides/slide210.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70.xml"/><Relationship Id="rId314" Type="http://schemas.openxmlformats.org/officeDocument/2006/relationships/presProps" Target="presProps.xml"/><Relationship Id="rId95" Type="http://schemas.openxmlformats.org/officeDocument/2006/relationships/slide" Target="slides/slide16.xml"/><Relationship Id="rId160" Type="http://schemas.openxmlformats.org/officeDocument/2006/relationships/slide" Target="slides/slide81.xml"/><Relationship Id="rId216" Type="http://schemas.openxmlformats.org/officeDocument/2006/relationships/slide" Target="slides/slide137.xml"/><Relationship Id="rId258" Type="http://schemas.openxmlformats.org/officeDocument/2006/relationships/slide" Target="slides/slide179.xml"/><Relationship Id="rId22" Type="http://schemas.openxmlformats.org/officeDocument/2006/relationships/slideMaster" Target="slideMasters/slideMaster22.xml"/><Relationship Id="rId64" Type="http://schemas.openxmlformats.org/officeDocument/2006/relationships/slideMaster" Target="slideMasters/slideMaster64.xml"/><Relationship Id="rId118" Type="http://schemas.openxmlformats.org/officeDocument/2006/relationships/slide" Target="slides/slide39.xml"/><Relationship Id="rId171" Type="http://schemas.openxmlformats.org/officeDocument/2006/relationships/slide" Target="slides/slide92.xml"/><Relationship Id="rId227" Type="http://schemas.openxmlformats.org/officeDocument/2006/relationships/slide" Target="slides/slide148.xml"/><Relationship Id="rId269" Type="http://schemas.openxmlformats.org/officeDocument/2006/relationships/slide" Target="slides/slide190.xml"/><Relationship Id="rId33" Type="http://schemas.openxmlformats.org/officeDocument/2006/relationships/slideMaster" Target="slideMasters/slideMaster33.xml"/><Relationship Id="rId129" Type="http://schemas.openxmlformats.org/officeDocument/2006/relationships/slide" Target="slides/slide50.xml"/><Relationship Id="rId280" Type="http://schemas.openxmlformats.org/officeDocument/2006/relationships/slide" Target="slides/slide201.xml"/><Relationship Id="rId75" Type="http://schemas.openxmlformats.org/officeDocument/2006/relationships/slideMaster" Target="slideMasters/slideMaster75.xml"/><Relationship Id="rId140" Type="http://schemas.openxmlformats.org/officeDocument/2006/relationships/slide" Target="slides/slide61.xml"/><Relationship Id="rId182" Type="http://schemas.openxmlformats.org/officeDocument/2006/relationships/slide" Target="slides/slide103.xml"/><Relationship Id="rId6" Type="http://schemas.openxmlformats.org/officeDocument/2006/relationships/slideMaster" Target="slideMasters/slideMaster6.xml"/><Relationship Id="rId238" Type="http://schemas.openxmlformats.org/officeDocument/2006/relationships/slide" Target="slides/slide159.xml"/><Relationship Id="rId291" Type="http://schemas.openxmlformats.org/officeDocument/2006/relationships/slide" Target="slides/slide212.xml"/><Relationship Id="rId305" Type="http://schemas.openxmlformats.org/officeDocument/2006/relationships/slide" Target="slides/slide226.xml"/><Relationship Id="rId44" Type="http://schemas.openxmlformats.org/officeDocument/2006/relationships/slideMaster" Target="slideMasters/slideMaster44.xml"/><Relationship Id="rId86" Type="http://schemas.openxmlformats.org/officeDocument/2006/relationships/slide" Target="slides/slide7.xml"/><Relationship Id="rId151" Type="http://schemas.openxmlformats.org/officeDocument/2006/relationships/slide" Target="slides/slide72.xml"/><Relationship Id="rId193" Type="http://schemas.openxmlformats.org/officeDocument/2006/relationships/slide" Target="slides/slide114.xml"/><Relationship Id="rId207" Type="http://schemas.openxmlformats.org/officeDocument/2006/relationships/slide" Target="slides/slide128.xml"/><Relationship Id="rId249" Type="http://schemas.openxmlformats.org/officeDocument/2006/relationships/slide" Target="slides/slide170.xml"/></Relationships>
</file>

<file path=ppt/charts/_rels/chart1.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Macintosh%20HD:Users:amiraliboroumand:cmu:Google-Internship-EdgeTPU:ML-Workload-Analysis-repaired%20-backup-graphs.xlsx" TargetMode="External"/><Relationship Id="rId1" Type="http://schemas.openxmlformats.org/officeDocument/2006/relationships/themeOverride" Target="../theme/themeOverride1.xml"/></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5" Type="http://schemas.openxmlformats.org/officeDocument/2006/relationships/chartUserShapes" Target="../drawings/drawing2.xml"/><Relationship Id="rId4" Type="http://schemas.openxmlformats.org/officeDocument/2006/relationships/package" Target="../embeddings/Microsoft_Excel_Worksheet.xlsx"/></Relationships>
</file>

<file path=ppt/charts/_rels/chart5.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3.xml"/></Relationships>
</file>

<file path=ppt/charts/_rels/chart6.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4.xml"/></Relationships>
</file>

<file path=ppt/charts/_rels/chart7.xml.rels><?xml version="1.0" encoding="UTF-8" standalone="yes"?>
<Relationships xmlns="http://schemas.openxmlformats.org/package/2006/relationships"><Relationship Id="rId3" Type="http://schemas.openxmlformats.org/officeDocument/2006/relationships/chartUserShapes" Target="../drawings/drawing3.xml"/><Relationship Id="rId2" Type="http://schemas.openxmlformats.org/officeDocument/2006/relationships/oleObject" Target="Macintosh%20HD:Users:amiraliboroumand:cmu:Google-Internship-EdgeTPU:ML-Workload-Analysis-repaired%20-backup-graphs.xlsx" TargetMode="External"/><Relationship Id="rId1" Type="http://schemas.openxmlformats.org/officeDocument/2006/relationships/themeOverride" Target="../theme/themeOverride5.xml"/></Relationships>
</file>

<file path=ppt/charts/_rels/chart8.xml.rels><?xml version="1.0" encoding="UTF-8" standalone="yes"?>
<Relationships xmlns="http://schemas.openxmlformats.org/package/2006/relationships"><Relationship Id="rId1" Type="http://schemas.openxmlformats.org/officeDocument/2006/relationships/oleObject" Target="file:////Users/geraldo/Projects/Mensa/Plots.xlsx" TargetMode="External"/></Relationships>
</file>

<file path=ppt/charts/_rels/chart9.xml.rels><?xml version="1.0" encoding="UTF-8" standalone="yes"?>
<Relationships xmlns="http://schemas.openxmlformats.org/package/2006/relationships"><Relationship Id="rId1" Type="http://schemas.openxmlformats.org/officeDocument/2006/relationships/oleObject" Target="file:////vboxsrv\shared\samsung%20page%20copy\PageCopy_Power_v2.xlsx" TargetMode="External"/></Relationships>
</file>

<file path=ppt/charts/_rels/chart10.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4.xml"/><Relationship Id="rId1" Type="http://schemas.microsoft.com/office/2011/relationships/chartStyle" Target="style4.xml"/><Relationship Id="rId5" Type="http://schemas.openxmlformats.org/officeDocument/2006/relationships/chartUserShapes" Target="../drawings/drawing4.xml"/><Relationship Id="rId4" Type="http://schemas.openxmlformats.org/officeDocument/2006/relationships/oleObject" Target="file:///C:\Users\Rakesh\Desktop\fc%20-%20Copy.xlsx" TargetMode="External"/></Relationships>
</file>

<file path=ppt/charts/_rels/chart11.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5.xml"/><Relationship Id="rId1" Type="http://schemas.microsoft.com/office/2011/relationships/chartStyle" Target="style5.xml"/><Relationship Id="rId5" Type="http://schemas.openxmlformats.org/officeDocument/2006/relationships/chartUserShapes" Target="../drawings/drawing5.xml"/><Relationship Id="rId4" Type="http://schemas.openxmlformats.org/officeDocument/2006/relationships/oleObject" Target="file:///C:\Users\Rakesh\Desktop\fc%20-%20Copy.xlsx" TargetMode="External"/></Relationships>
</file>

<file path=ppt/charts/_rels/chart12.xml.rels><?xml version="1.0" encoding="UTF-8" standalone="yes"?>
<Relationships xmlns="http://schemas.openxmlformats.org/package/2006/relationships"><Relationship Id="rId3" Type="http://schemas.openxmlformats.org/officeDocument/2006/relationships/oleObject" Target="https://mailnankaieducn-my.sharepoint.com/personal/1511087_mail_nankai_edu_cn/Documents/1%20LLM%20acceleration/&#20889;&#20316;/exp-1.xlsx" TargetMode="External"/><Relationship Id="rId2" Type="http://schemas.microsoft.com/office/2011/relationships/chartColorStyle" Target="colors6.xml"/><Relationship Id="rId1" Type="http://schemas.microsoft.com/office/2011/relationships/chartStyle" Target="style6.xml"/></Relationships>
</file>

<file path=ppt/charts/_rels/chart13.xml.rels><?xml version="1.0" encoding="UTF-8" standalone="yes"?>
<Relationships xmlns="http://schemas.openxmlformats.org/package/2006/relationships"><Relationship Id="rId3" Type="http://schemas.openxmlformats.org/officeDocument/2006/relationships/oleObject" Target="https://mailnankaieducn-my.sharepoint.com/personal/1511087_mail_nankai_edu_cn/Documents/1%20LLM%20acceleration/&#20889;&#20316;/exp-1.xlsx" TargetMode="External"/><Relationship Id="rId2" Type="http://schemas.microsoft.com/office/2011/relationships/chartColorStyle" Target="colors7.xml"/><Relationship Id="rId1" Type="http://schemas.microsoft.com/office/2011/relationships/chartStyle" Target="style7.xml"/></Relationships>
</file>

<file path=ppt/charts/_rels/chart14.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8.xml"/></Relationships>
</file>

<file path=ppt/charts/_rels/chart15.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9.xml"/></Relationships>
</file>

<file path=ppt/charts/_rels/chart16.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10.xml"/></Relationships>
</file>

<file path=ppt/charts/_rels/chart1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18.xml.rels><?xml version="1.0" encoding="UTF-8" standalone="yes"?>
<Relationships xmlns="http://schemas.openxmlformats.org/package/2006/relationships"><Relationship Id="rId2" Type="http://schemas.openxmlformats.org/officeDocument/2006/relationships/oleObject" Target="Macintosh%20HD:Users:amiraliboroumand:cmu:Google-Internship-EdgeTPU:ML-Workload-Analysis-repaired%20-backup-for-graphs-copy.xlsx" TargetMode="External"/><Relationship Id="rId1" Type="http://schemas.openxmlformats.org/officeDocument/2006/relationships/themeOverride" Target="../theme/themeOverride11.xml"/></Relationships>
</file>

<file path=ppt/charts/_rels/chart19.xml.rels><?xml version="1.0" encoding="UTF-8" standalone="yes"?>
<Relationships xmlns="http://schemas.openxmlformats.org/package/2006/relationships"><Relationship Id="rId3" Type="http://schemas.openxmlformats.org/officeDocument/2006/relationships/chartUserShapes" Target="../drawings/drawing6.xml"/><Relationship Id="rId2" Type="http://schemas.openxmlformats.org/officeDocument/2006/relationships/oleObject" Target="Macintosh%20HD:Users:amiraliboroumand:cmu:Google-Internship-EdgeTPU:ML-Workload-Analysis-repaired%20-backup-graphs.xlsx" TargetMode="External"/><Relationship Id="rId1" Type="http://schemas.openxmlformats.org/officeDocument/2006/relationships/themeOverride" Target="../theme/themeOverride12.xml"/></Relationships>
</file>

<file path=ppt/charts/_rels/chart20.xml.rels><?xml version="1.0" encoding="UTF-8" standalone="yes"?>
<Relationships xmlns="http://schemas.openxmlformats.org/package/2006/relationships"><Relationship Id="rId1" Type="http://schemas.openxmlformats.org/officeDocument/2006/relationships/oleObject" Target="file:////Users/geraldo/Projects/Mensa/Plot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2375865926595"/>
          <c:y val="0.12945946535953601"/>
          <c:w val="0.86863689170001301"/>
          <c:h val="0.478239404335495"/>
        </c:manualLayout>
      </c:layout>
      <c:barChart>
        <c:barDir val="col"/>
        <c:grouping val="stacked"/>
        <c:varyColors val="0"/>
        <c:ser>
          <c:idx val="0"/>
          <c:order val="0"/>
          <c:tx>
            <c:strRef>
              <c:f>'Noronha-Proposal-Result'!$T$116</c:f>
              <c:strCache>
                <c:ptCount val="1"/>
                <c:pt idx="0">
                  <c:v>Total Static</c:v>
                </c:pt>
              </c:strCache>
            </c:strRef>
          </c:tx>
          <c:spPr>
            <a:solidFill>
              <a:schemeClr val="tx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'Noronha-Proposal-Result'!$T$117:$T$146</c:f>
              <c:numCache>
                <c:formatCode>General</c:formatCode>
                <c:ptCount val="30"/>
                <c:pt idx="0">
                  <c:v>0.18336898082999201</c:v>
                </c:pt>
                <c:pt idx="1">
                  <c:v>2.8807456200452601E-2</c:v>
                </c:pt>
                <c:pt idx="2">
                  <c:v>1.6648405087365599E-3</c:v>
                </c:pt>
                <c:pt idx="3">
                  <c:v>0.182605477659394</c:v>
                </c:pt>
                <c:pt idx="4">
                  <c:v>5.0529269869651901E-2</c:v>
                </c:pt>
                <c:pt idx="5">
                  <c:v>2.9201875643069201E-3</c:v>
                </c:pt>
                <c:pt idx="6">
                  <c:v>0.18196233170166501</c:v>
                </c:pt>
                <c:pt idx="7">
                  <c:v>4.9264944264114E-2</c:v>
                </c:pt>
                <c:pt idx="8">
                  <c:v>2.8471196589116799E-3</c:v>
                </c:pt>
                <c:pt idx="9">
                  <c:v>0.181601258270706</c:v>
                </c:pt>
                <c:pt idx="10">
                  <c:v>0.17418796532873601</c:v>
                </c:pt>
                <c:pt idx="11">
                  <c:v>4.5879366886306699E-2</c:v>
                </c:pt>
                <c:pt idx="12">
                  <c:v>0.22843217304160399</c:v>
                </c:pt>
                <c:pt idx="13">
                  <c:v>0.21229569166946</c:v>
                </c:pt>
                <c:pt idx="14">
                  <c:v>3.3444521070352798E-2</c:v>
                </c:pt>
                <c:pt idx="15">
                  <c:v>0.104250085428801</c:v>
                </c:pt>
                <c:pt idx="16">
                  <c:v>7.1166821286420004E-2</c:v>
                </c:pt>
                <c:pt idx="17">
                  <c:v>1.3518392297138899E-2</c:v>
                </c:pt>
                <c:pt idx="18">
                  <c:v>0.23801422149787699</c:v>
                </c:pt>
                <c:pt idx="19">
                  <c:v>0.21306709112519201</c:v>
                </c:pt>
                <c:pt idx="20">
                  <c:v>3.72371671329675E-2</c:v>
                </c:pt>
                <c:pt idx="21">
                  <c:v>0.18269874330908201</c:v>
                </c:pt>
                <c:pt idx="22">
                  <c:v>8.3928929598445196E-2</c:v>
                </c:pt>
                <c:pt idx="23">
                  <c:v>1.8428916065629301E-2</c:v>
                </c:pt>
                <c:pt idx="24">
                  <c:v>0.13761116944635801</c:v>
                </c:pt>
                <c:pt idx="25">
                  <c:v>5.9898695965186703E-2</c:v>
                </c:pt>
                <c:pt idx="26">
                  <c:v>3.06159912286584E-2</c:v>
                </c:pt>
                <c:pt idx="27">
                  <c:v>0.16493306137688599</c:v>
                </c:pt>
                <c:pt idx="28">
                  <c:v>8.6827059138931101E-2</c:v>
                </c:pt>
                <c:pt idx="29">
                  <c:v>2.41168260877586E-2</c:v>
                </c:pt>
              </c:numCache>
            </c:numRef>
          </c:val>
          <c:extLst>
            <c:ext xmlns:c16="http://schemas.microsoft.com/office/drawing/2014/chart" uri="{C3380CC4-5D6E-409C-BE32-E72D297353CC}">
              <c16:uniqueId val="{00000000-8837-2042-BD61-6B209109CCE8}"/>
            </c:ext>
          </c:extLst>
        </c:ser>
        <c:ser>
          <c:idx val="1"/>
          <c:order val="1"/>
          <c:tx>
            <c:strRef>
              <c:f>'Noronha-Proposal-Result'!$U$116</c:f>
              <c:strCache>
                <c:ptCount val="1"/>
                <c:pt idx="0">
                  <c:v>PE</c:v>
                </c:pt>
              </c:strCache>
            </c:strRef>
          </c:tx>
          <c:spPr>
            <a:solidFill>
              <a:schemeClr val="accent2"/>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'Noronha-Proposal-Result'!$U$117:$U$146</c:f>
              <c:numCache>
                <c:formatCode>General</c:formatCode>
                <c:ptCount val="30"/>
                <c:pt idx="0">
                  <c:v>9.0239276490578692E-3</c:v>
                </c:pt>
                <c:pt idx="1">
                  <c:v>9.0239276490578692E-3</c:v>
                </c:pt>
                <c:pt idx="2">
                  <c:v>9.0239276490578692E-3</c:v>
                </c:pt>
                <c:pt idx="3">
                  <c:v>8.9025020670481202E-3</c:v>
                </c:pt>
                <c:pt idx="4">
                  <c:v>8.9025020670481202E-3</c:v>
                </c:pt>
                <c:pt idx="5">
                  <c:v>8.9025020670481202E-3</c:v>
                </c:pt>
                <c:pt idx="6">
                  <c:v>8.9121432902873107E-3</c:v>
                </c:pt>
                <c:pt idx="7">
                  <c:v>8.9121432902873107E-3</c:v>
                </c:pt>
                <c:pt idx="8">
                  <c:v>8.9121432902873107E-3</c:v>
                </c:pt>
                <c:pt idx="9">
                  <c:v>0.30264670529030102</c:v>
                </c:pt>
                <c:pt idx="10">
                  <c:v>0.30264670529030102</c:v>
                </c:pt>
                <c:pt idx="11">
                  <c:v>0.30264670529030102</c:v>
                </c:pt>
                <c:pt idx="12">
                  <c:v>0.211107476403575</c:v>
                </c:pt>
                <c:pt idx="13">
                  <c:v>0.211107476403575</c:v>
                </c:pt>
                <c:pt idx="14">
                  <c:v>0.211107476403575</c:v>
                </c:pt>
                <c:pt idx="15">
                  <c:v>7.8692141780799404E-2</c:v>
                </c:pt>
                <c:pt idx="16">
                  <c:v>7.8692141780799404E-2</c:v>
                </c:pt>
                <c:pt idx="17">
                  <c:v>7.8692141780799404E-2</c:v>
                </c:pt>
                <c:pt idx="18">
                  <c:v>0.19984411775074201</c:v>
                </c:pt>
                <c:pt idx="19">
                  <c:v>0.19984411775074201</c:v>
                </c:pt>
                <c:pt idx="20">
                  <c:v>0.19984411775074201</c:v>
                </c:pt>
                <c:pt idx="21">
                  <c:v>0.12035191944</c:v>
                </c:pt>
                <c:pt idx="22">
                  <c:v>0.12035191944</c:v>
                </c:pt>
                <c:pt idx="23">
                  <c:v>0.12035191944</c:v>
                </c:pt>
                <c:pt idx="24">
                  <c:v>0.24015212256121099</c:v>
                </c:pt>
                <c:pt idx="25">
                  <c:v>0.24015212256121099</c:v>
                </c:pt>
                <c:pt idx="26">
                  <c:v>0.24015212256121099</c:v>
                </c:pt>
                <c:pt idx="27">
                  <c:v>0.198221753537866</c:v>
                </c:pt>
                <c:pt idx="28">
                  <c:v>0.198221753537866</c:v>
                </c:pt>
                <c:pt idx="29">
                  <c:v>0.198221753537866</c:v>
                </c:pt>
              </c:numCache>
            </c:numRef>
          </c:val>
          <c:extLst>
            <c:ext xmlns:c16="http://schemas.microsoft.com/office/drawing/2014/chart" uri="{C3380CC4-5D6E-409C-BE32-E72D297353CC}">
              <c16:uniqueId val="{00000001-8837-2042-BD61-6B209109CCE8}"/>
            </c:ext>
          </c:extLst>
        </c:ser>
        <c:ser>
          <c:idx val="2"/>
          <c:order val="2"/>
          <c:tx>
            <c:strRef>
              <c:f>'Noronha-Proposal-Result'!$V$116</c:f>
              <c:strCache>
                <c:ptCount val="1"/>
                <c:pt idx="0">
                  <c:v>Param Buffer+NoC</c:v>
                </c:pt>
              </c:strCache>
            </c:strRef>
          </c:tx>
          <c:spPr>
            <a:solidFill>
              <a:schemeClr val="bg2">
                <a:lumMod val="65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'Noronha-Proposal-Result'!$V$117:$V$146</c:f>
              <c:numCache>
                <c:formatCode>General</c:formatCode>
                <c:ptCount val="30"/>
                <c:pt idx="0">
                  <c:v>1.17319578794446E-2</c:v>
                </c:pt>
                <c:pt idx="1">
                  <c:v>1.17319578794446E-2</c:v>
                </c:pt>
                <c:pt idx="2">
                  <c:v>0</c:v>
                </c:pt>
                <c:pt idx="3">
                  <c:v>1.26463384742045E-2</c:v>
                </c:pt>
                <c:pt idx="4">
                  <c:v>1.26463384742045E-2</c:v>
                </c:pt>
                <c:pt idx="5">
                  <c:v>0</c:v>
                </c:pt>
                <c:pt idx="6">
                  <c:v>1.22304942107313E-2</c:v>
                </c:pt>
                <c:pt idx="7">
                  <c:v>1.22304942107313E-2</c:v>
                </c:pt>
                <c:pt idx="8">
                  <c:v>0</c:v>
                </c:pt>
                <c:pt idx="9">
                  <c:v>0.35616827105794402</c:v>
                </c:pt>
                <c:pt idx="10">
                  <c:v>0.35616827105794402</c:v>
                </c:pt>
                <c:pt idx="11">
                  <c:v>6.6223757251329196E-3</c:v>
                </c:pt>
                <c:pt idx="12">
                  <c:v>0.364500915103388</c:v>
                </c:pt>
                <c:pt idx="13">
                  <c:v>0.364500915103388</c:v>
                </c:pt>
                <c:pt idx="14">
                  <c:v>8.6009506674301801E-3</c:v>
                </c:pt>
                <c:pt idx="15">
                  <c:v>0.62156848757749905</c:v>
                </c:pt>
                <c:pt idx="16">
                  <c:v>0.62156848757749905</c:v>
                </c:pt>
                <c:pt idx="17">
                  <c:v>1.14344534757841E-2</c:v>
                </c:pt>
                <c:pt idx="18">
                  <c:v>0.35461763122291701</c:v>
                </c:pt>
                <c:pt idx="19">
                  <c:v>0.35461763122291701</c:v>
                </c:pt>
                <c:pt idx="20">
                  <c:v>8.1578121744225098E-3</c:v>
                </c:pt>
                <c:pt idx="21">
                  <c:v>0.14232606012886101</c:v>
                </c:pt>
                <c:pt idx="22">
                  <c:v>0.14232606012886101</c:v>
                </c:pt>
                <c:pt idx="23">
                  <c:v>2.5231355232569201E-3</c:v>
                </c:pt>
                <c:pt idx="24">
                  <c:v>0.157034360792177</c:v>
                </c:pt>
                <c:pt idx="25">
                  <c:v>0.157034360792177</c:v>
                </c:pt>
                <c:pt idx="26">
                  <c:v>2.5904245573330799E-3</c:v>
                </c:pt>
                <c:pt idx="27">
                  <c:v>0.191725325515018</c:v>
                </c:pt>
                <c:pt idx="28">
                  <c:v>0.191725325515018</c:v>
                </c:pt>
                <c:pt idx="29">
                  <c:v>3.8424508294236498E-3</c:v>
                </c:pt>
              </c:numCache>
            </c:numRef>
          </c:val>
          <c:extLst>
            <c:ext xmlns:c16="http://schemas.microsoft.com/office/drawing/2014/chart" uri="{C3380CC4-5D6E-409C-BE32-E72D297353CC}">
              <c16:uniqueId val="{00000002-8837-2042-BD61-6B209109CCE8}"/>
            </c:ext>
          </c:extLst>
        </c:ser>
        <c:ser>
          <c:idx val="3"/>
          <c:order val="3"/>
          <c:tx>
            <c:strRef>
              <c:f>'Noronha-Proposal-Result'!$W$116</c:f>
              <c:strCache>
                <c:ptCount val="1"/>
                <c:pt idx="0">
                  <c:v>Act Buffer+NoC </c:v>
                </c:pt>
              </c:strCache>
            </c:strRef>
          </c:tx>
          <c:spPr>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'Noronha-Proposal-Result'!$W$117:$W$146</c:f>
              <c:numCache>
                <c:formatCode>General</c:formatCode>
                <c:ptCount val="30"/>
                <c:pt idx="0">
                  <c:v>2.9555537094047102E-4</c:v>
                </c:pt>
                <c:pt idx="1">
                  <c:v>2.9555537094047102E-4</c:v>
                </c:pt>
                <c:pt idx="2">
                  <c:v>9.2361053418897092E-6</c:v>
                </c:pt>
                <c:pt idx="3">
                  <c:v>5.0107283867161596E-4</c:v>
                </c:pt>
                <c:pt idx="4">
                  <c:v>5.0107283867161596E-4</c:v>
                </c:pt>
                <c:pt idx="5">
                  <c:v>1.5658526208487999E-5</c:v>
                </c:pt>
                <c:pt idx="6">
                  <c:v>4.7681475228888098E-4</c:v>
                </c:pt>
                <c:pt idx="7">
                  <c:v>4.7681475228888098E-4</c:v>
                </c:pt>
                <c:pt idx="8">
                  <c:v>1.49004610090275E-5</c:v>
                </c:pt>
                <c:pt idx="9">
                  <c:v>1.1177727163700701E-2</c:v>
                </c:pt>
                <c:pt idx="10">
                  <c:v>1.1177727163700701E-2</c:v>
                </c:pt>
                <c:pt idx="11">
                  <c:v>2.0783184535549999E-4</c:v>
                </c:pt>
                <c:pt idx="12">
                  <c:v>1.3213716411052699E-2</c:v>
                </c:pt>
                <c:pt idx="13">
                  <c:v>1.3213716411052699E-2</c:v>
                </c:pt>
                <c:pt idx="14">
                  <c:v>3.1179763417779101E-4</c:v>
                </c:pt>
                <c:pt idx="15">
                  <c:v>2.4600990708866101E-2</c:v>
                </c:pt>
                <c:pt idx="16">
                  <c:v>2.4600990708866101E-2</c:v>
                </c:pt>
                <c:pt idx="17">
                  <c:v>4.6662127278753298E-4</c:v>
                </c:pt>
                <c:pt idx="18">
                  <c:v>1.3074099229801499E-2</c:v>
                </c:pt>
                <c:pt idx="19">
                  <c:v>1.3074099229801499E-2</c:v>
                </c:pt>
                <c:pt idx="20">
                  <c:v>3.0237853406216598E-4</c:v>
                </c:pt>
                <c:pt idx="21">
                  <c:v>4.4215647416857599E-3</c:v>
                </c:pt>
                <c:pt idx="22">
                  <c:v>4.4215647416857599E-3</c:v>
                </c:pt>
                <c:pt idx="23">
                  <c:v>8.4816955952810505E-5</c:v>
                </c:pt>
                <c:pt idx="24">
                  <c:v>5.4670362156908703E-3</c:v>
                </c:pt>
                <c:pt idx="25">
                  <c:v>5.4670362156908703E-3</c:v>
                </c:pt>
                <c:pt idx="26">
                  <c:v>9.32644896359156E-5</c:v>
                </c:pt>
                <c:pt idx="27">
                  <c:v>6.4590966926953404E-3</c:v>
                </c:pt>
                <c:pt idx="28">
                  <c:v>6.4590966926953404E-3</c:v>
                </c:pt>
                <c:pt idx="29">
                  <c:v>1.3406096723522499E-4</c:v>
                </c:pt>
              </c:numCache>
            </c:numRef>
          </c:val>
          <c:extLst>
            <c:ext xmlns:c16="http://schemas.microsoft.com/office/drawing/2014/chart" uri="{C3380CC4-5D6E-409C-BE32-E72D297353CC}">
              <c16:uniqueId val="{00000003-8837-2042-BD61-6B209109CCE8}"/>
            </c:ext>
          </c:extLst>
        </c:ser>
        <c:ser>
          <c:idx val="4"/>
          <c:order val="4"/>
          <c:tx>
            <c:strRef>
              <c:f>'Noronha-Proposal-Result'!$X$116</c:f>
              <c:strCache>
                <c:ptCount val="1"/>
                <c:pt idx="0">
                  <c:v>Off-chip Interconnect </c:v>
                </c:pt>
              </c:strCache>
            </c:strRef>
          </c:tx>
          <c:spPr>
            <a:solidFill>
              <a:srgbClr val="2661B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'Noronha-Proposal-Result'!$X$117:$X$146</c:f>
              <c:numCache>
                <c:formatCode>General</c:formatCode>
                <c:ptCount val="30"/>
                <c:pt idx="0">
                  <c:v>0.31791391739083502</c:v>
                </c:pt>
                <c:pt idx="1">
                  <c:v>0.31791391739083502</c:v>
                </c:pt>
                <c:pt idx="2">
                  <c:v>0</c:v>
                </c:pt>
                <c:pt idx="3">
                  <c:v>0.31782002356071198</c:v>
                </c:pt>
                <c:pt idx="4">
                  <c:v>0.31782002356071198</c:v>
                </c:pt>
                <c:pt idx="5">
                  <c:v>0</c:v>
                </c:pt>
                <c:pt idx="6">
                  <c:v>0.31824903738062998</c:v>
                </c:pt>
                <c:pt idx="7">
                  <c:v>0.31824903738062998</c:v>
                </c:pt>
                <c:pt idx="8">
                  <c:v>0</c:v>
                </c:pt>
                <c:pt idx="9">
                  <c:v>5.9303112174764402E-2</c:v>
                </c:pt>
                <c:pt idx="10">
                  <c:v>5.9303112174764402E-2</c:v>
                </c:pt>
                <c:pt idx="11">
                  <c:v>2.8786138858653401E-2</c:v>
                </c:pt>
                <c:pt idx="12">
                  <c:v>7.3025262353798304E-2</c:v>
                </c:pt>
                <c:pt idx="13">
                  <c:v>7.3025262353798304E-2</c:v>
                </c:pt>
                <c:pt idx="14">
                  <c:v>1.08559513443764E-2</c:v>
                </c:pt>
                <c:pt idx="15">
                  <c:v>6.8287030770842597E-2</c:v>
                </c:pt>
                <c:pt idx="16">
                  <c:v>6.8287030770842597E-2</c:v>
                </c:pt>
                <c:pt idx="17">
                  <c:v>6.8711290198049096E-3</c:v>
                </c:pt>
                <c:pt idx="18">
                  <c:v>7.7702269849615493E-2</c:v>
                </c:pt>
                <c:pt idx="19">
                  <c:v>7.7702269849615493E-2</c:v>
                </c:pt>
                <c:pt idx="20">
                  <c:v>8.00304014363434E-3</c:v>
                </c:pt>
                <c:pt idx="21">
                  <c:v>0.21986082412801999</c:v>
                </c:pt>
                <c:pt idx="22">
                  <c:v>0.21986082412801999</c:v>
                </c:pt>
                <c:pt idx="23">
                  <c:v>1.09143543164239E-2</c:v>
                </c:pt>
                <c:pt idx="24">
                  <c:v>0.183710413979845</c:v>
                </c:pt>
                <c:pt idx="25">
                  <c:v>0.183710413979845</c:v>
                </c:pt>
                <c:pt idx="26">
                  <c:v>1.8102743050721699E-2</c:v>
                </c:pt>
                <c:pt idx="27">
                  <c:v>0.192662946552287</c:v>
                </c:pt>
                <c:pt idx="28">
                  <c:v>0.192662946552287</c:v>
                </c:pt>
                <c:pt idx="29">
                  <c:v>1.25364080315724E-2</c:v>
                </c:pt>
              </c:numCache>
            </c:numRef>
          </c:val>
          <c:extLst>
            <c:ext xmlns:c16="http://schemas.microsoft.com/office/drawing/2014/chart" uri="{C3380CC4-5D6E-409C-BE32-E72D297353CC}">
              <c16:uniqueId val="{00000004-8837-2042-BD61-6B209109CCE8}"/>
            </c:ext>
          </c:extLst>
        </c:ser>
        <c:ser>
          <c:idx val="5"/>
          <c:order val="5"/>
          <c:tx>
            <c:strRef>
              <c:f>'Noronha-Proposal-Result'!$Y$116</c:f>
              <c:strCache>
                <c:ptCount val="1"/>
                <c:pt idx="0">
                  <c:v>DRAM </c:v>
                </c:pt>
              </c:strCache>
            </c:strRef>
          </c:tx>
          <c:spPr>
            <a:solidFill>
              <a:schemeClr val="accent3">
                <a:lumMod val="60000"/>
                <a:lumOff val="40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'Noronha-Proposal-Result'!$Y$117:$Y$146</c:f>
              <c:numCache>
                <c:formatCode>General</c:formatCode>
                <c:ptCount val="30"/>
                <c:pt idx="0">
                  <c:v>0.47766566087973</c:v>
                </c:pt>
                <c:pt idx="1">
                  <c:v>0.47766566087973</c:v>
                </c:pt>
                <c:pt idx="2">
                  <c:v>0.166110021836711</c:v>
                </c:pt>
                <c:pt idx="3">
                  <c:v>0.47752458539997</c:v>
                </c:pt>
                <c:pt idx="4">
                  <c:v>0.47752458539997</c:v>
                </c:pt>
                <c:pt idx="5">
                  <c:v>0.16606096231047199</c:v>
                </c:pt>
                <c:pt idx="6">
                  <c:v>0.47816917866439701</c:v>
                </c:pt>
                <c:pt idx="7">
                  <c:v>0.47816917866439701</c:v>
                </c:pt>
                <c:pt idx="8">
                  <c:v>0.16628512203137899</c:v>
                </c:pt>
                <c:pt idx="9">
                  <c:v>8.9102926042583602E-2</c:v>
                </c:pt>
                <c:pt idx="10">
                  <c:v>8.9102926042583602E-2</c:v>
                </c:pt>
                <c:pt idx="11">
                  <c:v>3.0985876111314401E-2</c:v>
                </c:pt>
                <c:pt idx="12">
                  <c:v>0.10972045668658199</c:v>
                </c:pt>
                <c:pt idx="13">
                  <c:v>0.10972045668658199</c:v>
                </c:pt>
                <c:pt idx="14">
                  <c:v>3.8155699579859599E-2</c:v>
                </c:pt>
                <c:pt idx="15">
                  <c:v>0.10260126373319101</c:v>
                </c:pt>
                <c:pt idx="16">
                  <c:v>0.10260126373319101</c:v>
                </c:pt>
                <c:pt idx="17">
                  <c:v>3.5679973577765298E-2</c:v>
                </c:pt>
                <c:pt idx="18">
                  <c:v>0.116747660449047</c:v>
                </c:pt>
                <c:pt idx="19">
                  <c:v>0.116747660449047</c:v>
                </c:pt>
                <c:pt idx="20">
                  <c:v>4.0599435996424099E-2</c:v>
                </c:pt>
                <c:pt idx="21">
                  <c:v>0.33034088825234997</c:v>
                </c:pt>
                <c:pt idx="22">
                  <c:v>0.33034088825234997</c:v>
                </c:pt>
                <c:pt idx="23">
                  <c:v>0.11487728060688999</c:v>
                </c:pt>
                <c:pt idx="24">
                  <c:v>0.276024897004718</c:v>
                </c:pt>
                <c:pt idx="25">
                  <c:v>0.276024897004718</c:v>
                </c:pt>
                <c:pt idx="26">
                  <c:v>9.5988691304469201E-2</c:v>
                </c:pt>
                <c:pt idx="27">
                  <c:v>0.289476077194812</c:v>
                </c:pt>
                <c:pt idx="28">
                  <c:v>0.289476077194812</c:v>
                </c:pt>
                <c:pt idx="29">
                  <c:v>0.101005795165806</c:v>
                </c:pt>
              </c:numCache>
            </c:numRef>
          </c:val>
          <c:extLst>
            <c:ext xmlns:c16="http://schemas.microsoft.com/office/drawing/2014/chart" uri="{C3380CC4-5D6E-409C-BE32-E72D297353CC}">
              <c16:uniqueId val="{00000005-8837-2042-BD61-6B209109CCE8}"/>
            </c:ext>
          </c:extLst>
        </c:ser>
        <c:dLbls>
          <c:showLegendKey val="0"/>
          <c:showVal val="0"/>
          <c:showCatName val="0"/>
          <c:showSerName val="0"/>
          <c:showPercent val="0"/>
          <c:showBubbleSize val="0"/>
        </c:dLbls>
        <c:gapWidth val="150"/>
        <c:overlap val="100"/>
        <c:axId val="1822949240"/>
        <c:axId val="1822952264"/>
      </c:barChart>
      <c:catAx>
        <c:axId val="1822949240"/>
        <c:scaling>
          <c:orientation val="minMax"/>
        </c:scaling>
        <c:delete val="0"/>
        <c:axPos val="b"/>
        <c:numFmt formatCode="General" sourceLinked="0"/>
        <c:majorTickMark val="out"/>
        <c:minorTickMark val="none"/>
        <c:tickLblPos val="nextTo"/>
        <c:txPr>
          <a:bodyPr/>
          <a:lstStyle/>
          <a:p>
            <a:pPr>
              <a:defRPr sz="1700" b="0">
                <a:latin typeface="Gill Sans MT" panose="020B0502020104020203" pitchFamily="34" charset="77"/>
              </a:defRPr>
            </a:pPr>
            <a:endParaRPr lang="en-US"/>
          </a:p>
        </c:txPr>
        <c:crossAx val="1822952264"/>
        <c:crosses val="autoZero"/>
        <c:auto val="1"/>
        <c:lblAlgn val="ctr"/>
        <c:lblOffset val="100"/>
        <c:noMultiLvlLbl val="0"/>
      </c:catAx>
      <c:valAx>
        <c:axId val="1822952264"/>
        <c:scaling>
          <c:orientation val="minMax"/>
          <c:max val="1"/>
        </c:scaling>
        <c:delete val="0"/>
        <c:axPos val="l"/>
        <c:majorGridlines/>
        <c:title>
          <c:tx>
            <c:rich>
              <a:bodyPr rot="-5400000" vert="horz"/>
              <a:lstStyle/>
              <a:p>
                <a:pPr>
                  <a:defRPr sz="2000">
                    <a:latin typeface="Gill Sans MT" panose="020B0502020104020203" pitchFamily="34" charset="77"/>
                  </a:defRPr>
                </a:pPr>
                <a:r>
                  <a:rPr lang="en-US" sz="2000">
                    <a:latin typeface="Gill Sans MT" panose="020B0502020104020203" pitchFamily="34" charset="77"/>
                  </a:rPr>
                  <a:t>Normalized Energy</a:t>
                </a:r>
              </a:p>
            </c:rich>
          </c:tx>
          <c:layout>
            <c:manualLayout>
              <c:xMode val="edge"/>
              <c:yMode val="edge"/>
              <c:x val="1.0928961748633901E-2"/>
              <c:y val="0.13647727215479999"/>
            </c:manualLayout>
          </c:layout>
          <c:overlay val="0"/>
        </c:title>
        <c:numFmt formatCode="General" sourceLinked="0"/>
        <c:majorTickMark val="out"/>
        <c:minorTickMark val="none"/>
        <c:tickLblPos val="nextTo"/>
        <c:txPr>
          <a:bodyPr/>
          <a:lstStyle/>
          <a:p>
            <a:pPr>
              <a:defRPr sz="2000">
                <a:latin typeface="Gill Sans MT" panose="020B0502020104020203" pitchFamily="34" charset="77"/>
              </a:defRPr>
            </a:pPr>
            <a:endParaRPr lang="en-US"/>
          </a:p>
        </c:txPr>
        <c:crossAx val="1822949240"/>
        <c:crosses val="autoZero"/>
        <c:crossBetween val="between"/>
        <c:majorUnit val="0.25"/>
      </c:valAx>
      <c:spPr>
        <a:ln>
          <a:solidFill>
            <a:schemeClr val="tx1"/>
          </a:solidFill>
        </a:ln>
      </c:spPr>
    </c:plotArea>
    <c:legend>
      <c:legendPos val="t"/>
      <c:layout>
        <c:manualLayout>
          <c:xMode val="edge"/>
          <c:yMode val="edge"/>
          <c:x val="0"/>
          <c:y val="0"/>
          <c:w val="1"/>
          <c:h val="0.107947399089509"/>
        </c:manualLayout>
      </c:layout>
      <c:overlay val="0"/>
      <c:txPr>
        <a:bodyPr/>
        <a:lstStyle/>
        <a:p>
          <a:pPr>
            <a:defRPr sz="2000" b="1">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userShapes r:id="rId3"/>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1108278652668417"/>
          <c:y val="8.1536330782635516E-2"/>
          <c:w val="0.86149365704286962"/>
          <c:h val="0.55788076821073884"/>
        </c:manualLayout>
      </c:layout>
      <c:barChart>
        <c:barDir val="bar"/>
        <c:grouping val="clustered"/>
        <c:varyColors val="0"/>
        <c:ser>
          <c:idx val="0"/>
          <c:order val="0"/>
          <c:tx>
            <c:strRef>
              <c:f>Sheet1!$B$1</c:f>
              <c:strCache>
                <c:ptCount val="1"/>
                <c:pt idx="0">
                  <c:v>2023</c:v>
                </c:pt>
              </c:strCache>
            </c:strRef>
          </c:tx>
          <c:spPr>
            <a:solidFill>
              <a:schemeClr val="accent1"/>
            </a:solidFill>
            <a:ln>
              <a:noFill/>
            </a:ln>
            <a:effectLst/>
          </c:spPr>
          <c:invertIfNegative val="0"/>
          <c:cat>
            <c:strRef>
              <c:f>Sheet1!$A$2</c:f>
              <c:strCache>
                <c:ptCount val="1"/>
                <c:pt idx="0">
                  <c:v>The Min. ACT Count to Observe Bit Flips</c:v>
                </c:pt>
              </c:strCache>
            </c:strRef>
          </c:cat>
          <c:val>
            <c:numRef>
              <c:f>Sheet1!$B$2</c:f>
              <c:numCache>
                <c:formatCode>General</c:formatCode>
                <c:ptCount val="1"/>
                <c:pt idx="0">
                  <c:v>1</c:v>
                </c:pt>
              </c:numCache>
            </c:numRef>
          </c:val>
          <c:extLst>
            <c:ext xmlns:c16="http://schemas.microsoft.com/office/drawing/2014/chart" uri="{C3380CC4-5D6E-409C-BE32-E72D297353CC}">
              <c16:uniqueId val="{00000000-5AFE-A644-ACC7-EFD1D191D067}"/>
            </c:ext>
          </c:extLst>
        </c:ser>
        <c:ser>
          <c:idx val="1"/>
          <c:order val="1"/>
          <c:tx>
            <c:strRef>
              <c:f>Sheet1!$C$1</c:f>
              <c:strCache>
                <c:ptCount val="1"/>
                <c:pt idx="0">
                  <c:v>2020</c:v>
                </c:pt>
              </c:strCache>
            </c:strRef>
          </c:tx>
          <c:spPr>
            <a:solidFill>
              <a:schemeClr val="accent2">
                <a:lumMod val="75000"/>
              </a:schemeClr>
            </a:solidFill>
            <a:ln w="19050">
              <a:solidFill>
                <a:schemeClr val="tx1"/>
              </a:solidFill>
            </a:ln>
            <a:effectLst/>
          </c:spPr>
          <c:invertIfNegative val="0"/>
          <c:dPt>
            <c:idx val="0"/>
            <c:invertIfNegative val="0"/>
            <c:bubble3D val="0"/>
            <c:spPr>
              <a:solidFill>
                <a:schemeClr val="tx1">
                  <a:lumMod val="75000"/>
                  <a:lumOff val="25000"/>
                </a:schemeClr>
              </a:solidFill>
              <a:ln w="19050">
                <a:solidFill>
                  <a:schemeClr val="tx1"/>
                </a:solidFill>
              </a:ln>
              <a:effectLst/>
            </c:spPr>
            <c:extLst>
              <c:ext xmlns:c16="http://schemas.microsoft.com/office/drawing/2014/chart" uri="{C3380CC4-5D6E-409C-BE32-E72D297353CC}">
                <c16:uniqueId val="{00000002-5AFE-A644-ACC7-EFD1D191D067}"/>
              </c:ext>
            </c:extLst>
          </c:dPt>
          <c:cat>
            <c:strRef>
              <c:f>Sheet1!$A$2</c:f>
              <c:strCache>
                <c:ptCount val="1"/>
                <c:pt idx="0">
                  <c:v>The Min. ACT Count to Observe Bit Flips</c:v>
                </c:pt>
              </c:strCache>
            </c:strRef>
          </c:cat>
          <c:val>
            <c:numRef>
              <c:f>Sheet1!$C$2</c:f>
              <c:numCache>
                <c:formatCode>General</c:formatCode>
                <c:ptCount val="1"/>
                <c:pt idx="0">
                  <c:v>9.6</c:v>
                </c:pt>
              </c:numCache>
            </c:numRef>
          </c:val>
          <c:extLst>
            <c:ext xmlns:c16="http://schemas.microsoft.com/office/drawing/2014/chart" uri="{C3380CC4-5D6E-409C-BE32-E72D297353CC}">
              <c16:uniqueId val="{00000003-5AFE-A644-ACC7-EFD1D191D067}"/>
            </c:ext>
          </c:extLst>
        </c:ser>
        <c:ser>
          <c:idx val="2"/>
          <c:order val="2"/>
          <c:tx>
            <c:strRef>
              <c:f>Sheet1!$D$1</c:f>
              <c:strCache>
                <c:ptCount val="1"/>
                <c:pt idx="0">
                  <c:v>2014</c:v>
                </c:pt>
              </c:strCache>
            </c:strRef>
          </c:tx>
          <c:spPr>
            <a:solidFill>
              <a:srgbClr val="C00000"/>
            </a:solidFill>
            <a:ln w="19050">
              <a:solidFill>
                <a:schemeClr val="tx1"/>
              </a:solidFill>
            </a:ln>
            <a:effectLst/>
          </c:spPr>
          <c:invertIfNegative val="0"/>
          <c:cat>
            <c:strRef>
              <c:f>Sheet1!$A$2</c:f>
              <c:strCache>
                <c:ptCount val="1"/>
                <c:pt idx="0">
                  <c:v>The Min. ACT Count to Observe Bit Flips</c:v>
                </c:pt>
              </c:strCache>
            </c:strRef>
          </c:cat>
          <c:val>
            <c:numRef>
              <c:f>Sheet1!$D$2</c:f>
              <c:numCache>
                <c:formatCode>General</c:formatCode>
                <c:ptCount val="1"/>
                <c:pt idx="0">
                  <c:v>139.19999999999999</c:v>
                </c:pt>
              </c:numCache>
            </c:numRef>
          </c:val>
          <c:extLst>
            <c:ext xmlns:c16="http://schemas.microsoft.com/office/drawing/2014/chart" uri="{C3380CC4-5D6E-409C-BE32-E72D297353CC}">
              <c16:uniqueId val="{00000004-5AFE-A644-ACC7-EFD1D191D067}"/>
            </c:ext>
          </c:extLst>
        </c:ser>
        <c:dLbls>
          <c:showLegendKey val="0"/>
          <c:showVal val="0"/>
          <c:showCatName val="0"/>
          <c:showSerName val="0"/>
          <c:showPercent val="0"/>
          <c:showBubbleSize val="0"/>
        </c:dLbls>
        <c:gapWidth val="26"/>
        <c:axId val="1754165519"/>
        <c:axId val="1509368063"/>
      </c:barChart>
      <c:catAx>
        <c:axId val="1754165519"/>
        <c:scaling>
          <c:orientation val="minMax"/>
        </c:scaling>
        <c:delete val="1"/>
        <c:axPos val="l"/>
        <c:numFmt formatCode="General" sourceLinked="1"/>
        <c:majorTickMark val="out"/>
        <c:minorTickMark val="none"/>
        <c:tickLblPos val="nextTo"/>
        <c:crossAx val="1509368063"/>
        <c:crosses val="autoZero"/>
        <c:auto val="1"/>
        <c:lblAlgn val="ctr"/>
        <c:lblOffset val="100"/>
        <c:noMultiLvlLbl val="0"/>
      </c:catAx>
      <c:valAx>
        <c:axId val="1509368063"/>
        <c:scaling>
          <c:orientation val="minMax"/>
          <c:max val="150"/>
          <c:min val="0"/>
        </c:scaling>
        <c:delete val="0"/>
        <c:axPos val="b"/>
        <c:majorGridlines>
          <c:spPr>
            <a:ln w="9525" cap="flat" cmpd="sng" algn="ctr">
              <a:solidFill>
                <a:schemeClr val="tx1">
                  <a:lumMod val="15000"/>
                  <a:lumOff val="85000"/>
                </a:schemeClr>
              </a:solidFill>
              <a:round/>
            </a:ln>
            <a:effectLst/>
          </c:spPr>
        </c:majorGridlines>
        <c:numFmt formatCode="0\K;\-0\K" sourceLinked="0"/>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tx1"/>
                </a:solidFill>
                <a:latin typeface="Cambria" panose="02040503050406030204" pitchFamily="18" charset="0"/>
                <a:ea typeface="+mn-ea"/>
                <a:cs typeface="+mn-cs"/>
              </a:defRPr>
            </a:pPr>
            <a:endParaRPr lang="en-US"/>
          </a:p>
        </c:txPr>
        <c:crossAx val="1754165519"/>
        <c:crosses val="autoZero"/>
        <c:crossBetween val="between"/>
        <c:minorUnit val="1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latin typeface="Cambria" panose="02040503050406030204" pitchFamily="18" charset="0"/>
        </a:defRPr>
      </a:pPr>
      <a:endParaRPr lang="en-US"/>
    </a:p>
  </c:txPr>
  <c:externalData r:id="rId4">
    <c:autoUpdate val="0"/>
  </c:externalData>
  <c:userShapes r:id="rId5"/>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CEFA-1E43-994B-B6D98FA7C8D3}"/>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CEFA-1E43-994B-B6D98FA7C8D3}"/>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CEFA-1E43-994B-B6D98FA7C8D3}"/>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CEFA-1E43-994B-B6D98FA7C8D3}"/>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CEFA-1E43-994B-B6D98FA7C8D3}"/>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CEFA-1E43-994B-B6D98FA7C8D3}"/>
              </c:ext>
            </c:extLst>
          </c:dPt>
          <c:dLbls>
            <c:dLbl>
              <c:idx val="0"/>
              <c:delete val="1"/>
              <c:extLst>
                <c:ext xmlns:c15="http://schemas.microsoft.com/office/drawing/2012/chart" uri="{CE6537A1-D6FC-4f65-9D91-7224C49458BB}"/>
                <c:ext xmlns:c16="http://schemas.microsoft.com/office/drawing/2014/chart" uri="{C3380CC4-5D6E-409C-BE32-E72D297353CC}">
                  <c16:uniqueId val="{00000001-CEFA-1E43-994B-B6D98FA7C8D3}"/>
                </c:ext>
              </c:extLst>
            </c:dLbl>
            <c:dLbl>
              <c:idx val="1"/>
              <c:tx>
                <c:rich>
                  <a:bodyPr/>
                  <a:lstStyle/>
                  <a:p>
                    <a:r>
                      <a:rPr lang="en-US" altLang="ko-KR"/>
                      <a:t>+56%</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CEFA-1E43-994B-B6D98FA7C8D3}"/>
                </c:ext>
              </c:extLst>
            </c:dLbl>
            <c:dLbl>
              <c:idx val="2"/>
              <c:tx>
                <c:rich>
                  <a:bodyPr/>
                  <a:lstStyle/>
                  <a:p>
                    <a:r>
                      <a:rPr lang="en-US" altLang="ko-KR"/>
                      <a:t>+25%</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CEFA-1E43-994B-B6D98FA7C8D3}"/>
                </c:ext>
              </c:extLst>
            </c:dLbl>
            <c:dLbl>
              <c:idx val="3"/>
              <c:tx>
                <c:rich>
                  <a:bodyPr/>
                  <a:lstStyle/>
                  <a:p>
                    <a:r>
                      <a:rPr lang="en-US" altLang="ko-KR"/>
                      <a:t>9.0x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CEFA-1E43-994B-B6D98FA7C8D3}"/>
                </c:ext>
              </c:extLst>
            </c:dLbl>
            <c:dLbl>
              <c:idx val="4"/>
              <c:tx>
                <c:rich>
                  <a:bodyPr/>
                  <a:lstStyle/>
                  <a:p>
                    <a:r>
                      <a:rPr lang="en-US" altLang="ko-KR"/>
                      <a:t>11.6x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CEFA-1E43-994B-B6D98FA7C8D3}"/>
                </c:ext>
              </c:extLst>
            </c:dLbl>
            <c:dLbl>
              <c:idx val="5"/>
              <c:tx>
                <c:rich>
                  <a:bodyPr/>
                  <a:lstStyle/>
                  <a:p>
                    <a:r>
                      <a:rPr lang="en-US" altLang="ko-KR"/>
                      <a:t>13.8x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CEFA-1E43-994B-B6D98FA7C8D3}"/>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1</c:v>
                </c:pt>
                <c:pt idx="1">
                  <c:v>1.559151435</c:v>
                </c:pt>
                <c:pt idx="2">
                  <c:v>1.252544595</c:v>
                </c:pt>
                <c:pt idx="3">
                  <c:v>9.0241128310000001</c:v>
                </c:pt>
                <c:pt idx="4">
                  <c:v>11.6257351</c:v>
                </c:pt>
                <c:pt idx="5">
                  <c:v>13.781443319999999</c:v>
                </c:pt>
              </c:numCache>
            </c:numRef>
          </c:val>
          <c:extLst>
            <c:ext xmlns:c16="http://schemas.microsoft.com/office/drawing/2014/chart" uri="{C3380CC4-5D6E-409C-BE32-E72D297353CC}">
              <c16:uniqueId val="{0000000C-CEFA-1E43-994B-B6D98FA7C8D3}"/>
            </c:ext>
          </c:extLst>
        </c:ser>
        <c:dLbls>
          <c:showLegendKey val="0"/>
          <c:showVal val="0"/>
          <c:showCatName val="0"/>
          <c:showSerName val="0"/>
          <c:showPercent val="0"/>
          <c:showBubbleSize val="0"/>
        </c:dLbls>
        <c:gapWidth val="80"/>
        <c:overlap val="-27"/>
        <c:axId val="1734719568"/>
        <c:axId val="1714371296"/>
      </c:barChart>
      <c:catAx>
        <c:axId val="173471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14371296"/>
        <c:crosses val="autoZero"/>
        <c:auto val="1"/>
        <c:lblAlgn val="ctr"/>
        <c:lblOffset val="100"/>
        <c:noMultiLvlLbl val="0"/>
      </c:catAx>
      <c:valAx>
        <c:axId val="1714371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a:t>Speedup</a:t>
                </a:r>
                <a:endParaRPr lang="ko-KR" altLang="en-US" dirty="0"/>
              </a:p>
            </c:rich>
          </c:tx>
          <c:layout>
            <c:manualLayout>
              <c:xMode val="edge"/>
              <c:yMode val="edge"/>
              <c:x val="4.6296296296296302E-3"/>
              <c:y val="0.336434154096592"/>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34719568"/>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Sheet1!$B$1</c:f>
              <c:strCache>
                <c:ptCount val="1"/>
                <c:pt idx="0">
                  <c:v>Memory Layers</c:v>
                </c:pt>
              </c:strCache>
            </c:strRef>
          </c:tx>
          <c:spPr>
            <a:solidFill>
              <a:schemeClr val="accent1">
                <a:shade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Sheet1!$B$2:$B$3</c:f>
              <c:numCache>
                <c:formatCode>General</c:formatCode>
                <c:ptCount val="2"/>
                <c:pt idx="0">
                  <c:v>6.3750664600000007E-2</c:v>
                </c:pt>
                <c:pt idx="1">
                  <c:v>2.4336080491188499E-2</c:v>
                </c:pt>
              </c:numCache>
            </c:numRef>
          </c:val>
          <c:extLst>
            <c:ext xmlns:c16="http://schemas.microsoft.com/office/drawing/2014/chart" uri="{C3380CC4-5D6E-409C-BE32-E72D297353CC}">
              <c16:uniqueId val="{00000000-21E2-A34E-A0AB-C0BCD6FD406E}"/>
            </c:ext>
          </c:extLst>
        </c:ser>
        <c:ser>
          <c:idx val="1"/>
          <c:order val="1"/>
          <c:tx>
            <c:strRef>
              <c:f>Sheet1!$C$1</c:f>
              <c:strCache>
                <c:ptCount val="1"/>
                <c:pt idx="0">
                  <c:v>Logic Layers</c:v>
                </c:pt>
              </c:strCache>
            </c:strRef>
          </c:tx>
          <c:spPr>
            <a:solidFill>
              <a:schemeClr val="accent1"/>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Sheet1!$C$2:$C$3</c:f>
              <c:numCache>
                <c:formatCode>General</c:formatCode>
                <c:ptCount val="2"/>
                <c:pt idx="0">
                  <c:v>0.93624933539999999</c:v>
                </c:pt>
                <c:pt idx="1">
                  <c:v>8.9919873647840196E-2</c:v>
                </c:pt>
              </c:numCache>
            </c:numRef>
          </c:val>
          <c:extLst>
            <c:ext xmlns:c16="http://schemas.microsoft.com/office/drawing/2014/chart" uri="{C3380CC4-5D6E-409C-BE32-E72D297353CC}">
              <c16:uniqueId val="{00000001-21E2-A34E-A0AB-C0BCD6FD406E}"/>
            </c:ext>
          </c:extLst>
        </c:ser>
        <c:ser>
          <c:idx val="2"/>
          <c:order val="2"/>
          <c:tx>
            <c:strRef>
              <c:f>Sheet1!$D$1</c:f>
              <c:strCache>
                <c:ptCount val="1"/>
                <c:pt idx="0">
                  <c:v>Cores</c:v>
                </c:pt>
              </c:strCache>
            </c:strRef>
          </c:tx>
          <c:spPr>
            <a:solidFill>
              <a:schemeClr val="accent1">
                <a:tint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Sheet1!$D$2:$D$3</c:f>
              <c:numCache>
                <c:formatCode>General</c:formatCode>
                <c:ptCount val="2"/>
                <c:pt idx="0">
                  <c:v>0</c:v>
                </c:pt>
                <c:pt idx="1">
                  <c:v>2.0218882855307301E-2</c:v>
                </c:pt>
              </c:numCache>
            </c:numRef>
          </c:val>
          <c:extLst>
            <c:ext xmlns:c16="http://schemas.microsoft.com/office/drawing/2014/chart" uri="{C3380CC4-5D6E-409C-BE32-E72D297353CC}">
              <c16:uniqueId val="{00000002-21E2-A34E-A0AB-C0BCD6FD406E}"/>
            </c:ext>
          </c:extLst>
        </c:ser>
        <c:dLbls>
          <c:showLegendKey val="0"/>
          <c:showVal val="0"/>
          <c:showCatName val="0"/>
          <c:showSerName val="0"/>
          <c:showPercent val="0"/>
          <c:showBubbleSize val="0"/>
        </c:dLbls>
        <c:gapWidth val="80"/>
        <c:overlap val="100"/>
        <c:axId val="1235739568"/>
        <c:axId val="1235744384"/>
      </c:barChart>
      <c:catAx>
        <c:axId val="123573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44384"/>
        <c:crosses val="autoZero"/>
        <c:auto val="1"/>
        <c:lblAlgn val="ctr"/>
        <c:lblOffset val="100"/>
        <c:noMultiLvlLbl val="0"/>
      </c:catAx>
      <c:valAx>
        <c:axId val="1235744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3956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2375865926595"/>
          <c:y val="0.12945946535953601"/>
          <c:w val="0.86863689170001301"/>
          <c:h val="0.478239404335495"/>
        </c:manualLayout>
      </c:layout>
      <c:barChart>
        <c:barDir val="col"/>
        <c:grouping val="stacked"/>
        <c:varyColors val="0"/>
        <c:ser>
          <c:idx val="0"/>
          <c:order val="0"/>
          <c:tx>
            <c:strRef>
              <c:f>'Noronha-Proposal-Result'!$T$116</c:f>
              <c:strCache>
                <c:ptCount val="1"/>
                <c:pt idx="0">
                  <c:v>Total Static</c:v>
                </c:pt>
              </c:strCache>
            </c:strRef>
          </c:tx>
          <c:spPr>
            <a:solidFill>
              <a:schemeClr val="tx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'Noronha-Proposal-Result'!$T$117:$T$146</c:f>
              <c:numCache>
                <c:formatCode>General</c:formatCode>
                <c:ptCount val="30"/>
                <c:pt idx="0">
                  <c:v>0.18336898082999201</c:v>
                </c:pt>
                <c:pt idx="1">
                  <c:v>2.8807456200452601E-2</c:v>
                </c:pt>
                <c:pt idx="2">
                  <c:v>1.6648405087365599E-3</c:v>
                </c:pt>
                <c:pt idx="3">
                  <c:v>0.182605477659394</c:v>
                </c:pt>
                <c:pt idx="4">
                  <c:v>5.0529269869651901E-2</c:v>
                </c:pt>
                <c:pt idx="5">
                  <c:v>2.9201875643069201E-3</c:v>
                </c:pt>
                <c:pt idx="6">
                  <c:v>0.18196233170166501</c:v>
                </c:pt>
                <c:pt idx="7">
                  <c:v>4.9264944264114E-2</c:v>
                </c:pt>
                <c:pt idx="8">
                  <c:v>2.8471196589116799E-3</c:v>
                </c:pt>
                <c:pt idx="9">
                  <c:v>0.181601258270706</c:v>
                </c:pt>
                <c:pt idx="10">
                  <c:v>0.17418796532873601</c:v>
                </c:pt>
                <c:pt idx="11">
                  <c:v>4.5879366886306699E-2</c:v>
                </c:pt>
                <c:pt idx="12">
                  <c:v>0.22843217304160399</c:v>
                </c:pt>
                <c:pt idx="13">
                  <c:v>0.21229569166946</c:v>
                </c:pt>
                <c:pt idx="14">
                  <c:v>3.3444521070352798E-2</c:v>
                </c:pt>
                <c:pt idx="15">
                  <c:v>0.104250085428801</c:v>
                </c:pt>
                <c:pt idx="16">
                  <c:v>7.1166821286420004E-2</c:v>
                </c:pt>
                <c:pt idx="17">
                  <c:v>1.3518392297138899E-2</c:v>
                </c:pt>
                <c:pt idx="18">
                  <c:v>0.23801422149787699</c:v>
                </c:pt>
                <c:pt idx="19">
                  <c:v>0.21306709112519201</c:v>
                </c:pt>
                <c:pt idx="20">
                  <c:v>3.72371671329675E-2</c:v>
                </c:pt>
                <c:pt idx="21">
                  <c:v>0.18269874330908201</c:v>
                </c:pt>
                <c:pt idx="22">
                  <c:v>8.3928929598445196E-2</c:v>
                </c:pt>
                <c:pt idx="23">
                  <c:v>1.8428916065629301E-2</c:v>
                </c:pt>
                <c:pt idx="24">
                  <c:v>0.13761116944635801</c:v>
                </c:pt>
                <c:pt idx="25">
                  <c:v>5.9898695965186703E-2</c:v>
                </c:pt>
                <c:pt idx="26">
                  <c:v>3.06159912286584E-2</c:v>
                </c:pt>
                <c:pt idx="27">
                  <c:v>0.16493306137688599</c:v>
                </c:pt>
                <c:pt idx="28">
                  <c:v>8.6827059138931101E-2</c:v>
                </c:pt>
                <c:pt idx="29">
                  <c:v>2.41168260877586E-2</c:v>
                </c:pt>
              </c:numCache>
            </c:numRef>
          </c:val>
          <c:extLst>
            <c:ext xmlns:c16="http://schemas.microsoft.com/office/drawing/2014/chart" uri="{C3380CC4-5D6E-409C-BE32-E72D297353CC}">
              <c16:uniqueId val="{00000000-17DC-2444-9296-EB85C77333E5}"/>
            </c:ext>
          </c:extLst>
        </c:ser>
        <c:ser>
          <c:idx val="1"/>
          <c:order val="1"/>
          <c:tx>
            <c:strRef>
              <c:f>'Noronha-Proposal-Result'!$U$116</c:f>
              <c:strCache>
                <c:ptCount val="1"/>
                <c:pt idx="0">
                  <c:v>PE</c:v>
                </c:pt>
              </c:strCache>
            </c:strRef>
          </c:tx>
          <c:spPr>
            <a:solidFill>
              <a:schemeClr val="accent2"/>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'Noronha-Proposal-Result'!$U$117:$U$146</c:f>
              <c:numCache>
                <c:formatCode>General</c:formatCode>
                <c:ptCount val="30"/>
                <c:pt idx="0">
                  <c:v>9.0239276490578692E-3</c:v>
                </c:pt>
                <c:pt idx="1">
                  <c:v>9.0239276490578692E-3</c:v>
                </c:pt>
                <c:pt idx="2">
                  <c:v>9.0239276490578692E-3</c:v>
                </c:pt>
                <c:pt idx="3">
                  <c:v>8.9025020670481202E-3</c:v>
                </c:pt>
                <c:pt idx="4">
                  <c:v>8.9025020670481202E-3</c:v>
                </c:pt>
                <c:pt idx="5">
                  <c:v>8.9025020670481202E-3</c:v>
                </c:pt>
                <c:pt idx="6">
                  <c:v>8.9121432902873107E-3</c:v>
                </c:pt>
                <c:pt idx="7">
                  <c:v>8.9121432902873107E-3</c:v>
                </c:pt>
                <c:pt idx="8">
                  <c:v>8.9121432902873107E-3</c:v>
                </c:pt>
                <c:pt idx="9">
                  <c:v>0.30264670529030102</c:v>
                </c:pt>
                <c:pt idx="10">
                  <c:v>0.30264670529030102</c:v>
                </c:pt>
                <c:pt idx="11">
                  <c:v>0.30264670529030102</c:v>
                </c:pt>
                <c:pt idx="12">
                  <c:v>0.211107476403575</c:v>
                </c:pt>
                <c:pt idx="13">
                  <c:v>0.211107476403575</c:v>
                </c:pt>
                <c:pt idx="14">
                  <c:v>0.211107476403575</c:v>
                </c:pt>
                <c:pt idx="15">
                  <c:v>7.8692141780799404E-2</c:v>
                </c:pt>
                <c:pt idx="16">
                  <c:v>7.8692141780799404E-2</c:v>
                </c:pt>
                <c:pt idx="17">
                  <c:v>7.8692141780799404E-2</c:v>
                </c:pt>
                <c:pt idx="18">
                  <c:v>0.19984411775074201</c:v>
                </c:pt>
                <c:pt idx="19">
                  <c:v>0.19984411775074201</c:v>
                </c:pt>
                <c:pt idx="20">
                  <c:v>0.19984411775074201</c:v>
                </c:pt>
                <c:pt idx="21">
                  <c:v>0.12035191944</c:v>
                </c:pt>
                <c:pt idx="22">
                  <c:v>0.12035191944</c:v>
                </c:pt>
                <c:pt idx="23">
                  <c:v>0.12035191944</c:v>
                </c:pt>
                <c:pt idx="24">
                  <c:v>0.24015212256121099</c:v>
                </c:pt>
                <c:pt idx="25">
                  <c:v>0.24015212256121099</c:v>
                </c:pt>
                <c:pt idx="26">
                  <c:v>0.24015212256121099</c:v>
                </c:pt>
                <c:pt idx="27">
                  <c:v>0.198221753537866</c:v>
                </c:pt>
                <c:pt idx="28">
                  <c:v>0.198221753537866</c:v>
                </c:pt>
                <c:pt idx="29">
                  <c:v>0.198221753537866</c:v>
                </c:pt>
              </c:numCache>
            </c:numRef>
          </c:val>
          <c:extLst>
            <c:ext xmlns:c16="http://schemas.microsoft.com/office/drawing/2014/chart" uri="{C3380CC4-5D6E-409C-BE32-E72D297353CC}">
              <c16:uniqueId val="{00000001-17DC-2444-9296-EB85C77333E5}"/>
            </c:ext>
          </c:extLst>
        </c:ser>
        <c:ser>
          <c:idx val="2"/>
          <c:order val="2"/>
          <c:tx>
            <c:strRef>
              <c:f>'Noronha-Proposal-Result'!$V$116</c:f>
              <c:strCache>
                <c:ptCount val="1"/>
                <c:pt idx="0">
                  <c:v>Param Buffer+NoC</c:v>
                </c:pt>
              </c:strCache>
            </c:strRef>
          </c:tx>
          <c:spPr>
            <a:solidFill>
              <a:schemeClr val="bg2">
                <a:lumMod val="65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'Noronha-Proposal-Result'!$V$117:$V$146</c:f>
              <c:numCache>
                <c:formatCode>General</c:formatCode>
                <c:ptCount val="30"/>
                <c:pt idx="0">
                  <c:v>1.17319578794446E-2</c:v>
                </c:pt>
                <c:pt idx="1">
                  <c:v>1.17319578794446E-2</c:v>
                </c:pt>
                <c:pt idx="2">
                  <c:v>0</c:v>
                </c:pt>
                <c:pt idx="3">
                  <c:v>1.26463384742045E-2</c:v>
                </c:pt>
                <c:pt idx="4">
                  <c:v>1.26463384742045E-2</c:v>
                </c:pt>
                <c:pt idx="5">
                  <c:v>0</c:v>
                </c:pt>
                <c:pt idx="6">
                  <c:v>1.22304942107313E-2</c:v>
                </c:pt>
                <c:pt idx="7">
                  <c:v>1.22304942107313E-2</c:v>
                </c:pt>
                <c:pt idx="8">
                  <c:v>0</c:v>
                </c:pt>
                <c:pt idx="9">
                  <c:v>0.35616827105794402</c:v>
                </c:pt>
                <c:pt idx="10">
                  <c:v>0.35616827105794402</c:v>
                </c:pt>
                <c:pt idx="11">
                  <c:v>6.6223757251329196E-3</c:v>
                </c:pt>
                <c:pt idx="12">
                  <c:v>0.364500915103388</c:v>
                </c:pt>
                <c:pt idx="13">
                  <c:v>0.364500915103388</c:v>
                </c:pt>
                <c:pt idx="14">
                  <c:v>8.6009506674301801E-3</c:v>
                </c:pt>
                <c:pt idx="15">
                  <c:v>0.62156848757749905</c:v>
                </c:pt>
                <c:pt idx="16">
                  <c:v>0.62156848757749905</c:v>
                </c:pt>
                <c:pt idx="17">
                  <c:v>1.14344534757841E-2</c:v>
                </c:pt>
                <c:pt idx="18">
                  <c:v>0.35461763122291701</c:v>
                </c:pt>
                <c:pt idx="19">
                  <c:v>0.35461763122291701</c:v>
                </c:pt>
                <c:pt idx="20">
                  <c:v>8.1578121744225098E-3</c:v>
                </c:pt>
                <c:pt idx="21">
                  <c:v>0.14232606012886101</c:v>
                </c:pt>
                <c:pt idx="22">
                  <c:v>0.14232606012886101</c:v>
                </c:pt>
                <c:pt idx="23">
                  <c:v>2.5231355232569201E-3</c:v>
                </c:pt>
                <c:pt idx="24">
                  <c:v>0.157034360792177</c:v>
                </c:pt>
                <c:pt idx="25">
                  <c:v>0.157034360792177</c:v>
                </c:pt>
                <c:pt idx="26">
                  <c:v>2.5904245573330799E-3</c:v>
                </c:pt>
                <c:pt idx="27">
                  <c:v>0.191725325515018</c:v>
                </c:pt>
                <c:pt idx="28">
                  <c:v>0.191725325515018</c:v>
                </c:pt>
                <c:pt idx="29">
                  <c:v>3.8424508294236498E-3</c:v>
                </c:pt>
              </c:numCache>
            </c:numRef>
          </c:val>
          <c:extLst>
            <c:ext xmlns:c16="http://schemas.microsoft.com/office/drawing/2014/chart" uri="{C3380CC4-5D6E-409C-BE32-E72D297353CC}">
              <c16:uniqueId val="{00000002-17DC-2444-9296-EB85C77333E5}"/>
            </c:ext>
          </c:extLst>
        </c:ser>
        <c:ser>
          <c:idx val="3"/>
          <c:order val="3"/>
          <c:tx>
            <c:strRef>
              <c:f>'Noronha-Proposal-Result'!$W$116</c:f>
              <c:strCache>
                <c:ptCount val="1"/>
                <c:pt idx="0">
                  <c:v>Act Buffer+NoC </c:v>
                </c:pt>
              </c:strCache>
            </c:strRef>
          </c:tx>
          <c:spPr>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'Noronha-Proposal-Result'!$W$117:$W$146</c:f>
              <c:numCache>
                <c:formatCode>General</c:formatCode>
                <c:ptCount val="30"/>
                <c:pt idx="0">
                  <c:v>2.9555537094047102E-4</c:v>
                </c:pt>
                <c:pt idx="1">
                  <c:v>2.9555537094047102E-4</c:v>
                </c:pt>
                <c:pt idx="2">
                  <c:v>9.2361053418897092E-6</c:v>
                </c:pt>
                <c:pt idx="3">
                  <c:v>5.0107283867161596E-4</c:v>
                </c:pt>
                <c:pt idx="4">
                  <c:v>5.0107283867161596E-4</c:v>
                </c:pt>
                <c:pt idx="5">
                  <c:v>1.5658526208487999E-5</c:v>
                </c:pt>
                <c:pt idx="6">
                  <c:v>4.7681475228888098E-4</c:v>
                </c:pt>
                <c:pt idx="7">
                  <c:v>4.7681475228888098E-4</c:v>
                </c:pt>
                <c:pt idx="8">
                  <c:v>1.49004610090275E-5</c:v>
                </c:pt>
                <c:pt idx="9">
                  <c:v>1.1177727163700701E-2</c:v>
                </c:pt>
                <c:pt idx="10">
                  <c:v>1.1177727163700701E-2</c:v>
                </c:pt>
                <c:pt idx="11">
                  <c:v>2.0783184535549999E-4</c:v>
                </c:pt>
                <c:pt idx="12">
                  <c:v>1.3213716411052699E-2</c:v>
                </c:pt>
                <c:pt idx="13">
                  <c:v>1.3213716411052699E-2</c:v>
                </c:pt>
                <c:pt idx="14">
                  <c:v>3.1179763417779101E-4</c:v>
                </c:pt>
                <c:pt idx="15">
                  <c:v>2.4600990708866101E-2</c:v>
                </c:pt>
                <c:pt idx="16">
                  <c:v>2.4600990708866101E-2</c:v>
                </c:pt>
                <c:pt idx="17">
                  <c:v>4.6662127278753298E-4</c:v>
                </c:pt>
                <c:pt idx="18">
                  <c:v>1.3074099229801499E-2</c:v>
                </c:pt>
                <c:pt idx="19">
                  <c:v>1.3074099229801499E-2</c:v>
                </c:pt>
                <c:pt idx="20">
                  <c:v>3.0237853406216598E-4</c:v>
                </c:pt>
                <c:pt idx="21">
                  <c:v>4.4215647416857599E-3</c:v>
                </c:pt>
                <c:pt idx="22">
                  <c:v>4.4215647416857599E-3</c:v>
                </c:pt>
                <c:pt idx="23">
                  <c:v>8.4816955952810505E-5</c:v>
                </c:pt>
                <c:pt idx="24">
                  <c:v>5.4670362156908703E-3</c:v>
                </c:pt>
                <c:pt idx="25">
                  <c:v>5.4670362156908703E-3</c:v>
                </c:pt>
                <c:pt idx="26">
                  <c:v>9.32644896359156E-5</c:v>
                </c:pt>
                <c:pt idx="27">
                  <c:v>6.4590966926953404E-3</c:v>
                </c:pt>
                <c:pt idx="28">
                  <c:v>6.4590966926953404E-3</c:v>
                </c:pt>
                <c:pt idx="29">
                  <c:v>1.3406096723522499E-4</c:v>
                </c:pt>
              </c:numCache>
            </c:numRef>
          </c:val>
          <c:extLst>
            <c:ext xmlns:c16="http://schemas.microsoft.com/office/drawing/2014/chart" uri="{C3380CC4-5D6E-409C-BE32-E72D297353CC}">
              <c16:uniqueId val="{00000003-17DC-2444-9296-EB85C77333E5}"/>
            </c:ext>
          </c:extLst>
        </c:ser>
        <c:ser>
          <c:idx val="4"/>
          <c:order val="4"/>
          <c:tx>
            <c:strRef>
              <c:f>'Noronha-Proposal-Result'!$X$116</c:f>
              <c:strCache>
                <c:ptCount val="1"/>
                <c:pt idx="0">
                  <c:v>Off-chip Interconnect </c:v>
                </c:pt>
              </c:strCache>
            </c:strRef>
          </c:tx>
          <c:spPr>
            <a:solidFill>
              <a:srgbClr val="2661B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'Noronha-Proposal-Result'!$X$117:$X$146</c:f>
              <c:numCache>
                <c:formatCode>General</c:formatCode>
                <c:ptCount val="30"/>
                <c:pt idx="0">
                  <c:v>0.31791391739083502</c:v>
                </c:pt>
                <c:pt idx="1">
                  <c:v>0.31791391739083502</c:v>
                </c:pt>
                <c:pt idx="2">
                  <c:v>0</c:v>
                </c:pt>
                <c:pt idx="3">
                  <c:v>0.31782002356071198</c:v>
                </c:pt>
                <c:pt idx="4">
                  <c:v>0.31782002356071198</c:v>
                </c:pt>
                <c:pt idx="5">
                  <c:v>0</c:v>
                </c:pt>
                <c:pt idx="6">
                  <c:v>0.31824903738062998</c:v>
                </c:pt>
                <c:pt idx="7">
                  <c:v>0.31824903738062998</c:v>
                </c:pt>
                <c:pt idx="8">
                  <c:v>0</c:v>
                </c:pt>
                <c:pt idx="9">
                  <c:v>5.9303112174764402E-2</c:v>
                </c:pt>
                <c:pt idx="10">
                  <c:v>5.9303112174764402E-2</c:v>
                </c:pt>
                <c:pt idx="11">
                  <c:v>2.8786138858653401E-2</c:v>
                </c:pt>
                <c:pt idx="12">
                  <c:v>7.3025262353798304E-2</c:v>
                </c:pt>
                <c:pt idx="13">
                  <c:v>7.3025262353798304E-2</c:v>
                </c:pt>
                <c:pt idx="14">
                  <c:v>1.08559513443764E-2</c:v>
                </c:pt>
                <c:pt idx="15">
                  <c:v>6.8287030770842597E-2</c:v>
                </c:pt>
                <c:pt idx="16">
                  <c:v>6.8287030770842597E-2</c:v>
                </c:pt>
                <c:pt idx="17">
                  <c:v>6.8711290198049096E-3</c:v>
                </c:pt>
                <c:pt idx="18">
                  <c:v>7.7702269849615493E-2</c:v>
                </c:pt>
                <c:pt idx="19">
                  <c:v>7.7702269849615493E-2</c:v>
                </c:pt>
                <c:pt idx="20">
                  <c:v>8.00304014363434E-3</c:v>
                </c:pt>
                <c:pt idx="21">
                  <c:v>0.21986082412801999</c:v>
                </c:pt>
                <c:pt idx="22">
                  <c:v>0.21986082412801999</c:v>
                </c:pt>
                <c:pt idx="23">
                  <c:v>1.09143543164239E-2</c:v>
                </c:pt>
                <c:pt idx="24">
                  <c:v>0.183710413979845</c:v>
                </c:pt>
                <c:pt idx="25">
                  <c:v>0.183710413979845</c:v>
                </c:pt>
                <c:pt idx="26">
                  <c:v>1.8102743050721699E-2</c:v>
                </c:pt>
                <c:pt idx="27">
                  <c:v>0.192662946552287</c:v>
                </c:pt>
                <c:pt idx="28">
                  <c:v>0.192662946552287</c:v>
                </c:pt>
                <c:pt idx="29">
                  <c:v>1.25364080315724E-2</c:v>
                </c:pt>
              </c:numCache>
            </c:numRef>
          </c:val>
          <c:extLst>
            <c:ext xmlns:c16="http://schemas.microsoft.com/office/drawing/2014/chart" uri="{C3380CC4-5D6E-409C-BE32-E72D297353CC}">
              <c16:uniqueId val="{00000004-17DC-2444-9296-EB85C77333E5}"/>
            </c:ext>
          </c:extLst>
        </c:ser>
        <c:ser>
          <c:idx val="5"/>
          <c:order val="5"/>
          <c:tx>
            <c:strRef>
              <c:f>'Noronha-Proposal-Result'!$Y$116</c:f>
              <c:strCache>
                <c:ptCount val="1"/>
                <c:pt idx="0">
                  <c:v>DRAM </c:v>
                </c:pt>
              </c:strCache>
            </c:strRef>
          </c:tx>
          <c:spPr>
            <a:solidFill>
              <a:schemeClr val="accent3">
                <a:lumMod val="60000"/>
                <a:lumOff val="40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'Noronha-Proposal-Result'!$Y$117:$Y$146</c:f>
              <c:numCache>
                <c:formatCode>General</c:formatCode>
                <c:ptCount val="30"/>
                <c:pt idx="0">
                  <c:v>0.47766566087973</c:v>
                </c:pt>
                <c:pt idx="1">
                  <c:v>0.47766566087973</c:v>
                </c:pt>
                <c:pt idx="2">
                  <c:v>0.166110021836711</c:v>
                </c:pt>
                <c:pt idx="3">
                  <c:v>0.47752458539997</c:v>
                </c:pt>
                <c:pt idx="4">
                  <c:v>0.47752458539997</c:v>
                </c:pt>
                <c:pt idx="5">
                  <c:v>0.16606096231047199</c:v>
                </c:pt>
                <c:pt idx="6">
                  <c:v>0.47816917866439701</c:v>
                </c:pt>
                <c:pt idx="7">
                  <c:v>0.47816917866439701</c:v>
                </c:pt>
                <c:pt idx="8">
                  <c:v>0.16628512203137899</c:v>
                </c:pt>
                <c:pt idx="9">
                  <c:v>8.9102926042583602E-2</c:v>
                </c:pt>
                <c:pt idx="10">
                  <c:v>8.9102926042583602E-2</c:v>
                </c:pt>
                <c:pt idx="11">
                  <c:v>3.0985876111314401E-2</c:v>
                </c:pt>
                <c:pt idx="12">
                  <c:v>0.10972045668658199</c:v>
                </c:pt>
                <c:pt idx="13">
                  <c:v>0.10972045668658199</c:v>
                </c:pt>
                <c:pt idx="14">
                  <c:v>3.8155699579859599E-2</c:v>
                </c:pt>
                <c:pt idx="15">
                  <c:v>0.10260126373319101</c:v>
                </c:pt>
                <c:pt idx="16">
                  <c:v>0.10260126373319101</c:v>
                </c:pt>
                <c:pt idx="17">
                  <c:v>3.5679973577765298E-2</c:v>
                </c:pt>
                <c:pt idx="18">
                  <c:v>0.116747660449047</c:v>
                </c:pt>
                <c:pt idx="19">
                  <c:v>0.116747660449047</c:v>
                </c:pt>
                <c:pt idx="20">
                  <c:v>4.0599435996424099E-2</c:v>
                </c:pt>
                <c:pt idx="21">
                  <c:v>0.33034088825234997</c:v>
                </c:pt>
                <c:pt idx="22">
                  <c:v>0.33034088825234997</c:v>
                </c:pt>
                <c:pt idx="23">
                  <c:v>0.11487728060688999</c:v>
                </c:pt>
                <c:pt idx="24">
                  <c:v>0.276024897004718</c:v>
                </c:pt>
                <c:pt idx="25">
                  <c:v>0.276024897004718</c:v>
                </c:pt>
                <c:pt idx="26">
                  <c:v>9.5988691304469201E-2</c:v>
                </c:pt>
                <c:pt idx="27">
                  <c:v>0.289476077194812</c:v>
                </c:pt>
                <c:pt idx="28">
                  <c:v>0.289476077194812</c:v>
                </c:pt>
                <c:pt idx="29">
                  <c:v>0.101005795165806</c:v>
                </c:pt>
              </c:numCache>
            </c:numRef>
          </c:val>
          <c:extLst>
            <c:ext xmlns:c16="http://schemas.microsoft.com/office/drawing/2014/chart" uri="{C3380CC4-5D6E-409C-BE32-E72D297353CC}">
              <c16:uniqueId val="{00000005-17DC-2444-9296-EB85C77333E5}"/>
            </c:ext>
          </c:extLst>
        </c:ser>
        <c:dLbls>
          <c:showLegendKey val="0"/>
          <c:showVal val="0"/>
          <c:showCatName val="0"/>
          <c:showSerName val="0"/>
          <c:showPercent val="0"/>
          <c:showBubbleSize val="0"/>
        </c:dLbls>
        <c:gapWidth val="150"/>
        <c:overlap val="100"/>
        <c:axId val="1822949240"/>
        <c:axId val="1822952264"/>
      </c:barChart>
      <c:catAx>
        <c:axId val="1822949240"/>
        <c:scaling>
          <c:orientation val="minMax"/>
        </c:scaling>
        <c:delete val="0"/>
        <c:axPos val="b"/>
        <c:numFmt formatCode="General" sourceLinked="0"/>
        <c:majorTickMark val="out"/>
        <c:minorTickMark val="none"/>
        <c:tickLblPos val="nextTo"/>
        <c:txPr>
          <a:bodyPr/>
          <a:lstStyle/>
          <a:p>
            <a:pPr>
              <a:defRPr sz="1700" b="0">
                <a:latin typeface="Gill Sans MT" panose="020B0502020104020203" pitchFamily="34" charset="77"/>
              </a:defRPr>
            </a:pPr>
            <a:endParaRPr lang="en-US"/>
          </a:p>
        </c:txPr>
        <c:crossAx val="1822952264"/>
        <c:crosses val="autoZero"/>
        <c:auto val="1"/>
        <c:lblAlgn val="ctr"/>
        <c:lblOffset val="100"/>
        <c:noMultiLvlLbl val="0"/>
      </c:catAx>
      <c:valAx>
        <c:axId val="1822952264"/>
        <c:scaling>
          <c:orientation val="minMax"/>
          <c:max val="1"/>
        </c:scaling>
        <c:delete val="0"/>
        <c:axPos val="l"/>
        <c:majorGridlines/>
        <c:title>
          <c:tx>
            <c:rich>
              <a:bodyPr rot="-5400000" vert="horz"/>
              <a:lstStyle/>
              <a:p>
                <a:pPr>
                  <a:defRPr sz="2000">
                    <a:latin typeface="Gill Sans MT" panose="020B0502020104020203" pitchFamily="34" charset="77"/>
                  </a:defRPr>
                </a:pPr>
                <a:r>
                  <a:rPr lang="en-US" sz="2000">
                    <a:latin typeface="Gill Sans MT" panose="020B0502020104020203" pitchFamily="34" charset="77"/>
                  </a:rPr>
                  <a:t>Normalized Energy</a:t>
                </a:r>
              </a:p>
            </c:rich>
          </c:tx>
          <c:layout>
            <c:manualLayout>
              <c:xMode val="edge"/>
              <c:yMode val="edge"/>
              <c:x val="1.0928961748633901E-2"/>
              <c:y val="0.13647727215479999"/>
            </c:manualLayout>
          </c:layout>
          <c:overlay val="0"/>
        </c:title>
        <c:numFmt formatCode="General" sourceLinked="0"/>
        <c:majorTickMark val="out"/>
        <c:minorTickMark val="none"/>
        <c:tickLblPos val="nextTo"/>
        <c:txPr>
          <a:bodyPr/>
          <a:lstStyle/>
          <a:p>
            <a:pPr>
              <a:defRPr sz="2000">
                <a:latin typeface="Gill Sans MT" panose="020B0502020104020203" pitchFamily="34" charset="77"/>
              </a:defRPr>
            </a:pPr>
            <a:endParaRPr lang="en-US"/>
          </a:p>
        </c:txPr>
        <c:crossAx val="1822949240"/>
        <c:crosses val="autoZero"/>
        <c:crossBetween val="between"/>
        <c:majorUnit val="0.25"/>
      </c:valAx>
      <c:spPr>
        <a:ln>
          <a:solidFill>
            <a:schemeClr val="tx1"/>
          </a:solidFill>
        </a:ln>
      </c:spPr>
    </c:plotArea>
    <c:legend>
      <c:legendPos val="t"/>
      <c:layout>
        <c:manualLayout>
          <c:xMode val="edge"/>
          <c:yMode val="edge"/>
          <c:x val="0"/>
          <c:y val="0"/>
          <c:w val="1"/>
          <c:h val="0.107947399089509"/>
        </c:manualLayout>
      </c:layout>
      <c:overlay val="0"/>
      <c:txPr>
        <a:bodyPr/>
        <a:lstStyle/>
        <a:p>
          <a:pPr>
            <a:defRPr sz="2000" b="1">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userShapes r:id="rId3"/>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9.8148997956945996E-2"/>
          <c:y val="0.20808248162278836"/>
          <c:w val="0.88223132274709237"/>
          <c:h val="0.66291298035022728"/>
        </c:manualLayout>
      </c:layout>
      <c:barChart>
        <c:barDir val="col"/>
        <c:grouping val="clustered"/>
        <c:varyColors val="0"/>
        <c:ser>
          <c:idx val="0"/>
          <c:order val="0"/>
          <c:tx>
            <c:strRef>
              <c:f>'Utilization (2)'!$AR$97</c:f>
              <c:strCache>
                <c:ptCount val="1"/>
                <c:pt idx="0">
                  <c:v>Base</c:v>
                </c:pt>
              </c:strCache>
            </c:strRef>
          </c:tx>
          <c:spPr>
            <a:solidFill>
              <a:schemeClr val="tx1">
                <a:lumMod val="65000"/>
                <a:lumOff val="35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(2)'!$AR$98:$AR$107</c:f>
              <c:numCache>
                <c:formatCode>General</c:formatCode>
                <c:ptCount val="10"/>
                <c:pt idx="0">
                  <c:v>1</c:v>
                </c:pt>
                <c:pt idx="1">
                  <c:v>1</c:v>
                </c:pt>
                <c:pt idx="2">
                  <c:v>1</c:v>
                </c:pt>
                <c:pt idx="3">
                  <c:v>1</c:v>
                </c:pt>
                <c:pt idx="4">
                  <c:v>1</c:v>
                </c:pt>
                <c:pt idx="5">
                  <c:v>1</c:v>
                </c:pt>
                <c:pt idx="6">
                  <c:v>1</c:v>
                </c:pt>
                <c:pt idx="7">
                  <c:v>1</c:v>
                </c:pt>
                <c:pt idx="8">
                  <c:v>1</c:v>
                </c:pt>
                <c:pt idx="9">
                  <c:v>1</c:v>
                </c:pt>
              </c:numCache>
            </c:numRef>
          </c:val>
          <c:extLst>
            <c:ext xmlns:c16="http://schemas.microsoft.com/office/drawing/2014/chart" uri="{C3380CC4-5D6E-409C-BE32-E72D297353CC}">
              <c16:uniqueId val="{00000000-DB45-1C4E-993A-F14DA9316A2A}"/>
            </c:ext>
          </c:extLst>
        </c:ser>
        <c:ser>
          <c:idx val="2"/>
          <c:order val="1"/>
          <c:tx>
            <c:strRef>
              <c:f>'Utilization (2)'!$AT$97</c:f>
              <c:strCache>
                <c:ptCount val="1"/>
                <c:pt idx="0">
                  <c:v>Base+HB</c:v>
                </c:pt>
              </c:strCache>
            </c:strRef>
          </c:tx>
          <c:spPr>
            <a:solidFill>
              <a:schemeClr val="accent3">
                <a:lumMod val="40000"/>
                <a:lumOff val="60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(2)'!$AT$98:$AT$107</c:f>
              <c:numCache>
                <c:formatCode>General</c:formatCode>
                <c:ptCount val="10"/>
                <c:pt idx="0">
                  <c:v>6.3653305433858636</c:v>
                </c:pt>
                <c:pt idx="1">
                  <c:v>3.6138554570539538</c:v>
                </c:pt>
                <c:pt idx="2">
                  <c:v>3.6935458756666288</c:v>
                </c:pt>
                <c:pt idx="3">
                  <c:v>1.6198442345668389</c:v>
                </c:pt>
                <c:pt idx="4">
                  <c:v>1.7640153705117436</c:v>
                </c:pt>
                <c:pt idx="5">
                  <c:v>1.4648692121463933</c:v>
                </c:pt>
                <c:pt idx="6">
                  <c:v>1.6460024597759921</c:v>
                </c:pt>
                <c:pt idx="7">
                  <c:v>2.1768268007610452</c:v>
                </c:pt>
                <c:pt idx="8">
                  <c:v>2.2973984195972852</c:v>
                </c:pt>
                <c:pt idx="9">
                  <c:v>2.5183276782952482</c:v>
                </c:pt>
              </c:numCache>
            </c:numRef>
          </c:val>
          <c:extLst>
            <c:ext xmlns:c16="http://schemas.microsoft.com/office/drawing/2014/chart" uri="{C3380CC4-5D6E-409C-BE32-E72D297353CC}">
              <c16:uniqueId val="{00000001-DB45-1C4E-993A-F14DA9316A2A}"/>
            </c:ext>
          </c:extLst>
        </c:ser>
        <c:ser>
          <c:idx val="4"/>
          <c:order val="2"/>
          <c:tx>
            <c:strRef>
              <c:f>'Utilization (2)'!$AX$97</c:f>
              <c:strCache>
                <c:ptCount val="1"/>
                <c:pt idx="0">
                  <c:v>Mensa</c:v>
                </c:pt>
              </c:strCache>
            </c:strRef>
          </c:tx>
          <c:spPr>
            <a:solidFill>
              <a:srgbClr val="EA4335"/>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(2)'!$AX$98:$AX$107</c:f>
              <c:numCache>
                <c:formatCode>General</c:formatCode>
                <c:ptCount val="10"/>
                <c:pt idx="0">
                  <c:v>8.0451599385564503</c:v>
                </c:pt>
                <c:pt idx="1">
                  <c:v>4.567562508915513</c:v>
                </c:pt>
                <c:pt idx="2">
                  <c:v>4.6682834626726848</c:v>
                </c:pt>
                <c:pt idx="3">
                  <c:v>1.9823671287224456</c:v>
                </c:pt>
                <c:pt idx="4">
                  <c:v>2.1830123417667449</c:v>
                </c:pt>
                <c:pt idx="5">
                  <c:v>1.7926281653712199</c:v>
                </c:pt>
                <c:pt idx="6">
                  <c:v>2.0494360756990289</c:v>
                </c:pt>
                <c:pt idx="7">
                  <c:v>2.7569560320811219</c:v>
                </c:pt>
                <c:pt idx="8">
                  <c:v>2.6132375968995327</c:v>
                </c:pt>
                <c:pt idx="9">
                  <c:v>3.1173452494995408</c:v>
                </c:pt>
              </c:numCache>
            </c:numRef>
          </c:val>
          <c:extLst>
            <c:ext xmlns:c16="http://schemas.microsoft.com/office/drawing/2014/chart" uri="{C3380CC4-5D6E-409C-BE32-E72D297353CC}">
              <c16:uniqueId val="{00000002-DB45-1C4E-993A-F14DA9316A2A}"/>
            </c:ext>
          </c:extLst>
        </c:ser>
        <c:dLbls>
          <c:showLegendKey val="0"/>
          <c:showVal val="0"/>
          <c:showCatName val="0"/>
          <c:showSerName val="0"/>
          <c:showPercent val="0"/>
          <c:showBubbleSize val="0"/>
        </c:dLbls>
        <c:gapWidth val="150"/>
        <c:axId val="2138830856"/>
        <c:axId val="2138835688"/>
      </c:barChart>
      <c:catAx>
        <c:axId val="2138830856"/>
        <c:scaling>
          <c:orientation val="minMax"/>
        </c:scaling>
        <c:delete val="0"/>
        <c:axPos val="b"/>
        <c:numFmt formatCode="General" sourceLinked="0"/>
        <c:majorTickMark val="out"/>
        <c:minorTickMark val="none"/>
        <c:tickLblPos val="nextTo"/>
        <c:crossAx val="2138835688"/>
        <c:crosses val="autoZero"/>
        <c:auto val="1"/>
        <c:lblAlgn val="ctr"/>
        <c:lblOffset val="100"/>
        <c:noMultiLvlLbl val="0"/>
      </c:catAx>
      <c:valAx>
        <c:axId val="2138835688"/>
        <c:scaling>
          <c:orientation val="minMax"/>
          <c:max val="8"/>
          <c:min val="0"/>
        </c:scaling>
        <c:delete val="0"/>
        <c:axPos val="l"/>
        <c:majorGridlines/>
        <c:title>
          <c:tx>
            <c:rich>
              <a:bodyPr rot="-5400000" vert="horz"/>
              <a:lstStyle/>
              <a:p>
                <a:pPr>
                  <a:defRPr/>
                </a:pPr>
                <a:r>
                  <a:rPr lang="en-US" dirty="0"/>
                  <a:t>Normalized</a:t>
                </a:r>
                <a:r>
                  <a:rPr lang="en-US" baseline="0" dirty="0"/>
                  <a:t> </a:t>
                </a:r>
                <a:r>
                  <a:rPr lang="en-US" dirty="0"/>
                  <a:t> Throughput</a:t>
                </a:r>
              </a:p>
            </c:rich>
          </c:tx>
          <c:layout>
            <c:manualLayout>
              <c:xMode val="edge"/>
              <c:yMode val="edge"/>
              <c:x val="2.6809939432353512E-2"/>
              <c:y val="0.18160605580839495"/>
            </c:manualLayout>
          </c:layout>
          <c:overlay val="0"/>
        </c:title>
        <c:numFmt formatCode="General" sourceLinked="0"/>
        <c:majorTickMark val="out"/>
        <c:minorTickMark val="none"/>
        <c:tickLblPos val="nextTo"/>
        <c:crossAx val="2138830856"/>
        <c:crosses val="autoZero"/>
        <c:crossBetween val="between"/>
        <c:majorUnit val="2"/>
      </c:valAx>
      <c:spPr>
        <a:noFill/>
        <a:ln>
          <a:solidFill>
            <a:schemeClr val="tx1"/>
          </a:solidFill>
        </a:ln>
      </c:spPr>
    </c:plotArea>
    <c:legend>
      <c:legendPos val="t"/>
      <c:layout>
        <c:manualLayout>
          <c:xMode val="edge"/>
          <c:yMode val="edge"/>
          <c:x val="0.23272073726119308"/>
          <c:y val="3.9382161898601803E-2"/>
          <c:w val="0.59480202713623009"/>
          <c:h val="0.15992154552220292"/>
        </c:manualLayout>
      </c:layout>
      <c:overlay val="0"/>
      <c:txPr>
        <a:bodyPr/>
        <a:lstStyle/>
        <a:p>
          <a:pPr>
            <a:defRPr sz="2000"/>
          </a:pPr>
          <a:endParaRPr lang="en-US"/>
        </a:p>
      </c:txPr>
    </c:legend>
    <c:plotVisOnly val="1"/>
    <c:dispBlanksAs val="gap"/>
    <c:showDLblsOverMax val="0"/>
  </c:chart>
  <c:spPr>
    <a:ln>
      <a:noFill/>
    </a:ln>
  </c:spPr>
  <c:txPr>
    <a:bodyPr/>
    <a:lstStyle/>
    <a:p>
      <a:pPr>
        <a:defRPr sz="1600">
          <a:latin typeface="Gill Sans MT" panose="020B0502020104020203" pitchFamily="34" charset="77"/>
        </a:defRPr>
      </a:pPr>
      <a:endParaRPr lang="en-US"/>
    </a:p>
  </c:txPr>
  <c:externalData r:id="rId1">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9608280097063"/>
          <c:y val="4.2294921468149803E-2"/>
          <c:w val="0.81248526717179204"/>
          <c:h val="0.792204724409449"/>
        </c:manualLayout>
      </c:layout>
      <c:barChart>
        <c:barDir val="col"/>
        <c:grouping val="clustered"/>
        <c:varyColors val="0"/>
        <c:ser>
          <c:idx val="0"/>
          <c:order val="0"/>
          <c:tx>
            <c:strRef>
              <c:f>Summary!$M$15</c:f>
              <c:strCache>
                <c:ptCount val="1"/>
                <c:pt idx="0">
                  <c:v>Baseline</c:v>
                </c:pt>
              </c:strCache>
            </c:strRef>
          </c:tx>
          <c:spPr>
            <a:solidFill>
              <a:schemeClr val="accent1"/>
            </a:solidFill>
          </c:spPr>
          <c:invertIfNegative val="0"/>
          <c:cat>
            <c:strRef>
              <c:f>Summary!$L$16:$L$17</c:f>
              <c:strCache>
                <c:ptCount val="2"/>
                <c:pt idx="0">
                  <c:v>Latency</c:v>
                </c:pt>
                <c:pt idx="1">
                  <c:v>Energy</c:v>
                </c:pt>
              </c:strCache>
            </c:strRef>
          </c:cat>
          <c:val>
            <c:numRef>
              <c:f>Summary!$M$16:$M$17</c:f>
              <c:numCache>
                <c:formatCode>General</c:formatCode>
                <c:ptCount val="2"/>
                <c:pt idx="0">
                  <c:v>1</c:v>
                </c:pt>
                <c:pt idx="1">
                  <c:v>1</c:v>
                </c:pt>
              </c:numCache>
            </c:numRef>
          </c:val>
          <c:extLst>
            <c:ext xmlns:c16="http://schemas.microsoft.com/office/drawing/2014/chart" uri="{C3380CC4-5D6E-409C-BE32-E72D297353CC}">
              <c16:uniqueId val="{00000000-7826-9D49-811B-D9535C7E3A55}"/>
            </c:ext>
          </c:extLst>
        </c:ser>
        <c:ser>
          <c:idx val="1"/>
          <c:order val="1"/>
          <c:tx>
            <c:strRef>
              <c:f>Summary!$N$15</c:f>
              <c:strCache>
                <c:ptCount val="1"/>
                <c:pt idx="0">
                  <c:v>Intra-Subarray</c:v>
                </c:pt>
              </c:strCache>
            </c:strRef>
          </c:tx>
          <c:invertIfNegative val="0"/>
          <c:cat>
            <c:strRef>
              <c:f>Summary!$L$16:$L$17</c:f>
              <c:strCache>
                <c:ptCount val="2"/>
                <c:pt idx="0">
                  <c:v>Latency</c:v>
                </c:pt>
                <c:pt idx="1">
                  <c:v>Energy</c:v>
                </c:pt>
              </c:strCache>
            </c:strRef>
          </c:cat>
          <c:val>
            <c:numRef>
              <c:f>Summary!$N$16:$N$17</c:f>
              <c:numCache>
                <c:formatCode>General</c:formatCode>
                <c:ptCount val="2"/>
                <c:pt idx="0">
                  <c:v>8.8582677165354298E-2</c:v>
                </c:pt>
                <c:pt idx="1">
                  <c:v>1.3448690025594699E-2</c:v>
                </c:pt>
              </c:numCache>
            </c:numRef>
          </c:val>
          <c:extLst>
            <c:ext xmlns:c16="http://schemas.microsoft.com/office/drawing/2014/chart" uri="{C3380CC4-5D6E-409C-BE32-E72D297353CC}">
              <c16:uniqueId val="{00000001-7826-9D49-811B-D9535C7E3A55}"/>
            </c:ext>
          </c:extLst>
        </c:ser>
        <c:ser>
          <c:idx val="2"/>
          <c:order val="2"/>
          <c:tx>
            <c:strRef>
              <c:f>Summary!$O$15</c:f>
              <c:strCache>
                <c:ptCount val="1"/>
                <c:pt idx="0">
                  <c:v>Inter-Bank</c:v>
                </c:pt>
              </c:strCache>
            </c:strRef>
          </c:tx>
          <c:invertIfNegative val="0"/>
          <c:cat>
            <c:strRef>
              <c:f>Summary!$L$16:$L$17</c:f>
              <c:strCache>
                <c:ptCount val="2"/>
                <c:pt idx="0">
                  <c:v>Latency</c:v>
                </c:pt>
                <c:pt idx="1">
                  <c:v>Energy</c:v>
                </c:pt>
              </c:strCache>
            </c:strRef>
          </c:cat>
          <c:val>
            <c:numRef>
              <c:f>Summary!$O$16:$O$17</c:f>
              <c:numCache>
                <c:formatCode>General</c:formatCode>
                <c:ptCount val="2"/>
                <c:pt idx="0">
                  <c:v>0.51673228346456701</c:v>
                </c:pt>
                <c:pt idx="1">
                  <c:v>0.31183065183633102</c:v>
                </c:pt>
              </c:numCache>
            </c:numRef>
          </c:val>
          <c:extLst>
            <c:ext xmlns:c16="http://schemas.microsoft.com/office/drawing/2014/chart" uri="{C3380CC4-5D6E-409C-BE32-E72D297353CC}">
              <c16:uniqueId val="{00000002-7826-9D49-811B-D9535C7E3A55}"/>
            </c:ext>
          </c:extLst>
        </c:ser>
        <c:ser>
          <c:idx val="3"/>
          <c:order val="3"/>
          <c:tx>
            <c:strRef>
              <c:f>Summary!$P$15</c:f>
              <c:strCache>
                <c:ptCount val="1"/>
                <c:pt idx="0">
                  <c:v>Inter-Subarray</c:v>
                </c:pt>
              </c:strCache>
            </c:strRef>
          </c:tx>
          <c:invertIfNegative val="0"/>
          <c:cat>
            <c:strRef>
              <c:f>Summary!$L$16:$L$17</c:f>
              <c:strCache>
                <c:ptCount val="2"/>
                <c:pt idx="0">
                  <c:v>Latency</c:v>
                </c:pt>
                <c:pt idx="1">
                  <c:v>Energy</c:v>
                </c:pt>
              </c:strCache>
            </c:strRef>
          </c:cat>
          <c:val>
            <c:numRef>
              <c:f>Summary!$P$16:$P$17</c:f>
              <c:numCache>
                <c:formatCode>General</c:formatCode>
                <c:ptCount val="2"/>
                <c:pt idx="0">
                  <c:v>1.0147637795275599</c:v>
                </c:pt>
                <c:pt idx="1">
                  <c:v>0.67849912393909895</c:v>
                </c:pt>
              </c:numCache>
            </c:numRef>
          </c:val>
          <c:extLst>
            <c:ext xmlns:c16="http://schemas.microsoft.com/office/drawing/2014/chart" uri="{C3380CC4-5D6E-409C-BE32-E72D297353CC}">
              <c16:uniqueId val="{00000003-7826-9D49-811B-D9535C7E3A55}"/>
            </c:ext>
          </c:extLst>
        </c:ser>
        <c:dLbls>
          <c:showLegendKey val="0"/>
          <c:showVal val="0"/>
          <c:showCatName val="0"/>
          <c:showSerName val="0"/>
          <c:showPercent val="0"/>
          <c:showBubbleSize val="0"/>
        </c:dLbls>
        <c:gapWidth val="150"/>
        <c:axId val="1745777488"/>
        <c:axId val="1745818560"/>
      </c:barChart>
      <c:catAx>
        <c:axId val="1745777488"/>
        <c:scaling>
          <c:orientation val="minMax"/>
        </c:scaling>
        <c:delete val="0"/>
        <c:axPos val="b"/>
        <c:numFmt formatCode="General" sourceLinked="0"/>
        <c:majorTickMark val="out"/>
        <c:minorTickMark val="none"/>
        <c:tickLblPos val="nextTo"/>
        <c:txPr>
          <a:bodyPr/>
          <a:lstStyle/>
          <a:p>
            <a:pPr>
              <a:defRPr sz="2400"/>
            </a:pPr>
            <a:endParaRPr lang="en-US"/>
          </a:p>
        </c:txPr>
        <c:crossAx val="1745818560"/>
        <c:crosses val="autoZero"/>
        <c:auto val="1"/>
        <c:lblAlgn val="ctr"/>
        <c:lblOffset val="100"/>
        <c:noMultiLvlLbl val="0"/>
      </c:catAx>
      <c:valAx>
        <c:axId val="1745818560"/>
        <c:scaling>
          <c:orientation val="minMax"/>
        </c:scaling>
        <c:delete val="0"/>
        <c:axPos val="l"/>
        <c:majorGridlines/>
        <c:title>
          <c:tx>
            <c:rich>
              <a:bodyPr rot="-5400000" vert="horz"/>
              <a:lstStyle/>
              <a:p>
                <a:pPr>
                  <a:defRPr/>
                </a:pPr>
                <a:r>
                  <a:rPr lang="en-US" sz="2400" dirty="0"/>
                  <a:t>Normalized</a:t>
                </a:r>
                <a:r>
                  <a:rPr lang="en-US" sz="2400" baseline="0" dirty="0"/>
                  <a:t> Savings</a:t>
                </a:r>
                <a:endParaRPr lang="en-US" sz="2400" dirty="0"/>
              </a:p>
            </c:rich>
          </c:tx>
          <c:overlay val="0"/>
        </c:title>
        <c:numFmt formatCode="General" sourceLinked="1"/>
        <c:majorTickMark val="out"/>
        <c:minorTickMark val="none"/>
        <c:tickLblPos val="nextTo"/>
        <c:txPr>
          <a:bodyPr/>
          <a:lstStyle/>
          <a:p>
            <a:pPr>
              <a:defRPr sz="1800"/>
            </a:pPr>
            <a:endParaRPr lang="en-US"/>
          </a:p>
        </c:txPr>
        <c:crossAx val="1745777488"/>
        <c:crosses val="autoZero"/>
        <c:crossBetween val="between"/>
      </c:valAx>
    </c:plotArea>
    <c:legend>
      <c:legendPos val="r"/>
      <c:layout>
        <c:manualLayout>
          <c:xMode val="edge"/>
          <c:yMode val="edge"/>
          <c:x val="0.28331835289456703"/>
          <c:y val="2.2068074823980298E-3"/>
          <c:w val="0.667939508740653"/>
          <c:h val="0.14108903053784899"/>
        </c:manualLayout>
      </c:layout>
      <c:overlay val="0"/>
      <c:spPr>
        <a:solidFill>
          <a:schemeClr val="bg1"/>
        </a:solidFill>
        <a:ln>
          <a:solidFill>
            <a:schemeClr val="tx1"/>
          </a:solidFill>
        </a:ln>
      </c:spPr>
      <c:txPr>
        <a:bodyPr/>
        <a:lstStyle/>
        <a:p>
          <a:pPr>
            <a:defRPr sz="2000"/>
          </a:pPr>
          <a:endParaRPr lang="en-US"/>
        </a:p>
      </c:txPr>
    </c:legend>
    <c:plotVisOnly val="1"/>
    <c:dispBlanksAs val="gap"/>
    <c:showDLblsOverMax val="0"/>
  </c:chart>
  <c:externalData r:id="rId1">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941545240024105"/>
          <c:y val="3.7474617705036566E-2"/>
          <c:w val="0.85278057997823487"/>
          <c:h val="0.80108812740354185"/>
        </c:manualLayout>
      </c:layout>
      <c:barChart>
        <c:barDir val="col"/>
        <c:grouping val="clustered"/>
        <c:varyColors val="0"/>
        <c:ser>
          <c:idx val="0"/>
          <c:order val="0"/>
          <c:spPr>
            <a:solidFill>
              <a:schemeClr val="bg2">
                <a:lumMod val="50000"/>
              </a:schemeClr>
            </a:solidFill>
            <a:ln w="25400">
              <a:solidFill>
                <a:schemeClr val="tx1"/>
              </a:solidFill>
            </a:ln>
            <a:effectLst/>
          </c:spPr>
          <c:invertIfNegative val="0"/>
          <c:cat>
            <c:strRef>
              <c:f>PERF!$D$7:$D$10</c:f>
              <c:strCache>
                <c:ptCount val="4"/>
                <c:pt idx="0">
                  <c:v>BMI</c:v>
                </c:pt>
                <c:pt idx="1">
                  <c:v>IMS</c:v>
                </c:pt>
                <c:pt idx="2">
                  <c:v>KCS</c:v>
                </c:pt>
                <c:pt idx="3">
                  <c:v>AVG</c:v>
                </c:pt>
              </c:strCache>
            </c:strRef>
          </c:cat>
          <c:val>
            <c:numRef>
              <c:f>PERF!$E$7:$E$10</c:f>
              <c:numCache>
                <c:formatCode>General</c:formatCode>
                <c:ptCount val="4"/>
                <c:pt idx="0">
                  <c:v>1.3181454488164182</c:v>
                </c:pt>
                <c:pt idx="1">
                  <c:v>1.1934537982957298</c:v>
                </c:pt>
                <c:pt idx="2">
                  <c:v>1.3006968387045812</c:v>
                </c:pt>
                <c:pt idx="3">
                  <c:v>1.2793921596335978</c:v>
                </c:pt>
              </c:numCache>
            </c:numRef>
          </c:val>
          <c:extLst>
            <c:ext xmlns:c16="http://schemas.microsoft.com/office/drawing/2014/chart" uri="{C3380CC4-5D6E-409C-BE32-E72D297353CC}">
              <c16:uniqueId val="{00000000-81F7-4B23-9812-EF4DDF4B1D4B}"/>
            </c:ext>
          </c:extLst>
        </c:ser>
        <c:ser>
          <c:idx val="1"/>
          <c:order val="1"/>
          <c:spPr>
            <a:solidFill>
              <a:schemeClr val="bg2">
                <a:lumMod val="75000"/>
              </a:schemeClr>
            </a:solidFill>
            <a:ln w="25400">
              <a:solidFill>
                <a:schemeClr val="tx1"/>
              </a:solidFill>
            </a:ln>
            <a:effectLst/>
          </c:spPr>
          <c:invertIfNegative val="0"/>
          <c:cat>
            <c:strRef>
              <c:f>PERF!$D$7:$D$10</c:f>
              <c:strCache>
                <c:ptCount val="4"/>
                <c:pt idx="0">
                  <c:v>BMI</c:v>
                </c:pt>
                <c:pt idx="1">
                  <c:v>IMS</c:v>
                </c:pt>
                <c:pt idx="2">
                  <c:v>KCS</c:v>
                </c:pt>
                <c:pt idx="3">
                  <c:v>AVG</c:v>
                </c:pt>
              </c:strCache>
            </c:strRef>
          </c:cat>
          <c:val>
            <c:numRef>
              <c:f>PERF!$F$7:$F$10</c:f>
              <c:numCache>
                <c:formatCode>General</c:formatCode>
                <c:ptCount val="4"/>
                <c:pt idx="0">
                  <c:v>14.164864387299732</c:v>
                </c:pt>
                <c:pt idx="1">
                  <c:v>2.9997173040686276</c:v>
                </c:pt>
                <c:pt idx="2">
                  <c:v>12.886664395435886</c:v>
                </c:pt>
                <c:pt idx="3">
                  <c:v>9.2742208649007765</c:v>
                </c:pt>
              </c:numCache>
            </c:numRef>
          </c:val>
          <c:extLst>
            <c:ext xmlns:c16="http://schemas.microsoft.com/office/drawing/2014/chart" uri="{C3380CC4-5D6E-409C-BE32-E72D297353CC}">
              <c16:uniqueId val="{00000001-81F7-4B23-9812-EF4DDF4B1D4B}"/>
            </c:ext>
          </c:extLst>
        </c:ser>
        <c:ser>
          <c:idx val="2"/>
          <c:order val="2"/>
          <c:spPr>
            <a:solidFill>
              <a:srgbClr val="70AD47">
                <a:lumMod val="20000"/>
                <a:lumOff val="80000"/>
              </a:srgbClr>
            </a:solidFill>
            <a:ln w="25400">
              <a:solidFill>
                <a:schemeClr val="tx1"/>
              </a:solidFill>
            </a:ln>
            <a:effectLst/>
          </c:spPr>
          <c:invertIfNegative val="0"/>
          <c:cat>
            <c:strRef>
              <c:f>PERF!$D$7:$D$10</c:f>
              <c:strCache>
                <c:ptCount val="4"/>
                <c:pt idx="0">
                  <c:v>BMI</c:v>
                </c:pt>
                <c:pt idx="1">
                  <c:v>IMS</c:v>
                </c:pt>
                <c:pt idx="2">
                  <c:v>KCS</c:v>
                </c:pt>
                <c:pt idx="3">
                  <c:v>AVG</c:v>
                </c:pt>
              </c:strCache>
            </c:strRef>
          </c:cat>
          <c:val>
            <c:numRef>
              <c:f>PERF!$G$7:$G$10</c:f>
              <c:numCache>
                <c:formatCode>General</c:formatCode>
                <c:ptCount val="4"/>
                <c:pt idx="0">
                  <c:v>198.40353952822096</c:v>
                </c:pt>
                <c:pt idx="1">
                  <c:v>2.9998333977131892</c:v>
                </c:pt>
                <c:pt idx="2">
                  <c:v>25.896164265308535</c:v>
                </c:pt>
                <c:pt idx="3">
                  <c:v>32.420417654911518</c:v>
                </c:pt>
              </c:numCache>
            </c:numRef>
          </c:val>
          <c:extLst>
            <c:ext xmlns:c16="http://schemas.microsoft.com/office/drawing/2014/chart" uri="{C3380CC4-5D6E-409C-BE32-E72D297353CC}">
              <c16:uniqueId val="{00000002-81F7-4B23-9812-EF4DDF4B1D4B}"/>
            </c:ext>
          </c:extLst>
        </c:ser>
        <c:dLbls>
          <c:showLegendKey val="0"/>
          <c:showVal val="0"/>
          <c:showCatName val="0"/>
          <c:showSerName val="0"/>
          <c:showPercent val="0"/>
          <c:showBubbleSize val="0"/>
        </c:dLbls>
        <c:gapWidth val="100"/>
        <c:axId val="647976816"/>
        <c:axId val="647970992"/>
      </c:barChart>
      <c:catAx>
        <c:axId val="647976816"/>
        <c:scaling>
          <c:orientation val="minMax"/>
        </c:scaling>
        <c:delete val="0"/>
        <c:axPos val="b"/>
        <c:numFmt formatCode="General" sourceLinked="1"/>
        <c:majorTickMark val="in"/>
        <c:minorTickMark val="none"/>
        <c:tickLblPos val="nextTo"/>
        <c:spPr>
          <a:noFill/>
          <a:ln w="19050" cap="flat" cmpd="sng" algn="ctr">
            <a:solidFill>
              <a:schemeClr val="tx1"/>
            </a:solidFill>
            <a:round/>
          </a:ln>
          <a:effectLst/>
        </c:spPr>
        <c:txPr>
          <a:bodyPr rot="-60000000" spcFirstLastPara="1" vertOverflow="ellipsis" vert="horz" wrap="square" anchor="ctr" anchorCtr="1"/>
          <a:lstStyle/>
          <a:p>
            <a:pPr>
              <a:defRPr sz="1800" b="1" i="0" u="none" strike="noStrike" kern="1200" baseline="0">
                <a:solidFill>
                  <a:schemeClr val="tx1"/>
                </a:solidFill>
                <a:latin typeface="Cambria" panose="02040503050406030204" pitchFamily="18" charset="0"/>
                <a:ea typeface="Cambria" panose="02040503050406030204" pitchFamily="18" charset="0"/>
                <a:cs typeface="+mn-cs"/>
              </a:defRPr>
            </a:pPr>
            <a:endParaRPr lang="en-US"/>
          </a:p>
        </c:txPr>
        <c:crossAx val="647970992"/>
        <c:crosses val="autoZero"/>
        <c:auto val="1"/>
        <c:lblAlgn val="ctr"/>
        <c:lblOffset val="0"/>
        <c:noMultiLvlLbl val="0"/>
      </c:catAx>
      <c:valAx>
        <c:axId val="647970992"/>
        <c:scaling>
          <c:logBase val="10"/>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in"/>
        <c:minorTickMark val="in"/>
        <c:tickLblPos val="none"/>
        <c:spPr>
          <a:noFill/>
          <a:ln w="25400">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7976816"/>
        <c:crosses val="autoZero"/>
        <c:crossBetween val="between"/>
      </c:valAx>
      <c:spPr>
        <a:noFill/>
        <a:ln w="25400">
          <a:solidFill>
            <a:schemeClr val="tx1"/>
          </a:solid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userShapes r:id="rId5"/>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599997476846564"/>
          <c:y val="6.0792740270866459E-2"/>
          <c:w val="0.85619614060319249"/>
          <c:h val="0.76889651720575924"/>
        </c:manualLayout>
      </c:layout>
      <c:barChart>
        <c:barDir val="col"/>
        <c:grouping val="clustered"/>
        <c:varyColors val="0"/>
        <c:ser>
          <c:idx val="0"/>
          <c:order val="0"/>
          <c:tx>
            <c:v>ISP</c:v>
          </c:tx>
          <c:spPr>
            <a:solidFill>
              <a:schemeClr val="bg2">
                <a:lumMod val="50000"/>
              </a:schemeClr>
            </a:solidFill>
            <a:ln w="25400">
              <a:solidFill>
                <a:schemeClr val="tx1"/>
              </a:solidFill>
            </a:ln>
            <a:effectLst/>
          </c:spPr>
          <c:invertIfNegative val="0"/>
          <c:cat>
            <c:strRef>
              <c:f>ENERGY!$D$5:$D$8</c:f>
              <c:strCache>
                <c:ptCount val="4"/>
                <c:pt idx="0">
                  <c:v>BMI</c:v>
                </c:pt>
                <c:pt idx="1">
                  <c:v>IMS</c:v>
                </c:pt>
                <c:pt idx="2">
                  <c:v>KCS</c:v>
                </c:pt>
                <c:pt idx="3">
                  <c:v>AVG</c:v>
                </c:pt>
              </c:strCache>
            </c:strRef>
          </c:cat>
          <c:val>
            <c:numRef>
              <c:f>ENERGY!$E$5:$E$8</c:f>
              <c:numCache>
                <c:formatCode>General</c:formatCode>
                <c:ptCount val="4"/>
                <c:pt idx="0">
                  <c:v>8.2558142552404465</c:v>
                </c:pt>
                <c:pt idx="1">
                  <c:v>5.4514223057332885</c:v>
                </c:pt>
                <c:pt idx="2">
                  <c:v>7.477704136952477</c:v>
                </c:pt>
                <c:pt idx="3">
                  <c:v>7.1709307482271578</c:v>
                </c:pt>
              </c:numCache>
            </c:numRef>
          </c:val>
          <c:extLst>
            <c:ext xmlns:c16="http://schemas.microsoft.com/office/drawing/2014/chart" uri="{C3380CC4-5D6E-409C-BE32-E72D297353CC}">
              <c16:uniqueId val="{00000000-D977-426C-A64F-373C6E3926FE}"/>
            </c:ext>
          </c:extLst>
        </c:ser>
        <c:ser>
          <c:idx val="1"/>
          <c:order val="1"/>
          <c:tx>
            <c:v>ParaBit</c:v>
          </c:tx>
          <c:spPr>
            <a:solidFill>
              <a:schemeClr val="bg2">
                <a:lumMod val="75000"/>
              </a:schemeClr>
            </a:solidFill>
            <a:ln w="25400">
              <a:solidFill>
                <a:schemeClr val="tx1"/>
              </a:solidFill>
            </a:ln>
            <a:effectLst/>
          </c:spPr>
          <c:invertIfNegative val="0"/>
          <c:cat>
            <c:strRef>
              <c:f>ENERGY!$D$5:$D$8</c:f>
              <c:strCache>
                <c:ptCount val="4"/>
                <c:pt idx="0">
                  <c:v>BMI</c:v>
                </c:pt>
                <c:pt idx="1">
                  <c:v>IMS</c:v>
                </c:pt>
                <c:pt idx="2">
                  <c:v>KCS</c:v>
                </c:pt>
                <c:pt idx="3">
                  <c:v>AVG</c:v>
                </c:pt>
              </c:strCache>
            </c:strRef>
          </c:cat>
          <c:val>
            <c:numRef>
              <c:f>ENERGY!$F$5:$F$8</c:f>
              <c:numCache>
                <c:formatCode>General</c:formatCode>
                <c:ptCount val="4"/>
                <c:pt idx="0">
                  <c:v>49.44897867787212</c:v>
                </c:pt>
                <c:pt idx="1">
                  <c:v>8.776115803712651</c:v>
                </c:pt>
                <c:pt idx="2">
                  <c:v>38.17617774721154</c:v>
                </c:pt>
                <c:pt idx="3">
                  <c:v>29.127737369122812</c:v>
                </c:pt>
              </c:numCache>
            </c:numRef>
          </c:val>
          <c:extLst>
            <c:ext xmlns:c16="http://schemas.microsoft.com/office/drawing/2014/chart" uri="{C3380CC4-5D6E-409C-BE32-E72D297353CC}">
              <c16:uniqueId val="{00000001-D977-426C-A64F-373C6E3926FE}"/>
            </c:ext>
          </c:extLst>
        </c:ser>
        <c:ser>
          <c:idx val="2"/>
          <c:order val="2"/>
          <c:tx>
            <c:v>Flash-Cosmos</c:v>
          </c:tx>
          <c:spPr>
            <a:solidFill>
              <a:srgbClr val="70AD47">
                <a:lumMod val="20000"/>
                <a:lumOff val="80000"/>
              </a:srgbClr>
            </a:solidFill>
            <a:ln w="25400">
              <a:solidFill>
                <a:schemeClr val="tx1"/>
              </a:solidFill>
            </a:ln>
            <a:effectLst/>
          </c:spPr>
          <c:invertIfNegative val="0"/>
          <c:cat>
            <c:strRef>
              <c:f>ENERGY!$D$5:$D$8</c:f>
              <c:strCache>
                <c:ptCount val="4"/>
                <c:pt idx="0">
                  <c:v>BMI</c:v>
                </c:pt>
                <c:pt idx="1">
                  <c:v>IMS</c:v>
                </c:pt>
                <c:pt idx="2">
                  <c:v>KCS</c:v>
                </c:pt>
                <c:pt idx="3">
                  <c:v>AVG</c:v>
                </c:pt>
              </c:strCache>
            </c:strRef>
          </c:cat>
          <c:val>
            <c:numRef>
              <c:f>ENERGY!$G$5:$G$8</c:f>
              <c:numCache>
                <c:formatCode>General</c:formatCode>
                <c:ptCount val="4"/>
                <c:pt idx="0">
                  <c:v>582.85334743651617</c:v>
                </c:pt>
                <c:pt idx="1">
                  <c:v>8.9811027730291624</c:v>
                </c:pt>
                <c:pt idx="2">
                  <c:v>76.595427908429585</c:v>
                </c:pt>
                <c:pt idx="3">
                  <c:v>95.93856532866269</c:v>
                </c:pt>
              </c:numCache>
            </c:numRef>
          </c:val>
          <c:extLst>
            <c:ext xmlns:c16="http://schemas.microsoft.com/office/drawing/2014/chart" uri="{C3380CC4-5D6E-409C-BE32-E72D297353CC}">
              <c16:uniqueId val="{00000002-D977-426C-A64F-373C6E3926FE}"/>
            </c:ext>
          </c:extLst>
        </c:ser>
        <c:dLbls>
          <c:showLegendKey val="0"/>
          <c:showVal val="0"/>
          <c:showCatName val="0"/>
          <c:showSerName val="0"/>
          <c:showPercent val="0"/>
          <c:showBubbleSize val="0"/>
        </c:dLbls>
        <c:gapWidth val="100"/>
        <c:axId val="647976816"/>
        <c:axId val="647970992"/>
      </c:barChart>
      <c:catAx>
        <c:axId val="647976816"/>
        <c:scaling>
          <c:orientation val="minMax"/>
        </c:scaling>
        <c:delete val="0"/>
        <c:axPos val="b"/>
        <c:numFmt formatCode="General" sourceLinked="1"/>
        <c:majorTickMark val="in"/>
        <c:minorTickMark val="none"/>
        <c:tickLblPos val="nextTo"/>
        <c:spPr>
          <a:noFill/>
          <a:ln w="19050" cap="flat" cmpd="sng" algn="ctr">
            <a:solidFill>
              <a:schemeClr val="tx1"/>
            </a:solidFill>
            <a:round/>
          </a:ln>
          <a:effectLst/>
        </c:spPr>
        <c:txPr>
          <a:bodyPr rot="-60000000" spcFirstLastPara="1" vertOverflow="ellipsis" vert="horz" wrap="square" anchor="ctr" anchorCtr="1"/>
          <a:lstStyle/>
          <a:p>
            <a:pPr>
              <a:defRPr sz="1800" b="1" i="0" u="none" strike="noStrike" kern="1200" baseline="0">
                <a:solidFill>
                  <a:schemeClr val="tx1"/>
                </a:solidFill>
                <a:latin typeface="Cambria" panose="02040503050406030204" pitchFamily="18" charset="0"/>
                <a:ea typeface="Cambria" panose="02040503050406030204" pitchFamily="18" charset="0"/>
                <a:cs typeface="+mn-cs"/>
              </a:defRPr>
            </a:pPr>
            <a:endParaRPr lang="en-US"/>
          </a:p>
        </c:txPr>
        <c:crossAx val="647970992"/>
        <c:crosses val="autoZero"/>
        <c:auto val="1"/>
        <c:lblAlgn val="ctr"/>
        <c:lblOffset val="0"/>
        <c:noMultiLvlLbl val="0"/>
      </c:catAx>
      <c:valAx>
        <c:axId val="647970992"/>
        <c:scaling>
          <c:logBase val="10"/>
          <c:orientation val="minMax"/>
          <c:max val="100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in"/>
        <c:minorTickMark val="in"/>
        <c:tickLblPos val="none"/>
        <c:spPr>
          <a:noFill/>
          <a:ln w="25400">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7976816"/>
        <c:crosses val="autoZero"/>
        <c:crossBetween val="between"/>
      </c:valAx>
      <c:spPr>
        <a:noFill/>
        <a:ln w="25400">
          <a:solidFill>
            <a:schemeClr val="tx1"/>
          </a:solid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userShapes r:id="rId5"/>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596938640103328E-2"/>
          <c:y val="0.21511896468069239"/>
          <c:w val="0.89819341725791313"/>
          <c:h val="0.39024523516438814"/>
        </c:manualLayout>
      </c:layout>
      <c:barChart>
        <c:barDir val="col"/>
        <c:grouping val="clustered"/>
        <c:varyColors val="0"/>
        <c:ser>
          <c:idx val="0"/>
          <c:order val="0"/>
          <c:tx>
            <c:strRef>
              <c:f>'cw-latency'!$A$4</c:f>
              <c:strCache>
                <c:ptCount val="1"/>
                <c:pt idx="0">
                  <c:v>A100+AttAcc</c:v>
                </c:pt>
              </c:strCache>
            </c:strRef>
          </c:tx>
          <c:spPr>
            <a:solidFill>
              <a:srgbClr val="FF9200"/>
            </a:solidFill>
            <a:ln>
              <a:solidFill>
                <a:schemeClr val="tx1"/>
              </a:solidFill>
            </a:ln>
            <a:effectLst/>
          </c:spPr>
          <c:invertIfNegative val="0"/>
          <c:cat>
            <c:multiLvlStrRef>
              <c:f>'cw-latency'!$D$2:$AD$3</c:f>
              <c:multiLvlStrCache>
                <c:ptCount val="27"/>
                <c:lvl>
                  <c:pt idx="0">
                    <c:v>4</c:v>
                  </c:pt>
                  <c:pt idx="1">
                    <c:v>16</c:v>
                  </c:pt>
                  <c:pt idx="2">
                    <c:v>64</c:v>
                  </c:pt>
                  <c:pt idx="3">
                    <c:v>4</c:v>
                  </c:pt>
                  <c:pt idx="4">
                    <c:v>16</c:v>
                  </c:pt>
                  <c:pt idx="5">
                    <c:v>64</c:v>
                  </c:pt>
                  <c:pt idx="6">
                    <c:v>4</c:v>
                  </c:pt>
                  <c:pt idx="7">
                    <c:v>16</c:v>
                  </c:pt>
                  <c:pt idx="8">
                    <c:v>64</c:v>
                  </c:pt>
                  <c:pt idx="9">
                    <c:v>4</c:v>
                  </c:pt>
                  <c:pt idx="10">
                    <c:v>16</c:v>
                  </c:pt>
                  <c:pt idx="11">
                    <c:v>64</c:v>
                  </c:pt>
                  <c:pt idx="12">
                    <c:v>4</c:v>
                  </c:pt>
                  <c:pt idx="13">
                    <c:v>16</c:v>
                  </c:pt>
                  <c:pt idx="14">
                    <c:v>64</c:v>
                  </c:pt>
                  <c:pt idx="15">
                    <c:v>4</c:v>
                  </c:pt>
                  <c:pt idx="16">
                    <c:v>16</c:v>
                  </c:pt>
                  <c:pt idx="17">
                    <c:v>64</c:v>
                  </c:pt>
                  <c:pt idx="18">
                    <c:v>4</c:v>
                  </c:pt>
                  <c:pt idx="19">
                    <c:v>16</c:v>
                  </c:pt>
                  <c:pt idx="20">
                    <c:v>64</c:v>
                  </c:pt>
                  <c:pt idx="21">
                    <c:v>4</c:v>
                  </c:pt>
                  <c:pt idx="22">
                    <c:v>16</c:v>
                  </c:pt>
                  <c:pt idx="23">
                    <c:v>64</c:v>
                  </c:pt>
                  <c:pt idx="24">
                    <c:v>4</c:v>
                  </c:pt>
                  <c:pt idx="25">
                    <c:v>16</c:v>
                  </c:pt>
                  <c:pt idx="26">
                    <c:v>64</c:v>
                  </c:pt>
                </c:lvl>
                <c:lvl>
                  <c:pt idx="0">
                    <c:v>spe=1</c:v>
                  </c:pt>
                  <c:pt idx="3">
                    <c:v>spe=2</c:v>
                  </c:pt>
                  <c:pt idx="6">
                    <c:v>spe=4</c:v>
                  </c:pt>
                  <c:pt idx="9">
                    <c:v>spe=1</c:v>
                  </c:pt>
                  <c:pt idx="12">
                    <c:v>spe=2</c:v>
                  </c:pt>
                  <c:pt idx="15">
                    <c:v>spe=4</c:v>
                  </c:pt>
                  <c:pt idx="18">
                    <c:v>spe=1</c:v>
                  </c:pt>
                  <c:pt idx="21">
                    <c:v>spe=2</c:v>
                  </c:pt>
                  <c:pt idx="24">
                    <c:v>spe=4</c:v>
                  </c:pt>
                </c:lvl>
              </c:multiLvlStrCache>
            </c:multiLvlStrRef>
          </c:cat>
          <c:val>
            <c:numRef>
              <c:f>'cw-latency'!$D$4:$AD$4</c:f>
              <c:numCache>
                <c:formatCode>General</c:formatCode>
                <c:ptCount val="27"/>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numCache>
            </c:numRef>
          </c:val>
          <c:extLst>
            <c:ext xmlns:c16="http://schemas.microsoft.com/office/drawing/2014/chart" uri="{C3380CC4-5D6E-409C-BE32-E72D297353CC}">
              <c16:uniqueId val="{00000000-1834-4834-AF37-03F3A7AC3DA5}"/>
            </c:ext>
          </c:extLst>
        </c:ser>
        <c:ser>
          <c:idx val="1"/>
          <c:order val="1"/>
          <c:tx>
            <c:strRef>
              <c:f>'cw-latency'!$A$5</c:f>
              <c:strCache>
                <c:ptCount val="1"/>
                <c:pt idx="0">
                  <c:v>A100+HBM-PIM</c:v>
                </c:pt>
              </c:strCache>
            </c:strRef>
          </c:tx>
          <c:spPr>
            <a:solidFill>
              <a:srgbClr val="7E54AA"/>
            </a:solidFill>
            <a:ln>
              <a:solidFill>
                <a:schemeClr val="tx1"/>
              </a:solidFill>
            </a:ln>
            <a:effectLst/>
          </c:spPr>
          <c:invertIfNegative val="0"/>
          <c:cat>
            <c:multiLvlStrRef>
              <c:f>'cw-latency'!$D$2:$AD$3</c:f>
              <c:multiLvlStrCache>
                <c:ptCount val="27"/>
                <c:lvl>
                  <c:pt idx="0">
                    <c:v>4</c:v>
                  </c:pt>
                  <c:pt idx="1">
                    <c:v>16</c:v>
                  </c:pt>
                  <c:pt idx="2">
                    <c:v>64</c:v>
                  </c:pt>
                  <c:pt idx="3">
                    <c:v>4</c:v>
                  </c:pt>
                  <c:pt idx="4">
                    <c:v>16</c:v>
                  </c:pt>
                  <c:pt idx="5">
                    <c:v>64</c:v>
                  </c:pt>
                  <c:pt idx="6">
                    <c:v>4</c:v>
                  </c:pt>
                  <c:pt idx="7">
                    <c:v>16</c:v>
                  </c:pt>
                  <c:pt idx="8">
                    <c:v>64</c:v>
                  </c:pt>
                  <c:pt idx="9">
                    <c:v>4</c:v>
                  </c:pt>
                  <c:pt idx="10">
                    <c:v>16</c:v>
                  </c:pt>
                  <c:pt idx="11">
                    <c:v>64</c:v>
                  </c:pt>
                  <c:pt idx="12">
                    <c:v>4</c:v>
                  </c:pt>
                  <c:pt idx="13">
                    <c:v>16</c:v>
                  </c:pt>
                  <c:pt idx="14">
                    <c:v>64</c:v>
                  </c:pt>
                  <c:pt idx="15">
                    <c:v>4</c:v>
                  </c:pt>
                  <c:pt idx="16">
                    <c:v>16</c:v>
                  </c:pt>
                  <c:pt idx="17">
                    <c:v>64</c:v>
                  </c:pt>
                  <c:pt idx="18">
                    <c:v>4</c:v>
                  </c:pt>
                  <c:pt idx="19">
                    <c:v>16</c:v>
                  </c:pt>
                  <c:pt idx="20">
                    <c:v>64</c:v>
                  </c:pt>
                  <c:pt idx="21">
                    <c:v>4</c:v>
                  </c:pt>
                  <c:pt idx="22">
                    <c:v>16</c:v>
                  </c:pt>
                  <c:pt idx="23">
                    <c:v>64</c:v>
                  </c:pt>
                  <c:pt idx="24">
                    <c:v>4</c:v>
                  </c:pt>
                  <c:pt idx="25">
                    <c:v>16</c:v>
                  </c:pt>
                  <c:pt idx="26">
                    <c:v>64</c:v>
                  </c:pt>
                </c:lvl>
                <c:lvl>
                  <c:pt idx="0">
                    <c:v>spe=1</c:v>
                  </c:pt>
                  <c:pt idx="3">
                    <c:v>spe=2</c:v>
                  </c:pt>
                  <c:pt idx="6">
                    <c:v>spe=4</c:v>
                  </c:pt>
                  <c:pt idx="9">
                    <c:v>spe=1</c:v>
                  </c:pt>
                  <c:pt idx="12">
                    <c:v>spe=2</c:v>
                  </c:pt>
                  <c:pt idx="15">
                    <c:v>spe=4</c:v>
                  </c:pt>
                  <c:pt idx="18">
                    <c:v>spe=1</c:v>
                  </c:pt>
                  <c:pt idx="21">
                    <c:v>spe=2</c:v>
                  </c:pt>
                  <c:pt idx="24">
                    <c:v>spe=4</c:v>
                  </c:pt>
                </c:lvl>
              </c:multiLvlStrCache>
            </c:multiLvlStrRef>
          </c:cat>
          <c:val>
            <c:numRef>
              <c:f>'cw-latency'!$D$5:$AD$5</c:f>
              <c:numCache>
                <c:formatCode>General</c:formatCode>
                <c:ptCount val="27"/>
                <c:pt idx="0">
                  <c:v>0.99858202098552951</c:v>
                </c:pt>
                <c:pt idx="1">
                  <c:v>0.99879706801664248</c:v>
                </c:pt>
                <c:pt idx="2">
                  <c:v>0.99198690345073659</c:v>
                </c:pt>
                <c:pt idx="3">
                  <c:v>0.99722013181327185</c:v>
                </c:pt>
                <c:pt idx="4">
                  <c:v>0.99802192074440688</c:v>
                </c:pt>
                <c:pt idx="5">
                  <c:v>0.98670777458454595</c:v>
                </c:pt>
                <c:pt idx="6">
                  <c:v>0.99497843857782764</c:v>
                </c:pt>
                <c:pt idx="7">
                  <c:v>0.99632013584532531</c:v>
                </c:pt>
                <c:pt idx="8">
                  <c:v>0.98434978103166848</c:v>
                </c:pt>
                <c:pt idx="9">
                  <c:v>0.99880587624443662</c:v>
                </c:pt>
                <c:pt idx="10">
                  <c:v>0.99657442124285611</c:v>
                </c:pt>
                <c:pt idx="11">
                  <c:v>0.98924828527310693</c:v>
                </c:pt>
                <c:pt idx="12">
                  <c:v>0.99764854276253012</c:v>
                </c:pt>
                <c:pt idx="13">
                  <c:v>0.99377056498993821</c:v>
                </c:pt>
                <c:pt idx="14">
                  <c:v>0.98374254725142873</c:v>
                </c:pt>
                <c:pt idx="15">
                  <c:v>0.99544192389443575</c:v>
                </c:pt>
                <c:pt idx="16">
                  <c:v>0.98857184059722969</c:v>
                </c:pt>
                <c:pt idx="17">
                  <c:v>0.98164169311408944</c:v>
                </c:pt>
                <c:pt idx="18">
                  <c:v>0.99925919843608391</c:v>
                </c:pt>
                <c:pt idx="19">
                  <c:v>0.99797997587137188</c:v>
                </c:pt>
                <c:pt idx="20">
                  <c:v>0.98932339000024694</c:v>
                </c:pt>
                <c:pt idx="21">
                  <c:v>0.99853975783786986</c:v>
                </c:pt>
                <c:pt idx="22">
                  <c:v>0.99629611407740215</c:v>
                </c:pt>
                <c:pt idx="23">
                  <c:v>0.9850248527780503</c:v>
                </c:pt>
                <c:pt idx="24">
                  <c:v>0.99716222818378186</c:v>
                </c:pt>
                <c:pt idx="25">
                  <c:v>0.9931571683643603</c:v>
                </c:pt>
                <c:pt idx="26">
                  <c:v>0.98310281265367672</c:v>
                </c:pt>
              </c:numCache>
            </c:numRef>
          </c:val>
          <c:extLst>
            <c:ext xmlns:c16="http://schemas.microsoft.com/office/drawing/2014/chart" uri="{C3380CC4-5D6E-409C-BE32-E72D297353CC}">
              <c16:uniqueId val="{00000001-1834-4834-AF37-03F3A7AC3DA5}"/>
            </c:ext>
          </c:extLst>
        </c:ser>
        <c:ser>
          <c:idx val="2"/>
          <c:order val="2"/>
          <c:tx>
            <c:strRef>
              <c:f>'cw-latency'!$A$6</c:f>
              <c:strCache>
                <c:ptCount val="1"/>
                <c:pt idx="0">
                  <c:v>AttAcc-only</c:v>
                </c:pt>
              </c:strCache>
            </c:strRef>
          </c:tx>
          <c:spPr>
            <a:solidFill>
              <a:srgbClr val="3CAC3A"/>
            </a:solidFill>
            <a:ln>
              <a:solidFill>
                <a:schemeClr val="tx1"/>
              </a:solidFill>
            </a:ln>
            <a:effectLst/>
          </c:spPr>
          <c:invertIfNegative val="0"/>
          <c:cat>
            <c:multiLvlStrRef>
              <c:f>'cw-latency'!$D$2:$AD$3</c:f>
              <c:multiLvlStrCache>
                <c:ptCount val="27"/>
                <c:lvl>
                  <c:pt idx="0">
                    <c:v>4</c:v>
                  </c:pt>
                  <c:pt idx="1">
                    <c:v>16</c:v>
                  </c:pt>
                  <c:pt idx="2">
                    <c:v>64</c:v>
                  </c:pt>
                  <c:pt idx="3">
                    <c:v>4</c:v>
                  </c:pt>
                  <c:pt idx="4">
                    <c:v>16</c:v>
                  </c:pt>
                  <c:pt idx="5">
                    <c:v>64</c:v>
                  </c:pt>
                  <c:pt idx="6">
                    <c:v>4</c:v>
                  </c:pt>
                  <c:pt idx="7">
                    <c:v>16</c:v>
                  </c:pt>
                  <c:pt idx="8">
                    <c:v>64</c:v>
                  </c:pt>
                  <c:pt idx="9">
                    <c:v>4</c:v>
                  </c:pt>
                  <c:pt idx="10">
                    <c:v>16</c:v>
                  </c:pt>
                  <c:pt idx="11">
                    <c:v>64</c:v>
                  </c:pt>
                  <c:pt idx="12">
                    <c:v>4</c:v>
                  </c:pt>
                  <c:pt idx="13">
                    <c:v>16</c:v>
                  </c:pt>
                  <c:pt idx="14">
                    <c:v>64</c:v>
                  </c:pt>
                  <c:pt idx="15">
                    <c:v>4</c:v>
                  </c:pt>
                  <c:pt idx="16">
                    <c:v>16</c:v>
                  </c:pt>
                  <c:pt idx="17">
                    <c:v>64</c:v>
                  </c:pt>
                  <c:pt idx="18">
                    <c:v>4</c:v>
                  </c:pt>
                  <c:pt idx="19">
                    <c:v>16</c:v>
                  </c:pt>
                  <c:pt idx="20">
                    <c:v>64</c:v>
                  </c:pt>
                  <c:pt idx="21">
                    <c:v>4</c:v>
                  </c:pt>
                  <c:pt idx="22">
                    <c:v>16</c:v>
                  </c:pt>
                  <c:pt idx="23">
                    <c:v>64</c:v>
                  </c:pt>
                  <c:pt idx="24">
                    <c:v>4</c:v>
                  </c:pt>
                  <c:pt idx="25">
                    <c:v>16</c:v>
                  </c:pt>
                  <c:pt idx="26">
                    <c:v>64</c:v>
                  </c:pt>
                </c:lvl>
                <c:lvl>
                  <c:pt idx="0">
                    <c:v>spe=1</c:v>
                  </c:pt>
                  <c:pt idx="3">
                    <c:v>spe=2</c:v>
                  </c:pt>
                  <c:pt idx="6">
                    <c:v>spe=4</c:v>
                  </c:pt>
                  <c:pt idx="9">
                    <c:v>spe=1</c:v>
                  </c:pt>
                  <c:pt idx="12">
                    <c:v>spe=2</c:v>
                  </c:pt>
                  <c:pt idx="15">
                    <c:v>spe=4</c:v>
                  </c:pt>
                  <c:pt idx="18">
                    <c:v>spe=1</c:v>
                  </c:pt>
                  <c:pt idx="21">
                    <c:v>spe=2</c:v>
                  </c:pt>
                  <c:pt idx="24">
                    <c:v>spe=4</c:v>
                  </c:pt>
                </c:lvl>
              </c:multiLvlStrCache>
            </c:multiLvlStrRef>
          </c:cat>
          <c:val>
            <c:numRef>
              <c:f>'cw-latency'!$D$6:$AD$6</c:f>
              <c:numCache>
                <c:formatCode>General</c:formatCode>
                <c:ptCount val="27"/>
                <c:pt idx="0">
                  <c:v>1.0245380445256609</c:v>
                </c:pt>
                <c:pt idx="1">
                  <c:v>0.42870041935133796</c:v>
                </c:pt>
                <c:pt idx="2">
                  <c:v>0.15892937762465839</c:v>
                </c:pt>
                <c:pt idx="3">
                  <c:v>0.66832726300317336</c:v>
                </c:pt>
                <c:pt idx="4">
                  <c:v>0.28411902468777062</c:v>
                </c:pt>
                <c:pt idx="5">
                  <c:v>9.7582427243459793E-2</c:v>
                </c:pt>
                <c:pt idx="6">
                  <c:v>0.43102608799958414</c:v>
                </c:pt>
                <c:pt idx="7">
                  <c:v>0.15939523163613808</c:v>
                </c:pt>
                <c:pt idx="8">
                  <c:v>8.3599645867514699E-2</c:v>
                </c:pt>
                <c:pt idx="9">
                  <c:v>1.0489377978093757</c:v>
                </c:pt>
                <c:pt idx="10">
                  <c:v>0.38586460726149308</c:v>
                </c:pt>
                <c:pt idx="11">
                  <c:v>0.1271226250038987</c:v>
                </c:pt>
                <c:pt idx="12">
                  <c:v>0.66214709178198938</c:v>
                </c:pt>
                <c:pt idx="13">
                  <c:v>0.22723954344659078</c:v>
                </c:pt>
                <c:pt idx="14">
                  <c:v>8.523248268278924E-2</c:v>
                </c:pt>
                <c:pt idx="15">
                  <c:v>0.38749967755620141</c:v>
                </c:pt>
                <c:pt idx="16">
                  <c:v>0.1279175282799766</c:v>
                </c:pt>
                <c:pt idx="17">
                  <c:v>7.5976775180461004E-2</c:v>
                </c:pt>
                <c:pt idx="18">
                  <c:v>1.1013019271476601</c:v>
                </c:pt>
                <c:pt idx="19">
                  <c:v>0.3617536643748766</c:v>
                </c:pt>
                <c:pt idx="20">
                  <c:v>0.1132210175389098</c:v>
                </c:pt>
                <c:pt idx="21">
                  <c:v>0.64995367030387363</c:v>
                </c:pt>
                <c:pt idx="22">
                  <c:v>0.20616654366652412</c:v>
                </c:pt>
                <c:pt idx="23">
                  <c:v>8.131525339492357E-2</c:v>
                </c:pt>
                <c:pt idx="24">
                  <c:v>0.36313231644440097</c:v>
                </c:pt>
                <c:pt idx="25">
                  <c:v>0.11371305960417981</c:v>
                </c:pt>
                <c:pt idx="26">
                  <c:v>7.2272075754183901E-2</c:v>
                </c:pt>
              </c:numCache>
            </c:numRef>
          </c:val>
          <c:extLst>
            <c:ext xmlns:c16="http://schemas.microsoft.com/office/drawing/2014/chart" uri="{C3380CC4-5D6E-409C-BE32-E72D297353CC}">
              <c16:uniqueId val="{00000002-1834-4834-AF37-03F3A7AC3DA5}"/>
            </c:ext>
          </c:extLst>
        </c:ser>
        <c:ser>
          <c:idx val="3"/>
          <c:order val="3"/>
          <c:tx>
            <c:strRef>
              <c:f>'cw-latency'!$A$7</c:f>
              <c:strCache>
                <c:ptCount val="1"/>
                <c:pt idx="0">
                  <c:v>PAPI</c:v>
                </c:pt>
              </c:strCache>
            </c:strRef>
          </c:tx>
          <c:spPr>
            <a:solidFill>
              <a:srgbClr val="238CC1"/>
            </a:solidFill>
            <a:ln>
              <a:solidFill>
                <a:schemeClr val="tx1"/>
              </a:solidFill>
            </a:ln>
            <a:effectLst/>
          </c:spPr>
          <c:invertIfNegative val="0"/>
          <c:cat>
            <c:multiLvlStrRef>
              <c:f>'cw-latency'!$D$2:$AD$3</c:f>
              <c:multiLvlStrCache>
                <c:ptCount val="27"/>
                <c:lvl>
                  <c:pt idx="0">
                    <c:v>4</c:v>
                  </c:pt>
                  <c:pt idx="1">
                    <c:v>16</c:v>
                  </c:pt>
                  <c:pt idx="2">
                    <c:v>64</c:v>
                  </c:pt>
                  <c:pt idx="3">
                    <c:v>4</c:v>
                  </c:pt>
                  <c:pt idx="4">
                    <c:v>16</c:v>
                  </c:pt>
                  <c:pt idx="5">
                    <c:v>64</c:v>
                  </c:pt>
                  <c:pt idx="6">
                    <c:v>4</c:v>
                  </c:pt>
                  <c:pt idx="7">
                    <c:v>16</c:v>
                  </c:pt>
                  <c:pt idx="8">
                    <c:v>64</c:v>
                  </c:pt>
                  <c:pt idx="9">
                    <c:v>4</c:v>
                  </c:pt>
                  <c:pt idx="10">
                    <c:v>16</c:v>
                  </c:pt>
                  <c:pt idx="11">
                    <c:v>64</c:v>
                  </c:pt>
                  <c:pt idx="12">
                    <c:v>4</c:v>
                  </c:pt>
                  <c:pt idx="13">
                    <c:v>16</c:v>
                  </c:pt>
                  <c:pt idx="14">
                    <c:v>64</c:v>
                  </c:pt>
                  <c:pt idx="15">
                    <c:v>4</c:v>
                  </c:pt>
                  <c:pt idx="16">
                    <c:v>16</c:v>
                  </c:pt>
                  <c:pt idx="17">
                    <c:v>64</c:v>
                  </c:pt>
                  <c:pt idx="18">
                    <c:v>4</c:v>
                  </c:pt>
                  <c:pt idx="19">
                    <c:v>16</c:v>
                  </c:pt>
                  <c:pt idx="20">
                    <c:v>64</c:v>
                  </c:pt>
                  <c:pt idx="21">
                    <c:v>4</c:v>
                  </c:pt>
                  <c:pt idx="22">
                    <c:v>16</c:v>
                  </c:pt>
                  <c:pt idx="23">
                    <c:v>64</c:v>
                  </c:pt>
                  <c:pt idx="24">
                    <c:v>4</c:v>
                  </c:pt>
                  <c:pt idx="25">
                    <c:v>16</c:v>
                  </c:pt>
                  <c:pt idx="26">
                    <c:v>64</c:v>
                  </c:pt>
                </c:lvl>
                <c:lvl>
                  <c:pt idx="0">
                    <c:v>spe=1</c:v>
                  </c:pt>
                  <c:pt idx="3">
                    <c:v>spe=2</c:v>
                  </c:pt>
                  <c:pt idx="6">
                    <c:v>spe=4</c:v>
                  </c:pt>
                  <c:pt idx="9">
                    <c:v>spe=1</c:v>
                  </c:pt>
                  <c:pt idx="12">
                    <c:v>spe=2</c:v>
                  </c:pt>
                  <c:pt idx="15">
                    <c:v>spe=4</c:v>
                  </c:pt>
                  <c:pt idx="18">
                    <c:v>spe=1</c:v>
                  </c:pt>
                  <c:pt idx="21">
                    <c:v>spe=2</c:v>
                  </c:pt>
                  <c:pt idx="24">
                    <c:v>spe=4</c:v>
                  </c:pt>
                </c:lvl>
              </c:multiLvlStrCache>
            </c:multiLvlStrRef>
          </c:cat>
          <c:val>
            <c:numRef>
              <c:f>'cw-latency'!$D$7:$AD$7</c:f>
              <c:numCache>
                <c:formatCode>General</c:formatCode>
                <c:ptCount val="27"/>
                <c:pt idx="0">
                  <c:v>1.8690483532856159</c:v>
                </c:pt>
                <c:pt idx="1">
                  <c:v>1.7397953251932936</c:v>
                </c:pt>
                <c:pt idx="2">
                  <c:v>1.9640669622991036</c:v>
                </c:pt>
                <c:pt idx="3">
                  <c:v>1.5927406119007004</c:v>
                </c:pt>
                <c:pt idx="4">
                  <c:v>1.7171704819448079</c:v>
                </c:pt>
                <c:pt idx="5">
                  <c:v>1.9129474404514919</c:v>
                </c:pt>
                <c:pt idx="6">
                  <c:v>1.3554732917225414</c:v>
                </c:pt>
                <c:pt idx="7">
                  <c:v>1.4854293133721319</c:v>
                </c:pt>
                <c:pt idx="8">
                  <c:v>2.3152537265711013</c:v>
                </c:pt>
                <c:pt idx="9">
                  <c:v>2.0587064685798113</c:v>
                </c:pt>
                <c:pt idx="10">
                  <c:v>1.745454373569679</c:v>
                </c:pt>
                <c:pt idx="11">
                  <c:v>1.8080994832524366</c:v>
                </c:pt>
                <c:pt idx="12">
                  <c:v>1.6987059643727567</c:v>
                </c:pt>
                <c:pt idx="13">
                  <c:v>1.5589360933077223</c:v>
                </c:pt>
                <c:pt idx="14">
                  <c:v>1.8942929831880184</c:v>
                </c:pt>
                <c:pt idx="15">
                  <c:v>1.3199065494522515</c:v>
                </c:pt>
                <c:pt idx="16">
                  <c:v>1.356891181393638</c:v>
                </c:pt>
                <c:pt idx="17">
                  <c:v>2.3496152153807013</c:v>
                </c:pt>
                <c:pt idx="18">
                  <c:v>2.6274870061001621</c:v>
                </c:pt>
                <c:pt idx="19">
                  <c:v>2.0485516980362259</c:v>
                </c:pt>
                <c:pt idx="20">
                  <c:v>2.0153691005425425</c:v>
                </c:pt>
                <c:pt idx="21">
                  <c:v>2.0079107256481339</c:v>
                </c:pt>
                <c:pt idx="22">
                  <c:v>1.7187711123310858</c:v>
                </c:pt>
                <c:pt idx="23">
                  <c:v>2.150434770942049</c:v>
                </c:pt>
                <c:pt idx="24">
                  <c:v>1.4366341910752811</c:v>
                </c:pt>
                <c:pt idx="25">
                  <c:v>1.4186575632552825</c:v>
                </c:pt>
                <c:pt idx="26">
                  <c:v>2.5163170157874677</c:v>
                </c:pt>
              </c:numCache>
            </c:numRef>
          </c:val>
          <c:extLst>
            <c:ext xmlns:c16="http://schemas.microsoft.com/office/drawing/2014/chart" uri="{C3380CC4-5D6E-409C-BE32-E72D297353CC}">
              <c16:uniqueId val="{00000003-1834-4834-AF37-03F3A7AC3DA5}"/>
            </c:ext>
          </c:extLst>
        </c:ser>
        <c:dLbls>
          <c:showLegendKey val="0"/>
          <c:showVal val="0"/>
          <c:showCatName val="0"/>
          <c:showSerName val="0"/>
          <c:showPercent val="0"/>
          <c:showBubbleSize val="0"/>
        </c:dLbls>
        <c:gapWidth val="100"/>
        <c:axId val="494451727"/>
        <c:axId val="494450287"/>
      </c:barChart>
      <c:catAx>
        <c:axId val="494451727"/>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0" spcFirstLastPara="1" vertOverflow="ellipsis" wrap="square" anchor="ctr" anchorCtr="1"/>
          <a:lstStyle/>
          <a:p>
            <a:pPr>
              <a:defRPr sz="2000" b="0" i="0" u="none" strike="noStrike" kern="1200" baseline="0">
                <a:solidFill>
                  <a:schemeClr val="tx1"/>
                </a:solidFill>
                <a:latin typeface="+mn-lt"/>
                <a:ea typeface="+mn-ea"/>
                <a:cs typeface="Arial" panose="020B0604020202020204" pitchFamily="34" charset="0"/>
              </a:defRPr>
            </a:pPr>
            <a:endParaRPr lang="zh-CN"/>
          </a:p>
        </c:txPr>
        <c:crossAx val="494450287"/>
        <c:crosses val="autoZero"/>
        <c:auto val="1"/>
        <c:lblAlgn val="ctr"/>
        <c:lblOffset val="0"/>
        <c:noMultiLvlLbl val="0"/>
      </c:catAx>
      <c:valAx>
        <c:axId val="49445028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Corbel" panose="020B0503020204020204" pitchFamily="34" charset="0"/>
                    <a:ea typeface="+mn-ea"/>
                    <a:cs typeface="Arial" panose="020B0604020202020204" pitchFamily="34" charset="0"/>
                  </a:defRPr>
                </a:pPr>
                <a:r>
                  <a:rPr lang="en-US" b="0"/>
                  <a:t>Speedup</a:t>
                </a:r>
                <a:endParaRPr lang="zh-CN" b="0"/>
              </a:p>
            </c:rich>
          </c:tx>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Corbel" panose="020B0503020204020204" pitchFamily="34" charset="0"/>
                  <a:ea typeface="+mn-ea"/>
                  <a:cs typeface="Arial" panose="020B0604020202020204" pitchFamily="34" charset="0"/>
                </a:defRPr>
              </a:pPr>
              <a:endParaRPr lang="zh-CN"/>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Arial" panose="020B0604020202020204" pitchFamily="34" charset="0"/>
              </a:defRPr>
            </a:pPr>
            <a:endParaRPr lang="zh-CN"/>
          </a:p>
        </c:txPr>
        <c:crossAx val="494451727"/>
        <c:crosses val="autoZero"/>
        <c:crossBetween val="between"/>
      </c:valAx>
      <c:spPr>
        <a:noFill/>
        <a:ln>
          <a:solidFill>
            <a:schemeClr val="tx1"/>
          </a:solidFill>
        </a:ln>
        <a:effectLst/>
      </c:spPr>
    </c:plotArea>
    <c:legend>
      <c:legendPos val="b"/>
      <c:layout>
        <c:manualLayout>
          <c:xMode val="edge"/>
          <c:yMode val="edge"/>
          <c:x val="0.11887916010545127"/>
          <c:y val="3.3530905773531815E-2"/>
          <c:w val="0.7861162839045277"/>
          <c:h val="0.11773179494794402"/>
        </c:manualLayout>
      </c:layout>
      <c:overlay val="0"/>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Corbel" panose="020B0503020204020204" pitchFamily="34" charset="0"/>
              <a:ea typeface="+mn-ea"/>
              <a:cs typeface="Arial" panose="020B0604020202020204" pitchFamily="34" charset="0"/>
            </a:defRPr>
          </a:pPr>
          <a:endParaRPr lang="zh-CN"/>
        </a:p>
      </c:txPr>
    </c:legend>
    <c:plotVisOnly val="1"/>
    <c:dispBlanksAs val="gap"/>
    <c:showDLblsOverMax val="0"/>
  </c:chart>
  <c:spPr>
    <a:noFill/>
    <a:ln>
      <a:noFill/>
    </a:ln>
    <a:effectLst/>
  </c:spPr>
  <c:txPr>
    <a:bodyPr/>
    <a:lstStyle/>
    <a:p>
      <a:pPr>
        <a:defRPr sz="2000" b="1">
          <a:solidFill>
            <a:schemeClr val="tx1"/>
          </a:solidFill>
          <a:latin typeface="Corbel" panose="020B0503020204020204" pitchFamily="34" charset="0"/>
          <a:cs typeface="Arial" panose="020B0604020202020204" pitchFamily="34" charset="0"/>
        </a:defRPr>
      </a:pPr>
      <a:endParaRPr lang="zh-CN"/>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230663582158211"/>
          <c:y val="0.21097462386372234"/>
          <c:w val="0.88976184999734598"/>
          <c:h val="0.39195006467955179"/>
        </c:manualLayout>
      </c:layout>
      <c:barChart>
        <c:barDir val="col"/>
        <c:grouping val="clustered"/>
        <c:varyColors val="0"/>
        <c:ser>
          <c:idx val="0"/>
          <c:order val="0"/>
          <c:tx>
            <c:strRef>
              <c:f>'cw-energy'!$A$4</c:f>
              <c:strCache>
                <c:ptCount val="1"/>
                <c:pt idx="0">
                  <c:v>A100+AttAcc</c:v>
                </c:pt>
              </c:strCache>
            </c:strRef>
          </c:tx>
          <c:spPr>
            <a:solidFill>
              <a:srgbClr val="FF9200"/>
            </a:solidFill>
            <a:ln>
              <a:solidFill>
                <a:schemeClr val="tx1"/>
              </a:solidFill>
            </a:ln>
            <a:effectLst/>
          </c:spPr>
          <c:invertIfNegative val="0"/>
          <c:cat>
            <c:multiLvlStrRef>
              <c:f>'cw-energy'!$D$2:$AD$3</c:f>
              <c:multiLvlStrCache>
                <c:ptCount val="27"/>
                <c:lvl>
                  <c:pt idx="0">
                    <c:v>4</c:v>
                  </c:pt>
                  <c:pt idx="1">
                    <c:v>16</c:v>
                  </c:pt>
                  <c:pt idx="2">
                    <c:v>64</c:v>
                  </c:pt>
                  <c:pt idx="3">
                    <c:v>4</c:v>
                  </c:pt>
                  <c:pt idx="4">
                    <c:v>16</c:v>
                  </c:pt>
                  <c:pt idx="5">
                    <c:v>64</c:v>
                  </c:pt>
                  <c:pt idx="6">
                    <c:v>4</c:v>
                  </c:pt>
                  <c:pt idx="7">
                    <c:v>16</c:v>
                  </c:pt>
                  <c:pt idx="8">
                    <c:v>64</c:v>
                  </c:pt>
                  <c:pt idx="9">
                    <c:v>4</c:v>
                  </c:pt>
                  <c:pt idx="10">
                    <c:v>16</c:v>
                  </c:pt>
                  <c:pt idx="11">
                    <c:v>64</c:v>
                  </c:pt>
                  <c:pt idx="12">
                    <c:v>4</c:v>
                  </c:pt>
                  <c:pt idx="13">
                    <c:v>16</c:v>
                  </c:pt>
                  <c:pt idx="14">
                    <c:v>64</c:v>
                  </c:pt>
                  <c:pt idx="15">
                    <c:v>4</c:v>
                  </c:pt>
                  <c:pt idx="16">
                    <c:v>16</c:v>
                  </c:pt>
                  <c:pt idx="17">
                    <c:v>64</c:v>
                  </c:pt>
                  <c:pt idx="18">
                    <c:v>4</c:v>
                  </c:pt>
                  <c:pt idx="19">
                    <c:v>16</c:v>
                  </c:pt>
                  <c:pt idx="20">
                    <c:v>64</c:v>
                  </c:pt>
                  <c:pt idx="21">
                    <c:v>4</c:v>
                  </c:pt>
                  <c:pt idx="22">
                    <c:v>16</c:v>
                  </c:pt>
                  <c:pt idx="23">
                    <c:v>64</c:v>
                  </c:pt>
                  <c:pt idx="24">
                    <c:v>4</c:v>
                  </c:pt>
                  <c:pt idx="25">
                    <c:v>16</c:v>
                  </c:pt>
                  <c:pt idx="26">
                    <c:v>64</c:v>
                  </c:pt>
                </c:lvl>
                <c:lvl>
                  <c:pt idx="0">
                    <c:v>spe=1</c:v>
                  </c:pt>
                  <c:pt idx="3">
                    <c:v>spe=2</c:v>
                  </c:pt>
                  <c:pt idx="6">
                    <c:v>spe=4</c:v>
                  </c:pt>
                  <c:pt idx="9">
                    <c:v>spe=1</c:v>
                  </c:pt>
                  <c:pt idx="12">
                    <c:v>spe=2</c:v>
                  </c:pt>
                  <c:pt idx="15">
                    <c:v>spe=4</c:v>
                  </c:pt>
                  <c:pt idx="18">
                    <c:v>spe=1</c:v>
                  </c:pt>
                  <c:pt idx="21">
                    <c:v>spe=2</c:v>
                  </c:pt>
                  <c:pt idx="24">
                    <c:v>spe=4</c:v>
                  </c:pt>
                </c:lvl>
              </c:multiLvlStrCache>
            </c:multiLvlStrRef>
          </c:cat>
          <c:val>
            <c:numRef>
              <c:f>'cw-energy'!$D$4:$AD$4</c:f>
              <c:numCache>
                <c:formatCode>0.00_ </c:formatCode>
                <c:ptCount val="27"/>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numCache>
            </c:numRef>
          </c:val>
          <c:extLst>
            <c:ext xmlns:c16="http://schemas.microsoft.com/office/drawing/2014/chart" uri="{C3380CC4-5D6E-409C-BE32-E72D297353CC}">
              <c16:uniqueId val="{00000000-DBFD-4A13-A150-A41EAE137918}"/>
            </c:ext>
          </c:extLst>
        </c:ser>
        <c:ser>
          <c:idx val="1"/>
          <c:order val="1"/>
          <c:tx>
            <c:strRef>
              <c:f>'cw-energy'!$A$5</c:f>
              <c:strCache>
                <c:ptCount val="1"/>
                <c:pt idx="0">
                  <c:v>A100+HBM-PIM</c:v>
                </c:pt>
              </c:strCache>
            </c:strRef>
          </c:tx>
          <c:spPr>
            <a:solidFill>
              <a:srgbClr val="7E54AA"/>
            </a:solidFill>
            <a:ln>
              <a:solidFill>
                <a:schemeClr val="tx1"/>
              </a:solidFill>
            </a:ln>
            <a:effectLst/>
          </c:spPr>
          <c:invertIfNegative val="0"/>
          <c:cat>
            <c:multiLvlStrRef>
              <c:f>'cw-energy'!$D$2:$AD$3</c:f>
              <c:multiLvlStrCache>
                <c:ptCount val="27"/>
                <c:lvl>
                  <c:pt idx="0">
                    <c:v>4</c:v>
                  </c:pt>
                  <c:pt idx="1">
                    <c:v>16</c:v>
                  </c:pt>
                  <c:pt idx="2">
                    <c:v>64</c:v>
                  </c:pt>
                  <c:pt idx="3">
                    <c:v>4</c:v>
                  </c:pt>
                  <c:pt idx="4">
                    <c:v>16</c:v>
                  </c:pt>
                  <c:pt idx="5">
                    <c:v>64</c:v>
                  </c:pt>
                  <c:pt idx="6">
                    <c:v>4</c:v>
                  </c:pt>
                  <c:pt idx="7">
                    <c:v>16</c:v>
                  </c:pt>
                  <c:pt idx="8">
                    <c:v>64</c:v>
                  </c:pt>
                  <c:pt idx="9">
                    <c:v>4</c:v>
                  </c:pt>
                  <c:pt idx="10">
                    <c:v>16</c:v>
                  </c:pt>
                  <c:pt idx="11">
                    <c:v>64</c:v>
                  </c:pt>
                  <c:pt idx="12">
                    <c:v>4</c:v>
                  </c:pt>
                  <c:pt idx="13">
                    <c:v>16</c:v>
                  </c:pt>
                  <c:pt idx="14">
                    <c:v>64</c:v>
                  </c:pt>
                  <c:pt idx="15">
                    <c:v>4</c:v>
                  </c:pt>
                  <c:pt idx="16">
                    <c:v>16</c:v>
                  </c:pt>
                  <c:pt idx="17">
                    <c:v>64</c:v>
                  </c:pt>
                  <c:pt idx="18">
                    <c:v>4</c:v>
                  </c:pt>
                  <c:pt idx="19">
                    <c:v>16</c:v>
                  </c:pt>
                  <c:pt idx="20">
                    <c:v>64</c:v>
                  </c:pt>
                  <c:pt idx="21">
                    <c:v>4</c:v>
                  </c:pt>
                  <c:pt idx="22">
                    <c:v>16</c:v>
                  </c:pt>
                  <c:pt idx="23">
                    <c:v>64</c:v>
                  </c:pt>
                  <c:pt idx="24">
                    <c:v>4</c:v>
                  </c:pt>
                  <c:pt idx="25">
                    <c:v>16</c:v>
                  </c:pt>
                  <c:pt idx="26">
                    <c:v>64</c:v>
                  </c:pt>
                </c:lvl>
                <c:lvl>
                  <c:pt idx="0">
                    <c:v>spe=1</c:v>
                  </c:pt>
                  <c:pt idx="3">
                    <c:v>spe=2</c:v>
                  </c:pt>
                  <c:pt idx="6">
                    <c:v>spe=4</c:v>
                  </c:pt>
                  <c:pt idx="9">
                    <c:v>spe=1</c:v>
                  </c:pt>
                  <c:pt idx="12">
                    <c:v>spe=2</c:v>
                  </c:pt>
                  <c:pt idx="15">
                    <c:v>spe=4</c:v>
                  </c:pt>
                  <c:pt idx="18">
                    <c:v>spe=1</c:v>
                  </c:pt>
                  <c:pt idx="21">
                    <c:v>spe=2</c:v>
                  </c:pt>
                  <c:pt idx="24">
                    <c:v>spe=4</c:v>
                  </c:pt>
                </c:lvl>
              </c:multiLvlStrCache>
            </c:multiLvlStrRef>
          </c:cat>
          <c:val>
            <c:numRef>
              <c:f>'cw-energy'!$D$5:$AD$5</c:f>
              <c:numCache>
                <c:formatCode>0.00_ </c:formatCode>
                <c:ptCount val="27"/>
                <c:pt idx="0">
                  <c:v>1.0000014188020288</c:v>
                </c:pt>
                <c:pt idx="1">
                  <c:v>1.0000008072199018</c:v>
                </c:pt>
                <c:pt idx="2">
                  <c:v>0.99999675894165496</c:v>
                </c:pt>
                <c:pt idx="3">
                  <c:v>1.0000082877217591</c:v>
                </c:pt>
                <c:pt idx="4">
                  <c:v>1.0000097363713991</c:v>
                </c:pt>
                <c:pt idx="5">
                  <c:v>1.0000150605941769</c:v>
                </c:pt>
                <c:pt idx="6">
                  <c:v>1.0000003701588867</c:v>
                </c:pt>
                <c:pt idx="7">
                  <c:v>1.0000109467990159</c:v>
                </c:pt>
                <c:pt idx="8">
                  <c:v>1.000000165720065</c:v>
                </c:pt>
                <c:pt idx="9">
                  <c:v>1.000000470752592</c:v>
                </c:pt>
                <c:pt idx="10">
                  <c:v>0.99999956180987193</c:v>
                </c:pt>
                <c:pt idx="11">
                  <c:v>1.000000796346548</c:v>
                </c:pt>
                <c:pt idx="12">
                  <c:v>0.99999991134029931</c:v>
                </c:pt>
                <c:pt idx="13">
                  <c:v>1.0000238271505661</c:v>
                </c:pt>
                <c:pt idx="14">
                  <c:v>0.99999829044474098</c:v>
                </c:pt>
                <c:pt idx="15">
                  <c:v>1.0000031361009909</c:v>
                </c:pt>
                <c:pt idx="16">
                  <c:v>0.99999943511751699</c:v>
                </c:pt>
                <c:pt idx="17">
                  <c:v>1.0000002701213291</c:v>
                </c:pt>
                <c:pt idx="18">
                  <c:v>1.0000006486530371</c:v>
                </c:pt>
                <c:pt idx="19">
                  <c:v>0.99999909051545754</c:v>
                </c:pt>
                <c:pt idx="20">
                  <c:v>0.99999870851232997</c:v>
                </c:pt>
                <c:pt idx="21">
                  <c:v>0.99999920735125092</c:v>
                </c:pt>
                <c:pt idx="22">
                  <c:v>0.99999962301838585</c:v>
                </c:pt>
                <c:pt idx="23">
                  <c:v>0.99999969674460099</c:v>
                </c:pt>
                <c:pt idx="24">
                  <c:v>1.0000014073210315</c:v>
                </c:pt>
                <c:pt idx="25">
                  <c:v>1.0000010858785853</c:v>
                </c:pt>
                <c:pt idx="26">
                  <c:v>0.99999909128977915</c:v>
                </c:pt>
              </c:numCache>
            </c:numRef>
          </c:val>
          <c:extLst>
            <c:ext xmlns:c16="http://schemas.microsoft.com/office/drawing/2014/chart" uri="{C3380CC4-5D6E-409C-BE32-E72D297353CC}">
              <c16:uniqueId val="{00000001-DBFD-4A13-A150-A41EAE137918}"/>
            </c:ext>
          </c:extLst>
        </c:ser>
        <c:ser>
          <c:idx val="2"/>
          <c:order val="2"/>
          <c:tx>
            <c:strRef>
              <c:f>'cw-energy'!$A$6</c:f>
              <c:strCache>
                <c:ptCount val="1"/>
                <c:pt idx="0">
                  <c:v>AttAcc-only</c:v>
                </c:pt>
              </c:strCache>
            </c:strRef>
          </c:tx>
          <c:spPr>
            <a:solidFill>
              <a:srgbClr val="3CAC3A"/>
            </a:solidFill>
            <a:ln>
              <a:solidFill>
                <a:schemeClr val="tx1"/>
              </a:solidFill>
            </a:ln>
            <a:effectLst/>
          </c:spPr>
          <c:invertIfNegative val="0"/>
          <c:cat>
            <c:multiLvlStrRef>
              <c:f>'cw-energy'!$D$2:$AD$3</c:f>
              <c:multiLvlStrCache>
                <c:ptCount val="27"/>
                <c:lvl>
                  <c:pt idx="0">
                    <c:v>4</c:v>
                  </c:pt>
                  <c:pt idx="1">
                    <c:v>16</c:v>
                  </c:pt>
                  <c:pt idx="2">
                    <c:v>64</c:v>
                  </c:pt>
                  <c:pt idx="3">
                    <c:v>4</c:v>
                  </c:pt>
                  <c:pt idx="4">
                    <c:v>16</c:v>
                  </c:pt>
                  <c:pt idx="5">
                    <c:v>64</c:v>
                  </c:pt>
                  <c:pt idx="6">
                    <c:v>4</c:v>
                  </c:pt>
                  <c:pt idx="7">
                    <c:v>16</c:v>
                  </c:pt>
                  <c:pt idx="8">
                    <c:v>64</c:v>
                  </c:pt>
                  <c:pt idx="9">
                    <c:v>4</c:v>
                  </c:pt>
                  <c:pt idx="10">
                    <c:v>16</c:v>
                  </c:pt>
                  <c:pt idx="11">
                    <c:v>64</c:v>
                  </c:pt>
                  <c:pt idx="12">
                    <c:v>4</c:v>
                  </c:pt>
                  <c:pt idx="13">
                    <c:v>16</c:v>
                  </c:pt>
                  <c:pt idx="14">
                    <c:v>64</c:v>
                  </c:pt>
                  <c:pt idx="15">
                    <c:v>4</c:v>
                  </c:pt>
                  <c:pt idx="16">
                    <c:v>16</c:v>
                  </c:pt>
                  <c:pt idx="17">
                    <c:v>64</c:v>
                  </c:pt>
                  <c:pt idx="18">
                    <c:v>4</c:v>
                  </c:pt>
                  <c:pt idx="19">
                    <c:v>16</c:v>
                  </c:pt>
                  <c:pt idx="20">
                    <c:v>64</c:v>
                  </c:pt>
                  <c:pt idx="21">
                    <c:v>4</c:v>
                  </c:pt>
                  <c:pt idx="22">
                    <c:v>16</c:v>
                  </c:pt>
                  <c:pt idx="23">
                    <c:v>64</c:v>
                  </c:pt>
                  <c:pt idx="24">
                    <c:v>4</c:v>
                  </c:pt>
                  <c:pt idx="25">
                    <c:v>16</c:v>
                  </c:pt>
                  <c:pt idx="26">
                    <c:v>64</c:v>
                  </c:pt>
                </c:lvl>
                <c:lvl>
                  <c:pt idx="0">
                    <c:v>spe=1</c:v>
                  </c:pt>
                  <c:pt idx="3">
                    <c:v>spe=2</c:v>
                  </c:pt>
                  <c:pt idx="6">
                    <c:v>spe=4</c:v>
                  </c:pt>
                  <c:pt idx="9">
                    <c:v>spe=1</c:v>
                  </c:pt>
                  <c:pt idx="12">
                    <c:v>spe=2</c:v>
                  </c:pt>
                  <c:pt idx="15">
                    <c:v>spe=4</c:v>
                  </c:pt>
                  <c:pt idx="18">
                    <c:v>spe=1</c:v>
                  </c:pt>
                  <c:pt idx="21">
                    <c:v>spe=2</c:v>
                  </c:pt>
                  <c:pt idx="24">
                    <c:v>spe=4</c:v>
                  </c:pt>
                </c:lvl>
              </c:multiLvlStrCache>
            </c:multiLvlStrRef>
          </c:cat>
          <c:val>
            <c:numRef>
              <c:f>'cw-energy'!$D$6:$AD$6</c:f>
              <c:numCache>
                <c:formatCode>0.00_ </c:formatCode>
                <c:ptCount val="27"/>
                <c:pt idx="0">
                  <c:v>3.5903904194517828</c:v>
                </c:pt>
                <c:pt idx="1">
                  <c:v>3.2078960395985421</c:v>
                </c:pt>
                <c:pt idx="2">
                  <c:v>2.5046611393516329</c:v>
                </c:pt>
                <c:pt idx="3">
                  <c:v>3.5439107906564096</c:v>
                </c:pt>
                <c:pt idx="4">
                  <c:v>2.9424840044840375</c:v>
                </c:pt>
                <c:pt idx="5">
                  <c:v>2.5068411594175242</c:v>
                </c:pt>
                <c:pt idx="6">
                  <c:v>3.3342067669935003</c:v>
                </c:pt>
                <c:pt idx="7">
                  <c:v>2.7628334355045117</c:v>
                </c:pt>
                <c:pt idx="8">
                  <c:v>2.4086620437422539</c:v>
                </c:pt>
                <c:pt idx="9">
                  <c:v>3.5606055288721068</c:v>
                </c:pt>
                <c:pt idx="10">
                  <c:v>3.1272519741767328</c:v>
                </c:pt>
                <c:pt idx="11">
                  <c:v>2.5641975512261781</c:v>
                </c:pt>
                <c:pt idx="12">
                  <c:v>3.4580179874959902</c:v>
                </c:pt>
                <c:pt idx="13">
                  <c:v>2.9715490947549772</c:v>
                </c:pt>
                <c:pt idx="14">
                  <c:v>2.5193130794523859</c:v>
                </c:pt>
                <c:pt idx="15">
                  <c:v>3.2939195884121628</c:v>
                </c:pt>
                <c:pt idx="16">
                  <c:v>2.8033011967374537</c:v>
                </c:pt>
                <c:pt idx="17">
                  <c:v>2.4276726343288999</c:v>
                </c:pt>
                <c:pt idx="18">
                  <c:v>3.878838645587289</c:v>
                </c:pt>
                <c:pt idx="19">
                  <c:v>3.4171114271107466</c:v>
                </c:pt>
                <c:pt idx="20">
                  <c:v>2.7506776243222673</c:v>
                </c:pt>
                <c:pt idx="21">
                  <c:v>3.7483732157936851</c:v>
                </c:pt>
                <c:pt idx="22">
                  <c:v>3.2052724239655745</c:v>
                </c:pt>
                <c:pt idx="23">
                  <c:v>2.6360720717636679</c:v>
                </c:pt>
                <c:pt idx="24">
                  <c:v>3.5412480403959354</c:v>
                </c:pt>
                <c:pt idx="25">
                  <c:v>2.9808407137792425</c:v>
                </c:pt>
                <c:pt idx="26">
                  <c:v>2.5559897845805031</c:v>
                </c:pt>
              </c:numCache>
            </c:numRef>
          </c:val>
          <c:extLst>
            <c:ext xmlns:c16="http://schemas.microsoft.com/office/drawing/2014/chart" uri="{C3380CC4-5D6E-409C-BE32-E72D297353CC}">
              <c16:uniqueId val="{00000002-DBFD-4A13-A150-A41EAE137918}"/>
            </c:ext>
          </c:extLst>
        </c:ser>
        <c:ser>
          <c:idx val="3"/>
          <c:order val="3"/>
          <c:tx>
            <c:strRef>
              <c:f>'cw-energy'!$A$7</c:f>
              <c:strCache>
                <c:ptCount val="1"/>
                <c:pt idx="0">
                  <c:v>PAPI</c:v>
                </c:pt>
              </c:strCache>
            </c:strRef>
          </c:tx>
          <c:spPr>
            <a:solidFill>
              <a:srgbClr val="238CC1"/>
            </a:solidFill>
            <a:ln>
              <a:solidFill>
                <a:schemeClr val="tx1"/>
              </a:solidFill>
            </a:ln>
            <a:effectLst/>
          </c:spPr>
          <c:invertIfNegative val="0"/>
          <c:cat>
            <c:multiLvlStrRef>
              <c:f>'cw-energy'!$D$2:$AD$3</c:f>
              <c:multiLvlStrCache>
                <c:ptCount val="27"/>
                <c:lvl>
                  <c:pt idx="0">
                    <c:v>4</c:v>
                  </c:pt>
                  <c:pt idx="1">
                    <c:v>16</c:v>
                  </c:pt>
                  <c:pt idx="2">
                    <c:v>64</c:v>
                  </c:pt>
                  <c:pt idx="3">
                    <c:v>4</c:v>
                  </c:pt>
                  <c:pt idx="4">
                    <c:v>16</c:v>
                  </c:pt>
                  <c:pt idx="5">
                    <c:v>64</c:v>
                  </c:pt>
                  <c:pt idx="6">
                    <c:v>4</c:v>
                  </c:pt>
                  <c:pt idx="7">
                    <c:v>16</c:v>
                  </c:pt>
                  <c:pt idx="8">
                    <c:v>64</c:v>
                  </c:pt>
                  <c:pt idx="9">
                    <c:v>4</c:v>
                  </c:pt>
                  <c:pt idx="10">
                    <c:v>16</c:v>
                  </c:pt>
                  <c:pt idx="11">
                    <c:v>64</c:v>
                  </c:pt>
                  <c:pt idx="12">
                    <c:v>4</c:v>
                  </c:pt>
                  <c:pt idx="13">
                    <c:v>16</c:v>
                  </c:pt>
                  <c:pt idx="14">
                    <c:v>64</c:v>
                  </c:pt>
                  <c:pt idx="15">
                    <c:v>4</c:v>
                  </c:pt>
                  <c:pt idx="16">
                    <c:v>16</c:v>
                  </c:pt>
                  <c:pt idx="17">
                    <c:v>64</c:v>
                  </c:pt>
                  <c:pt idx="18">
                    <c:v>4</c:v>
                  </c:pt>
                  <c:pt idx="19">
                    <c:v>16</c:v>
                  </c:pt>
                  <c:pt idx="20">
                    <c:v>64</c:v>
                  </c:pt>
                  <c:pt idx="21">
                    <c:v>4</c:v>
                  </c:pt>
                  <c:pt idx="22">
                    <c:v>16</c:v>
                  </c:pt>
                  <c:pt idx="23">
                    <c:v>64</c:v>
                  </c:pt>
                  <c:pt idx="24">
                    <c:v>4</c:v>
                  </c:pt>
                  <c:pt idx="25">
                    <c:v>16</c:v>
                  </c:pt>
                  <c:pt idx="26">
                    <c:v>64</c:v>
                  </c:pt>
                </c:lvl>
                <c:lvl>
                  <c:pt idx="0">
                    <c:v>spe=1</c:v>
                  </c:pt>
                  <c:pt idx="3">
                    <c:v>spe=2</c:v>
                  </c:pt>
                  <c:pt idx="6">
                    <c:v>spe=4</c:v>
                  </c:pt>
                  <c:pt idx="9">
                    <c:v>spe=1</c:v>
                  </c:pt>
                  <c:pt idx="12">
                    <c:v>spe=2</c:v>
                  </c:pt>
                  <c:pt idx="15">
                    <c:v>spe=4</c:v>
                  </c:pt>
                  <c:pt idx="18">
                    <c:v>spe=1</c:v>
                  </c:pt>
                  <c:pt idx="21">
                    <c:v>spe=2</c:v>
                  </c:pt>
                  <c:pt idx="24">
                    <c:v>spe=4</c:v>
                  </c:pt>
                </c:lvl>
              </c:multiLvlStrCache>
            </c:multiLvlStrRef>
          </c:cat>
          <c:val>
            <c:numRef>
              <c:f>'cw-energy'!$D$7:$AD$7</c:f>
              <c:numCache>
                <c:formatCode>0.00_ </c:formatCode>
                <c:ptCount val="27"/>
                <c:pt idx="0">
                  <c:v>3.7932738906219439</c:v>
                </c:pt>
                <c:pt idx="1">
                  <c:v>3.4328103835310442</c:v>
                </c:pt>
                <c:pt idx="2">
                  <c:v>3.8096028541625637</c:v>
                </c:pt>
                <c:pt idx="3">
                  <c:v>3.8816911864721027</c:v>
                </c:pt>
                <c:pt idx="4">
                  <c:v>2.7617401695908863</c:v>
                </c:pt>
                <c:pt idx="5">
                  <c:v>3.9126973356087755</c:v>
                </c:pt>
                <c:pt idx="6">
                  <c:v>2.6683016062486726</c:v>
                </c:pt>
                <c:pt idx="7">
                  <c:v>2.4698992239406619</c:v>
                </c:pt>
                <c:pt idx="8">
                  <c:v>3.6922189395280975</c:v>
                </c:pt>
                <c:pt idx="9">
                  <c:v>3.7500711943842573</c:v>
                </c:pt>
                <c:pt idx="10">
                  <c:v>3.4020871091108495</c:v>
                </c:pt>
                <c:pt idx="11">
                  <c:v>3.8460729342636468</c:v>
                </c:pt>
                <c:pt idx="12">
                  <c:v>3.7728800449268305</c:v>
                </c:pt>
                <c:pt idx="13">
                  <c:v>2.8190277274274553</c:v>
                </c:pt>
                <c:pt idx="14">
                  <c:v>3.9023064589186869</c:v>
                </c:pt>
                <c:pt idx="15">
                  <c:v>2.6412527254365439</c:v>
                </c:pt>
                <c:pt idx="16">
                  <c:v>2.5187596586516827</c:v>
                </c:pt>
                <c:pt idx="17">
                  <c:v>3.6941875195302147</c:v>
                </c:pt>
                <c:pt idx="18">
                  <c:v>4.092682258738904</c:v>
                </c:pt>
                <c:pt idx="19">
                  <c:v>3.5765010136223236</c:v>
                </c:pt>
                <c:pt idx="20">
                  <c:v>3.9197983879516394</c:v>
                </c:pt>
                <c:pt idx="21">
                  <c:v>4.1023109528103268</c:v>
                </c:pt>
                <c:pt idx="22">
                  <c:v>2.8912593035024172</c:v>
                </c:pt>
                <c:pt idx="23">
                  <c:v>3.914123608118949</c:v>
                </c:pt>
                <c:pt idx="24">
                  <c:v>2.7576438628210505</c:v>
                </c:pt>
                <c:pt idx="25">
                  <c:v>2.5504077663549753</c:v>
                </c:pt>
                <c:pt idx="26">
                  <c:v>3.7309699794807303</c:v>
                </c:pt>
              </c:numCache>
            </c:numRef>
          </c:val>
          <c:extLst>
            <c:ext xmlns:c16="http://schemas.microsoft.com/office/drawing/2014/chart" uri="{C3380CC4-5D6E-409C-BE32-E72D297353CC}">
              <c16:uniqueId val="{00000003-DBFD-4A13-A150-A41EAE137918}"/>
            </c:ext>
          </c:extLst>
        </c:ser>
        <c:dLbls>
          <c:showLegendKey val="0"/>
          <c:showVal val="0"/>
          <c:showCatName val="0"/>
          <c:showSerName val="0"/>
          <c:showPercent val="0"/>
          <c:showBubbleSize val="0"/>
        </c:dLbls>
        <c:gapWidth val="100"/>
        <c:axId val="499313599"/>
        <c:axId val="499314079"/>
      </c:barChart>
      <c:catAx>
        <c:axId val="499313599"/>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Arial" panose="020B0604020202020204" pitchFamily="34" charset="0"/>
              </a:defRPr>
            </a:pPr>
            <a:endParaRPr lang="zh-CN"/>
          </a:p>
        </c:txPr>
        <c:crossAx val="499314079"/>
        <c:crosses val="autoZero"/>
        <c:auto val="1"/>
        <c:lblAlgn val="ctr"/>
        <c:lblOffset val="0"/>
        <c:noMultiLvlLbl val="0"/>
      </c:catAx>
      <c:valAx>
        <c:axId val="49931407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1" i="0" u="none" strike="noStrike" kern="1200" baseline="0">
                    <a:solidFill>
                      <a:schemeClr val="tx1"/>
                    </a:solidFill>
                    <a:latin typeface="Corbel" panose="020B0503020204020204" pitchFamily="34" charset="0"/>
                    <a:ea typeface="+mn-ea"/>
                    <a:cs typeface="Arial" panose="020B0604020202020204" pitchFamily="34" charset="0"/>
                  </a:defRPr>
                </a:pPr>
                <a:r>
                  <a:rPr lang="en-US"/>
                  <a:t>Energy Efficiency</a:t>
                </a:r>
                <a:endParaRPr lang="zh-CN"/>
              </a:p>
            </c:rich>
          </c:tx>
          <c:layout>
            <c:manualLayout>
              <c:xMode val="edge"/>
              <c:yMode val="edge"/>
              <c:x val="1.1410211610254958E-2"/>
              <c:y val="0.23377815346338493"/>
            </c:manualLayout>
          </c:layout>
          <c:overlay val="0"/>
          <c:spPr>
            <a:noFill/>
            <a:ln>
              <a:noFill/>
            </a:ln>
            <a:effectLst/>
          </c:spPr>
          <c:txPr>
            <a:bodyPr rot="-5400000" spcFirstLastPara="1" vertOverflow="ellipsis" vert="horz" wrap="square" anchor="ctr" anchorCtr="1"/>
            <a:lstStyle/>
            <a:p>
              <a:pPr>
                <a:defRPr sz="2000" b="1" i="0" u="none" strike="noStrike" kern="1200" baseline="0">
                  <a:solidFill>
                    <a:schemeClr val="tx1"/>
                  </a:solidFill>
                  <a:latin typeface="Corbel" panose="020B0503020204020204" pitchFamily="34" charset="0"/>
                  <a:ea typeface="+mn-ea"/>
                  <a:cs typeface="Arial" panose="020B0604020202020204" pitchFamily="34" charset="0"/>
                </a:defRPr>
              </a:pPr>
              <a:endParaRPr lang="zh-CN"/>
            </a:p>
          </c:txPr>
        </c:title>
        <c:numFmt formatCode="#,##0_);[Red]\(#,##0\)" sourceLinked="0"/>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Arial" panose="020B0604020202020204" pitchFamily="34" charset="0"/>
              </a:defRPr>
            </a:pPr>
            <a:endParaRPr lang="zh-CN"/>
          </a:p>
        </c:txPr>
        <c:crossAx val="499313599"/>
        <c:crosses val="autoZero"/>
        <c:crossBetween val="between"/>
        <c:majorUnit val="1"/>
      </c:valAx>
      <c:spPr>
        <a:noFill/>
        <a:ln>
          <a:solidFill>
            <a:schemeClr val="tx1"/>
          </a:solidFill>
        </a:ln>
        <a:effectLst/>
      </c:spPr>
    </c:plotArea>
    <c:legend>
      <c:legendPos val="t"/>
      <c:layout>
        <c:manualLayout>
          <c:xMode val="edge"/>
          <c:yMode val="edge"/>
          <c:x val="0.1151783028716007"/>
          <c:y val="5.8124869188239205E-2"/>
          <c:w val="0.78649613404341912"/>
          <c:h val="6.474885110087833E-2"/>
        </c:manualLayout>
      </c:layout>
      <c:overlay val="0"/>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Corbel" panose="020B0503020204020204" pitchFamily="34" charset="0"/>
              <a:ea typeface="+mn-ea"/>
              <a:cs typeface="Arial" panose="020B0604020202020204" pitchFamily="34" charset="0"/>
            </a:defRPr>
          </a:pPr>
          <a:endParaRPr lang="zh-CN"/>
        </a:p>
      </c:txPr>
    </c:legend>
    <c:plotVisOnly val="1"/>
    <c:dispBlanksAs val="gap"/>
    <c:showDLblsOverMax val="0"/>
  </c:chart>
  <c:spPr>
    <a:noFill/>
    <a:ln>
      <a:noFill/>
    </a:ln>
    <a:effectLst/>
  </c:spPr>
  <c:txPr>
    <a:bodyPr/>
    <a:lstStyle/>
    <a:p>
      <a:pPr>
        <a:defRPr sz="2000" b="1">
          <a:solidFill>
            <a:schemeClr val="tx1"/>
          </a:solidFill>
          <a:latin typeface="Corbel" panose="020B0503020204020204" pitchFamily="34" charset="0"/>
          <a:cs typeface="Arial" panose="020B0604020202020204" pitchFamily="34" charset="0"/>
        </a:defRPr>
      </a:pPr>
      <a:endParaRPr lang="zh-CN"/>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5836974355054001"/>
          <c:y val="4.92979719188767E-2"/>
          <c:w val="0.66240083973819897"/>
          <c:h val="0.73333025188149803"/>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619D-334D-82BC-A9EB05CAF836}"/>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619D-334D-82BC-A9EB05CAF836}"/>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619D-334D-82BC-A9EB05CAF836}"/>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619D-334D-82BC-A9EB05CAF836}"/>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619D-334D-82BC-A9EB05CAF836}"/>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619D-334D-82BC-A9EB05CAF836}"/>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619D-334D-82BC-A9EB05CAF836}"/>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619D-334D-82BC-A9EB05CAF836}"/>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619D-334D-82BC-A9EB05CAF836}"/>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619D-334D-82BC-A9EB05CAF836}"/>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619D-334D-82BC-A9EB05CAF836}"/>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619D-334D-82BC-A9EB05CAF836}"/>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619D-334D-82BC-A9EB05CAF836}"/>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619D-334D-82BC-A9EB05CAF836}"/>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619D-334D-82BC-A9EB05CAF836}"/>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619D-334D-82BC-A9EB05CAF836}"/>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619D-334D-82BC-A9EB05CAF836}"/>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619D-334D-82BC-A9EB05CAF836}"/>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619D-334D-82BC-A9EB05CAF836}"/>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619D-334D-82BC-A9EB05CAF836}"/>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619D-334D-82BC-A9EB05CAF836}"/>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619D-334D-82BC-A9EB05CAF836}"/>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619D-334D-82BC-A9EB05CAF836}"/>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619D-334D-82BC-A9EB05CAF836}"/>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619D-334D-82BC-A9EB05CAF836}"/>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619D-334D-82BC-A9EB05CAF836}"/>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619D-334D-82BC-A9EB05CAF836}"/>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619D-334D-82BC-A9EB05CAF836}"/>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619D-334D-82BC-A9EB05CAF836}"/>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619D-334D-82BC-A9EB05CAF836}"/>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619D-334D-82BC-A9EB05CAF836}"/>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619D-334D-82BC-A9EB05CAF836}"/>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619D-334D-82BC-A9EB05CAF836}"/>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619D-334D-82BC-A9EB05CAF836}"/>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619D-334D-82BC-A9EB05CAF836}"/>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619D-334D-82BC-A9EB05CAF836}"/>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619D-334D-82BC-A9EB05CAF836}"/>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619D-334D-82BC-A9EB05CAF836}"/>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619D-334D-82BC-A9EB05CAF836}"/>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619D-334D-82BC-A9EB05CAF836}"/>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619D-334D-82BC-A9EB05CAF836}"/>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619D-334D-82BC-A9EB05CAF836}"/>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619D-334D-82BC-A9EB05CAF836}"/>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619D-334D-82BC-A9EB05CAF836}"/>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619D-334D-82BC-A9EB05CAF836}"/>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619D-334D-82BC-A9EB05CAF836}"/>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619D-334D-82BC-A9EB05CAF836}"/>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619D-334D-82BC-A9EB05CAF836}"/>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619D-334D-82BC-A9EB05CAF836}"/>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619D-334D-82BC-A9EB05CAF836}"/>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619D-334D-82BC-A9EB05CAF836}"/>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619D-334D-82BC-A9EB05CAF836}"/>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619D-334D-82BC-A9EB05CAF836}"/>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619D-334D-82BC-A9EB05CAF836}"/>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619D-334D-82BC-A9EB05CAF836}"/>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619D-334D-82BC-A9EB05CAF836}"/>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619D-334D-82BC-A9EB05CAF836}"/>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619D-334D-82BC-A9EB05CAF836}"/>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619D-334D-82BC-A9EB05CAF836}"/>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619D-334D-82BC-A9EB05CAF836}"/>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619D-334D-82BC-A9EB05CAF836}"/>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619D-334D-82BC-A9EB05CAF836}"/>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619D-334D-82BC-A9EB05CAF836}"/>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619D-334D-82BC-A9EB05CAF836}"/>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619D-334D-82BC-A9EB05CAF836}"/>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619D-334D-82BC-A9EB05CAF836}"/>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numRef>
              <c:f>Clustering!$G$13</c:f>
              <c:numCache>
                <c:formatCode>General</c:formatCode>
                <c:ptCount val="1"/>
                <c:pt idx="0">
                  <c:v>6.45</c:v>
                </c:pt>
              </c:numCache>
            </c:numRef>
          </c:xVal>
          <c:yVal>
            <c:numRef>
              <c:f>Clustering!$H$13</c:f>
              <c:numCache>
                <c:formatCode>General</c:formatCode>
                <c:ptCount val="1"/>
                <c:pt idx="0">
                  <c:v>1</c:v>
                </c:pt>
              </c:numCache>
            </c:numRef>
          </c:yVal>
          <c:smooth val="0"/>
          <c:extLst>
            <c:ext xmlns:c16="http://schemas.microsoft.com/office/drawing/2014/chart" uri="{C3380CC4-5D6E-409C-BE32-E72D297353CC}">
              <c16:uniqueId val="{00000044-619D-334D-82BC-A9EB05CAF836}"/>
            </c:ext>
          </c:extLst>
        </c:ser>
        <c:ser>
          <c:idx val="60"/>
          <c:order val="65"/>
          <c:tx>
            <c:strRef>
              <c:f>Clustering!$F$9</c:f>
              <c:strCache>
                <c:ptCount val="1"/>
                <c:pt idx="0">
                  <c:v>LSTM2</c:v>
                </c:pt>
              </c:strCache>
            </c:strRef>
          </c:tx>
          <c:spPr>
            <a:ln>
              <a:solidFill>
                <a:srgbClr val="000000"/>
              </a:solidFill>
            </a:ln>
          </c:spPr>
          <c:marker>
            <c:symbol val="square"/>
            <c:size val="10"/>
            <c:spPr>
              <a:solidFill>
                <a:srgbClr val="FDD768"/>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5-619D-334D-82BC-A9EB05CAF836}"/>
            </c:ext>
          </c:extLst>
        </c:ser>
        <c:ser>
          <c:idx val="67"/>
          <c:order val="66"/>
          <c:tx>
            <c:strRef>
              <c:f>Clustering!$F$14</c:f>
              <c:strCache>
                <c:ptCount val="1"/>
                <c:pt idx="0">
                  <c:v>Transd.3</c:v>
                </c:pt>
              </c:strCache>
            </c:strRef>
          </c:tx>
          <c:spPr>
            <a:ln>
              <a:solidFill>
                <a:srgbClr val="000000"/>
              </a:solidFill>
            </a:ln>
          </c:spPr>
          <c:marker>
            <c:symbol val="triangle"/>
            <c:size val="10"/>
            <c:spPr>
              <a:solidFill>
                <a:schemeClr val="accent3"/>
              </a:solidFill>
              <a:ln>
                <a:solidFill>
                  <a:srgbClr val="000000"/>
                </a:solidFill>
              </a:ln>
            </c:spPr>
          </c:marker>
          <c:xVal>
            <c:numRef>
              <c:f>Clustering!$G$14</c:f>
              <c:numCache>
                <c:formatCode>General</c:formatCode>
                <c:ptCount val="1"/>
                <c:pt idx="0">
                  <c:v>12.5</c:v>
                </c:pt>
              </c:numCache>
            </c:numRef>
          </c:xVal>
          <c:yVal>
            <c:numRef>
              <c:f>Clustering!$H$14</c:f>
              <c:numCache>
                <c:formatCode>General</c:formatCode>
                <c:ptCount val="1"/>
                <c:pt idx="0">
                  <c:v>1</c:v>
                </c:pt>
              </c:numCache>
            </c:numRef>
          </c:yVal>
          <c:smooth val="0"/>
          <c:extLst>
            <c:ext xmlns:c16="http://schemas.microsoft.com/office/drawing/2014/chart" uri="{C3380CC4-5D6E-409C-BE32-E72D297353CC}">
              <c16:uniqueId val="{00000046-619D-334D-82BC-A9EB05CAF836}"/>
            </c:ext>
          </c:extLst>
        </c:ser>
        <c:ser>
          <c:idx val="66"/>
          <c:order val="67"/>
          <c:tx>
            <c:strRef>
              <c:f>Clustering!$F$15</c:f>
              <c:strCache>
                <c:ptCount val="1"/>
                <c:pt idx="0">
                  <c:v>Transd.4</c:v>
                </c:pt>
              </c:strCache>
            </c:strRef>
          </c:tx>
          <c:spPr>
            <a:ln>
              <a:solidFill>
                <a:srgbClr val="000000"/>
              </a:solidFill>
            </a:ln>
          </c:spPr>
          <c:marker>
            <c:symbol val="triangle"/>
            <c:size val="10"/>
            <c:spPr>
              <a:solidFill>
                <a:schemeClr val="accent1"/>
              </a:solidFill>
              <a:ln>
                <a:solidFill>
                  <a:srgbClr val="000000"/>
                </a:solidFill>
              </a:ln>
            </c:spPr>
          </c:marker>
          <c:xVal>
            <c:numRef>
              <c:f>Clustering!$G$15</c:f>
              <c:numCache>
                <c:formatCode>General</c:formatCode>
                <c:ptCount val="1"/>
                <c:pt idx="0">
                  <c:v>17.25</c:v>
                </c:pt>
              </c:numCache>
            </c:numRef>
          </c:xVal>
          <c:yVal>
            <c:numRef>
              <c:f>Clustering!$H$15</c:f>
              <c:numCache>
                <c:formatCode>General</c:formatCode>
                <c:ptCount val="1"/>
                <c:pt idx="0">
                  <c:v>1</c:v>
                </c:pt>
              </c:numCache>
            </c:numRef>
          </c:yVal>
          <c:smooth val="0"/>
          <c:extLst>
            <c:ext xmlns:c16="http://schemas.microsoft.com/office/drawing/2014/chart" uri="{C3380CC4-5D6E-409C-BE32-E72D297353CC}">
              <c16:uniqueId val="{00000047-619D-334D-82BC-A9EB05CAF836}"/>
            </c:ext>
          </c:extLst>
        </c:ser>
        <c:dLbls>
          <c:showLegendKey val="0"/>
          <c:showVal val="0"/>
          <c:showCatName val="0"/>
          <c:showSerName val="0"/>
          <c:showPercent val="0"/>
          <c:showBubbleSize val="0"/>
        </c:dLbls>
        <c:axId val="1787615720"/>
        <c:axId val="1787623480"/>
      </c:scatterChart>
      <c:valAx>
        <c:axId val="1787615720"/>
        <c:scaling>
          <c:logBase val="10"/>
          <c:orientation val="minMax"/>
          <c:max val="100"/>
        </c:scaling>
        <c:delete val="0"/>
        <c:axPos val="b"/>
        <c:title>
          <c:tx>
            <c:rich>
              <a:bodyPr/>
              <a:lstStyle/>
              <a:p>
                <a:pPr>
                  <a:defRPr sz="1800">
                    <a:latin typeface="Gill Sans MT" panose="020B0502020104020203" pitchFamily="34" charset="77"/>
                  </a:defRPr>
                </a:pPr>
                <a:r>
                  <a:rPr lang="en-US" sz="1800">
                    <a:latin typeface="Gill Sans MT" panose="020B0502020104020203" pitchFamily="34" charset="77"/>
                  </a:rPr>
                  <a:t>Parameter Footprint (MB)</a:t>
                </a:r>
              </a:p>
            </c:rich>
          </c:tx>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23480"/>
        <c:crosses val="autoZero"/>
        <c:crossBetween val="midCat"/>
      </c:valAx>
      <c:valAx>
        <c:axId val="1787623480"/>
        <c:scaling>
          <c:logBase val="10"/>
          <c:orientation val="minMax"/>
        </c:scaling>
        <c:delete val="0"/>
        <c:axPos val="l"/>
        <c:majorGridlines/>
        <c:title>
          <c:tx>
            <c:rich>
              <a:bodyPr rot="-5400000" vert="horz"/>
              <a:lstStyle/>
              <a:p>
                <a:pPr>
                  <a:defRPr sz="2000">
                    <a:latin typeface="Gill Sans MT" panose="020B0502020104020203" pitchFamily="34" charset="77"/>
                  </a:defRPr>
                </a:pPr>
                <a:r>
                  <a:rPr lang="en-US" sz="2000" dirty="0">
                    <a:latin typeface="Gill Sans MT" panose="020B0502020104020203" pitchFamily="34" charset="77"/>
                  </a:rPr>
                  <a:t>FLOP/Byte</a:t>
                </a:r>
              </a:p>
            </c:rich>
          </c:tx>
          <c:layout>
            <c:manualLayout>
              <c:xMode val="edge"/>
              <c:yMode val="edge"/>
              <c:x val="9.7133932754298168E-3"/>
              <c:y val="0.17235932549391778"/>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15720"/>
        <c:crossesAt val="1E-3"/>
        <c:crossBetween val="midCat"/>
      </c:valAx>
      <c:spPr>
        <a:ln>
          <a:solidFill>
            <a:schemeClr val="tx1"/>
          </a:solidFill>
        </a:ln>
      </c:spPr>
    </c:plotArea>
    <c:legend>
      <c:legendPos val="r"/>
      <c:legendEntry>
        <c:idx val="1"/>
        <c:delete val="1"/>
      </c:legendEntry>
      <c:legendEntry>
        <c:idx val="2"/>
        <c:delete val="1"/>
      </c:legendEntry>
      <c:legendEntry>
        <c:idx val="3"/>
        <c:delete val="1"/>
      </c:legendEntry>
      <c:legendEntry>
        <c:idx val="4"/>
        <c:delete val="1"/>
      </c:legendEntry>
      <c:legendEntry>
        <c:idx val="5"/>
        <c:delete val="1"/>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3"/>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40"/>
        <c:delete val="1"/>
      </c:legendEntry>
      <c:legendEntry>
        <c:idx val="41"/>
        <c:delete val="1"/>
      </c:legendEntry>
      <c:legendEntry>
        <c:idx val="42"/>
        <c:delete val="1"/>
      </c:legendEntry>
      <c:legendEntry>
        <c:idx val="43"/>
        <c:delete val="1"/>
      </c:legendEntry>
      <c:legendEntry>
        <c:idx val="44"/>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6"/>
        <c:delete val="1"/>
      </c:legendEntry>
      <c:legendEntry>
        <c:idx val="57"/>
        <c:delete val="1"/>
      </c:legendEntry>
      <c:legendEntry>
        <c:idx val="58"/>
        <c:delete val="1"/>
      </c:legendEntry>
      <c:legendEntry>
        <c:idx val="60"/>
        <c:delete val="1"/>
      </c:legendEntry>
      <c:legendEntry>
        <c:idx val="63"/>
        <c:delete val="1"/>
      </c:legendEntry>
      <c:legendEntry>
        <c:idx val="64"/>
        <c:delete val="1"/>
      </c:legendEntry>
      <c:layout>
        <c:manualLayout>
          <c:xMode val="edge"/>
          <c:yMode val="edge"/>
          <c:x val="0.84094995383792104"/>
          <c:y val="2.68494148866751E-2"/>
          <c:w val="0.15905004616207899"/>
          <c:h val="0.88361205367284901"/>
        </c:manualLayout>
      </c:layout>
      <c:overlay val="0"/>
      <c:txPr>
        <a:bodyPr/>
        <a:lstStyle/>
        <a:p>
          <a:pPr>
            <a:defRPr sz="1800">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latin typeface="Gill Sans MT" panose="020B0502020104020203" pitchFamily="34" charset="77"/>
              </a:defRPr>
            </a:pPr>
            <a:r>
              <a:rPr lang="en-US">
                <a:latin typeface="Gill Sans MT" panose="020B0502020104020203" pitchFamily="34" charset="77"/>
              </a:rPr>
              <a:t>CNN5</a:t>
            </a:r>
          </a:p>
        </c:rich>
      </c:tx>
      <c:layout>
        <c:manualLayout>
          <c:xMode val="edge"/>
          <c:yMode val="edge"/>
          <c:x val="0.52392257217847771"/>
          <c:y val="7.5437209901542721E-2"/>
        </c:manualLayout>
      </c:layout>
      <c:overlay val="0"/>
    </c:title>
    <c:autoTitleDeleted val="0"/>
    <c:plotArea>
      <c:layout>
        <c:manualLayout>
          <c:layoutTarget val="inner"/>
          <c:xMode val="edge"/>
          <c:yMode val="edge"/>
          <c:x val="0.22670538057742781"/>
          <c:y val="0.19929292003268045"/>
          <c:w val="0.7364470691163606"/>
          <c:h val="0.59693049429768352"/>
        </c:manualLayout>
      </c:layout>
      <c:lineChart>
        <c:grouping val="standard"/>
        <c:varyColors val="0"/>
        <c:ser>
          <c:idx val="0"/>
          <c:order val="0"/>
          <c:spPr>
            <a:ln>
              <a:solidFill>
                <a:srgbClr val="1F497D"/>
              </a:solidFill>
            </a:ln>
          </c:spPr>
          <c:marker>
            <c:symbol val="none"/>
          </c:marker>
          <c:val>
            <c:numRef>
              <c:f>'Noronha-Layer-Analysis'!$M$1132:$M$1191</c:f>
              <c:numCache>
                <c:formatCode>General</c:formatCode>
                <c:ptCount val="60"/>
                <c:pt idx="0">
                  <c:v>150.0625</c:v>
                </c:pt>
                <c:pt idx="1">
                  <c:v>12.25</c:v>
                </c:pt>
                <c:pt idx="2">
                  <c:v>110.25</c:v>
                </c:pt>
                <c:pt idx="3">
                  <c:v>98</c:v>
                </c:pt>
                <c:pt idx="4">
                  <c:v>24.5</c:v>
                </c:pt>
                <c:pt idx="5">
                  <c:v>110.25</c:v>
                </c:pt>
                <c:pt idx="6">
                  <c:v>49</c:v>
                </c:pt>
                <c:pt idx="7">
                  <c:v>49</c:v>
                </c:pt>
                <c:pt idx="8">
                  <c:v>110.25</c:v>
                </c:pt>
                <c:pt idx="9">
                  <c:v>49</c:v>
                </c:pt>
                <c:pt idx="10">
                  <c:v>49</c:v>
                </c:pt>
                <c:pt idx="11">
                  <c:v>110.25</c:v>
                </c:pt>
                <c:pt idx="12">
                  <c:v>49</c:v>
                </c:pt>
                <c:pt idx="13">
                  <c:v>49</c:v>
                </c:pt>
                <c:pt idx="14">
                  <c:v>27.5625</c:v>
                </c:pt>
                <c:pt idx="15">
                  <c:v>12.25</c:v>
                </c:pt>
                <c:pt idx="16">
                  <c:v>98</c:v>
                </c:pt>
                <c:pt idx="17">
                  <c:v>24.5</c:v>
                </c:pt>
                <c:pt idx="18">
                  <c:v>110.25</c:v>
                </c:pt>
                <c:pt idx="19">
                  <c:v>49</c:v>
                </c:pt>
                <c:pt idx="20">
                  <c:v>49</c:v>
                </c:pt>
                <c:pt idx="21">
                  <c:v>110.25</c:v>
                </c:pt>
                <c:pt idx="22">
                  <c:v>49</c:v>
                </c:pt>
                <c:pt idx="23">
                  <c:v>49</c:v>
                </c:pt>
                <c:pt idx="24">
                  <c:v>110.25</c:v>
                </c:pt>
                <c:pt idx="25">
                  <c:v>49</c:v>
                </c:pt>
                <c:pt idx="26">
                  <c:v>49</c:v>
                </c:pt>
                <c:pt idx="27">
                  <c:v>110.25</c:v>
                </c:pt>
                <c:pt idx="28">
                  <c:v>49</c:v>
                </c:pt>
                <c:pt idx="29">
                  <c:v>49</c:v>
                </c:pt>
                <c:pt idx="30">
                  <c:v>110.25</c:v>
                </c:pt>
                <c:pt idx="31">
                  <c:v>49</c:v>
                </c:pt>
                <c:pt idx="32">
                  <c:v>49</c:v>
                </c:pt>
                <c:pt idx="33">
                  <c:v>27.5625</c:v>
                </c:pt>
                <c:pt idx="34">
                  <c:v>12.25</c:v>
                </c:pt>
                <c:pt idx="35">
                  <c:v>98</c:v>
                </c:pt>
                <c:pt idx="36">
                  <c:v>24.5</c:v>
                </c:pt>
                <c:pt idx="37">
                  <c:v>110.25</c:v>
                </c:pt>
                <c:pt idx="38">
                  <c:v>49</c:v>
                </c:pt>
                <c:pt idx="39">
                  <c:v>49</c:v>
                </c:pt>
                <c:pt idx="40">
                  <c:v>110.25</c:v>
                </c:pt>
                <c:pt idx="41">
                  <c:v>49</c:v>
                </c:pt>
                <c:pt idx="42">
                  <c:v>49</c:v>
                </c:pt>
                <c:pt idx="43">
                  <c:v>110.25</c:v>
                </c:pt>
                <c:pt idx="44">
                  <c:v>49</c:v>
                </c:pt>
                <c:pt idx="45">
                  <c:v>95.703125</c:v>
                </c:pt>
                <c:pt idx="46">
                  <c:v>25.375</c:v>
                </c:pt>
                <c:pt idx="47">
                  <c:v>24.5</c:v>
                </c:pt>
                <c:pt idx="48">
                  <c:v>25.375</c:v>
                </c:pt>
                <c:pt idx="49">
                  <c:v>24.5</c:v>
                </c:pt>
                <c:pt idx="50">
                  <c:v>25.375</c:v>
                </c:pt>
                <c:pt idx="51">
                  <c:v>24.5</c:v>
                </c:pt>
                <c:pt idx="52">
                  <c:v>25.375</c:v>
                </c:pt>
                <c:pt idx="53">
                  <c:v>24.5</c:v>
                </c:pt>
                <c:pt idx="54">
                  <c:v>13.78125</c:v>
                </c:pt>
                <c:pt idx="55">
                  <c:v>13.78125</c:v>
                </c:pt>
                <c:pt idx="56">
                  <c:v>24.5</c:v>
                </c:pt>
                <c:pt idx="57">
                  <c:v>24.5</c:v>
                </c:pt>
                <c:pt idx="58">
                  <c:v>12.25</c:v>
                </c:pt>
                <c:pt idx="59">
                  <c:v>110.25</c:v>
                </c:pt>
              </c:numCache>
            </c:numRef>
          </c:val>
          <c:smooth val="1"/>
          <c:extLst>
            <c:ext xmlns:c16="http://schemas.microsoft.com/office/drawing/2014/chart" uri="{C3380CC4-5D6E-409C-BE32-E72D297353CC}">
              <c16:uniqueId val="{00000000-3091-3A42-9506-78DDC02DE3C8}"/>
            </c:ext>
          </c:extLst>
        </c:ser>
        <c:dLbls>
          <c:showLegendKey val="0"/>
          <c:showVal val="0"/>
          <c:showCatName val="0"/>
          <c:showSerName val="0"/>
          <c:showPercent val="0"/>
          <c:showBubbleSize val="0"/>
        </c:dLbls>
        <c:smooth val="0"/>
        <c:axId val="-2084099112"/>
        <c:axId val="-2084117752"/>
      </c:lineChart>
      <c:catAx>
        <c:axId val="-2084099112"/>
        <c:scaling>
          <c:orientation val="minMax"/>
        </c:scaling>
        <c:delete val="0"/>
        <c:axPos val="b"/>
        <c:title>
          <c:tx>
            <c:rich>
              <a:bodyPr/>
              <a:lstStyle/>
              <a:p>
                <a:pPr>
                  <a:defRPr sz="1800" b="1"/>
                </a:pPr>
                <a:r>
                  <a:rPr lang="en-US" sz="1800" b="1" dirty="0">
                    <a:latin typeface="Gill Sans MT" panose="020B0502020104020203" pitchFamily="34" charset="77"/>
                  </a:rPr>
                  <a:t>Layers</a:t>
                </a:r>
              </a:p>
            </c:rich>
          </c:tx>
          <c:layout>
            <c:manualLayout>
              <c:xMode val="edge"/>
              <c:yMode val="edge"/>
              <c:x val="0.49222422547648798"/>
              <c:y val="0.88611111111111096"/>
            </c:manualLayout>
          </c:layout>
          <c:overlay val="0"/>
        </c:title>
        <c:majorTickMark val="out"/>
        <c:minorTickMark val="none"/>
        <c:tickLblPos val="nextTo"/>
        <c:txPr>
          <a:bodyPr/>
          <a:lstStyle/>
          <a:p>
            <a:pPr>
              <a:defRPr sz="1400">
                <a:latin typeface="Gill Sans MT" panose="020B0502020104020203" pitchFamily="34" charset="77"/>
              </a:defRPr>
            </a:pPr>
            <a:endParaRPr lang="en-US"/>
          </a:p>
        </c:txPr>
        <c:crossAx val="-2084117752"/>
        <c:crosses val="autoZero"/>
        <c:auto val="1"/>
        <c:lblAlgn val="ctr"/>
        <c:lblOffset val="100"/>
        <c:tickLblSkip val="10"/>
        <c:tickMarkSkip val="1"/>
        <c:noMultiLvlLbl val="0"/>
      </c:catAx>
      <c:valAx>
        <c:axId val="-2084117752"/>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MACs</a:t>
                </a:r>
                <a:r>
                  <a:rPr lang="en-US" sz="1800" baseline="0" dirty="0">
                    <a:latin typeface="Gill Sans MT" panose="020B0502020104020203" pitchFamily="34" charset="77"/>
                  </a:rPr>
                  <a:t> (M)</a:t>
                </a:r>
                <a:endParaRPr lang="en-US" sz="1800" dirty="0">
                  <a:latin typeface="Gill Sans MT" panose="020B0502020104020203" pitchFamily="34" charset="77"/>
                </a:endParaRPr>
              </a:p>
            </c:rich>
          </c:tx>
          <c:layout>
            <c:manualLayout>
              <c:xMode val="edge"/>
              <c:yMode val="edge"/>
              <c:x val="2.1701388888888899E-2"/>
              <c:y val="0.2379629629629629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84099112"/>
        <c:crossesAt val="-1"/>
        <c:crossBetween val="between"/>
        <c:majorUnit val="50"/>
      </c:valAx>
      <c:spPr>
        <a:ln>
          <a:solidFill>
            <a:schemeClr val="tx1"/>
          </a:solidFill>
        </a:ln>
      </c:spPr>
    </c:plotArea>
    <c:plotVisOnly val="1"/>
    <c:dispBlanksAs val="gap"/>
    <c:showDLblsOverMax val="0"/>
  </c:chart>
  <c:spPr>
    <a:ln>
      <a:noFill/>
    </a:ln>
  </c:spPr>
  <c:externalData r:id="rId2">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pPr>
            <a:r>
              <a:rPr lang="en-US" dirty="0">
                <a:latin typeface="Gill Sans MT" panose="020B0502020104020203" pitchFamily="34" charset="77"/>
              </a:rPr>
              <a:t>CNN13</a:t>
            </a:r>
          </a:p>
        </c:rich>
      </c:tx>
      <c:layout>
        <c:manualLayout>
          <c:xMode val="edge"/>
          <c:yMode val="edge"/>
          <c:x val="0.47725028023840799"/>
          <c:y val="0"/>
        </c:manualLayout>
      </c:layout>
      <c:overlay val="0"/>
    </c:title>
    <c:autoTitleDeleted val="0"/>
    <c:plotArea>
      <c:layout>
        <c:manualLayout>
          <c:layoutTarget val="inner"/>
          <c:xMode val="edge"/>
          <c:yMode val="edge"/>
          <c:x val="0.250455387412511"/>
          <c:y val="0.123637520200805"/>
          <c:w val="0.711465082977909"/>
          <c:h val="0.6063381485936572"/>
        </c:manualLayout>
      </c:layout>
      <c:lineChart>
        <c:grouping val="standard"/>
        <c:varyColors val="0"/>
        <c:ser>
          <c:idx val="0"/>
          <c:order val="0"/>
          <c:spPr>
            <a:ln>
              <a:solidFill>
                <a:srgbClr val="1F497D"/>
              </a:solidFill>
            </a:ln>
          </c:spPr>
          <c:marker>
            <c:symbol val="none"/>
          </c:marker>
          <c:val>
            <c:numRef>
              <c:f>('Noronha-Layer-Analysis-3'!$J$1313:$J$1365,'Noronha-Layer-Analysis-3'!$J$1367:$J$1371,'Noronha-Layer-Analysis-3'!$J$1373:$J$1389)</c:f>
              <c:numCache>
                <c:formatCode>General</c:formatCode>
                <c:ptCount val="75"/>
                <c:pt idx="0">
                  <c:v>4096</c:v>
                </c:pt>
                <c:pt idx="1">
                  <c:v>1024</c:v>
                </c:pt>
                <c:pt idx="2">
                  <c:v>1024</c:v>
                </c:pt>
                <c:pt idx="3">
                  <c:v>256</c:v>
                </c:pt>
                <c:pt idx="4">
                  <c:v>256</c:v>
                </c:pt>
                <c:pt idx="5">
                  <c:v>256</c:v>
                </c:pt>
                <c:pt idx="6">
                  <c:v>64</c:v>
                </c:pt>
                <c:pt idx="7">
                  <c:v>64</c:v>
                </c:pt>
                <c:pt idx="8">
                  <c:v>64</c:v>
                </c:pt>
                <c:pt idx="9">
                  <c:v>64</c:v>
                </c:pt>
                <c:pt idx="10">
                  <c:v>64</c:v>
                </c:pt>
                <c:pt idx="11">
                  <c:v>64</c:v>
                </c:pt>
                <c:pt idx="12">
                  <c:v>64</c:v>
                </c:pt>
                <c:pt idx="13">
                  <c:v>16</c:v>
                </c:pt>
                <c:pt idx="14">
                  <c:v>16</c:v>
                </c:pt>
                <c:pt idx="15">
                  <c:v>16</c:v>
                </c:pt>
                <c:pt idx="16">
                  <c:v>16</c:v>
                </c:pt>
                <c:pt idx="17">
                  <c:v>4096</c:v>
                </c:pt>
                <c:pt idx="18">
                  <c:v>4096</c:v>
                </c:pt>
                <c:pt idx="19">
                  <c:v>4096</c:v>
                </c:pt>
                <c:pt idx="20">
                  <c:v>1024</c:v>
                </c:pt>
                <c:pt idx="21">
                  <c:v>1024</c:v>
                </c:pt>
                <c:pt idx="22">
                  <c:v>1024</c:v>
                </c:pt>
                <c:pt idx="23">
                  <c:v>1024</c:v>
                </c:pt>
                <c:pt idx="24">
                  <c:v>256</c:v>
                </c:pt>
                <c:pt idx="25">
                  <c:v>256</c:v>
                </c:pt>
                <c:pt idx="26">
                  <c:v>256</c:v>
                </c:pt>
                <c:pt idx="27">
                  <c:v>256</c:v>
                </c:pt>
                <c:pt idx="28">
                  <c:v>256</c:v>
                </c:pt>
                <c:pt idx="29">
                  <c:v>256</c:v>
                </c:pt>
                <c:pt idx="30">
                  <c:v>64</c:v>
                </c:pt>
                <c:pt idx="31">
                  <c:v>64</c:v>
                </c:pt>
                <c:pt idx="32">
                  <c:v>64</c:v>
                </c:pt>
                <c:pt idx="33">
                  <c:v>64</c:v>
                </c:pt>
                <c:pt idx="34">
                  <c:v>64</c:v>
                </c:pt>
                <c:pt idx="35">
                  <c:v>64</c:v>
                </c:pt>
                <c:pt idx="36">
                  <c:v>64</c:v>
                </c:pt>
                <c:pt idx="37">
                  <c:v>64</c:v>
                </c:pt>
                <c:pt idx="38">
                  <c:v>64</c:v>
                </c:pt>
                <c:pt idx="39">
                  <c:v>64</c:v>
                </c:pt>
                <c:pt idx="40">
                  <c:v>64</c:v>
                </c:pt>
                <c:pt idx="41">
                  <c:v>64</c:v>
                </c:pt>
                <c:pt idx="42">
                  <c:v>64</c:v>
                </c:pt>
                <c:pt idx="43">
                  <c:v>64</c:v>
                </c:pt>
                <c:pt idx="44">
                  <c:v>16</c:v>
                </c:pt>
                <c:pt idx="45">
                  <c:v>16</c:v>
                </c:pt>
                <c:pt idx="46">
                  <c:v>16</c:v>
                </c:pt>
                <c:pt idx="47">
                  <c:v>16</c:v>
                </c:pt>
                <c:pt idx="48">
                  <c:v>16</c:v>
                </c:pt>
                <c:pt idx="49">
                  <c:v>16</c:v>
                </c:pt>
                <c:pt idx="50">
                  <c:v>16</c:v>
                </c:pt>
                <c:pt idx="51">
                  <c:v>16</c:v>
                </c:pt>
                <c:pt idx="52">
                  <c:v>4</c:v>
                </c:pt>
                <c:pt idx="53">
                  <c:v>1</c:v>
                </c:pt>
                <c:pt idx="54">
                  <c:v>1</c:v>
                </c:pt>
                <c:pt idx="55">
                  <c:v>1</c:v>
                </c:pt>
                <c:pt idx="56">
                  <c:v>1</c:v>
                </c:pt>
                <c:pt idx="57">
                  <c:v>1</c:v>
                </c:pt>
                <c:pt idx="58">
                  <c:v>4096</c:v>
                </c:pt>
                <c:pt idx="59">
                  <c:v>1024</c:v>
                </c:pt>
                <c:pt idx="60">
                  <c:v>1024</c:v>
                </c:pt>
                <c:pt idx="61">
                  <c:v>256</c:v>
                </c:pt>
                <c:pt idx="62">
                  <c:v>256</c:v>
                </c:pt>
                <c:pt idx="63">
                  <c:v>256</c:v>
                </c:pt>
                <c:pt idx="64">
                  <c:v>64</c:v>
                </c:pt>
                <c:pt idx="65">
                  <c:v>64</c:v>
                </c:pt>
                <c:pt idx="66">
                  <c:v>64</c:v>
                </c:pt>
                <c:pt idx="67">
                  <c:v>64</c:v>
                </c:pt>
                <c:pt idx="68">
                  <c:v>64</c:v>
                </c:pt>
                <c:pt idx="69">
                  <c:v>64</c:v>
                </c:pt>
                <c:pt idx="70">
                  <c:v>64</c:v>
                </c:pt>
                <c:pt idx="71">
                  <c:v>16</c:v>
                </c:pt>
                <c:pt idx="72">
                  <c:v>16</c:v>
                </c:pt>
                <c:pt idx="73">
                  <c:v>16</c:v>
                </c:pt>
                <c:pt idx="74">
                  <c:v>16</c:v>
                </c:pt>
              </c:numCache>
            </c:numRef>
          </c:val>
          <c:smooth val="1"/>
          <c:extLst>
            <c:ext xmlns:c16="http://schemas.microsoft.com/office/drawing/2014/chart" uri="{C3380CC4-5D6E-409C-BE32-E72D297353CC}">
              <c16:uniqueId val="{00000000-0C0E-C443-866D-C79FA0EC2262}"/>
            </c:ext>
          </c:extLst>
        </c:ser>
        <c:dLbls>
          <c:showLegendKey val="0"/>
          <c:showVal val="0"/>
          <c:showCatName val="0"/>
          <c:showSerName val="0"/>
          <c:showPercent val="0"/>
          <c:showBubbleSize val="0"/>
        </c:dLbls>
        <c:smooth val="0"/>
        <c:axId val="-2056363032"/>
        <c:axId val="-2057213288"/>
      </c:lineChart>
      <c:catAx>
        <c:axId val="-2056363032"/>
        <c:scaling>
          <c:orientation val="minMax"/>
        </c:scaling>
        <c:delete val="0"/>
        <c:axPos val="b"/>
        <c:title>
          <c:tx>
            <c:rich>
              <a:bodyPr/>
              <a:lstStyle/>
              <a:p>
                <a:pPr>
                  <a:defRPr sz="1800"/>
                </a:pPr>
                <a:r>
                  <a:rPr lang="en-US" sz="1800" dirty="0">
                    <a:latin typeface="Gill Sans MT" panose="020B0502020104020203" pitchFamily="34" charset="77"/>
                  </a:rPr>
                  <a:t>Layers</a:t>
                </a:r>
              </a:p>
            </c:rich>
          </c:tx>
          <c:overlay val="0"/>
        </c:title>
        <c:majorTickMark val="out"/>
        <c:minorTickMark val="none"/>
        <c:tickLblPos val="nextTo"/>
        <c:txPr>
          <a:bodyPr/>
          <a:lstStyle/>
          <a:p>
            <a:pPr>
              <a:defRPr sz="1400">
                <a:latin typeface="Gill Sans MT" panose="020B0502020104020203" pitchFamily="34" charset="77"/>
              </a:defRPr>
            </a:pPr>
            <a:endParaRPr lang="en-US"/>
          </a:p>
        </c:txPr>
        <c:crossAx val="-2057213288"/>
        <c:crosses val="autoZero"/>
        <c:auto val="1"/>
        <c:lblAlgn val="ctr"/>
        <c:lblOffset val="100"/>
        <c:tickLblSkip val="10"/>
        <c:noMultiLvlLbl val="0"/>
      </c:catAx>
      <c:valAx>
        <c:axId val="-2057213288"/>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FLOP/Byte</a:t>
                </a:r>
              </a:p>
            </c:rich>
          </c:tx>
          <c:layout>
            <c:manualLayout>
              <c:xMode val="edge"/>
              <c:yMode val="edge"/>
              <c:x val="2.5348760115922998E-2"/>
              <c:y val="0.181497675083654"/>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56363032"/>
        <c:crosses val="autoZero"/>
        <c:crossBetween val="between"/>
      </c:valAx>
      <c:spPr>
        <a:ln>
          <a:solidFill>
            <a:schemeClr val="tx1"/>
          </a:solidFill>
        </a:ln>
      </c:spPr>
    </c:plotArea>
    <c:plotVisOnly val="1"/>
    <c:dispBlanksAs val="gap"/>
    <c:showDLblsOverMax val="0"/>
  </c:chart>
  <c:externalData r:id="rId2">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manualLayout>
          <c:layoutTarget val="inner"/>
          <c:xMode val="edge"/>
          <c:yMode val="edge"/>
          <c:x val="0.21084044952127501"/>
          <c:y val="4.8163342415169001E-2"/>
          <c:w val="0.66774204280802896"/>
          <c:h val="0.72859345553019905"/>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51B4-C44C-8F3D-B7C8805431AA}"/>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51B4-C44C-8F3D-B7C8805431AA}"/>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51B4-C44C-8F3D-B7C8805431AA}"/>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51B4-C44C-8F3D-B7C8805431AA}"/>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51B4-C44C-8F3D-B7C8805431AA}"/>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51B4-C44C-8F3D-B7C8805431AA}"/>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51B4-C44C-8F3D-B7C8805431AA}"/>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51B4-C44C-8F3D-B7C8805431AA}"/>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51B4-C44C-8F3D-B7C8805431AA}"/>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51B4-C44C-8F3D-B7C8805431AA}"/>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51B4-C44C-8F3D-B7C8805431AA}"/>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51B4-C44C-8F3D-B7C8805431AA}"/>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51B4-C44C-8F3D-B7C8805431AA}"/>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51B4-C44C-8F3D-B7C8805431AA}"/>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51B4-C44C-8F3D-B7C8805431AA}"/>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51B4-C44C-8F3D-B7C8805431AA}"/>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51B4-C44C-8F3D-B7C8805431AA}"/>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51B4-C44C-8F3D-B7C8805431AA}"/>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51B4-C44C-8F3D-B7C8805431AA}"/>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51B4-C44C-8F3D-B7C8805431AA}"/>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51B4-C44C-8F3D-B7C8805431AA}"/>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51B4-C44C-8F3D-B7C8805431AA}"/>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51B4-C44C-8F3D-B7C8805431AA}"/>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51B4-C44C-8F3D-B7C8805431AA}"/>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51B4-C44C-8F3D-B7C8805431AA}"/>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51B4-C44C-8F3D-B7C8805431AA}"/>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51B4-C44C-8F3D-B7C8805431AA}"/>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51B4-C44C-8F3D-B7C8805431AA}"/>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51B4-C44C-8F3D-B7C8805431AA}"/>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51B4-C44C-8F3D-B7C8805431AA}"/>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51B4-C44C-8F3D-B7C8805431AA}"/>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51B4-C44C-8F3D-B7C8805431AA}"/>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51B4-C44C-8F3D-B7C8805431AA}"/>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51B4-C44C-8F3D-B7C8805431AA}"/>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51B4-C44C-8F3D-B7C8805431AA}"/>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51B4-C44C-8F3D-B7C8805431AA}"/>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51B4-C44C-8F3D-B7C8805431AA}"/>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51B4-C44C-8F3D-B7C8805431AA}"/>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51B4-C44C-8F3D-B7C8805431AA}"/>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51B4-C44C-8F3D-B7C8805431AA}"/>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51B4-C44C-8F3D-B7C8805431AA}"/>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51B4-C44C-8F3D-B7C8805431AA}"/>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51B4-C44C-8F3D-B7C8805431AA}"/>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51B4-C44C-8F3D-B7C8805431AA}"/>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51B4-C44C-8F3D-B7C8805431AA}"/>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51B4-C44C-8F3D-B7C8805431AA}"/>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51B4-C44C-8F3D-B7C8805431AA}"/>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51B4-C44C-8F3D-B7C8805431AA}"/>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51B4-C44C-8F3D-B7C8805431AA}"/>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51B4-C44C-8F3D-B7C8805431AA}"/>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51B4-C44C-8F3D-B7C8805431AA}"/>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51B4-C44C-8F3D-B7C8805431AA}"/>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51B4-C44C-8F3D-B7C8805431AA}"/>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51B4-C44C-8F3D-B7C8805431AA}"/>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51B4-C44C-8F3D-B7C8805431AA}"/>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51B4-C44C-8F3D-B7C8805431AA}"/>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51B4-C44C-8F3D-B7C8805431AA}"/>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51B4-C44C-8F3D-B7C8805431AA}"/>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51B4-C44C-8F3D-B7C8805431AA}"/>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51B4-C44C-8F3D-B7C8805431AA}"/>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51B4-C44C-8F3D-B7C8805431AA}"/>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51B4-C44C-8F3D-B7C8805431AA}"/>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51B4-C44C-8F3D-B7C8805431AA}"/>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51B4-C44C-8F3D-B7C8805431AA}"/>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51B4-C44C-8F3D-B7C8805431AA}"/>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51B4-C44C-8F3D-B7C8805431AA}"/>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strRef>
              <c:f>Clustering!$G$13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4-51B4-C44C-8F3D-B7C8805431AA}"/>
            </c:ext>
          </c:extLst>
        </c:ser>
        <c:dLbls>
          <c:showLegendKey val="0"/>
          <c:showVal val="0"/>
          <c:showCatName val="0"/>
          <c:showSerName val="0"/>
          <c:showPercent val="0"/>
          <c:showBubbleSize val="0"/>
        </c:dLbls>
        <c:axId val="1813915176"/>
        <c:axId val="1813932104"/>
      </c:scatterChart>
      <c:valAx>
        <c:axId val="1813915176"/>
        <c:scaling>
          <c:logBase val="10"/>
          <c:orientation val="minMax"/>
          <c:max val="100"/>
        </c:scaling>
        <c:delete val="0"/>
        <c:axPos val="b"/>
        <c:title>
          <c:tx>
            <c:rich>
              <a:bodyPr/>
              <a:lstStyle/>
              <a:p>
                <a:pPr>
                  <a:defRPr sz="1800"/>
                </a:pPr>
                <a:r>
                  <a:rPr lang="en-US" sz="1800"/>
                  <a:t>Parameter Footprint</a:t>
                </a:r>
              </a:p>
            </c:rich>
          </c:tx>
          <c:overlay val="0"/>
        </c:title>
        <c:numFmt formatCode="General" sourceLinked="1"/>
        <c:majorTickMark val="out"/>
        <c:minorTickMark val="none"/>
        <c:tickLblPos val="nextTo"/>
        <c:txPr>
          <a:bodyPr/>
          <a:lstStyle/>
          <a:p>
            <a:pPr>
              <a:defRPr sz="1800"/>
            </a:pPr>
            <a:endParaRPr lang="en-US"/>
          </a:p>
        </c:txPr>
        <c:crossAx val="1813932104"/>
        <c:crosses val="autoZero"/>
        <c:crossBetween val="midCat"/>
      </c:valAx>
      <c:valAx>
        <c:axId val="1813932104"/>
        <c:scaling>
          <c:logBase val="10"/>
          <c:orientation val="minMax"/>
        </c:scaling>
        <c:delete val="0"/>
        <c:axPos val="l"/>
        <c:majorGridlines/>
        <c:title>
          <c:tx>
            <c:rich>
              <a:bodyPr rot="-5400000" vert="horz"/>
              <a:lstStyle/>
              <a:p>
                <a:pPr>
                  <a:defRPr sz="2000"/>
                </a:pPr>
                <a:r>
                  <a:rPr lang="en-US" sz="2000" dirty="0"/>
                  <a:t>FLOP/Byte</a:t>
                </a:r>
              </a:p>
            </c:rich>
          </c:tx>
          <c:layout>
            <c:manualLayout>
              <c:xMode val="edge"/>
              <c:yMode val="edge"/>
              <c:x val="7.3143692578788201E-3"/>
              <c:y val="0.29904287645326399"/>
            </c:manualLayout>
          </c:layout>
          <c:overlay val="0"/>
        </c:title>
        <c:numFmt formatCode="General" sourceLinked="1"/>
        <c:majorTickMark val="out"/>
        <c:minorTickMark val="none"/>
        <c:tickLblPos val="nextTo"/>
        <c:txPr>
          <a:bodyPr/>
          <a:lstStyle/>
          <a:p>
            <a:pPr>
              <a:defRPr sz="1800"/>
            </a:pPr>
            <a:endParaRPr lang="en-US"/>
          </a:p>
        </c:txPr>
        <c:crossAx val="1813915176"/>
        <c:crossesAt val="1E-3"/>
        <c:crossBetween val="midCat"/>
      </c:valAx>
      <c:spPr>
        <a:ln>
          <a:solidFill>
            <a:schemeClr val="tx1"/>
          </a:solidFill>
        </a:ln>
      </c:spPr>
    </c:plotArea>
    <c:plotVisOnly val="1"/>
    <c:dispBlanksAs val="gap"/>
    <c:showDLblsOverMax val="0"/>
  </c:chart>
  <c:spPr>
    <a:ln>
      <a:noFill/>
    </a:ln>
  </c:spPr>
  <c:externalData r:id="rId1">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44301160032946402"/>
          <c:y val="0.18821682063256823"/>
          <c:w val="0.49599666649754498"/>
          <c:h val="0.62204744984080818"/>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Clustering!$I$23</c:f>
              <c:numCache>
                <c:formatCode>General</c:formatCode>
                <c:ptCount val="1"/>
                <c:pt idx="0">
                  <c:v>24.3907470703125</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D850-5246-86C2-272D0437813F}"/>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Clustering!$I$24</c:f>
              <c:numCache>
                <c:formatCode>General</c:formatCode>
                <c:ptCount val="1"/>
                <c:pt idx="0">
                  <c:v>189.9228515625</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D850-5246-86C2-272D0437813F}"/>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Clustering!$I$28</c:f>
              <c:numCache>
                <c:formatCode>General</c:formatCode>
                <c:ptCount val="1"/>
                <c:pt idx="0">
                  <c:v>193.798828125</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D850-5246-86C2-272D0437813F}"/>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Clustering!$I$30</c:f>
              <c:numCache>
                <c:formatCode>General</c:formatCode>
                <c:ptCount val="1"/>
                <c:pt idx="0">
                  <c:v>89.7216796875</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D850-5246-86C2-272D0437813F}"/>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D850-5246-86C2-272D0437813F}"/>
              </c:ext>
            </c:extLst>
          </c:dPt>
          <c:xVal>
            <c:numRef>
              <c:f>Clustering!$I$47</c:f>
              <c:numCache>
                <c:formatCode>General</c:formatCode>
                <c:ptCount val="1"/>
                <c:pt idx="0">
                  <c:v>52.041015625</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D850-5246-86C2-272D0437813F}"/>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Clustering!$I$48</c:f>
              <c:numCache>
                <c:formatCode>General</c:formatCode>
                <c:ptCount val="1"/>
                <c:pt idx="0">
                  <c:v>265.833984375</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D850-5246-86C2-272D0437813F}"/>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Clustering!$I$49</c:f>
              <c:numCache>
                <c:formatCode>General</c:formatCode>
                <c:ptCount val="1"/>
                <c:pt idx="0">
                  <c:v>145.71484375</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D850-5246-86C2-272D0437813F}"/>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Clustering!$I$51</c:f>
              <c:numCache>
                <c:formatCode>General</c:formatCode>
                <c:ptCount val="1"/>
                <c:pt idx="0">
                  <c:v>138.5859375</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D850-5246-86C2-272D0437813F}"/>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D850-5246-86C2-272D0437813F}"/>
              </c:ext>
            </c:extLst>
          </c:dPt>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D850-5246-86C2-272D0437813F}"/>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Clustering!$I$34</c:f>
              <c:numCache>
                <c:formatCode>General</c:formatCode>
                <c:ptCount val="1"/>
                <c:pt idx="0">
                  <c:v>24.5</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D850-5246-86C2-272D0437813F}"/>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D850-5246-86C2-272D0437813F}"/>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D850-5246-86C2-272D0437813F}"/>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Clustering!$I$90</c:f>
              <c:numCache>
                <c:formatCode>General</c:formatCode>
                <c:ptCount val="1"/>
                <c:pt idx="0">
                  <c:v>47.414062499999993</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D850-5246-86C2-272D0437813F}"/>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Clustering!$I$88</c:f>
              <c:numCache>
                <c:formatCode>General</c:formatCode>
                <c:ptCount val="1"/>
                <c:pt idx="0">
                  <c:v>40.640625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D850-5246-86C2-272D0437813F}"/>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Clustering!$I$98</c:f>
              <c:numCache>
                <c:formatCode>General</c:formatCode>
                <c:ptCount val="1"/>
                <c:pt idx="0">
                  <c:v>142.2421875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D850-5246-86C2-272D0437813F}"/>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Clustering!$I$99</c:f>
              <c:numCache>
                <c:formatCode>General</c:formatCode>
                <c:ptCount val="1"/>
                <c:pt idx="0">
                  <c:v>108.375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D850-5246-86C2-272D0437813F}"/>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Clustering!$I$100</c:f>
              <c:numCache>
                <c:formatCode>General</c:formatCode>
                <c:ptCount val="1"/>
                <c:pt idx="0">
                  <c:v>54.1875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D850-5246-86C2-272D0437813F}"/>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Clustering!$I$101</c:f>
              <c:numCache>
                <c:formatCode>General</c:formatCode>
                <c:ptCount val="1"/>
                <c:pt idx="0">
                  <c:v>82.974609375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D850-5246-86C2-272D0437813F}"/>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Clustering!$I$95</c:f>
              <c:numCache>
                <c:formatCode>General</c:formatCode>
                <c:ptCount val="1"/>
                <c:pt idx="0">
                  <c:v>45.125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D850-5246-86C2-272D0437813F}"/>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Clustering!$I$96</c:f>
              <c:numCache>
                <c:formatCode>General</c:formatCode>
                <c:ptCount val="1"/>
                <c:pt idx="0">
                  <c:v>90.25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D850-5246-86C2-272D0437813F}"/>
            </c:ext>
          </c:extLst>
        </c:ser>
        <c:ser>
          <c:idx val="20"/>
          <c:order val="20"/>
          <c:tx>
            <c:strRef>
              <c:f>Clustering!$F$59</c:f>
              <c:strCache>
                <c:ptCount val="1"/>
                <c:pt idx="0">
                  <c:v>CNN3</c:v>
                </c:pt>
              </c:strCache>
            </c:strRef>
          </c:tx>
          <c:spPr>
            <a:ln>
              <a:solidFill>
                <a:srgbClr val="000000"/>
              </a:solidFill>
            </a:ln>
          </c:spPr>
          <c:marker>
            <c:symbol val="diamond"/>
            <c:size val="10"/>
            <c:spPr>
              <a:solidFill>
                <a:srgbClr val="34A853"/>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8-D850-5246-86C2-272D0437813F}"/>
            </c:ext>
          </c:extLst>
        </c:ser>
        <c:ser>
          <c:idx val="21"/>
          <c:order val="21"/>
          <c:tx>
            <c:strRef>
              <c:f>Clustering!$F$60</c:f>
              <c:strCache>
                <c:ptCount val="1"/>
                <c:pt idx="0">
                  <c:v>CNN3</c:v>
                </c:pt>
              </c:strCache>
            </c:strRef>
          </c:tx>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9-D850-5246-86C2-272D0437813F}"/>
            </c:ext>
          </c:extLst>
        </c:ser>
        <c:ser>
          <c:idx val="22"/>
          <c:order val="22"/>
          <c:tx>
            <c:strRef>
              <c:f>Clustering!$F$72</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Clustering!$I$72</c:f>
              <c:numCache>
                <c:formatCode>General</c:formatCode>
                <c:ptCount val="1"/>
                <c:pt idx="0">
                  <c:v>56.25</c:v>
                </c:pt>
              </c:numCache>
            </c:numRef>
          </c:xVal>
          <c:yVal>
            <c:numRef>
              <c:f>Clustering!$H$72</c:f>
              <c:numCache>
                <c:formatCode>General</c:formatCode>
                <c:ptCount val="1"/>
                <c:pt idx="0">
                  <c:v>64</c:v>
                </c:pt>
              </c:numCache>
            </c:numRef>
          </c:yVal>
          <c:smooth val="0"/>
          <c:extLst>
            <c:ext xmlns:c16="http://schemas.microsoft.com/office/drawing/2014/chart" uri="{C3380CC4-5D6E-409C-BE32-E72D297353CC}">
              <c16:uniqueId val="{0000001A-D850-5246-86C2-272D0437813F}"/>
            </c:ext>
          </c:extLst>
        </c:ser>
        <c:ser>
          <c:idx val="23"/>
          <c:order val="23"/>
          <c:tx>
            <c:strRef>
              <c:f>Clustering!$F$73</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Clustering!$I$73</c:f>
              <c:numCache>
                <c:formatCode>General</c:formatCode>
                <c:ptCount val="1"/>
                <c:pt idx="0">
                  <c:v>42</c:v>
                </c:pt>
              </c:numCache>
            </c:numRef>
          </c:xVal>
          <c:yVal>
            <c:numRef>
              <c:f>Clustering!$H$73</c:f>
              <c:numCache>
                <c:formatCode>General</c:formatCode>
                <c:ptCount val="1"/>
                <c:pt idx="0">
                  <c:v>64</c:v>
                </c:pt>
              </c:numCache>
            </c:numRef>
          </c:yVal>
          <c:smooth val="0"/>
          <c:extLst>
            <c:ext xmlns:c16="http://schemas.microsoft.com/office/drawing/2014/chart" uri="{C3380CC4-5D6E-409C-BE32-E72D297353CC}">
              <c16:uniqueId val="{0000001B-D850-5246-86C2-272D0437813F}"/>
            </c:ext>
          </c:extLst>
        </c:ser>
        <c:ser>
          <c:idx val="24"/>
          <c:order val="24"/>
          <c:tx>
            <c:strRef>
              <c:f>Clustering!$F$74</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Clustering!$I$74</c:f>
              <c:numCache>
                <c:formatCode>General</c:formatCode>
                <c:ptCount val="1"/>
                <c:pt idx="0">
                  <c:v>26.25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C-D850-5246-86C2-272D0437813F}"/>
            </c:ext>
          </c:extLst>
        </c:ser>
        <c:ser>
          <c:idx val="25"/>
          <c:order val="25"/>
          <c:tx>
            <c:strRef>
              <c:f>Clustering!$F$75</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Clustering!$I$75</c:f>
              <c:numCache>
                <c:formatCode>General</c:formatCode>
                <c:ptCount val="1"/>
                <c:pt idx="0">
                  <c:v>36</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D-D850-5246-86C2-272D0437813F}"/>
            </c:ext>
          </c:extLst>
        </c:ser>
        <c:ser>
          <c:idx val="26"/>
          <c:order val="26"/>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Clustering!$I$76</c:f>
              <c:numCache>
                <c:formatCode>General</c:formatCode>
                <c:ptCount val="1"/>
                <c:pt idx="0">
                  <c:v>23.625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E-D850-5246-86C2-272D0437813F}"/>
            </c:ext>
          </c:extLst>
        </c:ser>
        <c:ser>
          <c:idx val="27"/>
          <c:order val="27"/>
          <c:tx>
            <c:strRef>
              <c:f>Clustering!$F$59</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F-D850-5246-86C2-272D0437813F}"/>
            </c:ext>
          </c:extLst>
        </c:ser>
        <c:ser>
          <c:idx val="28"/>
          <c:order val="28"/>
          <c:tx>
            <c:strRef>
              <c:f>Clustering!$F$60</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20-D850-5246-86C2-272D0437813F}"/>
            </c:ext>
          </c:extLst>
        </c:ser>
        <c:ser>
          <c:idx val="29"/>
          <c:order val="29"/>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Clustering!$H$69</c:f>
              <c:numCache>
                <c:formatCode>General</c:formatCode>
                <c:ptCount val="1"/>
                <c:pt idx="0">
                  <c:v>49</c:v>
                </c:pt>
              </c:numCache>
            </c:numRef>
          </c:xVal>
          <c:yVal>
            <c:numRef>
              <c:f>Clustering!$I$69</c:f>
              <c:numCache>
                <c:formatCode>General</c:formatCode>
                <c:ptCount val="1"/>
                <c:pt idx="0">
                  <c:v>49</c:v>
                </c:pt>
              </c:numCache>
            </c:numRef>
          </c:yVal>
          <c:smooth val="0"/>
          <c:extLst>
            <c:ext xmlns:c16="http://schemas.microsoft.com/office/drawing/2014/chart" uri="{C3380CC4-5D6E-409C-BE32-E72D297353CC}">
              <c16:uniqueId val="{00000021-D850-5246-86C2-272D0437813F}"/>
            </c:ext>
          </c:extLst>
        </c:ser>
        <c:ser>
          <c:idx val="30"/>
          <c:order val="30"/>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Clustering!$I$102</c:f>
              <c:numCache>
                <c:formatCode>General</c:formatCode>
                <c:ptCount val="1"/>
                <c:pt idx="0">
                  <c:v>49</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22-D850-5246-86C2-272D0437813F}"/>
            </c:ext>
          </c:extLst>
        </c:ser>
        <c:ser>
          <c:idx val="31"/>
          <c:order val="31"/>
          <c:tx>
            <c:strRef>
              <c:f>Clustering!$F$77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Clustering!$I$77</c:f>
              <c:numCache>
                <c:formatCode>General</c:formatCode>
                <c:ptCount val="1"/>
                <c:pt idx="0">
                  <c:v>24.5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3-D850-5246-86C2-272D0437813F}"/>
            </c:ext>
          </c:extLst>
        </c:ser>
        <c:ser>
          <c:idx val="32"/>
          <c:order val="32"/>
          <c:tx>
            <c:strRef>
              <c:f>Clustering!$F$78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Clustering!$I$78</c:f>
              <c:numCache>
                <c:formatCode>General</c:formatCode>
                <c:ptCount val="1"/>
                <c:pt idx="0">
                  <c:v>49</c:v>
                </c:pt>
              </c:numCache>
            </c:numRef>
          </c:xVal>
          <c:yVal>
            <c:numRef>
              <c:f>Clustering!$H$78</c:f>
              <c:numCache>
                <c:formatCode>General</c:formatCode>
                <c:ptCount val="1"/>
                <c:pt idx="0">
                  <c:v>49</c:v>
                </c:pt>
              </c:numCache>
            </c:numRef>
          </c:yVal>
          <c:smooth val="0"/>
          <c:extLst>
            <c:ext xmlns:c16="http://schemas.microsoft.com/office/drawing/2014/chart" uri="{C3380CC4-5D6E-409C-BE32-E72D297353CC}">
              <c16:uniqueId val="{00000024-D850-5246-86C2-272D0437813F}"/>
            </c:ext>
          </c:extLst>
        </c:ser>
        <c:ser>
          <c:idx val="33"/>
          <c:order val="33"/>
          <c:tx>
            <c:strRef>
              <c:f>Clustering!$F$79</c:f>
              <c:strCache>
                <c:ptCount val="1"/>
                <c:pt idx="0">
                  <c:v>CNN9</c:v>
                </c:pt>
              </c:strCache>
            </c:strRef>
          </c:tx>
          <c:spPr>
            <a:ln>
              <a:solidFill>
                <a:srgbClr val="000000"/>
              </a:solidFill>
            </a:ln>
          </c:spPr>
          <c:marker>
            <c:symbol val="diamond"/>
            <c:size val="11"/>
            <c:spPr>
              <a:solidFill>
                <a:srgbClr val="4285F4"/>
              </a:solidFill>
              <a:ln>
                <a:solidFill>
                  <a:srgbClr val="000000"/>
                </a:solidFill>
              </a:ln>
            </c:spPr>
          </c:marker>
          <c:xVal>
            <c:numRef>
              <c:f>Clustering!$I$79</c:f>
              <c:numCache>
                <c:formatCode>General</c:formatCode>
                <c:ptCount val="1"/>
                <c:pt idx="0">
                  <c:v>34.166015629999997</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5-D850-5246-86C2-272D0437813F}"/>
            </c:ext>
          </c:extLst>
        </c:ser>
        <c:ser>
          <c:idx val="34"/>
          <c:order val="34"/>
          <c:tx>
            <c:strRef>
              <c:f>Clustering!$F$80</c:f>
              <c:strCache>
                <c:ptCount val="1"/>
                <c:pt idx="0">
                  <c:v>CNN9</c:v>
                </c:pt>
              </c:strCache>
            </c:strRef>
          </c:tx>
          <c:spPr>
            <a:ln>
              <a:solidFill>
                <a:srgbClr val="000000"/>
              </a:solidFill>
            </a:ln>
          </c:spPr>
          <c:marker>
            <c:symbol val="diamond"/>
            <c:size val="10"/>
            <c:spPr>
              <a:solidFill>
                <a:schemeClr val="accent1"/>
              </a:solidFill>
              <a:ln>
                <a:solidFill>
                  <a:srgbClr val="000000"/>
                </a:solidFill>
              </a:ln>
            </c:spPr>
          </c:marker>
          <c:xVal>
            <c:numRef>
              <c:f>Clustering!$I$80</c:f>
              <c:numCache>
                <c:formatCode>General</c:formatCode>
                <c:ptCount val="1"/>
                <c:pt idx="0">
                  <c:v>26.796875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6-D850-5246-86C2-272D0437813F}"/>
            </c:ext>
          </c:extLst>
        </c:ser>
        <c:ser>
          <c:idx val="35"/>
          <c:order val="35"/>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Clustering!$I$114</c:f>
              <c:numCache>
                <c:formatCode>General</c:formatCode>
                <c:ptCount val="1"/>
                <c:pt idx="0">
                  <c:v>0.95329284667968694</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7-D850-5246-86C2-272D0437813F}"/>
            </c:ext>
          </c:extLst>
        </c:ser>
        <c:ser>
          <c:idx val="36"/>
          <c:order val="36"/>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Clustering!$I$122</c:f>
              <c:numCache>
                <c:formatCode>General</c:formatCode>
                <c:ptCount val="1"/>
                <c:pt idx="0">
                  <c:v>1.04974365234375</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8-D850-5246-86C2-272D0437813F}"/>
            </c:ext>
          </c:extLst>
        </c:ser>
        <c:ser>
          <c:idx val="37"/>
          <c:order val="37"/>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Clustering!$I$123</c:f>
              <c:numCache>
                <c:formatCode>General</c:formatCode>
                <c:ptCount val="1"/>
                <c:pt idx="0">
                  <c:v>1.37274169921875</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9-D850-5246-86C2-272D0437813F}"/>
            </c:ext>
          </c:extLst>
        </c:ser>
        <c:ser>
          <c:idx val="38"/>
          <c:order val="38"/>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Clustering!$I$110</c:f>
              <c:numCache>
                <c:formatCode>General</c:formatCode>
                <c:ptCount val="1"/>
                <c:pt idx="0">
                  <c:v>0.4306640625</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A-D850-5246-86C2-272D0437813F}"/>
            </c:ext>
          </c:extLst>
        </c:ser>
        <c:ser>
          <c:idx val="39"/>
          <c:order val="39"/>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Clustering!$I$111</c:f>
              <c:numCache>
                <c:formatCode>General</c:formatCode>
                <c:ptCount val="1"/>
                <c:pt idx="0">
                  <c:v>0.861328125</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B-D850-5246-86C2-272D0437813F}"/>
            </c:ext>
          </c:extLst>
        </c:ser>
        <c:ser>
          <c:idx val="40"/>
          <c:order val="40"/>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Clustering!$I$112</c:f>
              <c:numCache>
                <c:formatCode>General</c:formatCode>
                <c:ptCount val="1"/>
                <c:pt idx="0">
                  <c:v>0.21533203125</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C-D850-5246-86C2-272D0437813F}"/>
            </c:ext>
          </c:extLst>
        </c:ser>
        <c:ser>
          <c:idx val="41"/>
          <c:order val="41"/>
          <c:tx>
            <c:strRef>
              <c:f>Clustering!$F$113</c:f>
              <c:strCache>
                <c:ptCount val="1"/>
                <c:pt idx="0">
                  <c:v>CNN11</c:v>
                </c:pt>
              </c:strCache>
            </c:strRef>
          </c:tx>
          <c:spPr>
            <a:ln>
              <a:solidFill>
                <a:srgbClr val="4285F4"/>
              </a:solidFill>
            </a:ln>
          </c:spPr>
          <c:marker>
            <c:spPr>
              <a:solidFill>
                <a:srgbClr val="EA4335"/>
              </a:solidFill>
              <a:ln>
                <a:solidFill>
                  <a:srgbClr val="4285F4"/>
                </a:solidFill>
              </a:ln>
            </c:spPr>
          </c:marker>
          <c:dPt>
            <c:idx val="0"/>
            <c:marker>
              <c:symbol val="diamond"/>
              <c:size val="10"/>
              <c:spPr>
                <a:solidFill>
                  <a:srgbClr val="660066"/>
                </a:solidFill>
                <a:ln>
                  <a:solidFill>
                    <a:schemeClr val="tx2"/>
                  </a:solidFill>
                </a:ln>
              </c:spPr>
            </c:marker>
            <c:bubble3D val="0"/>
            <c:spPr>
              <a:ln>
                <a:solidFill>
                  <a:schemeClr val="tx2"/>
                </a:solidFill>
              </a:ln>
            </c:spPr>
            <c:extLst>
              <c:ext xmlns:c16="http://schemas.microsoft.com/office/drawing/2014/chart" uri="{C3380CC4-5D6E-409C-BE32-E72D297353CC}">
                <c16:uniqueId val="{0000002E-D850-5246-86C2-272D0437813F}"/>
              </c:ext>
            </c:extLst>
          </c:dPt>
          <c:xVal>
            <c:numRef>
              <c:f>Clustering!$I$113</c:f>
              <c:numCache>
                <c:formatCode>General</c:formatCode>
                <c:ptCount val="1"/>
                <c:pt idx="0">
                  <c:v>0.4306640625</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F-D850-5246-86C2-272D0437813F}"/>
            </c:ext>
          </c:extLst>
        </c:ser>
        <c:ser>
          <c:idx val="42"/>
          <c:order val="42"/>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Clustering!$I$115</c:f>
              <c:numCache>
                <c:formatCode>General</c:formatCode>
                <c:ptCount val="1"/>
                <c:pt idx="0">
                  <c:v>0.87890625</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30-D850-5246-86C2-272D0437813F}"/>
            </c:ext>
          </c:extLst>
        </c:ser>
        <c:ser>
          <c:idx val="43"/>
          <c:order val="43"/>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Clustering!$I$116</c:f>
              <c:numCache>
                <c:formatCode>General</c:formatCode>
                <c:ptCount val="1"/>
                <c:pt idx="0">
                  <c:v>0.439453125</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31-D850-5246-86C2-272D0437813F}"/>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Clustering!$I$117</c:f>
              <c:numCache>
                <c:formatCode>General</c:formatCode>
                <c:ptCount val="1"/>
                <c:pt idx="0">
                  <c:v>0.158203125</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2-D850-5246-86C2-272D0437813F}"/>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Clustering!$I$118</c:f>
              <c:numCache>
                <c:formatCode>General</c:formatCode>
                <c:ptCount val="1"/>
                <c:pt idx="0">
                  <c:v>0.263671875</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3-D850-5246-86C2-272D0437813F}"/>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Clustering!$I$119</c:f>
              <c:numCache>
                <c:formatCode>General</c:formatCode>
                <c:ptCount val="1"/>
                <c:pt idx="0">
                  <c:v>0.2109375</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4-D850-5246-86C2-272D0437813F}"/>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Clustering!$I$120</c:f>
              <c:numCache>
                <c:formatCode>General</c:formatCode>
                <c:ptCount val="1"/>
                <c:pt idx="0">
                  <c:v>0.421875</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5-D850-5246-86C2-272D0437813F}"/>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Clustering!$I$121</c:f>
              <c:numCache>
                <c:formatCode>General</c:formatCode>
                <c:ptCount val="1"/>
                <c:pt idx="0">
                  <c:v>0.6328125</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6-D850-5246-86C2-272D0437813F}"/>
            </c:ext>
          </c:extLst>
        </c:ser>
        <c:ser>
          <c:idx val="49"/>
          <c:order val="49"/>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7-D850-5246-86C2-272D0437813F}"/>
            </c:ext>
          </c:extLst>
        </c:ser>
        <c:ser>
          <c:idx val="50"/>
          <c:order val="50"/>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8-D850-5246-86C2-272D0437813F}"/>
            </c:ext>
          </c:extLst>
        </c:ser>
        <c:ser>
          <c:idx val="51"/>
          <c:order val="51"/>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Clustering!$I$36</c:f>
              <c:numCache>
                <c:formatCode>General</c:formatCode>
                <c:ptCount val="1"/>
                <c:pt idx="0">
                  <c:v>87.890625</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9-D850-5246-86C2-272D0437813F}"/>
            </c:ext>
          </c:extLst>
        </c:ser>
        <c:ser>
          <c:idx val="52"/>
          <c:order val="52"/>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Clustering!$I$37</c:f>
              <c:numCache>
                <c:formatCode>General</c:formatCode>
                <c:ptCount val="1"/>
                <c:pt idx="0">
                  <c:v>45.125</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A-D850-5246-86C2-272D0437813F}"/>
            </c:ext>
          </c:extLst>
        </c:ser>
        <c:ser>
          <c:idx val="53"/>
          <c:order val="53"/>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Clustering!$I$38</c:f>
              <c:numCache>
                <c:formatCode>General</c:formatCode>
                <c:ptCount val="1"/>
                <c:pt idx="0">
                  <c:v>90.25</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B-D850-5246-86C2-272D0437813F}"/>
            </c:ext>
          </c:extLst>
        </c:ser>
        <c:ser>
          <c:idx val="54"/>
          <c:order val="54"/>
          <c:tx>
            <c:strRef>
              <c:f>Clustering!$F$39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3C-D850-5246-86C2-272D0437813F}"/>
            </c:ext>
          </c:extLst>
        </c:ser>
        <c:ser>
          <c:idx val="55"/>
          <c:order val="55"/>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Clustering!$I$55</c:f>
              <c:numCache>
                <c:formatCode>General</c:formatCode>
                <c:ptCount val="1"/>
                <c:pt idx="0">
                  <c:v>24</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D-D850-5246-86C2-272D0437813F}"/>
            </c:ext>
          </c:extLst>
        </c:ser>
        <c:ser>
          <c:idx val="56"/>
          <c:order val="56"/>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Clustering!$I$71</c:f>
              <c:numCache>
                <c:formatCode>General</c:formatCode>
                <c:ptCount val="1"/>
                <c:pt idx="0">
                  <c:v>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E-D850-5246-86C2-272D0437813F}"/>
            </c:ext>
          </c:extLst>
        </c:ser>
        <c:ser>
          <c:idx val="57"/>
          <c:order val="57"/>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Clustering!$I$70</c:f>
              <c:numCache>
                <c:formatCode>General</c:formatCode>
                <c:ptCount val="1"/>
                <c:pt idx="0">
                  <c:v>13</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F-D850-5246-86C2-272D0437813F}"/>
            </c:ext>
          </c:extLst>
        </c:ser>
        <c:ser>
          <c:idx val="58"/>
          <c:order val="58"/>
          <c:tx>
            <c:strRef>
              <c:f>Clustering!$F$87</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Clustering!$I$87</c:f>
              <c:numCache>
                <c:formatCode>General</c:formatCode>
                <c:ptCount val="1"/>
                <c:pt idx="0">
                  <c:v>59.267578125</c:v>
                </c:pt>
              </c:numCache>
            </c:numRef>
          </c:xVal>
          <c:yVal>
            <c:numRef>
              <c:f>Clustering!$H$87</c:f>
              <c:numCache>
                <c:formatCode>General</c:formatCode>
                <c:ptCount val="1"/>
                <c:pt idx="0">
                  <c:v>289</c:v>
                </c:pt>
              </c:numCache>
            </c:numRef>
          </c:yVal>
          <c:smooth val="0"/>
          <c:extLst>
            <c:ext xmlns:c16="http://schemas.microsoft.com/office/drawing/2014/chart" uri="{C3380CC4-5D6E-409C-BE32-E72D297353CC}">
              <c16:uniqueId val="{00000040-D850-5246-86C2-272D0437813F}"/>
            </c:ext>
          </c:extLst>
        </c:ser>
        <c:ser>
          <c:idx val="60"/>
          <c:order val="59"/>
          <c:tx>
            <c:strRef>
              <c:f>Clustering!$F$26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Clustering!$I$26</c:f>
              <c:numCache>
                <c:formatCode>General</c:formatCode>
                <c:ptCount val="1"/>
                <c:pt idx="0">
                  <c:v>26.0205078125</c:v>
                </c:pt>
              </c:numCache>
            </c:numRef>
          </c:xVal>
          <c:yVal>
            <c:numRef>
              <c:f>Clustering!$H$26</c:f>
              <c:numCache>
                <c:formatCode>General</c:formatCode>
                <c:ptCount val="1"/>
                <c:pt idx="0">
                  <c:v>5329</c:v>
                </c:pt>
              </c:numCache>
            </c:numRef>
          </c:yVal>
          <c:smooth val="0"/>
          <c:extLst>
            <c:ext xmlns:c16="http://schemas.microsoft.com/office/drawing/2014/chart" uri="{C3380CC4-5D6E-409C-BE32-E72D297353CC}">
              <c16:uniqueId val="{00000041-D850-5246-86C2-272D0437813F}"/>
            </c:ext>
          </c:extLst>
        </c:ser>
        <c:ser>
          <c:idx val="61"/>
          <c:order val="60"/>
          <c:tx>
            <c:strRef>
              <c:f>Clustering!$F$32</c:f>
              <c:strCache>
                <c:ptCount val="1"/>
                <c:pt idx="0">
                  <c:v>CNN3</c:v>
                </c:pt>
              </c:strCache>
            </c:strRef>
          </c:tx>
          <c:spPr>
            <a:ln>
              <a:solidFill>
                <a:srgbClr val="000000"/>
              </a:solidFill>
            </a:ln>
          </c:spPr>
          <c:marker>
            <c:symbol val="diamond"/>
            <c:size val="9"/>
            <c:spPr>
              <a:solidFill>
                <a:srgbClr val="B5E5E8"/>
              </a:solidFill>
              <a:ln>
                <a:solidFill>
                  <a:srgbClr val="000000"/>
                </a:solidFill>
              </a:ln>
            </c:spPr>
          </c:marker>
          <c:xVal>
            <c:numRef>
              <c:f>Clustering!$I$32</c:f>
              <c:numCache>
                <c:formatCode>General</c:formatCode>
                <c:ptCount val="1"/>
                <c:pt idx="0">
                  <c:v>188.630859375</c:v>
                </c:pt>
              </c:numCache>
            </c:numRef>
          </c:xVal>
          <c:yVal>
            <c:numRef>
              <c:f>Clustering!$H$32</c:f>
              <c:numCache>
                <c:formatCode>General</c:formatCode>
                <c:ptCount val="1"/>
                <c:pt idx="0">
                  <c:v>9731</c:v>
                </c:pt>
              </c:numCache>
            </c:numRef>
          </c:yVal>
          <c:smooth val="0"/>
          <c:extLst>
            <c:ext xmlns:c16="http://schemas.microsoft.com/office/drawing/2014/chart" uri="{C3380CC4-5D6E-409C-BE32-E72D297353CC}">
              <c16:uniqueId val="{00000042-D850-5246-86C2-272D0437813F}"/>
            </c:ext>
          </c:extLst>
        </c:ser>
        <c:ser>
          <c:idx val="59"/>
          <c:order val="61"/>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Clustering!$I$7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43-D850-5246-86C2-272D0437813F}"/>
            </c:ext>
          </c:extLst>
        </c:ser>
        <c:ser>
          <c:idx val="63"/>
          <c:order val="62"/>
          <c:tx>
            <c:strRef>
              <c:f>Clustering!$F$9</c:f>
              <c:strCache>
                <c:ptCount val="1"/>
                <c:pt idx="0">
                  <c:v>LSTM2</c:v>
                </c:pt>
              </c:strCache>
            </c:strRef>
          </c:tx>
          <c:spPr>
            <a:ln>
              <a:solidFill>
                <a:srgbClr val="000000"/>
              </a:solidFill>
            </a:ln>
          </c:spPr>
          <c:marker>
            <c:symbol val="square"/>
            <c:size val="10"/>
            <c:spPr>
              <a:solidFill>
                <a:schemeClr val="accent1"/>
              </a:solidFill>
              <a:ln>
                <a:solidFill>
                  <a:srgbClr val="000000"/>
                </a:solidFill>
              </a:ln>
            </c:spPr>
          </c:marker>
          <c:xVal>
            <c:numRef>
              <c:f>Clustering!$I$9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4-D850-5246-86C2-272D0437813F}"/>
            </c:ext>
          </c:extLst>
        </c:ser>
        <c:ser>
          <c:idx val="64"/>
          <c:order val="63"/>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5-D850-5246-86C2-272D0437813F}"/>
            </c:ext>
          </c:extLst>
        </c:ser>
        <c:ser>
          <c:idx val="65"/>
          <c:order val="64"/>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6-D850-5246-86C2-272D0437813F}"/>
            </c:ext>
          </c:extLst>
        </c:ser>
        <c:ser>
          <c:idx val="67"/>
          <c:order val="65"/>
          <c:tx>
            <c:strRef>
              <c:f>Clustering!$F$13</c:f>
              <c:strCache>
                <c:ptCount val="1"/>
                <c:pt idx="0">
                  <c:v>Transd.3</c:v>
                </c:pt>
              </c:strCache>
            </c:strRef>
          </c:tx>
          <c:spPr>
            <a:ln>
              <a:solidFill>
                <a:srgbClr val="000000"/>
              </a:solidFill>
            </a:ln>
          </c:spPr>
          <c:marker>
            <c:symbol val="triangle"/>
            <c:size val="10"/>
            <c:spPr>
              <a:solidFill>
                <a:schemeClr val="accent4"/>
              </a:solidFill>
              <a:ln>
                <a:solidFill>
                  <a:srgbClr val="000000"/>
                </a:solidFill>
              </a:ln>
            </c:spPr>
          </c:marker>
          <c:xVal>
            <c:strRef>
              <c:f>Clustering!$I$13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7-D850-5246-86C2-272D0437813F}"/>
            </c:ext>
          </c:extLst>
        </c:ser>
        <c:ser>
          <c:idx val="62"/>
          <c:order val="66"/>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Clustering!$I$12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8-D850-5246-86C2-272D0437813F}"/>
            </c:ext>
          </c:extLst>
        </c:ser>
        <c:dLbls>
          <c:showLegendKey val="0"/>
          <c:showVal val="0"/>
          <c:showCatName val="0"/>
          <c:showSerName val="0"/>
          <c:showPercent val="0"/>
          <c:showBubbleSize val="0"/>
        </c:dLbls>
        <c:axId val="-2003947240"/>
        <c:axId val="-2003939688"/>
      </c:scatterChart>
      <c:valAx>
        <c:axId val="-2003947240"/>
        <c:scaling>
          <c:logBase val="10"/>
          <c:orientation val="minMax"/>
          <c:max val="1000"/>
        </c:scaling>
        <c:delete val="0"/>
        <c:axPos val="b"/>
        <c:title>
          <c:tx>
            <c:rich>
              <a:bodyPr/>
              <a:lstStyle/>
              <a:p>
                <a:pPr>
                  <a:defRPr sz="1800"/>
                </a:pPr>
                <a:r>
                  <a:rPr lang="en-US" sz="1800" dirty="0">
                    <a:latin typeface="Gill Sans MT" panose="020B0502020104020203" pitchFamily="34" charset="77"/>
                  </a:rPr>
                  <a:t>MAC (Millions)</a:t>
                </a:r>
              </a:p>
            </c:rich>
          </c:tx>
          <c:layout>
            <c:manualLayout>
              <c:xMode val="edge"/>
              <c:yMode val="edge"/>
              <c:x val="0.60974767681741004"/>
              <c:y val="0.8987199475065617"/>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39688"/>
        <c:crosses val="autoZero"/>
        <c:crossBetween val="midCat"/>
      </c:valAx>
      <c:valAx>
        <c:axId val="-2003939688"/>
        <c:scaling>
          <c:logBase val="10"/>
          <c:orientation val="minMax"/>
        </c:scaling>
        <c:delete val="0"/>
        <c:axPos val="l"/>
        <c:majorGridlines/>
        <c:title>
          <c:tx>
            <c:rich>
              <a:bodyPr rot="-5400000" vert="horz"/>
              <a:lstStyle/>
              <a:p>
                <a:pPr>
                  <a:defRPr sz="2000"/>
                </a:pPr>
                <a:r>
                  <a:rPr lang="en-US" sz="2000" dirty="0">
                    <a:latin typeface="Gill Sans MT" panose="020B0502020104020203" pitchFamily="34" charset="77"/>
                  </a:rPr>
                  <a:t>FLOP/Byte</a:t>
                </a:r>
              </a:p>
            </c:rich>
          </c:tx>
          <c:layout>
            <c:manualLayout>
              <c:xMode val="edge"/>
              <c:yMode val="edge"/>
              <c:x val="0.3031805097345821"/>
              <c:y val="0.415927034120734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47240"/>
        <c:crossesAt val="1E-3"/>
        <c:crossBetween val="midCat"/>
      </c:valAx>
      <c:spPr>
        <a:ln>
          <a:solidFill>
            <a:schemeClr val="tx1"/>
          </a:solidFill>
        </a:ln>
      </c:spPr>
    </c:plotArea>
    <c:legend>
      <c:legendPos val="t"/>
      <c:legendEntry>
        <c:idx val="1"/>
        <c:delete val="1"/>
      </c:legendEntry>
      <c:legendEntry>
        <c:idx val="2"/>
        <c:delete val="1"/>
      </c:legendEntry>
      <c:legendEntry>
        <c:idx val="3"/>
        <c:delete val="1"/>
      </c:legendEntry>
      <c:legendEntry>
        <c:idx val="4"/>
        <c:delete val="1"/>
      </c:legendEntry>
      <c:legendEntry>
        <c:idx val="5"/>
        <c:delete val="1"/>
      </c:legendEntry>
      <c:legendEntry>
        <c:idx val="6"/>
        <c:txPr>
          <a:bodyPr/>
          <a:lstStyle/>
          <a:p>
            <a:pPr>
              <a:defRPr sz="1800">
                <a:latin typeface="+mn-lt"/>
              </a:defRPr>
            </a:pPr>
            <a:endParaRPr lang="en-US"/>
          </a:p>
        </c:txPr>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39"/>
        <c:delete val="1"/>
      </c:legendEntry>
      <c:legendEntry>
        <c:idx val="40"/>
        <c:delete val="1"/>
      </c:legendEntry>
      <c:legendEntry>
        <c:idx val="41"/>
        <c:delete val="1"/>
      </c:legendEntry>
      <c:legendEntry>
        <c:idx val="42"/>
        <c:delete val="1"/>
      </c:legendEntry>
      <c:legendEntry>
        <c:idx val="43"/>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5"/>
        <c:delete val="1"/>
      </c:legendEntry>
      <c:legendEntry>
        <c:idx val="56"/>
        <c:delete val="1"/>
      </c:legendEntry>
      <c:legendEntry>
        <c:idx val="57"/>
        <c:delete val="1"/>
      </c:legendEntry>
      <c:legendEntry>
        <c:idx val="58"/>
        <c:delete val="1"/>
      </c:legendEntry>
      <c:legendEntry>
        <c:idx val="59"/>
        <c:delete val="1"/>
      </c:legendEntry>
      <c:legendEntry>
        <c:idx val="60"/>
        <c:delete val="1"/>
      </c:legendEntry>
      <c:legendEntry>
        <c:idx val="62"/>
        <c:delete val="1"/>
      </c:legendEntry>
      <c:legendEntry>
        <c:idx val="64"/>
        <c:delete val="1"/>
      </c:legendEntry>
      <c:legendEntry>
        <c:idx val="65"/>
        <c:delete val="1"/>
      </c:legendEntry>
      <c:layout>
        <c:manualLayout>
          <c:xMode val="edge"/>
          <c:yMode val="edge"/>
          <c:x val="0"/>
          <c:y val="1.8925955266426948E-2"/>
          <c:w val="0.73669184535534205"/>
          <c:h val="0.170952816316532"/>
        </c:manualLayout>
      </c:layout>
      <c:overlay val="0"/>
      <c:txPr>
        <a:bodyPr/>
        <a:lstStyle/>
        <a:p>
          <a:pPr>
            <a:defRPr sz="1800"/>
          </a:pPr>
          <a:endParaRPr lang="en-US"/>
        </a:p>
      </c:txPr>
    </c:legend>
    <c:plotVisOnly val="1"/>
    <c:dispBlanksAs val="gap"/>
    <c:showDLblsOverMax val="0"/>
  </c:chart>
  <c:spPr>
    <a:ln>
      <a:noFill/>
    </a:ln>
  </c:spPr>
  <c:externalData r:id="rId2">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2375865926595"/>
          <c:y val="0.12945946535953601"/>
          <c:w val="0.86863689170001301"/>
          <c:h val="0.478239404335495"/>
        </c:manualLayout>
      </c:layout>
      <c:barChart>
        <c:barDir val="col"/>
        <c:grouping val="stacked"/>
        <c:varyColors val="0"/>
        <c:ser>
          <c:idx val="0"/>
          <c:order val="0"/>
          <c:tx>
            <c:strRef>
              <c:f>'Noronha-Proposal-Result'!$T$116</c:f>
              <c:strCache>
                <c:ptCount val="1"/>
                <c:pt idx="0">
                  <c:v>Total Static</c:v>
                </c:pt>
              </c:strCache>
            </c:strRef>
          </c:tx>
          <c:spPr>
            <a:solidFill>
              <a:schemeClr val="tx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'Noronha-Proposal-Result'!$T$117:$T$146</c:f>
              <c:numCache>
                <c:formatCode>General</c:formatCode>
                <c:ptCount val="30"/>
                <c:pt idx="0">
                  <c:v>0.18336898082999201</c:v>
                </c:pt>
                <c:pt idx="1">
                  <c:v>2.8807456200452601E-2</c:v>
                </c:pt>
                <c:pt idx="2">
                  <c:v>1.6648405087365599E-3</c:v>
                </c:pt>
                <c:pt idx="3">
                  <c:v>0.182605477659394</c:v>
                </c:pt>
                <c:pt idx="4">
                  <c:v>5.0529269869651901E-2</c:v>
                </c:pt>
                <c:pt idx="5">
                  <c:v>2.9201875643069201E-3</c:v>
                </c:pt>
                <c:pt idx="6">
                  <c:v>0.18196233170166501</c:v>
                </c:pt>
                <c:pt idx="7">
                  <c:v>4.9264944264114E-2</c:v>
                </c:pt>
                <c:pt idx="8">
                  <c:v>2.8471196589116799E-3</c:v>
                </c:pt>
                <c:pt idx="9">
                  <c:v>0.181601258270706</c:v>
                </c:pt>
                <c:pt idx="10">
                  <c:v>0.17418796532873601</c:v>
                </c:pt>
                <c:pt idx="11">
                  <c:v>4.5879366886306699E-2</c:v>
                </c:pt>
                <c:pt idx="12">
                  <c:v>0.22843217304160399</c:v>
                </c:pt>
                <c:pt idx="13">
                  <c:v>0.21229569166946</c:v>
                </c:pt>
                <c:pt idx="14">
                  <c:v>3.3444521070352798E-2</c:v>
                </c:pt>
                <c:pt idx="15">
                  <c:v>0.104250085428801</c:v>
                </c:pt>
                <c:pt idx="16">
                  <c:v>7.1166821286420004E-2</c:v>
                </c:pt>
                <c:pt idx="17">
                  <c:v>1.3518392297138899E-2</c:v>
                </c:pt>
                <c:pt idx="18">
                  <c:v>0.23801422149787699</c:v>
                </c:pt>
                <c:pt idx="19">
                  <c:v>0.21306709112519201</c:v>
                </c:pt>
                <c:pt idx="20">
                  <c:v>3.72371671329675E-2</c:v>
                </c:pt>
                <c:pt idx="21">
                  <c:v>0.18269874330908201</c:v>
                </c:pt>
                <c:pt idx="22">
                  <c:v>8.3928929598445196E-2</c:v>
                </c:pt>
                <c:pt idx="23">
                  <c:v>1.8428916065629301E-2</c:v>
                </c:pt>
                <c:pt idx="24">
                  <c:v>0.13761116944635801</c:v>
                </c:pt>
                <c:pt idx="25">
                  <c:v>5.9898695965186703E-2</c:v>
                </c:pt>
                <c:pt idx="26">
                  <c:v>3.06159912286584E-2</c:v>
                </c:pt>
                <c:pt idx="27">
                  <c:v>0.16493306137688599</c:v>
                </c:pt>
                <c:pt idx="28">
                  <c:v>8.6827059138931101E-2</c:v>
                </c:pt>
                <c:pt idx="29">
                  <c:v>2.41168260877586E-2</c:v>
                </c:pt>
              </c:numCache>
            </c:numRef>
          </c:val>
          <c:extLst>
            <c:ext xmlns:c16="http://schemas.microsoft.com/office/drawing/2014/chart" uri="{C3380CC4-5D6E-409C-BE32-E72D297353CC}">
              <c16:uniqueId val="{00000000-17DC-2444-9296-EB85C77333E5}"/>
            </c:ext>
          </c:extLst>
        </c:ser>
        <c:ser>
          <c:idx val="1"/>
          <c:order val="1"/>
          <c:tx>
            <c:strRef>
              <c:f>'Noronha-Proposal-Result'!$U$116</c:f>
              <c:strCache>
                <c:ptCount val="1"/>
                <c:pt idx="0">
                  <c:v>PE</c:v>
                </c:pt>
              </c:strCache>
            </c:strRef>
          </c:tx>
          <c:spPr>
            <a:solidFill>
              <a:schemeClr val="accent2"/>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'Noronha-Proposal-Result'!$U$117:$U$146</c:f>
              <c:numCache>
                <c:formatCode>General</c:formatCode>
                <c:ptCount val="30"/>
                <c:pt idx="0">
                  <c:v>9.0239276490578692E-3</c:v>
                </c:pt>
                <c:pt idx="1">
                  <c:v>9.0239276490578692E-3</c:v>
                </c:pt>
                <c:pt idx="2">
                  <c:v>9.0239276490578692E-3</c:v>
                </c:pt>
                <c:pt idx="3">
                  <c:v>8.9025020670481202E-3</c:v>
                </c:pt>
                <c:pt idx="4">
                  <c:v>8.9025020670481202E-3</c:v>
                </c:pt>
                <c:pt idx="5">
                  <c:v>8.9025020670481202E-3</c:v>
                </c:pt>
                <c:pt idx="6">
                  <c:v>8.9121432902873107E-3</c:v>
                </c:pt>
                <c:pt idx="7">
                  <c:v>8.9121432902873107E-3</c:v>
                </c:pt>
                <c:pt idx="8">
                  <c:v>8.9121432902873107E-3</c:v>
                </c:pt>
                <c:pt idx="9">
                  <c:v>0.30264670529030102</c:v>
                </c:pt>
                <c:pt idx="10">
                  <c:v>0.30264670529030102</c:v>
                </c:pt>
                <c:pt idx="11">
                  <c:v>0.30264670529030102</c:v>
                </c:pt>
                <c:pt idx="12">
                  <c:v>0.211107476403575</c:v>
                </c:pt>
                <c:pt idx="13">
                  <c:v>0.211107476403575</c:v>
                </c:pt>
                <c:pt idx="14">
                  <c:v>0.211107476403575</c:v>
                </c:pt>
                <c:pt idx="15">
                  <c:v>7.8692141780799404E-2</c:v>
                </c:pt>
                <c:pt idx="16">
                  <c:v>7.8692141780799404E-2</c:v>
                </c:pt>
                <c:pt idx="17">
                  <c:v>7.8692141780799404E-2</c:v>
                </c:pt>
                <c:pt idx="18">
                  <c:v>0.19984411775074201</c:v>
                </c:pt>
                <c:pt idx="19">
                  <c:v>0.19984411775074201</c:v>
                </c:pt>
                <c:pt idx="20">
                  <c:v>0.19984411775074201</c:v>
                </c:pt>
                <c:pt idx="21">
                  <c:v>0.12035191944</c:v>
                </c:pt>
                <c:pt idx="22">
                  <c:v>0.12035191944</c:v>
                </c:pt>
                <c:pt idx="23">
                  <c:v>0.12035191944</c:v>
                </c:pt>
                <c:pt idx="24">
                  <c:v>0.24015212256121099</c:v>
                </c:pt>
                <c:pt idx="25">
                  <c:v>0.24015212256121099</c:v>
                </c:pt>
                <c:pt idx="26">
                  <c:v>0.24015212256121099</c:v>
                </c:pt>
                <c:pt idx="27">
                  <c:v>0.198221753537866</c:v>
                </c:pt>
                <c:pt idx="28">
                  <c:v>0.198221753537866</c:v>
                </c:pt>
                <c:pt idx="29">
                  <c:v>0.198221753537866</c:v>
                </c:pt>
              </c:numCache>
            </c:numRef>
          </c:val>
          <c:extLst>
            <c:ext xmlns:c16="http://schemas.microsoft.com/office/drawing/2014/chart" uri="{C3380CC4-5D6E-409C-BE32-E72D297353CC}">
              <c16:uniqueId val="{00000001-17DC-2444-9296-EB85C77333E5}"/>
            </c:ext>
          </c:extLst>
        </c:ser>
        <c:ser>
          <c:idx val="2"/>
          <c:order val="2"/>
          <c:tx>
            <c:strRef>
              <c:f>'Noronha-Proposal-Result'!$V$116</c:f>
              <c:strCache>
                <c:ptCount val="1"/>
                <c:pt idx="0">
                  <c:v>Param Buffer+NoC</c:v>
                </c:pt>
              </c:strCache>
            </c:strRef>
          </c:tx>
          <c:spPr>
            <a:solidFill>
              <a:schemeClr val="bg2">
                <a:lumMod val="65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'Noronha-Proposal-Result'!$V$117:$V$146</c:f>
              <c:numCache>
                <c:formatCode>General</c:formatCode>
                <c:ptCount val="30"/>
                <c:pt idx="0">
                  <c:v>1.17319578794446E-2</c:v>
                </c:pt>
                <c:pt idx="1">
                  <c:v>1.17319578794446E-2</c:v>
                </c:pt>
                <c:pt idx="2">
                  <c:v>0</c:v>
                </c:pt>
                <c:pt idx="3">
                  <c:v>1.26463384742045E-2</c:v>
                </c:pt>
                <c:pt idx="4">
                  <c:v>1.26463384742045E-2</c:v>
                </c:pt>
                <c:pt idx="5">
                  <c:v>0</c:v>
                </c:pt>
                <c:pt idx="6">
                  <c:v>1.22304942107313E-2</c:v>
                </c:pt>
                <c:pt idx="7">
                  <c:v>1.22304942107313E-2</c:v>
                </c:pt>
                <c:pt idx="8">
                  <c:v>0</c:v>
                </c:pt>
                <c:pt idx="9">
                  <c:v>0.35616827105794402</c:v>
                </c:pt>
                <c:pt idx="10">
                  <c:v>0.35616827105794402</c:v>
                </c:pt>
                <c:pt idx="11">
                  <c:v>6.6223757251329196E-3</c:v>
                </c:pt>
                <c:pt idx="12">
                  <c:v>0.364500915103388</c:v>
                </c:pt>
                <c:pt idx="13">
                  <c:v>0.364500915103388</c:v>
                </c:pt>
                <c:pt idx="14">
                  <c:v>8.6009506674301801E-3</c:v>
                </c:pt>
                <c:pt idx="15">
                  <c:v>0.62156848757749905</c:v>
                </c:pt>
                <c:pt idx="16">
                  <c:v>0.62156848757749905</c:v>
                </c:pt>
                <c:pt idx="17">
                  <c:v>1.14344534757841E-2</c:v>
                </c:pt>
                <c:pt idx="18">
                  <c:v>0.35461763122291701</c:v>
                </c:pt>
                <c:pt idx="19">
                  <c:v>0.35461763122291701</c:v>
                </c:pt>
                <c:pt idx="20">
                  <c:v>8.1578121744225098E-3</c:v>
                </c:pt>
                <c:pt idx="21">
                  <c:v>0.14232606012886101</c:v>
                </c:pt>
                <c:pt idx="22">
                  <c:v>0.14232606012886101</c:v>
                </c:pt>
                <c:pt idx="23">
                  <c:v>2.5231355232569201E-3</c:v>
                </c:pt>
                <c:pt idx="24">
                  <c:v>0.157034360792177</c:v>
                </c:pt>
                <c:pt idx="25">
                  <c:v>0.157034360792177</c:v>
                </c:pt>
                <c:pt idx="26">
                  <c:v>2.5904245573330799E-3</c:v>
                </c:pt>
                <c:pt idx="27">
                  <c:v>0.191725325515018</c:v>
                </c:pt>
                <c:pt idx="28">
                  <c:v>0.191725325515018</c:v>
                </c:pt>
                <c:pt idx="29">
                  <c:v>3.8424508294236498E-3</c:v>
                </c:pt>
              </c:numCache>
            </c:numRef>
          </c:val>
          <c:extLst>
            <c:ext xmlns:c16="http://schemas.microsoft.com/office/drawing/2014/chart" uri="{C3380CC4-5D6E-409C-BE32-E72D297353CC}">
              <c16:uniqueId val="{00000002-17DC-2444-9296-EB85C77333E5}"/>
            </c:ext>
          </c:extLst>
        </c:ser>
        <c:ser>
          <c:idx val="3"/>
          <c:order val="3"/>
          <c:tx>
            <c:strRef>
              <c:f>'Noronha-Proposal-Result'!$W$116</c:f>
              <c:strCache>
                <c:ptCount val="1"/>
                <c:pt idx="0">
                  <c:v>Act Buffer+NoC </c:v>
                </c:pt>
              </c:strCache>
            </c:strRef>
          </c:tx>
          <c:spPr>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'Noronha-Proposal-Result'!$W$117:$W$146</c:f>
              <c:numCache>
                <c:formatCode>General</c:formatCode>
                <c:ptCount val="30"/>
                <c:pt idx="0">
                  <c:v>2.9555537094047102E-4</c:v>
                </c:pt>
                <c:pt idx="1">
                  <c:v>2.9555537094047102E-4</c:v>
                </c:pt>
                <c:pt idx="2">
                  <c:v>9.2361053418897092E-6</c:v>
                </c:pt>
                <c:pt idx="3">
                  <c:v>5.0107283867161596E-4</c:v>
                </c:pt>
                <c:pt idx="4">
                  <c:v>5.0107283867161596E-4</c:v>
                </c:pt>
                <c:pt idx="5">
                  <c:v>1.5658526208487999E-5</c:v>
                </c:pt>
                <c:pt idx="6">
                  <c:v>4.7681475228888098E-4</c:v>
                </c:pt>
                <c:pt idx="7">
                  <c:v>4.7681475228888098E-4</c:v>
                </c:pt>
                <c:pt idx="8">
                  <c:v>1.49004610090275E-5</c:v>
                </c:pt>
                <c:pt idx="9">
                  <c:v>1.1177727163700701E-2</c:v>
                </c:pt>
                <c:pt idx="10">
                  <c:v>1.1177727163700701E-2</c:v>
                </c:pt>
                <c:pt idx="11">
                  <c:v>2.0783184535549999E-4</c:v>
                </c:pt>
                <c:pt idx="12">
                  <c:v>1.3213716411052699E-2</c:v>
                </c:pt>
                <c:pt idx="13">
                  <c:v>1.3213716411052699E-2</c:v>
                </c:pt>
                <c:pt idx="14">
                  <c:v>3.1179763417779101E-4</c:v>
                </c:pt>
                <c:pt idx="15">
                  <c:v>2.4600990708866101E-2</c:v>
                </c:pt>
                <c:pt idx="16">
                  <c:v>2.4600990708866101E-2</c:v>
                </c:pt>
                <c:pt idx="17">
                  <c:v>4.6662127278753298E-4</c:v>
                </c:pt>
                <c:pt idx="18">
                  <c:v>1.3074099229801499E-2</c:v>
                </c:pt>
                <c:pt idx="19">
                  <c:v>1.3074099229801499E-2</c:v>
                </c:pt>
                <c:pt idx="20">
                  <c:v>3.0237853406216598E-4</c:v>
                </c:pt>
                <c:pt idx="21">
                  <c:v>4.4215647416857599E-3</c:v>
                </c:pt>
                <c:pt idx="22">
                  <c:v>4.4215647416857599E-3</c:v>
                </c:pt>
                <c:pt idx="23">
                  <c:v>8.4816955952810505E-5</c:v>
                </c:pt>
                <c:pt idx="24">
                  <c:v>5.4670362156908703E-3</c:v>
                </c:pt>
                <c:pt idx="25">
                  <c:v>5.4670362156908703E-3</c:v>
                </c:pt>
                <c:pt idx="26">
                  <c:v>9.32644896359156E-5</c:v>
                </c:pt>
                <c:pt idx="27">
                  <c:v>6.4590966926953404E-3</c:v>
                </c:pt>
                <c:pt idx="28">
                  <c:v>6.4590966926953404E-3</c:v>
                </c:pt>
                <c:pt idx="29">
                  <c:v>1.3406096723522499E-4</c:v>
                </c:pt>
              </c:numCache>
            </c:numRef>
          </c:val>
          <c:extLst>
            <c:ext xmlns:c16="http://schemas.microsoft.com/office/drawing/2014/chart" uri="{C3380CC4-5D6E-409C-BE32-E72D297353CC}">
              <c16:uniqueId val="{00000003-17DC-2444-9296-EB85C77333E5}"/>
            </c:ext>
          </c:extLst>
        </c:ser>
        <c:ser>
          <c:idx val="4"/>
          <c:order val="4"/>
          <c:tx>
            <c:strRef>
              <c:f>'Noronha-Proposal-Result'!$X$116</c:f>
              <c:strCache>
                <c:ptCount val="1"/>
                <c:pt idx="0">
                  <c:v>Off-chip Interconnect </c:v>
                </c:pt>
              </c:strCache>
            </c:strRef>
          </c:tx>
          <c:spPr>
            <a:solidFill>
              <a:srgbClr val="2661B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'Noronha-Proposal-Result'!$X$117:$X$146</c:f>
              <c:numCache>
                <c:formatCode>General</c:formatCode>
                <c:ptCount val="30"/>
                <c:pt idx="0">
                  <c:v>0.31791391739083502</c:v>
                </c:pt>
                <c:pt idx="1">
                  <c:v>0.31791391739083502</c:v>
                </c:pt>
                <c:pt idx="2">
                  <c:v>0</c:v>
                </c:pt>
                <c:pt idx="3">
                  <c:v>0.31782002356071198</c:v>
                </c:pt>
                <c:pt idx="4">
                  <c:v>0.31782002356071198</c:v>
                </c:pt>
                <c:pt idx="5">
                  <c:v>0</c:v>
                </c:pt>
                <c:pt idx="6">
                  <c:v>0.31824903738062998</c:v>
                </c:pt>
                <c:pt idx="7">
                  <c:v>0.31824903738062998</c:v>
                </c:pt>
                <c:pt idx="8">
                  <c:v>0</c:v>
                </c:pt>
                <c:pt idx="9">
                  <c:v>5.9303112174764402E-2</c:v>
                </c:pt>
                <c:pt idx="10">
                  <c:v>5.9303112174764402E-2</c:v>
                </c:pt>
                <c:pt idx="11">
                  <c:v>2.8786138858653401E-2</c:v>
                </c:pt>
                <c:pt idx="12">
                  <c:v>7.3025262353798304E-2</c:v>
                </c:pt>
                <c:pt idx="13">
                  <c:v>7.3025262353798304E-2</c:v>
                </c:pt>
                <c:pt idx="14">
                  <c:v>1.08559513443764E-2</c:v>
                </c:pt>
                <c:pt idx="15">
                  <c:v>6.8287030770842597E-2</c:v>
                </c:pt>
                <c:pt idx="16">
                  <c:v>6.8287030770842597E-2</c:v>
                </c:pt>
                <c:pt idx="17">
                  <c:v>6.8711290198049096E-3</c:v>
                </c:pt>
                <c:pt idx="18">
                  <c:v>7.7702269849615493E-2</c:v>
                </c:pt>
                <c:pt idx="19">
                  <c:v>7.7702269849615493E-2</c:v>
                </c:pt>
                <c:pt idx="20">
                  <c:v>8.00304014363434E-3</c:v>
                </c:pt>
                <c:pt idx="21">
                  <c:v>0.21986082412801999</c:v>
                </c:pt>
                <c:pt idx="22">
                  <c:v>0.21986082412801999</c:v>
                </c:pt>
                <c:pt idx="23">
                  <c:v>1.09143543164239E-2</c:v>
                </c:pt>
                <c:pt idx="24">
                  <c:v>0.183710413979845</c:v>
                </c:pt>
                <c:pt idx="25">
                  <c:v>0.183710413979845</c:v>
                </c:pt>
                <c:pt idx="26">
                  <c:v>1.8102743050721699E-2</c:v>
                </c:pt>
                <c:pt idx="27">
                  <c:v>0.192662946552287</c:v>
                </c:pt>
                <c:pt idx="28">
                  <c:v>0.192662946552287</c:v>
                </c:pt>
                <c:pt idx="29">
                  <c:v>1.25364080315724E-2</c:v>
                </c:pt>
              </c:numCache>
            </c:numRef>
          </c:val>
          <c:extLst>
            <c:ext xmlns:c16="http://schemas.microsoft.com/office/drawing/2014/chart" uri="{C3380CC4-5D6E-409C-BE32-E72D297353CC}">
              <c16:uniqueId val="{00000004-17DC-2444-9296-EB85C77333E5}"/>
            </c:ext>
          </c:extLst>
        </c:ser>
        <c:ser>
          <c:idx val="5"/>
          <c:order val="5"/>
          <c:tx>
            <c:strRef>
              <c:f>'Noronha-Proposal-Result'!$Y$116</c:f>
              <c:strCache>
                <c:ptCount val="1"/>
                <c:pt idx="0">
                  <c:v>DRAM </c:v>
                </c:pt>
              </c:strCache>
            </c:strRef>
          </c:tx>
          <c:spPr>
            <a:solidFill>
              <a:schemeClr val="accent3">
                <a:lumMod val="60000"/>
                <a:lumOff val="40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'Noronha-Proposal-Result'!$Y$117:$Y$146</c:f>
              <c:numCache>
                <c:formatCode>General</c:formatCode>
                <c:ptCount val="30"/>
                <c:pt idx="0">
                  <c:v>0.47766566087973</c:v>
                </c:pt>
                <c:pt idx="1">
                  <c:v>0.47766566087973</c:v>
                </c:pt>
                <c:pt idx="2">
                  <c:v>0.166110021836711</c:v>
                </c:pt>
                <c:pt idx="3">
                  <c:v>0.47752458539997</c:v>
                </c:pt>
                <c:pt idx="4">
                  <c:v>0.47752458539997</c:v>
                </c:pt>
                <c:pt idx="5">
                  <c:v>0.16606096231047199</c:v>
                </c:pt>
                <c:pt idx="6">
                  <c:v>0.47816917866439701</c:v>
                </c:pt>
                <c:pt idx="7">
                  <c:v>0.47816917866439701</c:v>
                </c:pt>
                <c:pt idx="8">
                  <c:v>0.16628512203137899</c:v>
                </c:pt>
                <c:pt idx="9">
                  <c:v>8.9102926042583602E-2</c:v>
                </c:pt>
                <c:pt idx="10">
                  <c:v>8.9102926042583602E-2</c:v>
                </c:pt>
                <c:pt idx="11">
                  <c:v>3.0985876111314401E-2</c:v>
                </c:pt>
                <c:pt idx="12">
                  <c:v>0.10972045668658199</c:v>
                </c:pt>
                <c:pt idx="13">
                  <c:v>0.10972045668658199</c:v>
                </c:pt>
                <c:pt idx="14">
                  <c:v>3.8155699579859599E-2</c:v>
                </c:pt>
                <c:pt idx="15">
                  <c:v>0.10260126373319101</c:v>
                </c:pt>
                <c:pt idx="16">
                  <c:v>0.10260126373319101</c:v>
                </c:pt>
                <c:pt idx="17">
                  <c:v>3.5679973577765298E-2</c:v>
                </c:pt>
                <c:pt idx="18">
                  <c:v>0.116747660449047</c:v>
                </c:pt>
                <c:pt idx="19">
                  <c:v>0.116747660449047</c:v>
                </c:pt>
                <c:pt idx="20">
                  <c:v>4.0599435996424099E-2</c:v>
                </c:pt>
                <c:pt idx="21">
                  <c:v>0.33034088825234997</c:v>
                </c:pt>
                <c:pt idx="22">
                  <c:v>0.33034088825234997</c:v>
                </c:pt>
                <c:pt idx="23">
                  <c:v>0.11487728060688999</c:v>
                </c:pt>
                <c:pt idx="24">
                  <c:v>0.276024897004718</c:v>
                </c:pt>
                <c:pt idx="25">
                  <c:v>0.276024897004718</c:v>
                </c:pt>
                <c:pt idx="26">
                  <c:v>9.5988691304469201E-2</c:v>
                </c:pt>
                <c:pt idx="27">
                  <c:v>0.289476077194812</c:v>
                </c:pt>
                <c:pt idx="28">
                  <c:v>0.289476077194812</c:v>
                </c:pt>
                <c:pt idx="29">
                  <c:v>0.101005795165806</c:v>
                </c:pt>
              </c:numCache>
            </c:numRef>
          </c:val>
          <c:extLst>
            <c:ext xmlns:c16="http://schemas.microsoft.com/office/drawing/2014/chart" uri="{C3380CC4-5D6E-409C-BE32-E72D297353CC}">
              <c16:uniqueId val="{00000005-17DC-2444-9296-EB85C77333E5}"/>
            </c:ext>
          </c:extLst>
        </c:ser>
        <c:dLbls>
          <c:showLegendKey val="0"/>
          <c:showVal val="0"/>
          <c:showCatName val="0"/>
          <c:showSerName val="0"/>
          <c:showPercent val="0"/>
          <c:showBubbleSize val="0"/>
        </c:dLbls>
        <c:gapWidth val="150"/>
        <c:overlap val="100"/>
        <c:axId val="1822949240"/>
        <c:axId val="1822952264"/>
      </c:barChart>
      <c:catAx>
        <c:axId val="1822949240"/>
        <c:scaling>
          <c:orientation val="minMax"/>
        </c:scaling>
        <c:delete val="0"/>
        <c:axPos val="b"/>
        <c:numFmt formatCode="General" sourceLinked="0"/>
        <c:majorTickMark val="out"/>
        <c:minorTickMark val="none"/>
        <c:tickLblPos val="nextTo"/>
        <c:txPr>
          <a:bodyPr/>
          <a:lstStyle/>
          <a:p>
            <a:pPr>
              <a:defRPr sz="1700" b="0">
                <a:latin typeface="Gill Sans MT" panose="020B0502020104020203" pitchFamily="34" charset="77"/>
              </a:defRPr>
            </a:pPr>
            <a:endParaRPr lang="en-US"/>
          </a:p>
        </c:txPr>
        <c:crossAx val="1822952264"/>
        <c:crosses val="autoZero"/>
        <c:auto val="1"/>
        <c:lblAlgn val="ctr"/>
        <c:lblOffset val="100"/>
        <c:noMultiLvlLbl val="0"/>
      </c:catAx>
      <c:valAx>
        <c:axId val="1822952264"/>
        <c:scaling>
          <c:orientation val="minMax"/>
          <c:max val="1"/>
        </c:scaling>
        <c:delete val="0"/>
        <c:axPos val="l"/>
        <c:majorGridlines/>
        <c:title>
          <c:tx>
            <c:rich>
              <a:bodyPr rot="-5400000" vert="horz"/>
              <a:lstStyle/>
              <a:p>
                <a:pPr>
                  <a:defRPr sz="2000">
                    <a:latin typeface="Gill Sans MT" panose="020B0502020104020203" pitchFamily="34" charset="77"/>
                  </a:defRPr>
                </a:pPr>
                <a:r>
                  <a:rPr lang="en-US" sz="2000">
                    <a:latin typeface="Gill Sans MT" panose="020B0502020104020203" pitchFamily="34" charset="77"/>
                  </a:rPr>
                  <a:t>Normalized Energy</a:t>
                </a:r>
              </a:p>
            </c:rich>
          </c:tx>
          <c:layout>
            <c:manualLayout>
              <c:xMode val="edge"/>
              <c:yMode val="edge"/>
              <c:x val="1.0928961748633901E-2"/>
              <c:y val="0.13647727215479999"/>
            </c:manualLayout>
          </c:layout>
          <c:overlay val="0"/>
        </c:title>
        <c:numFmt formatCode="General" sourceLinked="0"/>
        <c:majorTickMark val="out"/>
        <c:minorTickMark val="none"/>
        <c:tickLblPos val="nextTo"/>
        <c:txPr>
          <a:bodyPr/>
          <a:lstStyle/>
          <a:p>
            <a:pPr>
              <a:defRPr sz="2000">
                <a:latin typeface="Gill Sans MT" panose="020B0502020104020203" pitchFamily="34" charset="77"/>
              </a:defRPr>
            </a:pPr>
            <a:endParaRPr lang="en-US"/>
          </a:p>
        </c:txPr>
        <c:crossAx val="1822949240"/>
        <c:crosses val="autoZero"/>
        <c:crossBetween val="between"/>
        <c:majorUnit val="0.25"/>
      </c:valAx>
      <c:spPr>
        <a:ln>
          <a:solidFill>
            <a:schemeClr val="tx1"/>
          </a:solidFill>
        </a:ln>
      </c:spPr>
    </c:plotArea>
    <c:legend>
      <c:legendPos val="t"/>
      <c:layout>
        <c:manualLayout>
          <c:xMode val="edge"/>
          <c:yMode val="edge"/>
          <c:x val="0"/>
          <c:y val="0"/>
          <c:w val="1"/>
          <c:h val="0.107947399089509"/>
        </c:manualLayout>
      </c:layout>
      <c:overlay val="0"/>
      <c:txPr>
        <a:bodyPr/>
        <a:lstStyle/>
        <a:p>
          <a:pPr>
            <a:defRPr sz="2000" b="1">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userShapes r:id="rId3"/>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9.8148997956945996E-2"/>
          <c:y val="0.20808248162278836"/>
          <c:w val="0.88223132274709237"/>
          <c:h val="0.66291298035022728"/>
        </c:manualLayout>
      </c:layout>
      <c:barChart>
        <c:barDir val="col"/>
        <c:grouping val="clustered"/>
        <c:varyColors val="0"/>
        <c:ser>
          <c:idx val="0"/>
          <c:order val="0"/>
          <c:tx>
            <c:strRef>
              <c:f>'Utilization (2)'!$AR$97</c:f>
              <c:strCache>
                <c:ptCount val="1"/>
                <c:pt idx="0">
                  <c:v>Base</c:v>
                </c:pt>
              </c:strCache>
            </c:strRef>
          </c:tx>
          <c:spPr>
            <a:solidFill>
              <a:schemeClr val="tx1">
                <a:lumMod val="65000"/>
                <a:lumOff val="35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(2)'!$AR$98:$AR$107</c:f>
              <c:numCache>
                <c:formatCode>General</c:formatCode>
                <c:ptCount val="10"/>
                <c:pt idx="0">
                  <c:v>1</c:v>
                </c:pt>
                <c:pt idx="1">
                  <c:v>1</c:v>
                </c:pt>
                <c:pt idx="2">
                  <c:v>1</c:v>
                </c:pt>
                <c:pt idx="3">
                  <c:v>1</c:v>
                </c:pt>
                <c:pt idx="4">
                  <c:v>1</c:v>
                </c:pt>
                <c:pt idx="5">
                  <c:v>1</c:v>
                </c:pt>
                <c:pt idx="6">
                  <c:v>1</c:v>
                </c:pt>
                <c:pt idx="7">
                  <c:v>1</c:v>
                </c:pt>
                <c:pt idx="8">
                  <c:v>1</c:v>
                </c:pt>
                <c:pt idx="9">
                  <c:v>1</c:v>
                </c:pt>
              </c:numCache>
            </c:numRef>
          </c:val>
          <c:extLst>
            <c:ext xmlns:c16="http://schemas.microsoft.com/office/drawing/2014/chart" uri="{C3380CC4-5D6E-409C-BE32-E72D297353CC}">
              <c16:uniqueId val="{00000000-DB45-1C4E-993A-F14DA9316A2A}"/>
            </c:ext>
          </c:extLst>
        </c:ser>
        <c:ser>
          <c:idx val="2"/>
          <c:order val="1"/>
          <c:tx>
            <c:strRef>
              <c:f>'Utilization (2)'!$AT$97</c:f>
              <c:strCache>
                <c:ptCount val="1"/>
                <c:pt idx="0">
                  <c:v>Base+HB</c:v>
                </c:pt>
              </c:strCache>
            </c:strRef>
          </c:tx>
          <c:spPr>
            <a:solidFill>
              <a:schemeClr val="accent3">
                <a:lumMod val="40000"/>
                <a:lumOff val="60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(2)'!$AT$98:$AT$107</c:f>
              <c:numCache>
                <c:formatCode>General</c:formatCode>
                <c:ptCount val="10"/>
                <c:pt idx="0">
                  <c:v>6.3653305433858636</c:v>
                </c:pt>
                <c:pt idx="1">
                  <c:v>3.6138554570539538</c:v>
                </c:pt>
                <c:pt idx="2">
                  <c:v>3.6935458756666288</c:v>
                </c:pt>
                <c:pt idx="3">
                  <c:v>1.6198442345668389</c:v>
                </c:pt>
                <c:pt idx="4">
                  <c:v>1.7640153705117436</c:v>
                </c:pt>
                <c:pt idx="5">
                  <c:v>1.4648692121463933</c:v>
                </c:pt>
                <c:pt idx="6">
                  <c:v>1.6460024597759921</c:v>
                </c:pt>
                <c:pt idx="7">
                  <c:v>2.1768268007610452</c:v>
                </c:pt>
                <c:pt idx="8">
                  <c:v>2.2973984195972852</c:v>
                </c:pt>
                <c:pt idx="9">
                  <c:v>2.5183276782952482</c:v>
                </c:pt>
              </c:numCache>
            </c:numRef>
          </c:val>
          <c:extLst>
            <c:ext xmlns:c16="http://schemas.microsoft.com/office/drawing/2014/chart" uri="{C3380CC4-5D6E-409C-BE32-E72D297353CC}">
              <c16:uniqueId val="{00000001-DB45-1C4E-993A-F14DA9316A2A}"/>
            </c:ext>
          </c:extLst>
        </c:ser>
        <c:ser>
          <c:idx val="4"/>
          <c:order val="2"/>
          <c:tx>
            <c:strRef>
              <c:f>'Utilization (2)'!$AX$97</c:f>
              <c:strCache>
                <c:ptCount val="1"/>
                <c:pt idx="0">
                  <c:v>Mensa</c:v>
                </c:pt>
              </c:strCache>
            </c:strRef>
          </c:tx>
          <c:spPr>
            <a:solidFill>
              <a:srgbClr val="EA4335"/>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(2)'!$AX$98:$AX$107</c:f>
              <c:numCache>
                <c:formatCode>General</c:formatCode>
                <c:ptCount val="10"/>
                <c:pt idx="0">
                  <c:v>8.0451599385564503</c:v>
                </c:pt>
                <c:pt idx="1">
                  <c:v>4.567562508915513</c:v>
                </c:pt>
                <c:pt idx="2">
                  <c:v>4.6682834626726848</c:v>
                </c:pt>
                <c:pt idx="3">
                  <c:v>1.9823671287224456</c:v>
                </c:pt>
                <c:pt idx="4">
                  <c:v>2.1830123417667449</c:v>
                </c:pt>
                <c:pt idx="5">
                  <c:v>1.7926281653712199</c:v>
                </c:pt>
                <c:pt idx="6">
                  <c:v>2.0494360756990289</c:v>
                </c:pt>
                <c:pt idx="7">
                  <c:v>2.7569560320811219</c:v>
                </c:pt>
                <c:pt idx="8">
                  <c:v>2.6132375968995327</c:v>
                </c:pt>
                <c:pt idx="9">
                  <c:v>3.1173452494995408</c:v>
                </c:pt>
              </c:numCache>
            </c:numRef>
          </c:val>
          <c:extLst>
            <c:ext xmlns:c16="http://schemas.microsoft.com/office/drawing/2014/chart" uri="{C3380CC4-5D6E-409C-BE32-E72D297353CC}">
              <c16:uniqueId val="{00000002-DB45-1C4E-993A-F14DA9316A2A}"/>
            </c:ext>
          </c:extLst>
        </c:ser>
        <c:dLbls>
          <c:showLegendKey val="0"/>
          <c:showVal val="0"/>
          <c:showCatName val="0"/>
          <c:showSerName val="0"/>
          <c:showPercent val="0"/>
          <c:showBubbleSize val="0"/>
        </c:dLbls>
        <c:gapWidth val="150"/>
        <c:axId val="2138830856"/>
        <c:axId val="2138835688"/>
      </c:barChart>
      <c:catAx>
        <c:axId val="2138830856"/>
        <c:scaling>
          <c:orientation val="minMax"/>
        </c:scaling>
        <c:delete val="0"/>
        <c:axPos val="b"/>
        <c:numFmt formatCode="General" sourceLinked="0"/>
        <c:majorTickMark val="out"/>
        <c:minorTickMark val="none"/>
        <c:tickLblPos val="nextTo"/>
        <c:crossAx val="2138835688"/>
        <c:crosses val="autoZero"/>
        <c:auto val="1"/>
        <c:lblAlgn val="ctr"/>
        <c:lblOffset val="100"/>
        <c:noMultiLvlLbl val="0"/>
      </c:catAx>
      <c:valAx>
        <c:axId val="2138835688"/>
        <c:scaling>
          <c:orientation val="minMax"/>
          <c:max val="8"/>
          <c:min val="0"/>
        </c:scaling>
        <c:delete val="0"/>
        <c:axPos val="l"/>
        <c:majorGridlines/>
        <c:title>
          <c:tx>
            <c:rich>
              <a:bodyPr rot="-5400000" vert="horz"/>
              <a:lstStyle/>
              <a:p>
                <a:pPr>
                  <a:defRPr/>
                </a:pPr>
                <a:r>
                  <a:rPr lang="en-US" dirty="0"/>
                  <a:t>Normalized</a:t>
                </a:r>
                <a:r>
                  <a:rPr lang="en-US" baseline="0" dirty="0"/>
                  <a:t> </a:t>
                </a:r>
                <a:r>
                  <a:rPr lang="en-US" dirty="0"/>
                  <a:t> Throughput</a:t>
                </a:r>
              </a:p>
            </c:rich>
          </c:tx>
          <c:layout>
            <c:manualLayout>
              <c:xMode val="edge"/>
              <c:yMode val="edge"/>
              <c:x val="2.6809939432353512E-2"/>
              <c:y val="0.18160605580839495"/>
            </c:manualLayout>
          </c:layout>
          <c:overlay val="0"/>
        </c:title>
        <c:numFmt formatCode="General" sourceLinked="0"/>
        <c:majorTickMark val="out"/>
        <c:minorTickMark val="none"/>
        <c:tickLblPos val="nextTo"/>
        <c:crossAx val="2138830856"/>
        <c:crosses val="autoZero"/>
        <c:crossBetween val="between"/>
        <c:majorUnit val="2"/>
      </c:valAx>
      <c:spPr>
        <a:noFill/>
        <a:ln>
          <a:solidFill>
            <a:schemeClr val="tx1"/>
          </a:solidFill>
        </a:ln>
      </c:spPr>
    </c:plotArea>
    <c:legend>
      <c:legendPos val="t"/>
      <c:layout>
        <c:manualLayout>
          <c:xMode val="edge"/>
          <c:yMode val="edge"/>
          <c:x val="0.23272073726119308"/>
          <c:y val="3.9382161898601803E-2"/>
          <c:w val="0.59480202713623009"/>
          <c:h val="0.15992154552220292"/>
        </c:manualLayout>
      </c:layout>
      <c:overlay val="0"/>
      <c:txPr>
        <a:bodyPr/>
        <a:lstStyle/>
        <a:p>
          <a:pPr>
            <a:defRPr sz="2000"/>
          </a:pPr>
          <a:endParaRPr lang="en-US"/>
        </a:p>
      </c:txPr>
    </c:legend>
    <c:plotVisOnly val="1"/>
    <c:dispBlanksAs val="gap"/>
    <c:showDLblsOverMax val="0"/>
  </c:chart>
  <c:spPr>
    <a:ln>
      <a:noFill/>
    </a:ln>
  </c:spPr>
  <c:txPr>
    <a:bodyPr/>
    <a:lstStyle/>
    <a:p>
      <a:pPr>
        <a:defRPr sz="1600">
          <a:latin typeface="Gill Sans MT" panose="020B0502020104020203" pitchFamily="34" charset="77"/>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withinLinearReversed" id="25">
  <a:schemeClr val="accent5"/>
</cs:colorStyle>
</file>

<file path=ppt/charts/colors5.xml><?xml version="1.0" encoding="utf-8"?>
<cs:colorStyle xmlns:cs="http://schemas.microsoft.com/office/drawing/2012/chartStyle" xmlns:a="http://schemas.openxmlformats.org/drawingml/2006/main" meth="withinLinearReversed" id="25">
  <a:schemeClr val="accent5"/>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0.90288</cdr:x>
      <cdr:y>0.12877</cdr:y>
    </cdr:from>
    <cdr:to>
      <cdr:x>0.90288</cdr:x>
      <cdr:y>0.59181</cdr:y>
    </cdr:to>
    <cdr:cxnSp macro="">
      <cdr:nvCxnSpPr>
        <cdr:cNvPr id="3" name="Straight Connector 2">
          <a:extLst xmlns:a="http://schemas.openxmlformats.org/drawingml/2006/main">
            <a:ext uri="{FF2B5EF4-FFF2-40B4-BE49-F238E27FC236}">
              <a16:creationId xmlns:a16="http://schemas.microsoft.com/office/drawing/2014/main" id="{098D1079-4621-DC4F-9D9C-ECCF83AB901A}"/>
            </a:ext>
          </a:extLst>
        </cdr:cNvPr>
        <cdr:cNvCxnSpPr/>
      </cdr:nvCxnSpPr>
      <cdr:spPr>
        <a:xfrm xmlns:a="http://schemas.openxmlformats.org/drawingml/2006/main" flipV="1">
          <a:off x="8393575" y="613458"/>
          <a:ext cx="0" cy="2205942"/>
        </a:xfrm>
        <a:prstGeom xmlns:a="http://schemas.openxmlformats.org/drawingml/2006/main" prst="line">
          <a:avLst/>
        </a:prstGeom>
        <a:ln xmlns:a="http://schemas.openxmlformats.org/drawingml/2006/main" w="28575">
          <a:solidFill>
            <a:schemeClr val="tx1">
              <a:lumMod val="75000"/>
              <a:lumOff val="25000"/>
            </a:schemeClr>
          </a:solidFill>
          <a:prstDash val="dash"/>
          <a:headEnd type="none" w="med" len="med"/>
          <a:tailEnd type="none" w="med" len="me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0.11242</cdr:x>
      <cdr:y>0.41756</cdr:y>
    </cdr:from>
    <cdr:to>
      <cdr:x>0.91467</cdr:x>
      <cdr:y>0.5481</cdr:y>
    </cdr:to>
    <cdr:grpSp>
      <cdr:nvGrpSpPr>
        <cdr:cNvPr id="2" name="Group 1">
          <a:extLst xmlns:a="http://schemas.openxmlformats.org/drawingml/2006/main">
            <a:ext uri="{FF2B5EF4-FFF2-40B4-BE49-F238E27FC236}">
              <a16:creationId xmlns:a16="http://schemas.microsoft.com/office/drawing/2014/main" id="{BE86B0E8-1993-A74C-B05D-48CA2A51169E}"/>
            </a:ext>
          </a:extLst>
        </cdr:cNvPr>
        <cdr:cNvGrpSpPr/>
      </cdr:nvGrpSpPr>
      <cdr:grpSpPr>
        <a:xfrm xmlns:a="http://schemas.openxmlformats.org/drawingml/2006/main">
          <a:off x="1027968" y="1082903"/>
          <a:ext cx="7335774" cy="338543"/>
          <a:chOff x="5184884" y="-935040"/>
          <a:chExt cx="3393348" cy="184129"/>
        </a:xfrm>
      </cdr:grpSpPr>
      <cdr:cxnSp macro="">
        <cdr:nvCxnSpPr>
          <cdr:cNvPr id="7" name="Straight Arrow Connector 6">
            <a:extLst xmlns:a="http://schemas.openxmlformats.org/drawingml/2006/main">
              <a:ext uri="{FF2B5EF4-FFF2-40B4-BE49-F238E27FC236}">
                <a16:creationId xmlns:a16="http://schemas.microsoft.com/office/drawing/2014/main" id="{E14E8D98-2FA7-9A48-ABDF-B0E9FFA5C572}"/>
              </a:ext>
            </a:extLst>
          </cdr:cNvPr>
          <cdr:cNvCxnSpPr>
            <a:cxnSpLocks xmlns:a="http://schemas.openxmlformats.org/drawingml/2006/main"/>
          </cdr:cNvCxnSpPr>
        </cdr:nvCxnSpPr>
        <cdr:spPr>
          <a:xfrm xmlns:a="http://schemas.openxmlformats.org/drawingml/2006/main" flipH="1">
            <a:off x="5184884" y="-770362"/>
            <a:ext cx="3342817" cy="0"/>
          </a:xfrm>
          <a:prstGeom xmlns:a="http://schemas.openxmlformats.org/drawingml/2006/main" prst="straightConnector1">
            <a:avLst/>
          </a:prstGeom>
          <a:ln xmlns:a="http://schemas.openxmlformats.org/drawingml/2006/main" w="76200">
            <a:solidFill>
              <a:srgbClr val="C00000"/>
            </a:solidFill>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sp macro="" textlink="">
        <cdr:nvSpPr>
          <cdr:cNvPr id="8" name="TextBox 12">
            <a:extLst xmlns:a="http://schemas.openxmlformats.org/drawingml/2006/main">
              <a:ext uri="{FF2B5EF4-FFF2-40B4-BE49-F238E27FC236}">
                <a16:creationId xmlns:a16="http://schemas.microsoft.com/office/drawing/2014/main" id="{39E1B207-FADD-674A-9FCB-D6D907713E1E}"/>
              </a:ext>
            </a:extLst>
          </cdr:cNvPr>
          <cdr:cNvSpPr txBox="1"/>
        </cdr:nvSpPr>
        <cdr:spPr>
          <a:xfrm xmlns:a="http://schemas.openxmlformats.org/drawingml/2006/main">
            <a:off x="6241656" y="-935040"/>
            <a:ext cx="2336576" cy="184129"/>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pPr algn="r"/>
            <a:r>
              <a:rPr lang="en-US" sz="1600" b="1" dirty="0">
                <a:solidFill>
                  <a:srgbClr val="C00000"/>
                </a:solidFill>
                <a:latin typeface="Cambria" panose="02040503050406030204" pitchFamily="18" charset="0"/>
              </a:rPr>
              <a:t>~100X reduction</a:t>
            </a:r>
          </a:p>
        </cdr:txBody>
      </cdr:sp>
    </cdr:grpSp>
  </cdr:relSizeAnchor>
  <cdr:relSizeAnchor xmlns:cdr="http://schemas.openxmlformats.org/drawingml/2006/chartDrawing">
    <cdr:from>
      <cdr:x>0.02686</cdr:x>
      <cdr:y>0.01896</cdr:y>
    </cdr:from>
    <cdr:to>
      <cdr:x>0.10586</cdr:x>
      <cdr:y>0.83913</cdr:y>
    </cdr:to>
    <cdr:grpSp>
      <cdr:nvGrpSpPr>
        <cdr:cNvPr id="3" name="Group 2">
          <a:extLst xmlns:a="http://schemas.openxmlformats.org/drawingml/2006/main">
            <a:ext uri="{FF2B5EF4-FFF2-40B4-BE49-F238E27FC236}">
              <a16:creationId xmlns:a16="http://schemas.microsoft.com/office/drawing/2014/main" id="{CC5C8849-97B0-5E49-A0F0-332300B17F26}"/>
            </a:ext>
          </a:extLst>
        </cdr:cNvPr>
        <cdr:cNvGrpSpPr/>
      </cdr:nvGrpSpPr>
      <cdr:grpSpPr>
        <a:xfrm xmlns:a="http://schemas.openxmlformats.org/drawingml/2006/main">
          <a:off x="245608" y="49171"/>
          <a:ext cx="722376" cy="2127034"/>
          <a:chOff x="3466062" y="-862770"/>
          <a:chExt cx="355866" cy="2037724"/>
        </a:xfrm>
      </cdr:grpSpPr>
      <cdr:sp macro="" textlink="">
        <cdr:nvSpPr>
          <cdr:cNvPr id="4" name="TextBox 14">
            <a:extLst xmlns:a="http://schemas.openxmlformats.org/drawingml/2006/main">
              <a:ext uri="{FF2B5EF4-FFF2-40B4-BE49-F238E27FC236}">
                <a16:creationId xmlns:a16="http://schemas.microsoft.com/office/drawing/2014/main" id="{42F8BF43-CB7A-A14A-B9A4-1F80F4E4F365}"/>
              </a:ext>
            </a:extLst>
          </cdr:cNvPr>
          <cdr:cNvSpPr txBox="1"/>
        </cdr:nvSpPr>
        <cdr:spPr>
          <a:xfrm xmlns:a="http://schemas.openxmlformats.org/drawingml/2006/main" rot="16200000">
            <a:off x="3463479" y="-536087"/>
            <a:ext cx="557765" cy="151619"/>
          </a:xfrm>
          <a:prstGeom xmlns:a="http://schemas.openxmlformats.org/drawingml/2006/main" prst="rect">
            <a:avLst/>
          </a:prstGeom>
          <a:noFill xmlns:a="http://schemas.openxmlformats.org/drawingml/2006/main"/>
        </cdr:spPr>
        <cdr:txBody>
          <a:bodyPr xmlns:a="http://schemas.openxmlformats.org/drawingml/2006/main" wrap="non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pPr algn="ctr"/>
            <a:r>
              <a:rPr lang="en-US" sz="1400" dirty="0">
                <a:latin typeface="Cambria" panose="02040503050406030204" pitchFamily="18" charset="0"/>
              </a:rPr>
              <a:t>2013</a:t>
            </a:r>
          </a:p>
        </cdr:txBody>
      </cdr:sp>
      <cdr:sp macro="" textlink="">
        <cdr:nvSpPr>
          <cdr:cNvPr id="5" name="TextBox 15">
            <a:extLst xmlns:a="http://schemas.openxmlformats.org/drawingml/2006/main">
              <a:ext uri="{FF2B5EF4-FFF2-40B4-BE49-F238E27FC236}">
                <a16:creationId xmlns:a16="http://schemas.microsoft.com/office/drawing/2014/main" id="{8C60B7FF-140B-A04C-9A35-94CD4CC5B356}"/>
              </a:ext>
            </a:extLst>
          </cdr:cNvPr>
          <cdr:cNvSpPr txBox="1"/>
        </cdr:nvSpPr>
        <cdr:spPr>
          <a:xfrm xmlns:a="http://schemas.openxmlformats.org/drawingml/2006/main" rot="16200000">
            <a:off x="3467236" y="-103170"/>
            <a:ext cx="557765" cy="151619"/>
          </a:xfrm>
          <a:prstGeom xmlns:a="http://schemas.openxmlformats.org/drawingml/2006/main" prst="rect">
            <a:avLst/>
          </a:prstGeom>
          <a:noFill xmlns:a="http://schemas.openxmlformats.org/drawingml/2006/main"/>
        </cdr:spPr>
        <cdr:txBody>
          <a:bodyPr xmlns:a="http://schemas.openxmlformats.org/drawingml/2006/main" wrap="non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pPr algn="ctr"/>
            <a:r>
              <a:rPr lang="en-US" sz="1400" dirty="0">
                <a:latin typeface="Cambria" panose="02040503050406030204" pitchFamily="18" charset="0"/>
              </a:rPr>
              <a:t>2020</a:t>
            </a:r>
            <a:endParaRPr lang="en-US" sz="1600" dirty="0">
              <a:latin typeface="Cambria" panose="02040503050406030204" pitchFamily="18" charset="0"/>
            </a:endParaRPr>
          </a:p>
        </cdr:txBody>
      </cdr:sp>
      <cdr:sp macro="" textlink="">
        <cdr:nvSpPr>
          <cdr:cNvPr id="6" name="TextBox 16">
            <a:extLst xmlns:a="http://schemas.openxmlformats.org/drawingml/2006/main">
              <a:ext uri="{FF2B5EF4-FFF2-40B4-BE49-F238E27FC236}">
                <a16:creationId xmlns:a16="http://schemas.microsoft.com/office/drawing/2014/main" id="{24503FF1-836F-DF43-8EB5-9714E270FCEB}"/>
              </a:ext>
            </a:extLst>
          </cdr:cNvPr>
          <cdr:cNvSpPr txBox="1"/>
        </cdr:nvSpPr>
        <cdr:spPr>
          <a:xfrm xmlns:a="http://schemas.openxmlformats.org/drawingml/2006/main" rot="16200000">
            <a:off x="2538171" y="65121"/>
            <a:ext cx="2037724" cy="181941"/>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r>
              <a:rPr lang="en-US" sz="1800" dirty="0">
                <a:latin typeface="Cambria" panose="02040503050406030204" pitchFamily="18" charset="0"/>
              </a:rPr>
              <a:t>Manufactured Year</a:t>
            </a:r>
          </a:p>
        </cdr:txBody>
      </cdr:sp>
    </cdr:grpSp>
  </cdr:relSizeAnchor>
  <cdr:relSizeAnchor xmlns:cdr="http://schemas.openxmlformats.org/drawingml/2006/chartDrawing">
    <cdr:from>
      <cdr:x>0.09757</cdr:x>
      <cdr:y>0.73249</cdr:y>
    </cdr:from>
    <cdr:to>
      <cdr:x>0.90242</cdr:x>
      <cdr:y>0.8749</cdr:y>
    </cdr:to>
    <cdr:sp macro="" textlink="">
      <cdr:nvSpPr>
        <cdr:cNvPr id="10" name="TextBox 16">
          <a:extLst xmlns:a="http://schemas.openxmlformats.org/drawingml/2006/main">
            <a:ext uri="{FF2B5EF4-FFF2-40B4-BE49-F238E27FC236}">
              <a16:creationId xmlns:a16="http://schemas.microsoft.com/office/drawing/2014/main" id="{5133D1B7-58C4-6C59-A91F-EFF72FAB742C}"/>
            </a:ext>
          </a:extLst>
        </cdr:cNvPr>
        <cdr:cNvSpPr txBox="1"/>
      </cdr:nvSpPr>
      <cdr:spPr>
        <a:xfrm xmlns:a="http://schemas.openxmlformats.org/drawingml/2006/main">
          <a:off x="892180" y="1899644"/>
          <a:ext cx="7359548" cy="369332"/>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1800" dirty="0">
              <a:solidFill>
                <a:schemeClr val="tx1"/>
              </a:solidFill>
              <a:latin typeface="Cambria" panose="02040503050406030204" pitchFamily="18" charset="0"/>
            </a:rPr>
            <a:t>The minimum activation count needed to induce the first bitflip</a:t>
          </a:r>
        </a:p>
      </cdr:txBody>
    </cdr:sp>
  </cdr:relSizeAnchor>
  <cdr:relSizeAnchor xmlns:cdr="http://schemas.openxmlformats.org/drawingml/2006/chartDrawing">
    <cdr:from>
      <cdr:x>0.07193</cdr:x>
      <cdr:y>0.42315</cdr:y>
    </cdr:from>
    <cdr:to>
      <cdr:x>0.10558</cdr:x>
      <cdr:y>0.64764</cdr:y>
    </cdr:to>
    <cdr:sp macro="" textlink="">
      <cdr:nvSpPr>
        <cdr:cNvPr id="9" name="TextBox 15">
          <a:extLst xmlns:a="http://schemas.openxmlformats.org/drawingml/2006/main">
            <a:ext uri="{FF2B5EF4-FFF2-40B4-BE49-F238E27FC236}">
              <a16:creationId xmlns:a16="http://schemas.microsoft.com/office/drawing/2014/main" id="{3BA597C3-3118-FACD-A1BE-7444BF8C4F5C}"/>
            </a:ext>
          </a:extLst>
        </cdr:cNvPr>
        <cdr:cNvSpPr txBox="1"/>
      </cdr:nvSpPr>
      <cdr:spPr>
        <a:xfrm xmlns:a="http://schemas.openxmlformats.org/drawingml/2006/main" rot="16200000">
          <a:off x="520469" y="1234610"/>
          <a:ext cx="582211" cy="307777"/>
        </a:xfrm>
        <a:prstGeom xmlns:a="http://schemas.openxmlformats.org/drawingml/2006/main" prst="rect">
          <a:avLst/>
        </a:prstGeom>
        <a:noFill xmlns:a="http://schemas.openxmlformats.org/drawingml/2006/main"/>
      </cdr:spPr>
      <cdr:txBody>
        <a:bodyPr xmlns:a="http://schemas.openxmlformats.org/drawingml/2006/main" wrap="none" rtlCol="0">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US" sz="1400" dirty="0">
              <a:latin typeface="Cambria" panose="02040503050406030204" pitchFamily="18" charset="0"/>
            </a:rPr>
            <a:t>2023</a:t>
          </a:r>
          <a:endParaRPr lang="en-US" sz="1600" dirty="0">
            <a:latin typeface="Cambria" panose="02040503050406030204" pitchFamily="18" charset="0"/>
          </a:endParaRPr>
        </a:p>
      </cdr:txBody>
    </cdr:sp>
  </cdr:relSizeAnchor>
</c:userShapes>
</file>

<file path=ppt/drawings/drawing3.xml><?xml version="1.0" encoding="utf-8"?>
<c:userShapes xmlns:c="http://schemas.openxmlformats.org/drawingml/2006/chart">
  <cdr:relSizeAnchor xmlns:cdr="http://schemas.openxmlformats.org/drawingml/2006/chartDrawing">
    <cdr:from>
      <cdr:x>0.90288</cdr:x>
      <cdr:y>0.12877</cdr:y>
    </cdr:from>
    <cdr:to>
      <cdr:x>0.90288</cdr:x>
      <cdr:y>0.59181</cdr:y>
    </cdr:to>
    <cdr:cxnSp macro="">
      <cdr:nvCxnSpPr>
        <cdr:cNvPr id="3" name="Straight Connector 2">
          <a:extLst xmlns:a="http://schemas.openxmlformats.org/drawingml/2006/main">
            <a:ext uri="{FF2B5EF4-FFF2-40B4-BE49-F238E27FC236}">
              <a16:creationId xmlns:a16="http://schemas.microsoft.com/office/drawing/2014/main" id="{098D1079-4621-DC4F-9D9C-ECCF83AB901A}"/>
            </a:ext>
          </a:extLst>
        </cdr:cNvPr>
        <cdr:cNvCxnSpPr/>
      </cdr:nvCxnSpPr>
      <cdr:spPr>
        <a:xfrm xmlns:a="http://schemas.openxmlformats.org/drawingml/2006/main" flipV="1">
          <a:off x="8393575" y="613458"/>
          <a:ext cx="0" cy="2205942"/>
        </a:xfrm>
        <a:prstGeom xmlns:a="http://schemas.openxmlformats.org/drawingml/2006/main" prst="line">
          <a:avLst/>
        </a:prstGeom>
        <a:ln xmlns:a="http://schemas.openxmlformats.org/drawingml/2006/main" w="28575">
          <a:solidFill>
            <a:schemeClr val="tx1">
              <a:lumMod val="75000"/>
              <a:lumOff val="25000"/>
            </a:schemeClr>
          </a:solidFill>
          <a:prstDash val="dash"/>
          <a:headEnd type="none" w="med" len="med"/>
          <a:tailEnd type="none" w="med" len="me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4.xml><?xml version="1.0" encoding="utf-8"?>
<c:userShapes xmlns:c="http://schemas.openxmlformats.org/drawingml/2006/chart">
  <cdr:relSizeAnchor xmlns:cdr="http://schemas.openxmlformats.org/drawingml/2006/chartDrawing">
    <cdr:from>
      <cdr:x>0.0379</cdr:x>
      <cdr:y>0.01909</cdr:y>
    </cdr:from>
    <cdr:to>
      <cdr:x>0.11963</cdr:x>
      <cdr:y>0.83152</cdr:y>
    </cdr:to>
    <cdr:grpSp>
      <cdr:nvGrpSpPr>
        <cdr:cNvPr id="7" name="Group 6">
          <a:extLst xmlns:a="http://schemas.openxmlformats.org/drawingml/2006/main">
            <a:ext uri="{FF2B5EF4-FFF2-40B4-BE49-F238E27FC236}">
              <a16:creationId xmlns:a16="http://schemas.microsoft.com/office/drawing/2014/main" id="{E8315B2C-785E-952C-12C8-8E36D665364A}"/>
            </a:ext>
          </a:extLst>
        </cdr:cNvPr>
        <cdr:cNvGrpSpPr/>
      </cdr:nvGrpSpPr>
      <cdr:grpSpPr>
        <a:xfrm xmlns:a="http://schemas.openxmlformats.org/drawingml/2006/main">
          <a:off x="171693" y="50365"/>
          <a:ext cx="370251" cy="2143429"/>
          <a:chOff x="215538" y="-11318"/>
          <a:chExt cx="464563" cy="3282175"/>
        </a:xfrm>
      </cdr:grpSpPr>
      <cdr:sp macro="" textlink="">
        <cdr:nvSpPr>
          <cdr:cNvPr id="3" name="TextBox 241">
            <a:extLst xmlns:a="http://schemas.openxmlformats.org/drawingml/2006/main">
              <a:ext uri="{FF2B5EF4-FFF2-40B4-BE49-F238E27FC236}">
                <a16:creationId xmlns:a16="http://schemas.microsoft.com/office/drawing/2014/main" id="{067E9A6A-867F-8D86-4B56-9CB82D8F2D02}"/>
              </a:ext>
            </a:extLst>
          </cdr:cNvPr>
          <cdr:cNvSpPr txBox="1"/>
        </cdr:nvSpPr>
        <cdr:spPr>
          <a:xfrm xmlns:a="http://schemas.openxmlformats.org/drawingml/2006/main">
            <a:off x="215538" y="930177"/>
            <a:ext cx="464563" cy="270652"/>
          </a:xfrm>
          <a:prstGeom xmlns:a="http://schemas.openxmlformats.org/drawingml/2006/main" prst="rect">
            <a:avLst/>
          </a:prstGeom>
          <a:noFill xmlns:a="http://schemas.openxmlformats.org/drawingml/2006/main"/>
        </cdr:spPr>
        <cdr:txBody>
          <a:bodyPr xmlns:a="http://schemas.openxmlformats.org/drawingml/2006/main" wrap="square" lIns="0" tIns="0" rIns="0" bIns="0" rtlCol="0" anchor="ctr">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US" sz="1800" b="1" dirty="0">
                <a:latin typeface="Cambria" panose="02040503050406030204" pitchFamily="18" charset="0"/>
              </a:rPr>
              <a:t>10</a:t>
            </a:r>
            <a:r>
              <a:rPr lang="en-US" sz="1800" b="1" baseline="30000" dirty="0">
                <a:latin typeface="Cambria" panose="02040503050406030204" pitchFamily="18" charset="0"/>
              </a:rPr>
              <a:t>2</a:t>
            </a:r>
            <a:endParaRPr lang="en-CH" sz="1600" b="1" baseline="30000" dirty="0">
              <a:latin typeface="Cambria" panose="02040503050406030204" pitchFamily="18" charset="0"/>
            </a:endParaRPr>
          </a:p>
        </cdr:txBody>
      </cdr:sp>
      <cdr:sp macro="" textlink="">
        <cdr:nvSpPr>
          <cdr:cNvPr id="4" name="TextBox 241">
            <a:extLst xmlns:a="http://schemas.openxmlformats.org/drawingml/2006/main">
              <a:ext uri="{FF2B5EF4-FFF2-40B4-BE49-F238E27FC236}">
                <a16:creationId xmlns:a16="http://schemas.microsoft.com/office/drawing/2014/main" id="{D9CE21B9-F7AF-F11E-3660-810C065B0B11}"/>
              </a:ext>
            </a:extLst>
          </cdr:cNvPr>
          <cdr:cNvSpPr txBox="1"/>
        </cdr:nvSpPr>
        <cdr:spPr>
          <a:xfrm xmlns:a="http://schemas.openxmlformats.org/drawingml/2006/main">
            <a:off x="215538" y="2921807"/>
            <a:ext cx="464563" cy="349050"/>
          </a:xfrm>
          <a:prstGeom xmlns:a="http://schemas.openxmlformats.org/drawingml/2006/main" prst="rect">
            <a:avLst/>
          </a:prstGeom>
          <a:noFill xmlns:a="http://schemas.openxmlformats.org/drawingml/2006/main"/>
        </cdr:spPr>
        <cdr:txBody>
          <a:bodyPr xmlns:a="http://schemas.openxmlformats.org/drawingml/2006/main" wrap="square" lIns="0" tIns="0" rIns="0" bIns="0" rtlCol="0" anchor="ctr">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US" sz="1800" b="1" dirty="0">
                <a:latin typeface="Cambria" panose="02040503050406030204" pitchFamily="18" charset="0"/>
              </a:rPr>
              <a:t>1</a:t>
            </a:r>
            <a:endParaRPr lang="en-CH" sz="1600" b="1" baseline="30000" dirty="0">
              <a:latin typeface="Cambria" panose="02040503050406030204" pitchFamily="18" charset="0"/>
            </a:endParaRPr>
          </a:p>
        </cdr:txBody>
      </cdr:sp>
      <cdr:sp macro="" textlink="">
        <cdr:nvSpPr>
          <cdr:cNvPr id="5" name="TextBox 241">
            <a:extLst xmlns:a="http://schemas.openxmlformats.org/drawingml/2006/main">
              <a:ext uri="{FF2B5EF4-FFF2-40B4-BE49-F238E27FC236}">
                <a16:creationId xmlns:a16="http://schemas.microsoft.com/office/drawing/2014/main" id="{067E9A6A-867F-8D86-4B56-9CB82D8F2D02}"/>
              </a:ext>
            </a:extLst>
          </cdr:cNvPr>
          <cdr:cNvSpPr txBox="1"/>
        </cdr:nvSpPr>
        <cdr:spPr>
          <a:xfrm xmlns:a="http://schemas.openxmlformats.org/drawingml/2006/main">
            <a:off x="215538" y="1955732"/>
            <a:ext cx="464563" cy="424161"/>
          </a:xfrm>
          <a:prstGeom xmlns:a="http://schemas.openxmlformats.org/drawingml/2006/main" prst="rect">
            <a:avLst/>
          </a:prstGeom>
          <a:noFill xmlns:a="http://schemas.openxmlformats.org/drawingml/2006/main"/>
        </cdr:spPr>
        <cdr:txBody>
          <a:bodyPr xmlns:a="http://schemas.openxmlformats.org/drawingml/2006/main" wrap="square" lIns="0" tIns="0" rIns="0" bIns="0" rtlCol="0" anchor="ctr">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US" sz="1800" b="1" dirty="0">
                <a:latin typeface="Cambria" panose="02040503050406030204" pitchFamily="18" charset="0"/>
              </a:rPr>
              <a:t>10</a:t>
            </a:r>
            <a:r>
              <a:rPr lang="en-US" sz="1800" b="1" baseline="30000" dirty="0">
                <a:latin typeface="Cambria" panose="02040503050406030204" pitchFamily="18" charset="0"/>
              </a:rPr>
              <a:t>1</a:t>
            </a:r>
            <a:endParaRPr lang="en-CH" sz="1600" b="1" baseline="30000" dirty="0">
              <a:latin typeface="Cambria" panose="02040503050406030204" pitchFamily="18" charset="0"/>
            </a:endParaRPr>
          </a:p>
        </cdr:txBody>
      </cdr:sp>
      <cdr:sp macro="" textlink="">
        <cdr:nvSpPr>
          <cdr:cNvPr id="6" name="TextBox 241">
            <a:extLst xmlns:a="http://schemas.openxmlformats.org/drawingml/2006/main">
              <a:ext uri="{FF2B5EF4-FFF2-40B4-BE49-F238E27FC236}">
                <a16:creationId xmlns:a16="http://schemas.microsoft.com/office/drawing/2014/main" id="{F8053D14-DD33-0698-D47F-F02DFB8D51B6}"/>
              </a:ext>
            </a:extLst>
          </cdr:cNvPr>
          <cdr:cNvSpPr txBox="1"/>
        </cdr:nvSpPr>
        <cdr:spPr>
          <a:xfrm xmlns:a="http://schemas.openxmlformats.org/drawingml/2006/main">
            <a:off x="215538" y="-11318"/>
            <a:ext cx="464563" cy="270652"/>
          </a:xfrm>
          <a:prstGeom xmlns:a="http://schemas.openxmlformats.org/drawingml/2006/main" prst="rect">
            <a:avLst/>
          </a:prstGeom>
          <a:noFill xmlns:a="http://schemas.openxmlformats.org/drawingml/2006/main"/>
        </cdr:spPr>
        <cdr:txBody>
          <a:bodyPr xmlns:a="http://schemas.openxmlformats.org/drawingml/2006/main" wrap="square" lIns="0" tIns="0" rIns="0" bIns="0" rtlCol="0" anchor="ctr">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US" sz="1800" b="1" dirty="0">
                <a:latin typeface="Cambria" panose="02040503050406030204" pitchFamily="18" charset="0"/>
              </a:rPr>
              <a:t>10</a:t>
            </a:r>
            <a:r>
              <a:rPr lang="en-US" sz="1800" b="1" baseline="30000" dirty="0">
                <a:latin typeface="Cambria" panose="02040503050406030204" pitchFamily="18" charset="0"/>
              </a:rPr>
              <a:t>3</a:t>
            </a:r>
            <a:endParaRPr lang="en-CH" sz="1600" b="1" baseline="30000" dirty="0">
              <a:latin typeface="Cambria" panose="02040503050406030204" pitchFamily="18" charset="0"/>
            </a:endParaRPr>
          </a:p>
        </cdr:txBody>
      </cdr:sp>
    </cdr:grpSp>
  </cdr:relSizeAnchor>
</c:userShapes>
</file>

<file path=ppt/drawings/drawing5.xml><?xml version="1.0" encoding="utf-8"?>
<c:userShapes xmlns:c="http://schemas.openxmlformats.org/drawingml/2006/chart">
  <cdr:relSizeAnchor xmlns:cdr="http://schemas.openxmlformats.org/drawingml/2006/chartDrawing">
    <cdr:from>
      <cdr:x>0</cdr:x>
      <cdr:y>0.02001</cdr:y>
    </cdr:from>
    <cdr:to>
      <cdr:x>0.11953</cdr:x>
      <cdr:y>0.8567</cdr:y>
    </cdr:to>
    <cdr:grpSp>
      <cdr:nvGrpSpPr>
        <cdr:cNvPr id="7" name="Group 6">
          <a:extLst xmlns:a="http://schemas.openxmlformats.org/drawingml/2006/main">
            <a:ext uri="{FF2B5EF4-FFF2-40B4-BE49-F238E27FC236}">
              <a16:creationId xmlns:a16="http://schemas.microsoft.com/office/drawing/2014/main" id="{B3FD97C9-51BA-7AC0-99BC-85DA97DD0365}"/>
            </a:ext>
          </a:extLst>
        </cdr:cNvPr>
        <cdr:cNvGrpSpPr/>
      </cdr:nvGrpSpPr>
      <cdr:grpSpPr>
        <a:xfrm xmlns:a="http://schemas.openxmlformats.org/drawingml/2006/main">
          <a:off x="0" y="54491"/>
          <a:ext cx="511631" cy="2278463"/>
          <a:chOff x="2" y="56599"/>
          <a:chExt cx="814450" cy="2366113"/>
        </a:xfrm>
      </cdr:grpSpPr>
      <cdr:sp macro="" textlink="">
        <cdr:nvSpPr>
          <cdr:cNvPr id="2" name="TextBox 241">
            <a:extLst xmlns:a="http://schemas.openxmlformats.org/drawingml/2006/main">
              <a:ext uri="{FF2B5EF4-FFF2-40B4-BE49-F238E27FC236}">
                <a16:creationId xmlns:a16="http://schemas.microsoft.com/office/drawing/2014/main" id="{D9CE21B9-F7AF-F11E-3660-810C065B0B11}"/>
              </a:ext>
            </a:extLst>
          </cdr:cNvPr>
          <cdr:cNvSpPr txBox="1"/>
        </cdr:nvSpPr>
        <cdr:spPr>
          <a:xfrm xmlns:a="http://schemas.openxmlformats.org/drawingml/2006/main">
            <a:off x="432124" y="2197521"/>
            <a:ext cx="346774" cy="225191"/>
          </a:xfrm>
          <a:prstGeom xmlns:a="http://schemas.openxmlformats.org/drawingml/2006/main" prst="rect">
            <a:avLst/>
          </a:prstGeom>
          <a:noFill xmlns:a="http://schemas.openxmlformats.org/drawingml/2006/main"/>
        </cdr:spPr>
        <cdr:txBody>
          <a:bodyPr xmlns:a="http://schemas.openxmlformats.org/drawingml/2006/main" wrap="square" lIns="0" tIns="0" rIns="0" bIns="0" rtlCol="0" anchor="ctr">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US" sz="1800" b="1" dirty="0">
                <a:latin typeface="Cambria" panose="02040503050406030204" pitchFamily="18" charset="0"/>
              </a:rPr>
              <a:t>1</a:t>
            </a:r>
            <a:endParaRPr lang="en-CH" sz="1600" b="1" baseline="30000" dirty="0">
              <a:latin typeface="Cambria" panose="02040503050406030204" pitchFamily="18" charset="0"/>
            </a:endParaRPr>
          </a:p>
        </cdr:txBody>
      </cdr:sp>
      <cdr:sp macro="" textlink="">
        <cdr:nvSpPr>
          <cdr:cNvPr id="3" name="TextBox 241">
            <a:extLst xmlns:a="http://schemas.openxmlformats.org/drawingml/2006/main">
              <a:ext uri="{FF2B5EF4-FFF2-40B4-BE49-F238E27FC236}">
                <a16:creationId xmlns:a16="http://schemas.microsoft.com/office/drawing/2014/main" id="{067E9A6A-867F-8D86-4B56-9CB82D8F2D02}"/>
              </a:ext>
            </a:extLst>
          </cdr:cNvPr>
          <cdr:cNvSpPr txBox="1"/>
        </cdr:nvSpPr>
        <cdr:spPr>
          <a:xfrm xmlns:a="http://schemas.openxmlformats.org/drawingml/2006/main">
            <a:off x="57171" y="56599"/>
            <a:ext cx="757281" cy="287658"/>
          </a:xfrm>
          <a:prstGeom xmlns:a="http://schemas.openxmlformats.org/drawingml/2006/main" prst="rect">
            <a:avLst/>
          </a:prstGeom>
          <a:noFill xmlns:a="http://schemas.openxmlformats.org/drawingml/2006/main"/>
        </cdr:spPr>
        <cdr:txBody>
          <a:bodyPr xmlns:a="http://schemas.openxmlformats.org/drawingml/2006/main" wrap="square" lIns="0" tIns="0" rIns="0" bIns="0" rtlCol="0" anchor="ctr">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US" sz="1800" b="1" dirty="0">
                <a:latin typeface="Cambria" panose="02040503050406030204" pitchFamily="18" charset="0"/>
              </a:rPr>
              <a:t>10</a:t>
            </a:r>
            <a:r>
              <a:rPr lang="en-US" sz="1800" b="1" baseline="30000" dirty="0">
                <a:latin typeface="Cambria" panose="02040503050406030204" pitchFamily="18" charset="0"/>
              </a:rPr>
              <a:t>4</a:t>
            </a:r>
            <a:endParaRPr lang="en-CH" sz="1600" b="1" baseline="30000" dirty="0">
              <a:latin typeface="Cambria" panose="02040503050406030204" pitchFamily="18" charset="0"/>
            </a:endParaRPr>
          </a:p>
        </cdr:txBody>
      </cdr:sp>
      <cdr:sp macro="" textlink="">
        <cdr:nvSpPr>
          <cdr:cNvPr id="4" name="TextBox 241">
            <a:extLst xmlns:a="http://schemas.openxmlformats.org/drawingml/2006/main">
              <a:ext uri="{FF2B5EF4-FFF2-40B4-BE49-F238E27FC236}">
                <a16:creationId xmlns:a16="http://schemas.microsoft.com/office/drawing/2014/main" id="{5EEF277C-BCC0-4520-9B41-0A2C6CED8C2A}"/>
              </a:ext>
            </a:extLst>
          </cdr:cNvPr>
          <cdr:cNvSpPr txBox="1"/>
        </cdr:nvSpPr>
        <cdr:spPr>
          <a:xfrm xmlns:a="http://schemas.openxmlformats.org/drawingml/2006/main">
            <a:off x="31754" y="580209"/>
            <a:ext cx="782698" cy="287658"/>
          </a:xfrm>
          <a:prstGeom xmlns:a="http://schemas.openxmlformats.org/drawingml/2006/main" prst="rect">
            <a:avLst/>
          </a:prstGeom>
          <a:noFill xmlns:a="http://schemas.openxmlformats.org/drawingml/2006/main"/>
        </cdr:spPr>
        <cdr:txBody>
          <a:bodyPr xmlns:a="http://schemas.openxmlformats.org/drawingml/2006/main" wrap="square" lIns="0" tIns="0" rIns="0" bIns="0" rtlCol="0" anchor="ctr">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US" sz="1800" b="1" dirty="0">
                <a:latin typeface="Cambria" panose="02040503050406030204" pitchFamily="18" charset="0"/>
              </a:rPr>
              <a:t>10</a:t>
            </a:r>
            <a:r>
              <a:rPr lang="en-US" sz="1800" b="1" baseline="30000" dirty="0">
                <a:latin typeface="Cambria" panose="02040503050406030204" pitchFamily="18" charset="0"/>
              </a:rPr>
              <a:t>3</a:t>
            </a:r>
            <a:endParaRPr lang="en-CH" sz="1600" b="1" baseline="30000" dirty="0">
              <a:latin typeface="Cambria" panose="02040503050406030204" pitchFamily="18" charset="0"/>
            </a:endParaRPr>
          </a:p>
        </cdr:txBody>
      </cdr:sp>
      <cdr:sp macro="" textlink="">
        <cdr:nvSpPr>
          <cdr:cNvPr id="5" name="TextBox 241">
            <a:extLst xmlns:a="http://schemas.openxmlformats.org/drawingml/2006/main">
              <a:ext uri="{FF2B5EF4-FFF2-40B4-BE49-F238E27FC236}">
                <a16:creationId xmlns:a16="http://schemas.microsoft.com/office/drawing/2014/main" id="{422C831A-89C2-09A6-8F5C-09F068849955}"/>
              </a:ext>
            </a:extLst>
          </cdr:cNvPr>
          <cdr:cNvSpPr txBox="1"/>
        </cdr:nvSpPr>
        <cdr:spPr>
          <a:xfrm xmlns:a="http://schemas.openxmlformats.org/drawingml/2006/main">
            <a:off x="2" y="1072383"/>
            <a:ext cx="798274" cy="287658"/>
          </a:xfrm>
          <a:prstGeom xmlns:a="http://schemas.openxmlformats.org/drawingml/2006/main" prst="rect">
            <a:avLst/>
          </a:prstGeom>
          <a:noFill xmlns:a="http://schemas.openxmlformats.org/drawingml/2006/main"/>
        </cdr:spPr>
        <cdr:txBody>
          <a:bodyPr xmlns:a="http://schemas.openxmlformats.org/drawingml/2006/main" wrap="square" lIns="0" tIns="0" rIns="0" bIns="0" rtlCol="0" anchor="ctr">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US" sz="1800" b="1" dirty="0">
                <a:latin typeface="Cambria" panose="02040503050406030204" pitchFamily="18" charset="0"/>
              </a:rPr>
              <a:t>10</a:t>
            </a:r>
            <a:r>
              <a:rPr lang="en-US" sz="1800" b="1" baseline="30000" dirty="0">
                <a:latin typeface="Cambria" panose="02040503050406030204" pitchFamily="18" charset="0"/>
              </a:rPr>
              <a:t>2</a:t>
            </a:r>
            <a:endParaRPr lang="en-CH" sz="1600" b="1" baseline="30000" dirty="0">
              <a:latin typeface="Cambria" panose="02040503050406030204" pitchFamily="18" charset="0"/>
            </a:endParaRPr>
          </a:p>
        </cdr:txBody>
      </cdr:sp>
      <cdr:sp macro="" textlink="">
        <cdr:nvSpPr>
          <cdr:cNvPr id="6" name="TextBox 241">
            <a:extLst xmlns:a="http://schemas.openxmlformats.org/drawingml/2006/main">
              <a:ext uri="{FF2B5EF4-FFF2-40B4-BE49-F238E27FC236}">
                <a16:creationId xmlns:a16="http://schemas.microsoft.com/office/drawing/2014/main" id="{B27684C5-3900-F112-6646-1DE7CB9841DE}"/>
              </a:ext>
            </a:extLst>
          </cdr:cNvPr>
          <cdr:cNvSpPr txBox="1"/>
        </cdr:nvSpPr>
        <cdr:spPr>
          <a:xfrm xmlns:a="http://schemas.openxmlformats.org/drawingml/2006/main">
            <a:off x="60344" y="1584531"/>
            <a:ext cx="719449" cy="287658"/>
          </a:xfrm>
          <a:prstGeom xmlns:a="http://schemas.openxmlformats.org/drawingml/2006/main" prst="rect">
            <a:avLst/>
          </a:prstGeom>
          <a:noFill xmlns:a="http://schemas.openxmlformats.org/drawingml/2006/main"/>
        </cdr:spPr>
        <cdr:txBody>
          <a:bodyPr xmlns:a="http://schemas.openxmlformats.org/drawingml/2006/main" wrap="square" lIns="0" tIns="0" rIns="0" bIns="0" rtlCol="0" anchor="ctr">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US" sz="1800" b="1" dirty="0">
                <a:latin typeface="Cambria" panose="02040503050406030204" pitchFamily="18" charset="0"/>
              </a:rPr>
              <a:t>10</a:t>
            </a:r>
            <a:r>
              <a:rPr lang="en-US" sz="1800" b="1" baseline="30000" dirty="0">
                <a:latin typeface="Cambria" panose="02040503050406030204" pitchFamily="18" charset="0"/>
              </a:rPr>
              <a:t>1</a:t>
            </a:r>
            <a:endParaRPr lang="en-CH" sz="1600" b="1" baseline="30000" dirty="0">
              <a:latin typeface="Cambria" panose="02040503050406030204" pitchFamily="18" charset="0"/>
            </a:endParaRPr>
          </a:p>
        </cdr:txBody>
      </cdr:sp>
    </cdr:grpSp>
  </cdr:relSizeAnchor>
</c:userShapes>
</file>

<file path=ppt/drawings/drawing6.xml><?xml version="1.0" encoding="utf-8"?>
<c:userShapes xmlns:c="http://schemas.openxmlformats.org/drawingml/2006/chart">
  <cdr:relSizeAnchor xmlns:cdr="http://schemas.openxmlformats.org/drawingml/2006/chartDrawing">
    <cdr:from>
      <cdr:x>0.90288</cdr:x>
      <cdr:y>0.12877</cdr:y>
    </cdr:from>
    <cdr:to>
      <cdr:x>0.90288</cdr:x>
      <cdr:y>0.59181</cdr:y>
    </cdr:to>
    <cdr:cxnSp macro="">
      <cdr:nvCxnSpPr>
        <cdr:cNvPr id="3" name="Straight Connector 2">
          <a:extLst xmlns:a="http://schemas.openxmlformats.org/drawingml/2006/main">
            <a:ext uri="{FF2B5EF4-FFF2-40B4-BE49-F238E27FC236}">
              <a16:creationId xmlns:a16="http://schemas.microsoft.com/office/drawing/2014/main" id="{098D1079-4621-DC4F-9D9C-ECCF83AB901A}"/>
            </a:ext>
          </a:extLst>
        </cdr:cNvPr>
        <cdr:cNvCxnSpPr/>
      </cdr:nvCxnSpPr>
      <cdr:spPr>
        <a:xfrm xmlns:a="http://schemas.openxmlformats.org/drawingml/2006/main" flipV="1">
          <a:off x="8393575" y="613458"/>
          <a:ext cx="0" cy="2205942"/>
        </a:xfrm>
        <a:prstGeom xmlns:a="http://schemas.openxmlformats.org/drawingml/2006/main" prst="line">
          <a:avLst/>
        </a:prstGeom>
        <a:ln xmlns:a="http://schemas.openxmlformats.org/drawingml/2006/main" w="28575">
          <a:solidFill>
            <a:schemeClr val="tx1">
              <a:lumMod val="75000"/>
              <a:lumOff val="25000"/>
            </a:schemeClr>
          </a:solidFill>
          <a:prstDash val="dash"/>
          <a:headEnd type="none" w="med" len="med"/>
          <a:tailEnd type="none" w="med" len="me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8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C167E78-EA36-40A1-A9A0-B443C6CB1F60}" type="datetimeFigureOut">
              <a:rPr lang="en-US" smtClean="0"/>
              <a:pPr/>
              <a:t>5/19/25</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E401BE2-F7AC-4C50-A6E5-F6C806E13D7E}" type="slidenum">
              <a:rPr lang="en-US" smtClean="0"/>
              <a:pPr/>
              <a:t>‹#›</a:t>
            </a:fld>
            <a:endParaRPr lang="en-US"/>
          </a:p>
        </p:txBody>
      </p:sp>
    </p:spTree>
    <p:extLst>
      <p:ext uri="{BB962C8B-B14F-4D97-AF65-F5344CB8AC3E}">
        <p14:creationId xmlns:p14="http://schemas.microsoft.com/office/powerpoint/2010/main" val="104629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88D89EF4-2B2A-4F54-A6DD-1EB35DCF17B3}" type="datetimeFigureOut">
              <a:rPr lang="en-US" smtClean="0"/>
              <a:pPr/>
              <a:t>5/19/25</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B959945-7217-484B-8E74-88DC87A74BB0}" type="slidenum">
              <a:rPr lang="en-US" smtClean="0"/>
              <a:pPr/>
              <a:t>‹#›</a:t>
            </a:fld>
            <a:endParaRPr lang="en-US"/>
          </a:p>
        </p:txBody>
      </p:sp>
    </p:spTree>
    <p:extLst>
      <p:ext uri="{BB962C8B-B14F-4D97-AF65-F5344CB8AC3E}">
        <p14:creationId xmlns:p14="http://schemas.microsoft.com/office/powerpoint/2010/main" val="355807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217.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F45BA8-B768-B100-04CD-11C34D9378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94F47B-01EC-532D-DFAF-C00A463111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6940AF-25F5-55CC-12EA-C0736100D4F0}"/>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5233AD8B-ECF8-816F-3BB4-7B708BE65C55}"/>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06058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36357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mn-lt"/>
                <a:ea typeface="+mn-ea"/>
                <a:cs typeface="+mn-cs"/>
              </a:rPr>
              <a:t>However, since the development of high throughput sequencing (HTS) technologies, the cost of genome sequencing has fallen off a cliff (&lt;&lt; 1,000$) making it viable for almost everyone's use.</a:t>
            </a:r>
          </a:p>
          <a:p>
            <a:br>
              <a:rPr lang="en-US" dirty="0"/>
            </a:b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56884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D41A1-EECE-9D62-F687-60D11EBFA906}"/>
            </a:ext>
          </a:extLst>
        </p:cNvPr>
        <p:cNvGrpSpPr/>
        <p:nvPr/>
      </p:nvGrpSpPr>
      <p:grpSpPr>
        <a:xfrm>
          <a:off x="0" y="0"/>
          <a:ext cx="0" cy="0"/>
          <a:chOff x="0" y="0"/>
          <a:chExt cx="0" cy="0"/>
        </a:xfrm>
      </p:grpSpPr>
      <p:sp>
        <p:nvSpPr>
          <p:cNvPr id="75777" name="Rectangle 7">
            <a:extLst>
              <a:ext uri="{FF2B5EF4-FFF2-40B4-BE49-F238E27FC236}">
                <a16:creationId xmlns:a16="http://schemas.microsoft.com/office/drawing/2014/main" id="{7AB17064-BBA1-851E-4E5A-3A7A6220C4B1}"/>
              </a:ext>
            </a:extLst>
          </p:cNvPr>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a:extLst>
              <a:ext uri="{FF2B5EF4-FFF2-40B4-BE49-F238E27FC236}">
                <a16:creationId xmlns:a16="http://schemas.microsoft.com/office/drawing/2014/main" id="{B0B8F4AB-BF45-A74F-07B0-A93BD1FC6BA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5779" name="Rectangle 3">
            <a:extLst>
              <a:ext uri="{FF2B5EF4-FFF2-40B4-BE49-F238E27FC236}">
                <a16:creationId xmlns:a16="http://schemas.microsoft.com/office/drawing/2014/main" id="{142C3FD7-6502-363F-75C8-6A8145AB5111}"/>
              </a:ext>
            </a:extLst>
          </p:cNvPr>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4210611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5A1AB2-2640-7ABC-0131-25F473C08A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1D4024-5323-7135-2AFE-6B980A50EC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4E6A1E-E7F9-0E52-1907-0355CBAB6C9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To build a better understanding of read disturbance, we develop and use an FPGA-based experimental setup programmed with DRAM Bender, which is our own design and open-sourced on </a:t>
            </a:r>
            <a:r>
              <a:rPr lang="en-US" b="0" dirty="0" err="1"/>
              <a:t>github</a:t>
            </a:r>
            <a:r>
              <a:rPr lang="en-US" b="0" dirty="0"/>
              <a:t>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We plug in a DRAM module to test on the FPGA board [CLICK]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The board communicates with the host machine to run the test routines and collect experimental data[CLICK]</a:t>
            </a:r>
            <a:endParaRPr lang="en-US" dirty="0"/>
          </a:p>
          <a:p>
            <a:r>
              <a:rPr lang="en-US" dirty="0"/>
              <a:t>We control the chip temperature using a pair of heaters [CLICK] connected to a temperature controller [CLICK]</a:t>
            </a:r>
          </a:p>
          <a:p>
            <a:r>
              <a:rPr lang="en-US" dirty="0"/>
              <a:t>We also have an external power supply that we use to sweep voltage on certain power rails [CLICK]</a:t>
            </a:r>
          </a:p>
          <a:p>
            <a:r>
              <a:rPr lang="en-US" dirty="0"/>
              <a:t>This infrastructure provides fine-grained control over DRAM commands, timing parameters, temperature, and voltage [CLICK]</a:t>
            </a:r>
          </a:p>
          <a:p>
            <a:r>
              <a:rPr lang="en-US" dirty="0"/>
              <a:t>=======</a:t>
            </a:r>
          </a:p>
        </p:txBody>
      </p:sp>
      <p:sp>
        <p:nvSpPr>
          <p:cNvPr id="4" name="Slide Number Placeholder 3">
            <a:extLst>
              <a:ext uri="{FF2B5EF4-FFF2-40B4-BE49-F238E27FC236}">
                <a16:creationId xmlns:a16="http://schemas.microsoft.com/office/drawing/2014/main" id="{3F8E4735-9287-F6D3-AD10-60F3A05C1DC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07532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F09416-466E-6A21-41D6-A75A3EF2B9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1B591-9BC7-3141-26C5-1A984842EE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4DC270-1BC7-F234-BC25-A8F1DAE33B36}"/>
              </a:ext>
            </a:extLst>
          </p:cNvPr>
          <p:cNvSpPr>
            <a:spLocks noGrp="1"/>
          </p:cNvSpPr>
          <p:nvPr>
            <p:ph type="body" idx="1"/>
          </p:nvPr>
        </p:nvSpPr>
        <p:spPr/>
        <p:txBody>
          <a:bodyPr/>
          <a:lstStyle/>
          <a:p>
            <a:r>
              <a:rPr lang="en-US" dirty="0"/>
              <a:t>Over time we built several versions of this infrastructure to support various memory standards, including DDR3 SODIMMs [CLICK]</a:t>
            </a:r>
          </a:p>
          <a:p>
            <a:r>
              <a:rPr lang="en-US" dirty="0"/>
              <a:t>DDR4 RDIMMS, UDIMMS [CLICK]</a:t>
            </a:r>
          </a:p>
          <a:p>
            <a:r>
              <a:rPr lang="en-US" dirty="0"/>
              <a:t>And SODIMMs [CLICK]</a:t>
            </a:r>
          </a:p>
          <a:p>
            <a:r>
              <a:rPr lang="en-US" dirty="0"/>
              <a:t>And HBM2 DRAM Chips [CLICK]</a:t>
            </a:r>
          </a:p>
        </p:txBody>
      </p:sp>
      <p:sp>
        <p:nvSpPr>
          <p:cNvPr id="4" name="Slide Number Placeholder 3">
            <a:extLst>
              <a:ext uri="{FF2B5EF4-FFF2-40B4-BE49-F238E27FC236}">
                <a16:creationId xmlns:a16="http://schemas.microsoft.com/office/drawing/2014/main" id="{4DEF1CDC-52D4-5D73-F5C0-0E3DC0FE72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C67609-88E9-5A48-B122-2F095B02841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10124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E2C778-4180-D383-748C-3D1417CBD1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7A23EF-5C70-226F-164A-751B79A541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66698B-53D9-DD3E-7A48-AACB9A18F3BB}"/>
              </a:ext>
            </a:extLst>
          </p:cNvPr>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19E86283-35EE-B1B2-3640-417C4A330463}"/>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18838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1" name="Slide Image Placeholder 1"/>
          <p:cNvSpPr>
            <a:spLocks noGrp="1" noRot="1" noChangeAspec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250882" name="Notes Placeholder 2"/>
          <p:cNvSpPr>
            <a:spLocks noGrp="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atin typeface="Calibri" charset="0"/>
            </a:endParaRPr>
          </a:p>
        </p:txBody>
      </p:sp>
      <p:sp>
        <p:nvSpPr>
          <p:cNvPr id="2508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7066" indent="-291179" eaLnBrk="0" hangingPunct="0">
              <a:defRPr sz="2400">
                <a:solidFill>
                  <a:schemeClr val="tx1"/>
                </a:solidFill>
                <a:latin typeface="Arial" charset="0"/>
                <a:ea typeface="ＭＳ Ｐゴシック" charset="0"/>
              </a:defRPr>
            </a:lvl2pPr>
            <a:lvl3pPr marL="1164717" indent="-232943" eaLnBrk="0" hangingPunct="0">
              <a:defRPr sz="2400">
                <a:solidFill>
                  <a:schemeClr val="tx1"/>
                </a:solidFill>
                <a:latin typeface="Arial" charset="0"/>
                <a:ea typeface="ＭＳ Ｐゴシック" charset="0"/>
              </a:defRPr>
            </a:lvl3pPr>
            <a:lvl4pPr marL="1630604" indent="-232943" eaLnBrk="0" hangingPunct="0">
              <a:defRPr sz="2400">
                <a:solidFill>
                  <a:schemeClr val="tx1"/>
                </a:solidFill>
                <a:latin typeface="Arial" charset="0"/>
                <a:ea typeface="ＭＳ Ｐゴシック" charset="0"/>
              </a:defRPr>
            </a:lvl4pPr>
            <a:lvl5pPr marL="2096491" indent="-232943" eaLnBrk="0" hangingPunct="0">
              <a:defRPr sz="2400">
                <a:solidFill>
                  <a:schemeClr val="tx1"/>
                </a:solidFill>
                <a:latin typeface="Arial" charset="0"/>
                <a:ea typeface="ＭＳ Ｐゴシック" charset="0"/>
              </a:defRPr>
            </a:lvl5pPr>
            <a:lvl6pPr marL="2562377" indent="-232943" eaLnBrk="0" fontAlgn="base" hangingPunct="0">
              <a:spcBef>
                <a:spcPct val="0"/>
              </a:spcBef>
              <a:spcAft>
                <a:spcPct val="0"/>
              </a:spcAft>
              <a:defRPr sz="2400">
                <a:solidFill>
                  <a:schemeClr val="tx1"/>
                </a:solidFill>
                <a:latin typeface="Arial" charset="0"/>
                <a:ea typeface="ＭＳ Ｐゴシック" charset="0"/>
              </a:defRPr>
            </a:lvl6pPr>
            <a:lvl7pPr marL="3028264" indent="-232943" eaLnBrk="0" fontAlgn="base" hangingPunct="0">
              <a:spcBef>
                <a:spcPct val="0"/>
              </a:spcBef>
              <a:spcAft>
                <a:spcPct val="0"/>
              </a:spcAft>
              <a:defRPr sz="2400">
                <a:solidFill>
                  <a:schemeClr val="tx1"/>
                </a:solidFill>
                <a:latin typeface="Arial" charset="0"/>
                <a:ea typeface="ＭＳ Ｐゴシック" charset="0"/>
              </a:defRPr>
            </a:lvl7pPr>
            <a:lvl8pPr marL="3494151" indent="-232943" eaLnBrk="0" fontAlgn="base" hangingPunct="0">
              <a:spcBef>
                <a:spcPct val="0"/>
              </a:spcBef>
              <a:spcAft>
                <a:spcPct val="0"/>
              </a:spcAft>
              <a:defRPr sz="2400">
                <a:solidFill>
                  <a:schemeClr val="tx1"/>
                </a:solidFill>
                <a:latin typeface="Arial" charset="0"/>
                <a:ea typeface="ＭＳ Ｐゴシック" charset="0"/>
              </a:defRPr>
            </a:lvl8pPr>
            <a:lvl9pPr marL="3960038" indent="-232943"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EFE2350-F2DF-964B-A38F-A60565610F0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2385812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Instead of a high activation count, RowPress increases the time the that aggressor stays open.</a:t>
            </a:r>
          </a:p>
          <a:p>
            <a:endParaRPr lang="en-US" dirty="0"/>
          </a:p>
          <a:p>
            <a:r>
              <a:rPr lang="en-US" dirty="0"/>
              <a:t>Doing </a:t>
            </a:r>
            <a:r>
              <a:rPr lang="en-GB" dirty="0"/>
              <a:t>disturbs adjacent rows enough to cause bitflips without a very high activation count.</a:t>
            </a:r>
          </a:p>
          <a:p>
            <a:r>
              <a:rPr lang="en-GB" dirty="0"/>
              <a:t>We observe bitflips even with only one activation in extreme cases.</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34C1FA8-7F30-4F1F-B2F6-2EBFCCE1E968}"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0177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RowPress amplifies read disturbance because</a:t>
            </a:r>
          </a:p>
          <a:p>
            <a:endParaRPr lang="en-US" dirty="0"/>
          </a:p>
          <a:p>
            <a:r>
              <a:rPr lang="en-US" dirty="0"/>
              <a:t>First, it reduces the minimum number of row activations needed to induce a bitflip by 1-2 orders of magnitude</a:t>
            </a:r>
          </a:p>
          <a:p>
            <a:endParaRPr lang="en-US" dirty="0"/>
          </a:p>
          <a:p>
            <a:r>
              <a:rPr lang="en-US" dirty="0"/>
              <a:t>Second, in extreme cases, activating a row only once induces bitflips</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34C1FA8-7F30-4F1F-B2F6-2EBFCCE1E968}"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84250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our work, we introduce autonomous in-DRAM maintenance operations</a:t>
            </a:r>
          </a:p>
          <a:p>
            <a:r>
              <a:rPr lang="en-US" b="1" dirty="0"/>
              <a:t>[CLICK] </a:t>
            </a:r>
            <a:r>
              <a:rPr lang="en-US" b="0" dirty="0"/>
              <a:t>in which the DRAM chip has full control over in-DRAM maintenance operations</a:t>
            </a:r>
          </a:p>
          <a:p>
            <a:r>
              <a:rPr lang="en-US" b="1" dirty="0"/>
              <a:t>[CLICK] </a:t>
            </a:r>
            <a:r>
              <a:rPr lang="en-US" b="0" dirty="0"/>
              <a:t>This allows us to add new maintenance mechanisms inside a DRAM chip without modifying the standard and without</a:t>
            </a:r>
          </a:p>
          <a:p>
            <a:r>
              <a:rPr lang="en-US" b="0" dirty="0"/>
              <a:t>Exposing DRAM-internal proprietary </a:t>
            </a:r>
            <a:r>
              <a:rPr lang="en-US" b="0" dirty="0" err="1"/>
              <a:t>informatino</a:t>
            </a:r>
            <a:endParaRPr lang="en-US"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DF2200-637A-42DD-BD93-B45C1CFA40DE}" type="slidenum">
              <a:rPr kumimoji="0" lang="en-US" sz="1200" b="0" i="0" u="none" strike="noStrike" kern="1200" cap="none" spc="0" normalizeH="0" baseline="0" noProof="0" smtClean="0">
                <a:ln>
                  <a:noFill/>
                </a:ln>
                <a:solidFill>
                  <a:prstClr val="black"/>
                </a:solidFill>
                <a:effectLst/>
                <a:uLnTx/>
                <a:uFillTx/>
                <a:latin typeface="Quire Sans" panose="020B0502040400020003"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dirty="0">
              <a:ln>
                <a:noFill/>
              </a:ln>
              <a:solidFill>
                <a:prstClr val="black"/>
              </a:solidFill>
              <a:effectLst/>
              <a:uLnTx/>
              <a:uFillTx/>
              <a:latin typeface="Quire Sans" panose="020B0502040400020003" pitchFamily="34" charset="0"/>
              <a:ea typeface="+mn-ea"/>
              <a:cs typeface="+mn-cs"/>
            </a:endParaRPr>
          </a:p>
        </p:txBody>
      </p:sp>
    </p:spTree>
    <p:extLst>
      <p:ext uri="{BB962C8B-B14F-4D97-AF65-F5344CB8AC3E}">
        <p14:creationId xmlns:p14="http://schemas.microsoft.com/office/powerpoint/2010/main" val="31646481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60F553-8ABF-2AC9-487A-B873C9A499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0C221C-4CEC-2CEA-5C7C-247BF511F6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223F10-5B06-44CC-9E34-019DD6C6433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summary, SMD enables </a:t>
            </a:r>
            <a:r>
              <a:rPr lang="en-US" b="1" dirty="0"/>
              <a:t>[CLICK] </a:t>
            </a:r>
            <a:r>
              <a:rPr lang="en-US" dirty="0"/>
              <a:t>autonomous in-DRAM maintenance operations </a:t>
            </a:r>
            <a:r>
              <a:rPr lang="en-US" b="0" dirty="0"/>
              <a:t>with</a:t>
            </a:r>
            <a:r>
              <a:rPr lang="en-US" dirty="0"/>
              <a:t> </a:t>
            </a:r>
            <a:r>
              <a:rPr lang="en-US" b="1" dirty="0"/>
              <a:t>[CLICK] </a:t>
            </a:r>
            <a:r>
              <a:rPr lang="en-US" b="0" dirty="0"/>
              <a:t>a simple change in the interface.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[CLICK] </a:t>
            </a:r>
            <a:r>
              <a:rPr lang="en-US" b="0" dirty="0"/>
              <a:t>SMD divides the work nicely between the memory controller and the DRAM chip such that </a:t>
            </a:r>
            <a:br>
              <a:rPr lang="en-US" b="0" dirty="0"/>
            </a:br>
            <a:r>
              <a:rPr lang="en-US" b="0" dirty="0"/>
              <a:t>new maintenance mechanisms can be implemented without modifying the DRAM standard</a:t>
            </a:r>
          </a:p>
        </p:txBody>
      </p:sp>
      <p:sp>
        <p:nvSpPr>
          <p:cNvPr id="4" name="Slide Number Placeholder 3">
            <a:extLst>
              <a:ext uri="{FF2B5EF4-FFF2-40B4-BE49-F238E27FC236}">
                <a16:creationId xmlns:a16="http://schemas.microsoft.com/office/drawing/2014/main" id="{02E14D07-7468-94B3-A430-C2CED9C12F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DF2200-637A-42DD-BD93-B45C1CFA40DE}" type="slidenum">
              <a:rPr kumimoji="0" lang="en-US" sz="1200" b="0" i="0" u="none" strike="noStrike" kern="1200" cap="none" spc="0" normalizeH="0" baseline="0" noProof="0" smtClean="0">
                <a:ln>
                  <a:noFill/>
                </a:ln>
                <a:solidFill>
                  <a:prstClr val="black"/>
                </a:solidFill>
                <a:effectLst/>
                <a:uLnTx/>
                <a:uFillTx/>
                <a:latin typeface="Quire Sans" panose="020B0502040400020003"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dirty="0">
              <a:ln>
                <a:noFill/>
              </a:ln>
              <a:solidFill>
                <a:prstClr val="black"/>
              </a:solidFill>
              <a:effectLst/>
              <a:uLnTx/>
              <a:uFillTx/>
              <a:latin typeface="Quire Sans" panose="020B0502040400020003" pitchFamily="34" charset="0"/>
              <a:ea typeface="+mn-ea"/>
              <a:cs typeface="+mn-cs"/>
            </a:endParaRPr>
          </a:p>
        </p:txBody>
      </p:sp>
    </p:spTree>
    <p:extLst>
      <p:ext uri="{BB962C8B-B14F-4D97-AF65-F5344CB8AC3E}">
        <p14:creationId xmlns:p14="http://schemas.microsoft.com/office/powerpoint/2010/main" val="3614128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the Self-Managing DRAM architecture, we develop various maintenance mechanisms.</a:t>
            </a:r>
          </a:p>
          <a:p>
            <a:endParaRPr lang="en-US" dirty="0"/>
          </a:p>
          <a:p>
            <a:r>
              <a:rPr lang="en-US" dirty="0"/>
              <a:t>[CLICK] For DRAM refresh, [CLICK] we develop Fixed-Rate Refresh (SMD-FR), which uniformly refreshes all DRAM rows with a fixed refresh period.</a:t>
            </a:r>
          </a:p>
          <a:p>
            <a:r>
              <a:rPr lang="en-US" dirty="0"/>
              <a:t>[CLICK] Also, we develop Variable Rate Refresh (SMD-VR), which uses retention profiling information to skip refreshing rows that can retain their data correctly for extended periods.</a:t>
            </a:r>
          </a:p>
          <a:p>
            <a:endParaRPr lang="en-US" dirty="0"/>
          </a:p>
          <a:p>
            <a:r>
              <a:rPr lang="en-US" dirty="0"/>
              <a:t>[CLICK] For RowHammer Protection, [CLICK] we develop Probabilistic RowHammer Protection (SMD-PRP), which performs neighbor row refresh with a small probability on every row activation.</a:t>
            </a:r>
          </a:p>
          <a:p>
            <a:r>
              <a:rPr lang="en-US" dirty="0"/>
              <a:t>[CLICK] Second, we develop Deterministic RowHammer Protection (SMD-DRP), which identifies frequently activated rows and refreshes only their neighbor rows when needed.</a:t>
            </a:r>
          </a:p>
          <a:p>
            <a:endParaRPr lang="en-US" dirty="0"/>
          </a:p>
          <a:p>
            <a:r>
              <a:rPr lang="en-US" dirty="0"/>
              <a:t>[CLICK] Last, we develop a mechanism for memory scrubbing. [CLICK] SMD-MS periodically scans the entire DRAM for errors and corrects them.</a:t>
            </a:r>
          </a:p>
          <a:p>
            <a:endParaRPr lang="en-US" dirty="0"/>
          </a:p>
          <a:p>
            <a:r>
              <a:rPr lang="en-US" dirty="0"/>
              <a:t>Thanks to SMD, we all these mechanisms can be implemented completely within DRAM and they can operate together.</a:t>
            </a:r>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5D08837-A1FD-4E03-BA4E-F004DDDA85FA}"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98666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5779"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682530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C67609-88E9-5A48-B122-2F095B02841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295372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starting with this takeaway message.</a:t>
            </a:r>
          </a:p>
          <a:p>
            <a:r>
              <a:rPr lang="en-US" dirty="0"/>
              <a:t>We find that the read disturbance threshold of a row changes randomly and unpredictably over time. </a:t>
            </a:r>
          </a:p>
          <a:p>
            <a:r>
              <a:rPr lang="en-US" dirty="0"/>
              <a:t>This makes accurately identifying RDT very challenging.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DF2200-637A-42DD-BD93-B45C1CFA40D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892385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Processing-in-Memory architectures alleviate data movement bottlenecks by moving computation to where the data resides. Such architectures can be implemented </a:t>
            </a:r>
          </a:p>
          <a:p>
            <a:endParaRPr lang="en-US" dirty="0"/>
          </a:p>
          <a:p>
            <a:r>
              <a:rPr lang="en-US" dirty="0"/>
              <a:t>[CLICK] by adding logic near the memory arrays, in what is called processing-near-memory or</a:t>
            </a:r>
          </a:p>
          <a:p>
            <a:endParaRPr lang="en-US" dirty="0"/>
          </a:p>
          <a:p>
            <a:r>
              <a:rPr lang="en-US" dirty="0"/>
              <a:t>[CLICK] by using the analog operating principles of the memory cells to perform computation, in what is called processing-using-memory</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F323FB-BF2C-9B4E-83B8-1F1A8785A57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10293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[CLICK] We analyze inference execution on the accelerator using 24 edge NN models that serve as internal benchmarks for the Google Edge TPU, including</a:t>
            </a: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6 RNN Transducers, used for applications such as automatic speech recognition.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13 convolutional neural networks (CNNs), typically used for applications such as image classification and object detection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r>
              <a:rPr lang="en-US" dirty="0"/>
              <a:t>[CLICK] 2 long short-term memories (LSTMs), used for applications such as language translation and and handwriting recognition, and</a:t>
            </a:r>
          </a:p>
          <a:p>
            <a:endParaRPr lang="en-US" dirty="0"/>
          </a:p>
          <a:p>
            <a:r>
              <a:rPr lang="en-US" dirty="0"/>
              <a:t>[CLICK] 3 recurrent  convolutional neural networks  (RCNNs), used for applications such as image captioning</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63300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 In a baseline system, different machine learning models are execute in a single, monolithic edge accelerator, which leads to performance and energy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On the other hand, Mensa distributes the layers from an NN model using a runtime scheduler across a collection of smaller hardware accelerators that are catered the properties of different layer types. By specializing each accelerator to a subset of layers, Mensa avoids the shortcomings of current monolithic edge ML accelerators, resulting in a highly-efficient and high-performance accelerator with a much smaller area.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Next I will give an brief overview of Mensa’s </a:t>
            </a:r>
            <a:r>
              <a:rPr lang="en-US" dirty="0" err="1"/>
              <a:t>ruy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[NEXT]</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36967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[CLICK] Fist, Mensa-G placement of accelerators and careful dataflow design enables to reduce the energy consumed by  on-chip and off-chip parameter traffic by 15.3x on average compared to the baseline.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Second, Mensa-G reduces the dynamic energy of on-chip buffers and </a:t>
            </a:r>
            <a:r>
              <a:rPr lang="en-US" sz="1200" kern="1200" dirty="0" err="1">
                <a:solidFill>
                  <a:schemeClr val="tx1"/>
                </a:solidFill>
                <a:latin typeface="+mn-lt"/>
                <a:ea typeface="+mn-ea"/>
                <a:cs typeface="+mn-cs"/>
              </a:rPr>
              <a:t>Noc</a:t>
            </a:r>
            <a:r>
              <a:rPr lang="en-US" sz="1200" kern="1200" dirty="0">
                <a:solidFill>
                  <a:schemeClr val="tx1"/>
                </a:solidFill>
                <a:latin typeface="+mn-lt"/>
                <a:ea typeface="+mn-ea"/>
                <a:cs typeface="+mn-cs"/>
              </a:rPr>
              <a:t> by almost 50x compared to the Baseline system with high </a:t>
            </a:r>
            <a:r>
              <a:rPr lang="en-US" sz="1200" kern="1200" dirty="0" err="1">
                <a:solidFill>
                  <a:schemeClr val="tx1"/>
                </a:solidFill>
                <a:latin typeface="+mn-lt"/>
                <a:ea typeface="+mn-ea"/>
                <a:cs typeface="+mn-cs"/>
              </a:rPr>
              <a:t>bw</a:t>
            </a:r>
            <a:r>
              <a:rPr lang="en-US" sz="1200" kern="1200" dirty="0">
                <a:solidFill>
                  <a:schemeClr val="tx1"/>
                </a:solidFill>
                <a:latin typeface="+mn-lt"/>
                <a:ea typeface="+mn-ea"/>
                <a:cs typeface="+mn-cs"/>
              </a:rPr>
              <a:t> memory.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We conclude that Mensa-G  reduces energy by 66% and improves inference energy efficiency by 3.0x compared to the baseline edge TPU.</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[NEXT] </a:t>
            </a:r>
          </a:p>
          <a:p>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30864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We also analyze Mensa-G’s throughput compared to the Baseline edge TPU and  Baseline edge TPU  with the high bandwidth off-chip memory </a:t>
            </a:r>
          </a:p>
          <a:p>
            <a:endParaRPr lang="en-US" dirty="0"/>
          </a:p>
          <a:p>
            <a:r>
              <a:rPr lang="en-US" dirty="0"/>
              <a:t>[CLICK] We observe that Mensa-G’s improve throughput compared to the baseline edge TPU by 3.1X on average </a:t>
            </a:r>
          </a:p>
          <a:p>
            <a:endParaRPr lang="en-US" dirty="0"/>
          </a:p>
          <a:p>
            <a:r>
              <a:rPr lang="en-US" dirty="0"/>
              <a:t>[NEXT]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145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163208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Rot="1" noChangeAspect="1" noChangeArrowheads="1"/>
          </p:cNvSpPr>
          <p:nvPr>
            <p:ph type="sldImg"/>
          </p:nvPr>
        </p:nvSpPr>
        <p:spPr bwMode="auto">
          <a:xfrm>
            <a:off x="1181100" y="696913"/>
            <a:ext cx="4648200" cy="3486150"/>
          </a:xfrm>
          <a:prstGeom prst="rect">
            <a:avLst/>
          </a:prstGeom>
          <a:solidFill>
            <a:srgbClr val="FFFFFF"/>
          </a:solidFill>
          <a:ln>
            <a:solidFill>
              <a:srgbClr val="000000"/>
            </a:solidFill>
            <a:miter lim="800000"/>
            <a:headEnd/>
            <a:tailEnd/>
          </a:ln>
        </p:spPr>
      </p:sp>
      <p:sp>
        <p:nvSpPr>
          <p:cNvPr id="20482" name="Rectangle 2"/>
          <p:cNvSpPr>
            <a:spLocks noGrp="1" noChangeArrowheads="1"/>
          </p:cNvSpPr>
          <p:nvPr>
            <p:ph type="body" idx="1"/>
          </p:nvPr>
        </p:nvSpPr>
        <p:spPr bwMode="auto">
          <a:xfrm>
            <a:off x="701040" y="4415790"/>
            <a:ext cx="5608320" cy="4183380"/>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 xmlns:a14="http://schemas.microsoft.com/office/drawing/2010/main" val="1"/>
            </a:ext>
          </a:extLst>
        </p:spPr>
        <p:txBody>
          <a:bodyPr/>
          <a:lstStyle/>
          <a:p>
            <a:r>
              <a:rPr lang="en-US" sz="3100">
                <a:latin typeface="Lucida Grande" charset="0"/>
                <a:cs typeface="Lucida Grande" charset="0"/>
                <a:sym typeface="Lucida Grande" charset="0"/>
              </a:rPr>
              <a:t>copy</a:t>
            </a:r>
          </a:p>
        </p:txBody>
      </p:sp>
    </p:spTree>
    <p:extLst>
      <p:ext uri="{BB962C8B-B14F-4D97-AF65-F5344CB8AC3E}">
        <p14:creationId xmlns:p14="http://schemas.microsoft.com/office/powerpoint/2010/main" val="5131804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644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678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context of processing-using-DRAM, fine-grained DRAM provides three benefits</a:t>
            </a:r>
          </a:p>
          <a:p>
            <a:endParaRPr lang="en-US" dirty="0"/>
          </a:p>
          <a:p>
            <a:r>
              <a:rPr lang="en-US" dirty="0"/>
              <a:t>[CLICK] First, it improves SIMD utilization for a single PUD operations, by accessing only the DRAM mats with the target input operands </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F323FB-BF2C-9B4E-83B8-1F1A8785A57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58470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we can leverage the unused DRAM mats to concurrently execute independent PUD operations, in a multiple instruction, multiple data execution model </a:t>
            </a:r>
          </a:p>
          <a:p>
            <a:endParaRPr lang="en-US" dirty="0"/>
          </a:p>
          <a:p>
            <a:r>
              <a:rPr lang="en-US" dirty="0"/>
              <a:t>[NEXT]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F323FB-BF2C-9B4E-83B8-1F1A8785A57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86783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Second, we can leverage the global and local data buses that connect DRAM mats to move data within a DRAM subarray, allowing for the implementation of vector reduction operations </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F323FB-BF2C-9B4E-83B8-1F1A8785A57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83448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Third, since the number of DRAM rows in a single DRAM mat are on par with the number of SIMD lanes in vector ISAs, we can ease PUD’s programmability by leveraging current compiler infrastructure for such ISAs</a:t>
            </a:r>
          </a:p>
          <a:p>
            <a:endParaRPr lang="en-US" dirty="0"/>
          </a:p>
          <a:p>
            <a:r>
              <a:rPr lang="en-US" dirty="0"/>
              <a:t>[NEXT]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F323FB-BF2C-9B4E-83B8-1F1A8785A57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32772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goal is to transparently from the user, extract SIMD parallelism from an application and schedule PUD instructions while maximizing SIMD utilization</a:t>
            </a:r>
          </a:p>
          <a:p>
            <a:endParaRPr lang="en-US" dirty="0"/>
          </a:p>
          <a:p>
            <a:r>
              <a:rPr lang="en-US" dirty="0"/>
              <a:t>[CLICK] To this end, we implemented three LLVM passed targeting PUD execution </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F323FB-BF2C-9B4E-83B8-1F1A8785A57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50057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i="0" dirty="0">
                <a:effectLst/>
                <a:latin typeface="Helvetica" pitchFamily="2" charset="0"/>
              </a:rPr>
              <a:t>We evaluate MIMDRAM using twelve real-world applications</a:t>
            </a:r>
          </a:p>
          <a:p>
            <a:r>
              <a:rPr lang="en-US" sz="1600" i="0" dirty="0">
                <a:effectLst/>
                <a:latin typeface="Helvetica" pitchFamily="2" charset="0"/>
              </a:rPr>
              <a:t>and 495 multi-programmed application mixes.</a:t>
            </a:r>
          </a:p>
          <a:p>
            <a:r>
              <a:rPr lang="en-US" sz="1600" i="0" dirty="0">
                <a:effectLst/>
                <a:latin typeface="Helvetica" pitchFamily="2" charset="0"/>
              </a:rPr>
              <a:t>When using 64 DRAM subarrays per bank and 16</a:t>
            </a:r>
          </a:p>
          <a:p>
            <a:r>
              <a:rPr lang="en-US" sz="1600" i="0" dirty="0">
                <a:effectLst/>
                <a:latin typeface="Helvetica" pitchFamily="2" charset="0"/>
              </a:rPr>
              <a:t>banks for </a:t>
            </a:r>
            <a:r>
              <a:rPr lang="en-US" sz="1600" i="0" dirty="0" err="1">
                <a:effectLst/>
                <a:latin typeface="Helvetica" pitchFamily="2" charset="0"/>
              </a:rPr>
              <a:t>PuD</a:t>
            </a:r>
            <a:r>
              <a:rPr lang="en-US" sz="1600" i="0" dirty="0">
                <a:effectLst/>
                <a:latin typeface="Helvetica" pitchFamily="2" charset="0"/>
              </a:rPr>
              <a:t> computation in a DRAM chip, MIMDRAM</a:t>
            </a:r>
          </a:p>
          <a:p>
            <a:r>
              <a:rPr lang="en-US" sz="1600" i="0" dirty="0">
                <a:effectLst/>
                <a:latin typeface="Helvetica" pitchFamily="2" charset="0"/>
              </a:rPr>
              <a:t>provides 1) 13.2Å~/0.22Å~/173Å~ the performance,</a:t>
            </a:r>
          </a:p>
          <a:p>
            <a:r>
              <a:rPr lang="en-US" sz="1600" i="0" dirty="0">
                <a:effectLst/>
                <a:latin typeface="Helvetica" pitchFamily="2" charset="0"/>
              </a:rPr>
              <a:t>2) 0.0017Å~/0.00007Å~/0.004Å~ the energy consumption, 3)</a:t>
            </a:r>
          </a:p>
          <a:p>
            <a:r>
              <a:rPr lang="en-US" sz="1600" i="0" dirty="0">
                <a:effectLst/>
                <a:latin typeface="Helvetica" pitchFamily="2" charset="0"/>
              </a:rPr>
              <a:t>582.4Å~/13612Å~/272Å~ the performance per Watt of the</a:t>
            </a:r>
          </a:p>
          <a:p>
            <a:r>
              <a:rPr lang="en-US" sz="1600" i="0" dirty="0">
                <a:effectLst/>
                <a:latin typeface="Helvetica" pitchFamily="2" charset="0"/>
              </a:rPr>
              <a:t>CPU [</a:t>
            </a:r>
            <a:r>
              <a:rPr lang="en-US" sz="1600" i="0" dirty="0">
                <a:solidFill>
                  <a:srgbClr val="0000FF"/>
                </a:solidFill>
                <a:effectLst/>
                <a:latin typeface="Helvetica" pitchFamily="2" charset="0"/>
              </a:rPr>
              <a:t>215</a:t>
            </a:r>
            <a:r>
              <a:rPr lang="en-US" sz="1600" i="0" dirty="0">
                <a:effectLst/>
                <a:latin typeface="Helvetica" pitchFamily="2" charset="0"/>
              </a:rPr>
              <a:t>]/GPU [</a:t>
            </a:r>
            <a:r>
              <a:rPr lang="en-US" sz="1600" i="0" dirty="0">
                <a:solidFill>
                  <a:srgbClr val="0000FF"/>
                </a:solidFill>
                <a:effectLst/>
                <a:latin typeface="Helvetica" pitchFamily="2" charset="0"/>
              </a:rPr>
              <a:t>216</a:t>
            </a:r>
            <a:r>
              <a:rPr lang="en-US" sz="1600" i="0" dirty="0">
                <a:effectLst/>
                <a:latin typeface="Helvetica" pitchFamily="2" charset="0"/>
              </a:rPr>
              <a:t>]/SIMDRAM [</a:t>
            </a:r>
            <a:r>
              <a:rPr lang="en-US" sz="1600" i="0" dirty="0">
                <a:solidFill>
                  <a:srgbClr val="0000FF"/>
                </a:solidFill>
                <a:effectLst/>
                <a:latin typeface="Helvetica" pitchFamily="2" charset="0"/>
              </a:rPr>
              <a:t>174</a:t>
            </a:r>
            <a:r>
              <a:rPr lang="en-US" sz="1600" i="0" dirty="0">
                <a:effectLst/>
                <a:latin typeface="Helvetica" pitchFamily="2" charset="0"/>
              </a:rPr>
              <a:t>] baseline (Fig. 5) and</a:t>
            </a:r>
          </a:p>
          <a:p>
            <a:r>
              <a:rPr lang="en-US" sz="1600" i="0" dirty="0">
                <a:effectLst/>
                <a:latin typeface="Helvetica" pitchFamily="2" charset="0"/>
              </a:rPr>
              <a:t>4) when using a single DRAM subarray, 15.6°ø the SIMD</a:t>
            </a:r>
          </a:p>
          <a:p>
            <a:r>
              <a:rPr lang="en-US" sz="1600" i="0" dirty="0">
                <a:effectLst/>
                <a:latin typeface="Helvetica" pitchFamily="2" charset="0"/>
              </a:rPr>
              <a:t>utilization (i.e., SIMD efficiency) of the prior state-of-the-art</a:t>
            </a:r>
          </a:p>
          <a:p>
            <a:r>
              <a:rPr lang="en-US" sz="1600" i="0" dirty="0" err="1">
                <a:effectLst/>
                <a:latin typeface="Helvetica" pitchFamily="2" charset="0"/>
              </a:rPr>
              <a:t>PuD</a:t>
            </a:r>
            <a:r>
              <a:rPr lang="en-US" sz="1600" i="0" dirty="0">
                <a:effectLst/>
                <a:latin typeface="Helvetica" pitchFamily="2" charset="0"/>
              </a:rPr>
              <a:t> framework, SIMDRAM [</a:t>
            </a:r>
            <a:r>
              <a:rPr lang="en-US" sz="1600" i="0" dirty="0">
                <a:solidFill>
                  <a:srgbClr val="0000FF"/>
                </a:solidFill>
                <a:effectLst/>
                <a:latin typeface="Helvetica" pitchFamily="2" charset="0"/>
              </a:rPr>
              <a:t>174</a:t>
            </a:r>
            <a:r>
              <a:rPr lang="en-US" sz="1600" i="0" dirty="0">
                <a:effectLst/>
                <a:latin typeface="Helvetica" pitchFamily="2" charset="0"/>
              </a:rPr>
              <a:t>].</a:t>
            </a:r>
          </a:p>
          <a:p>
            <a:endParaRPr lang="en-US" sz="1600" i="0"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116</a:t>
            </a:fld>
            <a:endParaRPr lang="en-US"/>
          </a:p>
        </p:txBody>
      </p:sp>
    </p:spTree>
    <p:extLst>
      <p:ext uri="{BB962C8B-B14F-4D97-AF65-F5344CB8AC3E}">
        <p14:creationId xmlns:p14="http://schemas.microsoft.com/office/powerpoint/2010/main" val="17559844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plot shows the throughput improvement provided by in-DRAM copy operations for bulk data initialization and copy over CPU-based copy and initialization using LOAD and STORE instructions. We do not execute any CLFLUSH instructions and assume that the data is up to date in DRAM and there are no cached copies.</a:t>
            </a:r>
          </a:p>
          <a:p>
            <a:endParaRPr lang="en-US" dirty="0"/>
          </a:p>
          <a:p>
            <a:r>
              <a:rPr lang="en-US" dirty="0"/>
              <a:t>The x-axis shows the size of the arrays that we copy or initialize. The dark gray bar shows the improvement for initialization operations, and the bright gray bar shows the improvement for copy operations.</a:t>
            </a:r>
          </a:p>
          <a:p>
            <a:endParaRPr lang="en-US" dirty="0"/>
          </a:p>
          <a:p>
            <a:r>
              <a:rPr lang="en-US" b="1" dirty="0"/>
              <a:t>[CLICK] </a:t>
            </a:r>
            <a:r>
              <a:rPr lang="en-US" b="0" dirty="0"/>
              <a:t>We observe that in-DRAM copy and initialization operations improve copy and initialization throughput by 119x and 89x including the overheads of system support required for </a:t>
            </a:r>
            <a:r>
              <a:rPr lang="en-US" b="0" dirty="0" err="1"/>
              <a:t>RowClone</a:t>
            </a:r>
            <a:r>
              <a:rPr lang="en-US" b="0" dirty="0"/>
              <a:t> operations</a:t>
            </a:r>
            <a:endParaRPr lang="en-US" b="1"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575381-7527-4E0E-A355-7550D954D08C}" type="slidenum">
              <a:rPr kumimoji="0" lang="tr-T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121</a:t>
            </a:fld>
            <a:endParaRPr kumimoji="0" lang="tr-T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8477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5C435B-A0CD-F0F5-5A13-18B4626D3F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90B405-281C-4778-6947-8EDBD9324A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2E943A-4584-2D2E-AAAE-8E79624040A7}"/>
              </a:ext>
            </a:extLst>
          </p:cNvPr>
          <p:cNvSpPr>
            <a:spLocks noGrp="1"/>
          </p:cNvSpPr>
          <p:nvPr>
            <p:ph type="body" idx="1"/>
          </p:nvPr>
        </p:nvSpPr>
        <p:spPr/>
        <p:txBody>
          <a:bodyPr/>
          <a:lstStyle/>
          <a:p>
            <a:r>
              <a:rPr lang="en-US" dirty="0"/>
              <a:t>[CLICK]In this study, we experimentally demonstrate that off-the-shelf DRAM chips </a:t>
            </a:r>
          </a:p>
          <a:p>
            <a:r>
              <a:rPr lang="en-US" dirty="0"/>
              <a:t>[CLICK] Can simultaneously activating up to 48 DRAM rows in two neighboring subarrays</a:t>
            </a:r>
          </a:p>
          <a:p>
            <a:r>
              <a:rPr lang="en-US" dirty="0"/>
              <a:t>[CLICK] Can performing NOT operation with up to 32 output operands</a:t>
            </a:r>
          </a:p>
          <a:p>
            <a:r>
              <a:rPr lang="en-US" dirty="0"/>
              <a:t>[CLICK] Can performing up to 16-input AND, NAND, OR, and NOR operations</a:t>
            </a:r>
          </a:p>
        </p:txBody>
      </p:sp>
      <p:sp>
        <p:nvSpPr>
          <p:cNvPr id="4" name="Slide Number Placeholder 3">
            <a:extLst>
              <a:ext uri="{FF2B5EF4-FFF2-40B4-BE49-F238E27FC236}">
                <a16:creationId xmlns:a16="http://schemas.microsoft.com/office/drawing/2014/main" id="{897087A8-9148-E124-5FF5-6AF013C4F08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768007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Our key idea is since we can activate many rows simultaneously, we can copy one row’s content to other simultaneously activated rows</a:t>
            </a:r>
          </a:p>
          <a:p>
            <a:endParaRPr lang="en-US" dirty="0"/>
          </a:p>
          <a:p>
            <a:r>
              <a:rPr lang="en-US" dirty="0"/>
              <a:t>[CLICK] Let’s recall the </a:t>
            </a:r>
            <a:r>
              <a:rPr lang="en-US" dirty="0" err="1"/>
              <a:t>RowClone</a:t>
            </a:r>
            <a:r>
              <a:rPr lang="en-US" dirty="0"/>
              <a:t> example where we copy source to destination</a:t>
            </a:r>
          </a:p>
          <a:p>
            <a:r>
              <a:rPr lang="en-US" dirty="0"/>
              <a:t>[CLICK] In </a:t>
            </a:r>
            <a:r>
              <a:rPr lang="en-US" dirty="0" err="1"/>
              <a:t>RowClone</a:t>
            </a:r>
            <a:r>
              <a:rPr lang="en-US" dirty="0"/>
              <a:t>, we first activate the source row which will copy its content to sense amplifiers</a:t>
            </a:r>
          </a:p>
          <a:p>
            <a:r>
              <a:rPr lang="en-US" dirty="0"/>
              <a:t>[CLICK] And then, we activate destination row to drive the sense amplifier’s content to destination row</a:t>
            </a:r>
          </a:p>
          <a:p>
            <a:endParaRPr lang="en-US" dirty="0"/>
          </a:p>
          <a:p>
            <a:r>
              <a:rPr lang="en-US" dirty="0"/>
              <a:t>[CLICK] In our mechanism, which we call Multi-</a:t>
            </a:r>
            <a:r>
              <a:rPr lang="en-US" dirty="0" err="1"/>
              <a:t>RowCopy</a:t>
            </a:r>
            <a:r>
              <a:rPr lang="en-US" dirty="0"/>
              <a:t>, we have several destination rows</a:t>
            </a:r>
          </a:p>
          <a:p>
            <a:r>
              <a:rPr lang="en-US" dirty="0"/>
              <a:t>[CLICK] Here we activate many destination rows simultaneously </a:t>
            </a:r>
          </a:p>
          <a:p>
            <a:r>
              <a:rPr lang="en-US" dirty="0"/>
              <a:t>[CLICK] and thus sense amplifier drives its content to these destination rows. </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8095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C53B7-8840-87C2-6988-A3B917B3C068}"/>
            </a:ext>
          </a:extLst>
        </p:cNvPr>
        <p:cNvGrpSpPr/>
        <p:nvPr/>
      </p:nvGrpSpPr>
      <p:grpSpPr>
        <a:xfrm>
          <a:off x="0" y="0"/>
          <a:ext cx="0" cy="0"/>
          <a:chOff x="0" y="0"/>
          <a:chExt cx="0" cy="0"/>
        </a:xfrm>
      </p:grpSpPr>
      <p:sp>
        <p:nvSpPr>
          <p:cNvPr id="2" name="Slayt Resmi Yer Tutucusu 1">
            <a:extLst>
              <a:ext uri="{FF2B5EF4-FFF2-40B4-BE49-F238E27FC236}">
                <a16:creationId xmlns:a16="http://schemas.microsoft.com/office/drawing/2014/main" id="{DF29480D-51CC-B41C-ED4C-4E99BC6ABE7F}"/>
              </a:ext>
            </a:extLst>
          </p:cNvPr>
          <p:cNvSpPr>
            <a:spLocks noGrp="1" noRot="1" noChangeAspect="1"/>
          </p:cNvSpPr>
          <p:nvPr>
            <p:ph type="sldImg"/>
          </p:nvPr>
        </p:nvSpPr>
        <p:spPr/>
      </p:sp>
      <p:sp>
        <p:nvSpPr>
          <p:cNvPr id="3" name="Not Yer Tutucusu 2">
            <a:extLst>
              <a:ext uri="{FF2B5EF4-FFF2-40B4-BE49-F238E27FC236}">
                <a16:creationId xmlns:a16="http://schemas.microsoft.com/office/drawing/2014/main" id="{7AA4F806-4ED1-CCE6-41D0-84A2303B40F1}"/>
              </a:ext>
            </a:extLst>
          </p:cNvPr>
          <p:cNvSpPr>
            <a:spLocks noGrp="1"/>
          </p:cNvSpPr>
          <p:nvPr>
            <p:ph type="body" idx="1"/>
          </p:nvPr>
        </p:nvSpPr>
        <p:spPr/>
        <p:txBody>
          <a:bodyPr/>
          <a:lstStyle/>
          <a:p>
            <a:r>
              <a:rPr lang="en-US" dirty="0"/>
              <a:t>Our key idea is to leverage the connection between neighboring subarrays, </a:t>
            </a:r>
          </a:p>
          <a:p>
            <a:r>
              <a:rPr lang="en-US" dirty="0"/>
              <a:t>[CLICK] the NOT gate in the sense amplifier.</a:t>
            </a:r>
          </a:p>
          <a:p>
            <a:r>
              <a:rPr lang="en-US" dirty="0"/>
              <a:t>[CLICK] By simultaneously activating rows in neighboring subarrays, we can connect these rows through a NOT gate </a:t>
            </a:r>
          </a:p>
          <a:p>
            <a:r>
              <a:rPr lang="en-US" dirty="0"/>
              <a:t>[CLICK] As an example, source and destination in neighboring subarrays and if we first activate </a:t>
            </a:r>
            <a:r>
              <a:rPr lang="en-US" dirty="0" err="1"/>
              <a:t>src</a:t>
            </a:r>
            <a:endParaRPr lang="en-US" dirty="0"/>
          </a:p>
          <a:p>
            <a:r>
              <a:rPr lang="en-US" dirty="0"/>
              <a:t>[CLICK] and then activate destination, this result in sense amplifier to drive the negated </a:t>
            </a:r>
            <a:r>
              <a:rPr lang="en-US" dirty="0" err="1"/>
              <a:t>src</a:t>
            </a:r>
            <a:r>
              <a:rPr lang="en-US" dirty="0"/>
              <a:t> value to the </a:t>
            </a:r>
            <a:r>
              <a:rPr lang="en-US" dirty="0" err="1"/>
              <a:t>dst</a:t>
            </a:r>
            <a:endParaRPr lang="en-US" dirty="0"/>
          </a:p>
        </p:txBody>
      </p:sp>
      <p:sp>
        <p:nvSpPr>
          <p:cNvPr id="4" name="Slayt Numarası Yer Tutucusu 3">
            <a:extLst>
              <a:ext uri="{FF2B5EF4-FFF2-40B4-BE49-F238E27FC236}">
                <a16:creationId xmlns:a16="http://schemas.microsoft.com/office/drawing/2014/main" id="{5E0FB812-F800-064A-0240-BC9BAADD5236}"/>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88316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3DB2C-B4AC-BBDE-302C-E28E1ADD4521}"/>
            </a:ext>
          </a:extLst>
        </p:cNvPr>
        <p:cNvGrpSpPr/>
        <p:nvPr/>
      </p:nvGrpSpPr>
      <p:grpSpPr>
        <a:xfrm>
          <a:off x="0" y="0"/>
          <a:ext cx="0" cy="0"/>
          <a:chOff x="0" y="0"/>
          <a:chExt cx="0" cy="0"/>
        </a:xfrm>
      </p:grpSpPr>
      <p:sp>
        <p:nvSpPr>
          <p:cNvPr id="2" name="Slayt Resmi Yer Tutucusu 1">
            <a:extLst>
              <a:ext uri="{FF2B5EF4-FFF2-40B4-BE49-F238E27FC236}">
                <a16:creationId xmlns:a16="http://schemas.microsoft.com/office/drawing/2014/main" id="{BFBAFE11-6CC3-EE26-6BD4-8F1F76EF78C1}"/>
              </a:ext>
            </a:extLst>
          </p:cNvPr>
          <p:cNvSpPr>
            <a:spLocks noGrp="1" noRot="1" noChangeAspect="1"/>
          </p:cNvSpPr>
          <p:nvPr>
            <p:ph type="sldImg"/>
          </p:nvPr>
        </p:nvSpPr>
        <p:spPr/>
      </p:sp>
      <p:sp>
        <p:nvSpPr>
          <p:cNvPr id="3" name="Not Yer Tutucusu 2">
            <a:extLst>
              <a:ext uri="{FF2B5EF4-FFF2-40B4-BE49-F238E27FC236}">
                <a16:creationId xmlns:a16="http://schemas.microsoft.com/office/drawing/2014/main" id="{21A917EE-C874-54A3-F071-14A06ED3EC60}"/>
              </a:ext>
            </a:extLst>
          </p:cNvPr>
          <p:cNvSpPr>
            <a:spLocks noGrp="1"/>
          </p:cNvSpPr>
          <p:nvPr>
            <p:ph type="body" idx="1"/>
          </p:nvPr>
        </p:nvSpPr>
        <p:spPr/>
        <p:txBody>
          <a:bodyPr/>
          <a:lstStyle/>
          <a:p>
            <a:r>
              <a:rPr lang="en-US" dirty="0"/>
              <a:t>[CLICK] Let me give the key idea by showing four cells: X,Y,A, and B, two from each neighboring subarrays.</a:t>
            </a:r>
          </a:p>
          <a:p>
            <a:r>
              <a:rPr lang="en-US" dirty="0"/>
              <a:t>[CLICK] Now if we activate these four cells simultaneously, </a:t>
            </a:r>
          </a:p>
          <a:p>
            <a:r>
              <a:rPr lang="en-US" dirty="0"/>
              <a:t>[CLICK] the </a:t>
            </a:r>
            <a:r>
              <a:rPr lang="en-US" dirty="0" err="1"/>
              <a:t>bitline</a:t>
            </a:r>
            <a:r>
              <a:rPr lang="en-US" dirty="0"/>
              <a:t> at the bottom subarray becomes the function of voltages in X and Y and the </a:t>
            </a:r>
            <a:r>
              <a:rPr lang="en-US" dirty="0" err="1"/>
              <a:t>bitline</a:t>
            </a:r>
            <a:r>
              <a:rPr lang="en-US" dirty="0"/>
              <a:t> at the top subarray becomes the function of voltages in A and B</a:t>
            </a:r>
          </a:p>
          <a:p>
            <a:r>
              <a:rPr lang="en-US" dirty="0"/>
              <a:t>[CLICK] Sense amplifier will compare voltage at the bottom </a:t>
            </a:r>
            <a:r>
              <a:rPr lang="en-US" dirty="0" err="1"/>
              <a:t>bitline</a:t>
            </a:r>
            <a:r>
              <a:rPr lang="en-US" dirty="0"/>
              <a:t> to the voltage at the top </a:t>
            </a:r>
            <a:r>
              <a:rPr lang="en-US" dirty="0" err="1"/>
              <a:t>bitline</a:t>
            </a:r>
            <a:r>
              <a:rPr lang="en-US" dirty="0"/>
              <a:t> and figure out which one is higher</a:t>
            </a:r>
          </a:p>
        </p:txBody>
      </p:sp>
      <p:sp>
        <p:nvSpPr>
          <p:cNvPr id="4" name="Slayt Numarası Yer Tutucusu 3">
            <a:extLst>
              <a:ext uri="{FF2B5EF4-FFF2-40B4-BE49-F238E27FC236}">
                <a16:creationId xmlns:a16="http://schemas.microsoft.com/office/drawing/2014/main" id="{2005252E-A5A8-1828-7EFC-C6729B7E2606}"/>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817155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5BE0A-81D6-F772-5431-269979CAA719}"/>
            </a:ext>
          </a:extLst>
        </p:cNvPr>
        <p:cNvGrpSpPr/>
        <p:nvPr/>
      </p:nvGrpSpPr>
      <p:grpSpPr>
        <a:xfrm>
          <a:off x="0" y="0"/>
          <a:ext cx="0" cy="0"/>
          <a:chOff x="0" y="0"/>
          <a:chExt cx="0" cy="0"/>
        </a:xfrm>
      </p:grpSpPr>
      <p:sp>
        <p:nvSpPr>
          <p:cNvPr id="2" name="Slayt Resmi Yer Tutucusu 1">
            <a:extLst>
              <a:ext uri="{FF2B5EF4-FFF2-40B4-BE49-F238E27FC236}">
                <a16:creationId xmlns:a16="http://schemas.microsoft.com/office/drawing/2014/main" id="{58B699F5-E12C-931B-CF02-5460DFFAC358}"/>
              </a:ext>
            </a:extLst>
          </p:cNvPr>
          <p:cNvSpPr>
            <a:spLocks noGrp="1" noRot="1" noChangeAspect="1"/>
          </p:cNvSpPr>
          <p:nvPr>
            <p:ph type="sldImg"/>
          </p:nvPr>
        </p:nvSpPr>
        <p:spPr/>
      </p:sp>
      <p:sp>
        <p:nvSpPr>
          <p:cNvPr id="3" name="Not Yer Tutucusu 2">
            <a:extLst>
              <a:ext uri="{FF2B5EF4-FFF2-40B4-BE49-F238E27FC236}">
                <a16:creationId xmlns:a16="http://schemas.microsoft.com/office/drawing/2014/main" id="{CBC3695A-9263-A226-276E-428FB6615A46}"/>
              </a:ext>
            </a:extLst>
          </p:cNvPr>
          <p:cNvSpPr>
            <a:spLocks noGrp="1"/>
          </p:cNvSpPr>
          <p:nvPr>
            <p:ph type="body" idx="1"/>
          </p:nvPr>
        </p:nvSpPr>
        <p:spPr/>
        <p:txBody>
          <a:bodyPr/>
          <a:lstStyle/>
          <a:p>
            <a:endParaRPr lang="en-US" dirty="0"/>
          </a:p>
        </p:txBody>
      </p:sp>
      <p:sp>
        <p:nvSpPr>
          <p:cNvPr id="4" name="Slayt Numarası Yer Tutucusu 3">
            <a:extLst>
              <a:ext uri="{FF2B5EF4-FFF2-40B4-BE49-F238E27FC236}">
                <a16:creationId xmlns:a16="http://schemas.microsoft.com/office/drawing/2014/main" id="{A4E91A2E-FDAA-23D8-1382-20BA4A69A3C9}"/>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220427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C99F0-E4DE-9A3E-5F9A-267AE86003C6}"/>
            </a:ext>
          </a:extLst>
        </p:cNvPr>
        <p:cNvGrpSpPr/>
        <p:nvPr/>
      </p:nvGrpSpPr>
      <p:grpSpPr>
        <a:xfrm>
          <a:off x="0" y="0"/>
          <a:ext cx="0" cy="0"/>
          <a:chOff x="0" y="0"/>
          <a:chExt cx="0" cy="0"/>
        </a:xfrm>
      </p:grpSpPr>
      <p:sp>
        <p:nvSpPr>
          <p:cNvPr id="2" name="Slayt Resmi Yer Tutucusu 1">
            <a:extLst>
              <a:ext uri="{FF2B5EF4-FFF2-40B4-BE49-F238E27FC236}">
                <a16:creationId xmlns:a16="http://schemas.microsoft.com/office/drawing/2014/main" id="{7B5C5805-7A21-1FF9-12FE-F9B9792B837F}"/>
              </a:ext>
            </a:extLst>
          </p:cNvPr>
          <p:cNvSpPr>
            <a:spLocks noGrp="1" noRot="1" noChangeAspect="1"/>
          </p:cNvSpPr>
          <p:nvPr>
            <p:ph type="sldImg"/>
          </p:nvPr>
        </p:nvSpPr>
        <p:spPr/>
      </p:sp>
      <p:sp>
        <p:nvSpPr>
          <p:cNvPr id="3" name="Not Yer Tutucusu 2">
            <a:extLst>
              <a:ext uri="{FF2B5EF4-FFF2-40B4-BE49-F238E27FC236}">
                <a16:creationId xmlns:a16="http://schemas.microsoft.com/office/drawing/2014/main" id="{F9515331-1290-1711-4B64-C76DE6B77485}"/>
              </a:ext>
            </a:extLst>
          </p:cNvPr>
          <p:cNvSpPr>
            <a:spLocks noGrp="1"/>
          </p:cNvSpPr>
          <p:nvPr>
            <p:ph type="body" idx="1"/>
          </p:nvPr>
        </p:nvSpPr>
        <p:spPr/>
        <p:txBody>
          <a:bodyPr/>
          <a:lstStyle/>
          <a:p>
            <a:r>
              <a:rPr lang="en-US" dirty="0"/>
              <a:t>By carefully choosing the voltage levels of the cells in the reference subarray, we can express many-input AND, NAND, OR, and NOR operations</a:t>
            </a:r>
          </a:p>
          <a:p>
            <a:r>
              <a:rPr lang="en-US" dirty="0"/>
              <a:t>[CLICK] As our time is limited, please check our paper for more details.</a:t>
            </a:r>
          </a:p>
        </p:txBody>
      </p:sp>
      <p:sp>
        <p:nvSpPr>
          <p:cNvPr id="4" name="Slayt Numarası Yer Tutucusu 3">
            <a:extLst>
              <a:ext uri="{FF2B5EF4-FFF2-40B4-BE49-F238E27FC236}">
                <a16:creationId xmlns:a16="http://schemas.microsoft.com/office/drawing/2014/main" id="{3193CBD5-9129-F05E-8034-E2FEE300505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2075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DC455-45C2-68FD-F805-E046A8F35A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A7A66C-DD08-5CC2-67EE-F25E6B76FA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F43220-2330-941A-9F7A-602509C164C8}"/>
              </a:ext>
            </a:extLst>
          </p:cNvPr>
          <p:cNvSpPr>
            <a:spLocks noGrp="1"/>
          </p:cNvSpPr>
          <p:nvPr>
            <p:ph type="body" idx="1"/>
          </p:nvPr>
        </p:nvSpPr>
        <p:spPr/>
        <p:txBody>
          <a:bodyPr/>
          <a:lstStyle/>
          <a:p>
            <a:r>
              <a:rPr lang="en-US" dirty="0"/>
              <a:t>[CLICK] We use a FPGA based DDR4 testing infrastructure developed from DRAM bender that </a:t>
            </a:r>
          </a:p>
          <a:p>
            <a:r>
              <a:rPr lang="en-US" dirty="0"/>
              <a:t>[CLICK] enables fine-grained control over DRAM commands, timings, and temperature</a:t>
            </a:r>
            <a:endParaRPr lang="en-CH" dirty="0"/>
          </a:p>
        </p:txBody>
      </p:sp>
      <p:sp>
        <p:nvSpPr>
          <p:cNvPr id="5" name="Slayt Numarası Yer Tutucusu 4">
            <a:extLst>
              <a:ext uri="{FF2B5EF4-FFF2-40B4-BE49-F238E27FC236}">
                <a16:creationId xmlns:a16="http://schemas.microsoft.com/office/drawing/2014/main" id="{967542D8-A95B-AFBB-6F0B-0D4C67BA4057}"/>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130</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2261240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[CLICK]We test 256 DDR4 chips from two major DRAM manufacturers, </a:t>
            </a:r>
          </a:p>
          <a:p>
            <a:r>
              <a:rPr lang="en-US" dirty="0"/>
              <a:t>[CLICK] covering different die densities and revisions</a:t>
            </a:r>
            <a:endParaRPr lang="en-CH" dirty="0"/>
          </a:p>
        </p:txBody>
      </p:sp>
      <p:sp>
        <p:nvSpPr>
          <p:cNvPr id="5" name="Slayt Numarası Yer Tutucusu 4">
            <a:extLst>
              <a:ext uri="{FF2B5EF4-FFF2-40B4-BE49-F238E27FC236}">
                <a16:creationId xmlns:a16="http://schemas.microsoft.com/office/drawing/2014/main" id="{356D7060-3310-7338-E057-EF71108F03E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18054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346E6-F29C-FD2E-96AB-58836FA678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AFBFF6-D3F0-57D7-1530-8DC17268B0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F6DC85-EB06-43D7-79FD-8B9F99FD9A88}"/>
              </a:ext>
            </a:extLst>
          </p:cNvPr>
          <p:cNvSpPr>
            <a:spLocks noGrp="1"/>
          </p:cNvSpPr>
          <p:nvPr>
            <p:ph type="body" idx="1"/>
          </p:nvPr>
        </p:nvSpPr>
        <p:spPr/>
        <p:txBody>
          <a:bodyPr/>
          <a:lstStyle/>
          <a:p>
            <a:r>
              <a:rPr lang="en-US" dirty="0"/>
              <a:t>Now let me show you the first result</a:t>
            </a:r>
          </a:p>
          <a:p>
            <a:endParaRPr lang="en-US" dirty="0"/>
          </a:p>
          <a:p>
            <a:r>
              <a:rPr lang="en-US" dirty="0"/>
              <a:t>[CLICK] In this plot, y-axis shows the success rate</a:t>
            </a:r>
          </a:p>
          <a:p>
            <a:r>
              <a:rPr lang="en-US" dirty="0"/>
              <a:t>[CLICK] x-axis shows the number of destination rows from 1 to 31</a:t>
            </a:r>
          </a:p>
          <a:p>
            <a:r>
              <a:rPr lang="en-US" dirty="0"/>
              <a:t>[CLICK] And we plot the success rate distribution as a box-and-whiskers plot</a:t>
            </a:r>
          </a:p>
          <a:p>
            <a:endParaRPr lang="en-US" dirty="0"/>
          </a:p>
          <a:p>
            <a:r>
              <a:rPr lang="en-US" dirty="0"/>
              <a:t>[CLICK] We observe that the average success rate is higher than 99.98% across all tested number of destination rows</a:t>
            </a:r>
          </a:p>
          <a:p>
            <a:endParaRPr lang="en-US" dirty="0"/>
          </a:p>
          <a:p>
            <a:r>
              <a:rPr lang="en-US" dirty="0"/>
              <a:t>[CLICK] Hence, we conclude that off-the-shelf DRAM chips can copy one row’s content to up to 31 rows with a very high success rate</a:t>
            </a:r>
            <a:endParaRPr lang="en-CH" dirty="0"/>
          </a:p>
        </p:txBody>
      </p:sp>
      <p:sp>
        <p:nvSpPr>
          <p:cNvPr id="4" name="Slide Number Placeholder 3">
            <a:extLst>
              <a:ext uri="{FF2B5EF4-FFF2-40B4-BE49-F238E27FC236}">
                <a16:creationId xmlns:a16="http://schemas.microsoft.com/office/drawing/2014/main" id="{B7B4CD62-CE47-4792-33B0-D32EF4500AD1}"/>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716462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see our first results</a:t>
            </a:r>
          </a:p>
          <a:p>
            <a:r>
              <a:rPr lang="en-US" dirty="0"/>
              <a:t>[CLICK] Here is the plot, in the x-axis we have the number of input operands and y-axis shows the success rate distribution across dram cells and the hue shows the type of operation</a:t>
            </a:r>
          </a:p>
          <a:p>
            <a:r>
              <a:rPr lang="en-US" dirty="0"/>
              <a:t>[CLICK] Our key takeaway from this experiment is off-the-shelf DRAM chips can perform 2, 4, 8, 16 input AND, NAND, OR, and NOR operations</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684075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9DD6D-BDEC-19D5-7612-CD3826D4EE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74020E-BA66-E6C0-C3CA-376A05201F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654A44-0FF6-3C9E-5158-92D00B30A483}"/>
              </a:ext>
            </a:extLst>
          </p:cNvPr>
          <p:cNvSpPr>
            <a:spLocks noGrp="1"/>
          </p:cNvSpPr>
          <p:nvPr>
            <p:ph type="body" idx="1"/>
          </p:nvPr>
        </p:nvSpPr>
        <p:spPr/>
        <p:txBody>
          <a:bodyPr/>
          <a:lstStyle/>
          <a:p>
            <a:r>
              <a:rPr lang="en-US" dirty="0"/>
              <a:t>Let’s see our first results</a:t>
            </a:r>
          </a:p>
          <a:p>
            <a:r>
              <a:rPr lang="en-US" dirty="0"/>
              <a:t>[CLICK] Here is the plot, in the x-axis we have the number of input operands and y-axis shows the success rate distribution across dram cells and the hue shows the type of operation</a:t>
            </a:r>
          </a:p>
          <a:p>
            <a:r>
              <a:rPr lang="en-US" dirty="0"/>
              <a:t>[CLICK] Our key takeaway from this experiment is off-the-shelf DRAM chips can perform 2, 4, 8, 16 input AND, NAND, OR, and NOR operations</a:t>
            </a:r>
            <a:endParaRPr lang="en-CH" dirty="0"/>
          </a:p>
        </p:txBody>
      </p:sp>
      <p:sp>
        <p:nvSpPr>
          <p:cNvPr id="4" name="Slide Number Placeholder 3">
            <a:extLst>
              <a:ext uri="{FF2B5EF4-FFF2-40B4-BE49-F238E27FC236}">
                <a16:creationId xmlns:a16="http://schemas.microsoft.com/office/drawing/2014/main" id="{BE499E00-C87F-8163-8DE6-FCB3C2C01D6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56238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B0D82-103F-4707-87FC-C949DD129AD3}"/>
            </a:ext>
          </a:extLst>
        </p:cNvPr>
        <p:cNvGrpSpPr/>
        <p:nvPr/>
      </p:nvGrpSpPr>
      <p:grpSpPr>
        <a:xfrm>
          <a:off x="0" y="0"/>
          <a:ext cx="0" cy="0"/>
          <a:chOff x="0" y="0"/>
          <a:chExt cx="0" cy="0"/>
        </a:xfrm>
      </p:grpSpPr>
      <p:sp>
        <p:nvSpPr>
          <p:cNvPr id="136193" name="Rectangle 7">
            <a:extLst>
              <a:ext uri="{FF2B5EF4-FFF2-40B4-BE49-F238E27FC236}">
                <a16:creationId xmlns:a16="http://schemas.microsoft.com/office/drawing/2014/main" id="{732F1B2A-C104-D6C0-5557-38E6D7C10E6D}"/>
              </a:ext>
            </a:extLst>
          </p:cNvPr>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151</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a:extLst>
              <a:ext uri="{FF2B5EF4-FFF2-40B4-BE49-F238E27FC236}">
                <a16:creationId xmlns:a16="http://schemas.microsoft.com/office/drawing/2014/main" id="{244EBF2C-9570-D41F-91FC-C05FB4CC3494}"/>
              </a:ext>
            </a:extLst>
          </p:cNvPr>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a:extLst>
              <a:ext uri="{FF2B5EF4-FFF2-40B4-BE49-F238E27FC236}">
                <a16:creationId xmlns:a16="http://schemas.microsoft.com/office/drawing/2014/main" id="{E4438D92-E3DC-9399-295E-BCF03498F099}"/>
              </a:ext>
            </a:extLst>
          </p:cNvPr>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93938136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171835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4039E-069C-27F8-BDFE-782938BCC9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E6DE1B-2F4E-152C-850F-E326088D09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41E4DA-51B0-C755-F8DA-6A81A4ECD505}"/>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64245884-FD65-235F-F2E8-5DA5F10CC8A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8469724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FEF80A-3320-FCBE-AA8C-6C327B93F742}"/>
            </a:ext>
          </a:extLst>
        </p:cNvPr>
        <p:cNvGrpSpPr/>
        <p:nvPr/>
      </p:nvGrpSpPr>
      <p:grpSpPr>
        <a:xfrm>
          <a:off x="0" y="0"/>
          <a:ext cx="0" cy="0"/>
          <a:chOff x="0" y="0"/>
          <a:chExt cx="0" cy="0"/>
        </a:xfrm>
      </p:grpSpPr>
      <p:sp>
        <p:nvSpPr>
          <p:cNvPr id="136193" name="Rectangle 7">
            <a:extLst>
              <a:ext uri="{FF2B5EF4-FFF2-40B4-BE49-F238E27FC236}">
                <a16:creationId xmlns:a16="http://schemas.microsoft.com/office/drawing/2014/main" id="{2283F996-A189-F1FC-8769-5A7121559BAA}"/>
              </a:ext>
            </a:extLst>
          </p:cNvPr>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160</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a:extLst>
              <a:ext uri="{FF2B5EF4-FFF2-40B4-BE49-F238E27FC236}">
                <a16:creationId xmlns:a16="http://schemas.microsoft.com/office/drawing/2014/main" id="{D2EC91F6-E8E8-E39B-049D-23B043FFD986}"/>
              </a:ext>
            </a:extLst>
          </p:cNvPr>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a:extLst>
              <a:ext uri="{FF2B5EF4-FFF2-40B4-BE49-F238E27FC236}">
                <a16:creationId xmlns:a16="http://schemas.microsoft.com/office/drawing/2014/main" id="{C556A72A-3014-EDCF-6786-526C79DD1277}"/>
              </a:ext>
            </a:extLst>
          </p:cNvPr>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289872520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575381-7527-4E0E-A355-7550D954D08C}" type="slidenum">
              <a:rPr kumimoji="0" lang="tr-TR"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180</a:t>
            </a:fld>
            <a:endParaRPr kumimoji="0" lang="tr-TR"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136051153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5C0A5-6E7A-79E6-BFA9-1ECEF200A6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C29E34-F5F5-39EA-94C3-9CE9A8CEE6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E1CDA9-DEEB-CE16-62E6-6C2F70EF6EF7}"/>
              </a:ext>
            </a:extLst>
          </p:cNvPr>
          <p:cNvSpPr>
            <a:spLocks noGrp="1"/>
          </p:cNvSpPr>
          <p:nvPr>
            <p:ph type="body" idx="1"/>
          </p:nvPr>
        </p:nvSpPr>
        <p:spPr/>
        <p:txBody>
          <a:bodyPr/>
          <a:lstStyle/>
          <a:p>
            <a:r>
              <a:rPr lang="en-US" dirty="0"/>
              <a:t>Now let’s analyze the impact of data pattern</a:t>
            </a:r>
          </a:p>
          <a:p>
            <a:endParaRPr lang="en-US" dirty="0"/>
          </a:p>
          <a:p>
            <a:r>
              <a:rPr lang="en-US" dirty="0"/>
              <a:t>[CLICK] We plot the average success rate for each number of destination rows and show the trend using a </a:t>
            </a:r>
            <a:r>
              <a:rPr lang="en-US" dirty="0" err="1"/>
              <a:t>lineplot</a:t>
            </a:r>
            <a:r>
              <a:rPr lang="en-US" dirty="0"/>
              <a:t>. Each </a:t>
            </a:r>
            <a:r>
              <a:rPr lang="en-US" dirty="0" err="1"/>
              <a:t>colered</a:t>
            </a:r>
            <a:r>
              <a:rPr lang="en-US" dirty="0"/>
              <a:t> line represent a different data pattern</a:t>
            </a:r>
          </a:p>
          <a:p>
            <a:endParaRPr lang="en-US" dirty="0"/>
          </a:p>
          <a:p>
            <a:r>
              <a:rPr lang="en-US" dirty="0"/>
              <a:t>[CLICK] We observe that data pattern decreases the average success rate at most by 0.79% </a:t>
            </a:r>
          </a:p>
          <a:p>
            <a:endParaRPr lang="en-US" dirty="0"/>
          </a:p>
          <a:p>
            <a:r>
              <a:rPr lang="en-US" dirty="0"/>
              <a:t>[CLICK] We conclude that data pattern has a small effect on the success rate</a:t>
            </a:r>
            <a:endParaRPr lang="en-CH" dirty="0"/>
          </a:p>
        </p:txBody>
      </p:sp>
      <p:sp>
        <p:nvSpPr>
          <p:cNvPr id="4" name="Slide Number Placeholder 3">
            <a:extLst>
              <a:ext uri="{FF2B5EF4-FFF2-40B4-BE49-F238E27FC236}">
                <a16:creationId xmlns:a16="http://schemas.microsoft.com/office/drawing/2014/main" id="{90D0A708-1F3C-23B1-97AF-3DB489F1F20F}"/>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426129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BBA66-35D5-14EB-9E99-CCFA4E229C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74F600-9D69-EEEF-16A1-D2D17ECE8F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2AA33D-59BF-048A-832D-1C1EC7810D51}"/>
              </a:ext>
            </a:extLst>
          </p:cNvPr>
          <p:cNvSpPr>
            <a:spLocks noGrp="1"/>
          </p:cNvSpPr>
          <p:nvPr>
            <p:ph type="body" idx="1"/>
          </p:nvPr>
        </p:nvSpPr>
        <p:spPr/>
        <p:txBody>
          <a:bodyPr/>
          <a:lstStyle/>
          <a:p>
            <a:r>
              <a:rPr lang="en-US" dirty="0"/>
              <a:t>Our takeaway from this experiment is data pattern slightly affects the reliability of AND, NAND, OR, and NOR operations.</a:t>
            </a:r>
            <a:endParaRPr lang="en-CH" dirty="0"/>
          </a:p>
        </p:txBody>
      </p:sp>
      <p:sp>
        <p:nvSpPr>
          <p:cNvPr id="4" name="Slide Number Placeholder 3">
            <a:extLst>
              <a:ext uri="{FF2B5EF4-FFF2-40B4-BE49-F238E27FC236}">
                <a16:creationId xmlns:a16="http://schemas.microsoft.com/office/drawing/2014/main" id="{BF2017DB-B120-7D0A-CDDD-FCDD494A2186}"/>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469114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At a very high level, Flash-Cosmos enables </a:t>
            </a:r>
            <a:r>
              <a:rPr lang="en-CH" b="1" dirty="0"/>
              <a:t>[Click] </a:t>
            </a:r>
            <a:r>
              <a:rPr lang="en-CH" b="0" dirty="0"/>
              <a:t>computation while sensing multiple operands at once and accurate computation results by zeroing raw bit errors in stored data. </a:t>
            </a:r>
            <a:r>
              <a:rPr lang="en-CH" b="1" dirty="0"/>
              <a:t>[Click]</a:t>
            </a:r>
          </a:p>
          <a:p>
            <a:endParaRPr lang="en-CH" b="1" dirty="0"/>
          </a:p>
          <a:p>
            <a:endParaRPr lang="en-CH"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C3F745-936E-E64C-822F-C311E85D7265}"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985160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The bitline current cannot flow through Bitline 4 any longer, as it has a cell that stores ‘0’ and blocks the bitline current. </a:t>
            </a:r>
            <a:r>
              <a:rPr lang="en-CH" b="1" dirty="0"/>
              <a:t>[Click]</a:t>
            </a:r>
            <a:endParaRPr lang="en-CH" b="0" dirty="0"/>
          </a:p>
          <a:p>
            <a:endParaRPr lang="en-CH" b="0" dirty="0"/>
          </a:p>
          <a:p>
            <a:endParaRPr lang="en-CH"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C3F745-936E-E64C-822F-C311E85D7265}"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186</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145027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This way, intra-block MWS enables bitwise AND operation on any pages in the same block via a single sensing operation. </a:t>
            </a:r>
            <a:r>
              <a:rPr lang="en-CH" b="1" dirty="0"/>
              <a:t>[Click]</a:t>
            </a:r>
          </a:p>
          <a:p>
            <a:endParaRPr lang="en-CH" b="1" dirty="0"/>
          </a:p>
          <a:p>
            <a:endParaRPr lang="en-CH"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C3F745-936E-E64C-822F-C311E85D7265}"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69255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b="1" dirty="0"/>
          </a:p>
          <a:p>
            <a:endParaRPr lang="en-CH"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C3F745-936E-E64C-822F-C311E85D7265}"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188</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47978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Through our real-device characterization, we demnostrated that both MWS operations are possible without requiring any change ot the cell array of commodity NAND flash chips, </a:t>
            </a:r>
            <a:r>
              <a:rPr lang="en-CH" b="1" dirty="0"/>
              <a:t>[Click] </a:t>
            </a:r>
            <a:r>
              <a:rPr lang="en-CH" b="0" dirty="0"/>
              <a:t>and they can reliably activate multiple wordlines at the same time without significant increase in sensing latency. </a:t>
            </a:r>
            <a:r>
              <a:rPr lang="en-CH" b="1" dirty="0"/>
              <a:t>[Click]</a:t>
            </a:r>
          </a:p>
          <a:p>
            <a:endParaRPr lang="en-CH" b="1" dirty="0"/>
          </a:p>
          <a:p>
            <a:r>
              <a:rPr lang="en-CH" b="0" dirty="0"/>
              <a:t>We also observed no errors in the tested cells when we program data using ESP, which shows that Flash-Cosmos enables reliable in-flash bulk bitwise operations. </a:t>
            </a:r>
            <a:r>
              <a:rPr lang="en-CH" b="1" dirty="0"/>
              <a:t>[Click]</a:t>
            </a:r>
            <a:endParaRPr lang="en-CH"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C3F745-936E-E64C-822F-C311E85D7265}"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196032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system-level evaluation, </a:t>
            </a:r>
            <a:r>
              <a:rPr lang="en-GB" b="1" dirty="0"/>
              <a:t>[Click] </a:t>
            </a:r>
            <a:r>
              <a:rPr lang="en-GB" b="0" dirty="0"/>
              <a:t>we evaluate the speedup and </a:t>
            </a:r>
            <a:r>
              <a:rPr lang="en-GB" b="1" dirty="0"/>
              <a:t>[Click]</a:t>
            </a:r>
            <a:r>
              <a:rPr lang="en-GB" b="0" dirty="0"/>
              <a:t> energy benefit over the conventional system. </a:t>
            </a:r>
            <a:r>
              <a:rPr lang="en-GB" b="1" dirty="0"/>
              <a:t>[Click]</a:t>
            </a:r>
          </a:p>
          <a:p>
            <a:endParaRPr lang="en-GB" b="1" dirty="0"/>
          </a:p>
          <a:p>
            <a:r>
              <a:rPr lang="en-GB" b="0" dirty="0"/>
              <a:t>We observe that Flash-Cosmos provides significant performance and energy benefits over all the baselines, including the state-of-the-art in-flash bulk bitwise operation technique, </a:t>
            </a:r>
            <a:r>
              <a:rPr lang="en-GB" b="1" dirty="0"/>
              <a:t>[Click] </a:t>
            </a:r>
            <a:r>
              <a:rPr lang="en-GB" b="0" dirty="0"/>
              <a:t>and the larger the number of operands for bulk bitwise operations, the higher the performance and energy benefits that Flash-Cosmos can achieve over other computing platforms. </a:t>
            </a:r>
            <a:r>
              <a:rPr lang="en-GB" b="1" dirty="0"/>
              <a:t>[Click]</a:t>
            </a: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C3F745-936E-E64C-822F-C311E85D7265}"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715478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our work, we introduce autonomous in-DRAM maintenance operations</a:t>
            </a:r>
          </a:p>
          <a:p>
            <a:r>
              <a:rPr lang="en-US" b="1" dirty="0"/>
              <a:t>[CLICK] </a:t>
            </a:r>
            <a:r>
              <a:rPr lang="en-US" b="0" dirty="0"/>
              <a:t>in which the DRAM chip has full control over in-DRAM maintenance operations</a:t>
            </a:r>
          </a:p>
          <a:p>
            <a:r>
              <a:rPr lang="en-US" b="1" dirty="0"/>
              <a:t>[CLICK] </a:t>
            </a:r>
            <a:r>
              <a:rPr lang="en-US" b="0" dirty="0"/>
              <a:t>This allows us to add new maintenance mechanisms inside a DRAM chip without modifying the standard and without</a:t>
            </a:r>
          </a:p>
          <a:p>
            <a:r>
              <a:rPr lang="en-US" b="0" dirty="0"/>
              <a:t>Exposing DRAM-internal proprietary </a:t>
            </a:r>
            <a:r>
              <a:rPr lang="en-US" b="0" dirty="0" err="1"/>
              <a:t>informatino</a:t>
            </a:r>
            <a:endParaRPr lang="en-US"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DF2200-637A-42DD-BD93-B45C1CFA40DE}" type="slidenum">
              <a:rPr kumimoji="0" lang="en-US" sz="1200" b="0" i="0" u="none" strike="noStrike" kern="1200" cap="none" spc="0" normalizeH="0" baseline="0" noProof="0" smtClean="0">
                <a:ln>
                  <a:noFill/>
                </a:ln>
                <a:solidFill>
                  <a:prstClr val="black"/>
                </a:solidFill>
                <a:effectLst/>
                <a:uLnTx/>
                <a:uFillTx/>
                <a:latin typeface="Quire Sans" panose="020B0502040400020003"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sz="1200" b="0" i="0" u="none" strike="noStrike" kern="1200" cap="none" spc="0" normalizeH="0" baseline="0" noProof="0" dirty="0">
              <a:ln>
                <a:noFill/>
              </a:ln>
              <a:solidFill>
                <a:prstClr val="black"/>
              </a:solidFill>
              <a:effectLst/>
              <a:uLnTx/>
              <a:uFillTx/>
              <a:latin typeface="Quire Sans" panose="020B0502040400020003" pitchFamily="34" charset="0"/>
              <a:ea typeface="+mn-ea"/>
              <a:cs typeface="+mn-cs"/>
            </a:endParaRPr>
          </a:p>
        </p:txBody>
      </p:sp>
    </p:spTree>
    <p:extLst>
      <p:ext uri="{BB962C8B-B14F-4D97-AF65-F5344CB8AC3E}">
        <p14:creationId xmlns:p14="http://schemas.microsoft.com/office/powerpoint/2010/main" val="316464815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60F553-8ABF-2AC9-487A-B873C9A499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0C221C-4CEC-2CEA-5C7C-247BF511F6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223F10-5B06-44CC-9E34-019DD6C6433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summary, SMD enables </a:t>
            </a:r>
            <a:r>
              <a:rPr lang="en-US" b="1" dirty="0"/>
              <a:t>[CLICK] </a:t>
            </a:r>
            <a:r>
              <a:rPr lang="en-US" dirty="0"/>
              <a:t>autonomous in-DRAM maintenance operations </a:t>
            </a:r>
            <a:r>
              <a:rPr lang="en-US" b="0" dirty="0"/>
              <a:t>with</a:t>
            </a:r>
            <a:r>
              <a:rPr lang="en-US" dirty="0"/>
              <a:t> </a:t>
            </a:r>
            <a:r>
              <a:rPr lang="en-US" b="1" dirty="0"/>
              <a:t>[CLICK] </a:t>
            </a:r>
            <a:r>
              <a:rPr lang="en-US" b="0" dirty="0"/>
              <a:t>a simple change in the interface.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[CLICK] </a:t>
            </a:r>
            <a:r>
              <a:rPr lang="en-US" b="0" dirty="0"/>
              <a:t>SMD divides the work nicely between the memory controller and the DRAM chip such that </a:t>
            </a:r>
            <a:br>
              <a:rPr lang="en-US" b="0" dirty="0"/>
            </a:br>
            <a:r>
              <a:rPr lang="en-US" b="0" dirty="0"/>
              <a:t>new maintenance mechanisms can be implemented without modifying the DRAM standard</a:t>
            </a:r>
          </a:p>
        </p:txBody>
      </p:sp>
      <p:sp>
        <p:nvSpPr>
          <p:cNvPr id="4" name="Slide Number Placeholder 3">
            <a:extLst>
              <a:ext uri="{FF2B5EF4-FFF2-40B4-BE49-F238E27FC236}">
                <a16:creationId xmlns:a16="http://schemas.microsoft.com/office/drawing/2014/main" id="{02E14D07-7468-94B3-A430-C2CED9C12F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DF2200-637A-42DD-BD93-B45C1CFA40DE}" type="slidenum">
              <a:rPr kumimoji="0" lang="en-US" sz="1200" b="0" i="0" u="none" strike="noStrike" kern="1200" cap="none" spc="0" normalizeH="0" baseline="0" noProof="0" smtClean="0">
                <a:ln>
                  <a:noFill/>
                </a:ln>
                <a:solidFill>
                  <a:prstClr val="black"/>
                </a:solidFill>
                <a:effectLst/>
                <a:uLnTx/>
                <a:uFillTx/>
                <a:latin typeface="Quire Sans" panose="020B0502040400020003"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194</a:t>
            </a:fld>
            <a:endParaRPr kumimoji="0" lang="en-US" sz="1200" b="0" i="0" u="none" strike="noStrike" kern="1200" cap="none" spc="0" normalizeH="0" baseline="0" noProof="0" dirty="0">
              <a:ln>
                <a:noFill/>
              </a:ln>
              <a:solidFill>
                <a:prstClr val="black"/>
              </a:solidFill>
              <a:effectLst/>
              <a:uLnTx/>
              <a:uFillTx/>
              <a:latin typeface="Quire Sans" panose="020B0502040400020003" pitchFamily="34" charset="0"/>
              <a:ea typeface="+mn-ea"/>
              <a:cs typeface="+mn-cs"/>
            </a:endParaRPr>
          </a:p>
        </p:txBody>
      </p:sp>
    </p:spTree>
    <p:extLst>
      <p:ext uri="{BB962C8B-B14F-4D97-AF65-F5344CB8AC3E}">
        <p14:creationId xmlns:p14="http://schemas.microsoft.com/office/powerpoint/2010/main" val="361412886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C32E8-7D36-C0FB-5944-59C26DC7C0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28DC5A-1E9B-590D-09C3-84D19256C0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A4C27E-7555-C370-E41F-EB200407EA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787CDFA-9F5F-8EF0-84A8-2158E876CC9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1069110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840D7-8397-EA06-19ED-73120745C7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B7425C-18DE-A187-C0BB-7E63A967DC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F11523-D49A-9C09-FB07-B38D56A6383C}"/>
              </a:ext>
            </a:extLst>
          </p:cNvPr>
          <p:cNvSpPr>
            <a:spLocks noGrp="1"/>
          </p:cNvSpPr>
          <p:nvPr>
            <p:ph type="body" idx="1"/>
          </p:nvPr>
        </p:nvSpPr>
        <p:spPr/>
        <p:txBody>
          <a:bodyPr/>
          <a:lstStyle/>
          <a:p>
            <a:r>
              <a:rPr lang="en-US" dirty="0"/>
              <a:t>[CLICK] To this end, we design a new …</a:t>
            </a:r>
            <a:endParaRPr kumimoji="0" lang="en-US" altLang="zh-CN" sz="1200" b="0" i="0" u="none" strike="noStrike" kern="1200" cap="none" spc="0" normalizeH="0" baseline="0" noProof="0" dirty="0">
              <a:ln>
                <a:noFill/>
              </a:ln>
              <a:solidFill>
                <a:srgbClr val="1F497D"/>
              </a:solidFill>
              <a:effectLst/>
              <a:uLnTx/>
              <a:uFillTx/>
              <a:latin typeface="Corbel" panose="020B0503020204020204" pitchFamily="34" charset="0"/>
              <a:cs typeface="Gill Sans MT"/>
            </a:endParaRPr>
          </a:p>
        </p:txBody>
      </p:sp>
      <p:sp>
        <p:nvSpPr>
          <p:cNvPr id="4" name="Slide Number Placeholder 3">
            <a:extLst>
              <a:ext uri="{FF2B5EF4-FFF2-40B4-BE49-F238E27FC236}">
                <a16:creationId xmlns:a16="http://schemas.microsoft.com/office/drawing/2014/main" id="{81956057-80FC-33C4-9B45-417623C70CDC}"/>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388412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21F6F-8676-C156-C429-D6F5AB7C70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46BB31-6CC3-5AD6-3D09-3549786505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0B7805-7133-BE44-372D-54E887468239}"/>
              </a:ext>
            </a:extLst>
          </p:cNvPr>
          <p:cNvSpPr>
            <a:spLocks noGrp="1"/>
          </p:cNvSpPr>
          <p:nvPr>
            <p:ph type="body" idx="1"/>
          </p:nvPr>
        </p:nvSpPr>
        <p:spPr/>
        <p:txBody>
          <a:bodyPr/>
          <a:lstStyle/>
          <a:p>
            <a:r>
              <a:rPr lang="en-US" dirty="0"/>
              <a:t>[CLICK] here is PAPI’s architecture overview.</a:t>
            </a:r>
          </a:p>
          <a:p>
            <a:r>
              <a:rPr kumimoji="0" lang="en-US" altLang="zh-CN" sz="1200" b="0" i="0" u="none" strike="noStrike" kern="1200" cap="none" spc="0" normalizeH="0" baseline="0" noProof="0" dirty="0">
                <a:ln>
                  <a:noFill/>
                </a:ln>
                <a:solidFill>
                  <a:srgbClr val="1F497D"/>
                </a:solidFill>
                <a:effectLst/>
                <a:uLnTx/>
                <a:uFillTx/>
                <a:latin typeface="Corbel" panose="020B0503020204020204" pitchFamily="34" charset="0"/>
                <a:cs typeface="Gill Sans MT"/>
              </a:rPr>
              <a:t>In PAPI system, we have a high-performance processor to handle memory-bound or compute-bound FC kernels,</a:t>
            </a:r>
          </a:p>
          <a:p>
            <a:r>
              <a:rPr kumimoji="0" lang="en-US" altLang="zh-CN" sz="1200" b="0" i="0" u="none" strike="noStrike" kern="1200" cap="none" spc="0" normalizeH="0" baseline="0" noProof="0" dirty="0">
                <a:ln>
                  <a:noFill/>
                </a:ln>
                <a:solidFill>
                  <a:srgbClr val="1F497D"/>
                </a:solidFill>
                <a:effectLst/>
                <a:uLnTx/>
                <a:uFillTx/>
                <a:latin typeface="Corbel" panose="020B0503020204020204" pitchFamily="34" charset="0"/>
                <a:cs typeface="Gill Sans MT"/>
              </a:rPr>
              <a:t>And Attn-PIM devices handle memory-bound kernels</a:t>
            </a:r>
          </a:p>
          <a:p>
            <a:r>
              <a:rPr kumimoji="0" lang="en-US" altLang="zh-CN" sz="1200" b="0" i="0" u="none" strike="noStrike" kern="1200" cap="none" spc="0" normalizeH="0" baseline="0" noProof="0" dirty="0">
                <a:ln>
                  <a:noFill/>
                </a:ln>
                <a:solidFill>
                  <a:srgbClr val="1F497D"/>
                </a:solidFill>
                <a:effectLst/>
                <a:uLnTx/>
                <a:uFillTx/>
                <a:latin typeface="Corbel" panose="020B0503020204020204" pitchFamily="34" charset="0"/>
                <a:cs typeface="Gill Sans MT"/>
              </a:rPr>
              <a:t>And also a host CPU</a:t>
            </a:r>
          </a:p>
        </p:txBody>
      </p:sp>
      <p:sp>
        <p:nvSpPr>
          <p:cNvPr id="4" name="Slide Number Placeholder 3">
            <a:extLst>
              <a:ext uri="{FF2B5EF4-FFF2-40B4-BE49-F238E27FC236}">
                <a16:creationId xmlns:a16="http://schemas.microsoft.com/office/drawing/2014/main" id="{09E14D27-C49E-793E-53AA-AF5D753527C3}"/>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9311981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103DC-66C4-7D59-530A-64B7CF3AAF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DC08F-3B6D-7606-6902-6DB990C998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2B3BD8-AF3E-0C49-B527-FBAFC82A18EB}"/>
              </a:ext>
            </a:extLst>
          </p:cNvPr>
          <p:cNvSpPr>
            <a:spLocks noGrp="1"/>
          </p:cNvSpPr>
          <p:nvPr>
            <p:ph type="body" idx="1"/>
          </p:nvPr>
        </p:nvSpPr>
        <p:spPr/>
        <p:txBody>
          <a:bodyPr/>
          <a:lstStyle/>
          <a:p>
            <a:r>
              <a:rPr lang="en-US" dirty="0"/>
              <a:t>And you can see there are FC-PIM and Attn-PIM devices in PAPI architecture.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200" b="0" i="0" u="none" strike="noStrike" kern="1200" cap="none" spc="0" normalizeH="0" baseline="0" noProof="0" dirty="0">
                <a:ln>
                  <a:noFill/>
                </a:ln>
                <a:solidFill>
                  <a:srgbClr val="1F497D"/>
                </a:solidFill>
                <a:effectLst/>
                <a:uLnTx/>
                <a:uFillTx/>
                <a:latin typeface="Corbel" panose="020B0503020204020204" pitchFamily="34" charset="0"/>
                <a:cs typeface="Gill Sans MT"/>
              </a:rPr>
              <a:t>The </a:t>
            </a:r>
            <a:r>
              <a:rPr lang="en-US" altLang="zh-CN" sz="1200" b="1" dirty="0">
                <a:solidFill>
                  <a:srgbClr val="C00000"/>
                </a:solidFill>
                <a:latin typeface="Corbel" panose="020B0503020204020204" pitchFamily="34" charset="0"/>
                <a:cs typeface="Gill Sans MT"/>
              </a:rPr>
              <a:t>Hybrid PIM units</a:t>
            </a:r>
            <a:r>
              <a:rPr lang="en-US" altLang="zh-CN" sz="1200" b="1" dirty="0">
                <a:solidFill>
                  <a:srgbClr val="000000"/>
                </a:solidFill>
                <a:latin typeface="Corbel" panose="020B0503020204020204" pitchFamily="34" charset="0"/>
                <a:cs typeface="Gill Sans MT"/>
              </a:rPr>
              <a:t> </a:t>
            </a:r>
            <a:r>
              <a:rPr lang="en-US" altLang="zh-CN" sz="1200" dirty="0">
                <a:solidFill>
                  <a:srgbClr val="000000"/>
                </a:solidFill>
                <a:latin typeface="Corbel" panose="020B0503020204020204" pitchFamily="34" charset="0"/>
                <a:cs typeface="Gill Sans MT"/>
              </a:rPr>
              <a:t>handle memory-bound FC &amp; attention kernels with </a:t>
            </a:r>
            <a:r>
              <a:rPr lang="en-US" altLang="zh-CN" sz="1200" b="1" dirty="0">
                <a:solidFill>
                  <a:srgbClr val="1F497D"/>
                </a:solidFill>
                <a:latin typeface="Corbel" panose="020B0503020204020204" pitchFamily="34" charset="0"/>
                <a:cs typeface="Gill Sans MT"/>
              </a:rPr>
              <a:t>different computational and memory demands</a:t>
            </a:r>
          </a:p>
        </p:txBody>
      </p:sp>
      <p:sp>
        <p:nvSpPr>
          <p:cNvPr id="4" name="Slide Number Placeholder 3">
            <a:extLst>
              <a:ext uri="{FF2B5EF4-FFF2-40B4-BE49-F238E27FC236}">
                <a16:creationId xmlns:a16="http://schemas.microsoft.com/office/drawing/2014/main" id="{039D38DA-46ED-9C55-19DA-5E7562B8ADB4}"/>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87347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4E43F-7269-3FB6-954A-D92136A8B5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610CF1-FEAB-E089-1516-FB6CA11D1880}"/>
              </a:ext>
            </a:extLst>
          </p:cNvPr>
          <p:cNvSpPr>
            <a:spLocks noGrp="1" noRot="1" noChangeAspect="1"/>
          </p:cNvSpPr>
          <p:nvPr>
            <p:ph type="sldImg"/>
          </p:nvPr>
        </p:nvSpPr>
        <p:spPr>
          <a:xfrm>
            <a:off x="1143000" y="685800"/>
            <a:ext cx="4572000" cy="3429000"/>
          </a:xfrm>
        </p:spPr>
      </p:sp>
      <p:sp>
        <p:nvSpPr>
          <p:cNvPr id="3" name="Notes Placeholder 2">
            <a:extLst>
              <a:ext uri="{FF2B5EF4-FFF2-40B4-BE49-F238E27FC236}">
                <a16:creationId xmlns:a16="http://schemas.microsoft.com/office/drawing/2014/main" id="{B7A8187A-ABF0-5ABF-32AA-5CB60695CC42}"/>
              </a:ext>
            </a:extLst>
          </p:cNvPr>
          <p:cNvSpPr>
            <a:spLocks noGrp="1"/>
          </p:cNvSpPr>
          <p:nvPr>
            <p:ph type="body" idx="1"/>
          </p:nvPr>
        </p:nvSpPr>
        <p:spPr/>
        <p:txBody>
          <a:bodyPr/>
          <a:lstStyle/>
          <a:p>
            <a:r>
              <a:rPr lang="en-US" dirty="0"/>
              <a:t>Next, I will describe how to implement our work.</a:t>
            </a:r>
          </a:p>
          <a:p>
            <a:r>
              <a:rPr lang="en-US" dirty="0"/>
              <a:t>[NEXT]</a:t>
            </a:r>
          </a:p>
        </p:txBody>
      </p:sp>
      <p:sp>
        <p:nvSpPr>
          <p:cNvPr id="4" name="Slide Number Placeholder 3">
            <a:extLst>
              <a:ext uri="{FF2B5EF4-FFF2-40B4-BE49-F238E27FC236}">
                <a16:creationId xmlns:a16="http://schemas.microsoft.com/office/drawing/2014/main" id="{0091B5C1-6836-59B7-77F4-A254A0B4CD9C}"/>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897647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ABB50-B6E9-476D-208F-8F2F488A67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4363D1-4853-11BC-4F0C-9AF08664D6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4B2CC9-3F7C-8BB9-0F25-9512CFDED9F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0" dirty="0">
                <a:solidFill>
                  <a:srgbClr val="1F497D"/>
                </a:solidFill>
                <a:latin typeface="Corbel" panose="020B0503020204020204" pitchFamily="34" charset="0"/>
                <a:ea typeface="+mj-ea"/>
              </a:rPr>
              <a:t>let’s see the High-performance processor in PAPI architecture first.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0" dirty="0">
                <a:solidFill>
                  <a:srgbClr val="1F497D"/>
                </a:solidFill>
                <a:latin typeface="Corbel" panose="020B0503020204020204" pitchFamily="34" charset="0"/>
                <a:ea typeface="+mj-ea"/>
              </a:rPr>
              <a:t>[CLICK] It includes a scheduler and two kinds of computing units: computation-centric processing units and memory-centric FC-PIM.</a:t>
            </a:r>
          </a:p>
          <a:p>
            <a:pPr algn="l"/>
            <a:r>
              <a:rPr lang="en-US" altLang="zh-CN" sz="1200" b="0" dirty="0">
                <a:solidFill>
                  <a:srgbClr val="1F497D"/>
                </a:solidFill>
                <a:latin typeface="Corbel" panose="020B0503020204020204" pitchFamily="34" charset="0"/>
                <a:ea typeface="+mj-ea"/>
              </a:rPr>
              <a:t>[CLICK] </a:t>
            </a:r>
            <a:r>
              <a:rPr lang="en-US" altLang="zh-CN" sz="1200" b="0" dirty="0">
                <a:solidFill>
                  <a:srgbClr val="000000"/>
                </a:solidFill>
                <a:latin typeface="Corbel" panose="020B0503020204020204" pitchFamily="34" charset="0"/>
              </a:rPr>
              <a:t>When FC kernels are compute-bound, the scheduler assigns the FC kernels to processing units, </a:t>
            </a:r>
          </a:p>
          <a:p>
            <a:pPr algn="l"/>
            <a:r>
              <a:rPr lang="en-US" altLang="zh-CN" sz="1200" b="0" dirty="0">
                <a:solidFill>
                  <a:srgbClr val="000000"/>
                </a:solidFill>
                <a:latin typeface="Corbel" panose="020B0503020204020204" pitchFamily="34" charset="0"/>
              </a:rPr>
              <a:t>[CLICK] and when FC kernels memory-bound, assigns the FC kernels to FC-PIM device.</a:t>
            </a:r>
          </a:p>
          <a:p>
            <a:pPr algn="l"/>
            <a:endParaRPr lang="zh-CN" altLang="en-US" sz="1200" b="0" dirty="0">
              <a:solidFill>
                <a:srgbClr val="000000"/>
              </a:solidFill>
              <a:latin typeface="Corbel" panose="020B0503020204020204" pitchFamily="34" charset="0"/>
            </a:endParaRPr>
          </a:p>
        </p:txBody>
      </p:sp>
      <p:sp>
        <p:nvSpPr>
          <p:cNvPr id="4" name="Slide Number Placeholder 3">
            <a:extLst>
              <a:ext uri="{FF2B5EF4-FFF2-40B4-BE49-F238E27FC236}">
                <a16:creationId xmlns:a16="http://schemas.microsoft.com/office/drawing/2014/main" id="{951F6B5A-B8AA-2F03-0FE1-8E93DF17A890}"/>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5199919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752C3-7AC8-1FCC-A629-44021A1E15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CADCD7-2895-8490-4286-447BD3AFAF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955C0E-D199-D558-E5C1-EB013635939F}"/>
              </a:ext>
            </a:extLst>
          </p:cNvPr>
          <p:cNvSpPr>
            <a:spLocks noGrp="1"/>
          </p:cNvSpPr>
          <p:nvPr>
            <p:ph type="body" idx="1"/>
          </p:nvPr>
        </p:nvSpPr>
        <p:spPr/>
        <p:txBody>
          <a:bodyPr/>
          <a:lstStyle/>
          <a:p>
            <a:r>
              <a:rPr lang="en-US" altLang="zh-CN" dirty="0"/>
              <a:t>And in PAPI architecture,</a:t>
            </a:r>
            <a:r>
              <a:rPr lang="zh-CN" altLang="en-US" dirty="0"/>
              <a:t> </a:t>
            </a:r>
            <a:r>
              <a:rPr lang="en-US" dirty="0"/>
              <a:t>we have FC-PIM and Attention-PIM.</a:t>
            </a:r>
          </a:p>
          <a:p>
            <a:r>
              <a:rPr lang="en-US" dirty="0"/>
              <a:t>[CLICK] </a:t>
            </a:r>
            <a:r>
              <a:rPr lang="en-US" altLang="zh-CN" dirty="0"/>
              <a:t>It is</a:t>
            </a:r>
            <a:r>
              <a:rPr lang="en-US" dirty="0"/>
              <a:t> placed in high-performance processor.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And Attn-PIM is for attention kernels. </a:t>
            </a:r>
            <a:r>
              <a:rPr lang="en-US" sz="1200" b="0" dirty="0">
                <a:solidFill>
                  <a:srgbClr val="000000"/>
                </a:solidFill>
                <a:latin typeface="Corbel" panose="020B0503020204020204" pitchFamily="34" charset="0"/>
              </a:rPr>
              <a:t>It is</a:t>
            </a:r>
            <a:r>
              <a:rPr lang="en-US" altLang="zh-CN" sz="1200" b="0" dirty="0">
                <a:solidFill>
                  <a:srgbClr val="000000"/>
                </a:solidFill>
                <a:latin typeface="Corbel" panose="020B0503020204020204" pitchFamily="34" charset="0"/>
              </a:rPr>
              <a:t> disaggregated from the high-performance processor. So that we can add more Attn-PIM devices that can provide more memory bandwidth and capacity in a flexible manner.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0" dirty="0"/>
              <a:t>Let’s go into the details on the two PIM units.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sz="1200" b="0" dirty="0">
              <a:solidFill>
                <a:srgbClr val="000000"/>
              </a:solidFill>
              <a:latin typeface="Corbel" panose="020B05030202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0" dirty="0">
                <a:solidFill>
                  <a:srgbClr val="000000"/>
                </a:solidFill>
                <a:latin typeface="Corbel" panose="020B0503020204020204" pitchFamily="34" charset="0"/>
              </a:rPr>
              <a:t> </a:t>
            </a:r>
            <a:endParaRPr lang="zh-CN" altLang="en-US" sz="1200" b="0" dirty="0">
              <a:solidFill>
                <a:srgbClr val="000000"/>
              </a:solidFill>
              <a:latin typeface="Corbel" panose="020B0503020204020204" pitchFamily="34" charset="0"/>
            </a:endParaRPr>
          </a:p>
          <a:p>
            <a:endParaRPr lang="en-US" dirty="0"/>
          </a:p>
        </p:txBody>
      </p:sp>
      <p:sp>
        <p:nvSpPr>
          <p:cNvPr id="4" name="Slide Number Placeholder 3">
            <a:extLst>
              <a:ext uri="{FF2B5EF4-FFF2-40B4-BE49-F238E27FC236}">
                <a16:creationId xmlns:a16="http://schemas.microsoft.com/office/drawing/2014/main" id="{6FF4FE53-2790-3135-62E4-153C59761FC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3036836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B8521-3FD3-E17D-3648-B6B6A21A7A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6CEA90-8037-335E-793A-2ACABB8D11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2150A2-409F-6CD1-0611-15A3F529B2BD}"/>
              </a:ext>
            </a:extLst>
          </p:cNvPr>
          <p:cNvSpPr>
            <a:spLocks noGrp="1"/>
          </p:cNvSpPr>
          <p:nvPr>
            <p:ph type="body" idx="1"/>
          </p:nvPr>
        </p:nvSpPr>
        <p:spPr/>
        <p:txBody>
          <a:bodyPr/>
          <a:lstStyle/>
          <a:p>
            <a:pPr lvl="0" algn="l" defTabSz="914400">
              <a:defRPr/>
            </a:pPr>
            <a:r>
              <a:rPr lang="en-US" b="0" dirty="0"/>
              <a:t>[CLICK] In each bank in FC-PIM, we integrates four floating-point processing units by leveraging the high data reuse level in FC kernels.</a:t>
            </a:r>
          </a:p>
          <a:p>
            <a:pPr lvl="0" algn="l" defTabSz="914400">
              <a:defRPr/>
            </a:pPr>
            <a:r>
              <a:rPr lang="en-US" b="0" dirty="0"/>
              <a:t>[CLICK] Therefore, </a:t>
            </a:r>
            <a:r>
              <a:rPr lang="en-US" altLang="zh-CN" sz="1200" b="0" dirty="0">
                <a:latin typeface="Corbel" panose="020B0503020204020204" pitchFamily="34" charset="0"/>
                <a:cs typeface="Gill Sans MT"/>
              </a:rPr>
              <a:t>FC-PIM units offer </a:t>
            </a:r>
            <a:r>
              <a:rPr lang="en-US" altLang="zh-CN" sz="1200" b="0" dirty="0">
                <a:solidFill>
                  <a:srgbClr val="C00000"/>
                </a:solidFill>
                <a:latin typeface="Corbel" panose="020B0503020204020204" pitchFamily="34" charset="0"/>
                <a:cs typeface="Gill Sans MT"/>
              </a:rPr>
              <a:t>high computation capabilities</a:t>
            </a:r>
            <a:r>
              <a:rPr lang="en-US" altLang="zh-CN" sz="1200" b="0" dirty="0">
                <a:latin typeface="Corbel" panose="020B0503020204020204" pitchFamily="34" charset="0"/>
                <a:cs typeface="Gill Sans MT"/>
              </a:rPr>
              <a:t> to cater to the FC kernels.</a:t>
            </a:r>
          </a:p>
          <a:p>
            <a:pPr lvl="0" algn="l" defTabSz="914400">
              <a:defRPr/>
            </a:pPr>
            <a:r>
              <a:rPr kumimoji="0" lang="en-US" altLang="zh-CN" sz="1200" b="0" i="0" strike="noStrike" kern="1200" cap="none" spc="0" normalizeH="0" baseline="0" noProof="0" dirty="0">
                <a:ln>
                  <a:noFill/>
                </a:ln>
                <a:effectLst/>
                <a:uLnTx/>
                <a:uFillTx/>
                <a:latin typeface="Corbel" panose="020B0503020204020204" pitchFamily="34" charset="0"/>
                <a:cs typeface="Gill Sans MT"/>
              </a:rPr>
              <a:t>[CLICK]Compared to FC-PIM, Attention-PIM integrates more bank groups in one stack, </a:t>
            </a:r>
          </a:p>
          <a:p>
            <a:pPr lvl="0" algn="l" defTabSz="914400">
              <a:defRPr/>
            </a:pPr>
            <a:r>
              <a:rPr kumimoji="0" lang="en-US" altLang="zh-CN" sz="1200" b="0" i="0" strike="noStrike" kern="1200" cap="none" spc="0" normalizeH="0" baseline="0" noProof="0" dirty="0">
                <a:ln>
                  <a:noFill/>
                </a:ln>
                <a:effectLst/>
                <a:uLnTx/>
                <a:uFillTx/>
                <a:latin typeface="Corbel" panose="020B0503020204020204" pitchFamily="34" charset="0"/>
                <a:cs typeface="Gill Sans MT"/>
              </a:rPr>
              <a:t>[CLICK] so that it can provide larger memory bandwidth and capacity for the attention kernels.</a:t>
            </a:r>
          </a:p>
          <a:p>
            <a:endParaRPr lang="en-US" dirty="0"/>
          </a:p>
        </p:txBody>
      </p:sp>
      <p:sp>
        <p:nvSpPr>
          <p:cNvPr id="4" name="Slide Number Placeholder 3">
            <a:extLst>
              <a:ext uri="{FF2B5EF4-FFF2-40B4-BE49-F238E27FC236}">
                <a16:creationId xmlns:a16="http://schemas.microsoft.com/office/drawing/2014/main" id="{399372E8-ACC6-8588-1A28-993FC2D86BB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404580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D6104-345C-43CF-FED6-9762E76956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A8E686-41FC-AD19-9C9C-68B311FA1D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1BED06-3749-47BB-BD7B-7CCFED6C8781}"/>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Now we have two kinds of computing units to execute FC kernels, FC-PIM and processing-units. Then how to do the runtime FC kernel scheduling? We will first offline identify a memory-boundedness threshold. To test FC kernels execution time with different parallelism levels, and find under what condition kernel has better performance on FC-PIM rather than PUs. Then we execute the runtime scheduling.</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There will be three stopes.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[CLICK] First, the scheduler is always monitoring the parallelism levels, TLP and RLP.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latin typeface="+mn-lt"/>
                <a:ea typeface="+mn-ea"/>
                <a:cs typeface="+mn-cs"/>
              </a:rPr>
              <a:t>[CLICK] Once the parallelism levels are changed,  an arithmetic intensity predictor works, </a:t>
            </a:r>
            <a:r>
              <a:rPr lang="en-US" altLang="zh-CN" b="0" dirty="0">
                <a:solidFill>
                  <a:prstClr val="black"/>
                </a:solidFill>
                <a:latin typeface="Corbel" panose="020B0503020204020204" pitchFamily="34" charset="0"/>
              </a:rPr>
              <a:t>estimate the </a:t>
            </a:r>
            <a:r>
              <a:rPr lang="en-US" altLang="zh-CN" b="0" dirty="0">
                <a:solidFill>
                  <a:srgbClr val="0000FF"/>
                </a:solidFill>
                <a:latin typeface="Corbel" panose="020B0503020204020204" pitchFamily="34" charset="0"/>
              </a:rPr>
              <a:t>arithmetic intensity </a:t>
            </a:r>
            <a:r>
              <a:rPr lang="en-US" altLang="zh-CN" b="0" dirty="0">
                <a:solidFill>
                  <a:prstClr val="black"/>
                </a:solidFill>
                <a:latin typeface="Corbel" panose="020B0503020204020204" pitchFamily="34" charset="0"/>
              </a:rPr>
              <a:t>of FC kernels, and then </a:t>
            </a:r>
            <a:r>
              <a:rPr lang="en-US" altLang="zh-CN" sz="1200" b="0" dirty="0">
                <a:solidFill>
                  <a:sysClr val="windowText" lastClr="000000"/>
                </a:solidFill>
                <a:latin typeface="Corbel" panose="020B0503020204020204" pitchFamily="34" charset="0"/>
              </a:rPr>
              <a:t>compare with memory-boundedness threshold</a:t>
            </a: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[CLICK] Finally, we schedule the FC kernels to </a:t>
            </a:r>
            <a:r>
              <a:rPr lang="en-US" altLang="zh-CN" sz="1200" dirty="0">
                <a:solidFill>
                  <a:sysClr val="windowText" lastClr="000000"/>
                </a:solidFill>
                <a:latin typeface="Corbel" panose="020B0503020204020204" pitchFamily="34" charset="0"/>
              </a:rPr>
              <a:t>map them to FC-PIM or PUs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15DBF772-1433-E65F-2ED9-17483EDE4A8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922618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882CB-0498-3D8C-CF26-F49A26C79C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EA2934-D55A-4078-7ED0-E1BE30185C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04E274-83E7-885F-C867-13877EC38FDC}"/>
              </a:ext>
            </a:extLst>
          </p:cNvPr>
          <p:cNvSpPr>
            <a:spLocks noGrp="1"/>
          </p:cNvSpPr>
          <p:nvPr>
            <p:ph type="body" idx="1"/>
          </p:nvPr>
        </p:nvSpPr>
        <p:spPr/>
        <p:txBody>
          <a:bodyPr/>
          <a:lstStyle/>
          <a:p>
            <a:r>
              <a:rPr lang="en-US" altLang="zh-CN" dirty="0"/>
              <a:t>We</a:t>
            </a:r>
            <a:r>
              <a:rPr lang="zh-CN" altLang="en-US" dirty="0"/>
              <a:t> </a:t>
            </a:r>
            <a:r>
              <a:rPr lang="en-US" altLang="zh-CN" dirty="0"/>
              <a:t>evaluate PAPI’s performance and energy using</a:t>
            </a:r>
            <a:r>
              <a:rPr lang="zh-CN" altLang="en-US" dirty="0"/>
              <a:t> </a:t>
            </a:r>
            <a:r>
              <a:rPr lang="en-US" altLang="zh-CN" dirty="0"/>
              <a:t>a simulator provided by AttAcc, which is based on Ramulator2.</a:t>
            </a:r>
          </a:p>
          <a:p>
            <a:r>
              <a:rPr lang="en-US" altLang="zh-CN" dirty="0"/>
              <a:t>And we</a:t>
            </a:r>
            <a:r>
              <a:rPr lang="zh-CN" altLang="en-US" dirty="0"/>
              <a:t> </a:t>
            </a:r>
            <a:r>
              <a:rPr lang="en-US" altLang="zh-CN" dirty="0"/>
              <a:t>compare</a:t>
            </a:r>
            <a:r>
              <a:rPr lang="zh-CN" altLang="en-US" dirty="0"/>
              <a:t> </a:t>
            </a:r>
            <a:r>
              <a:rPr lang="en-US" altLang="zh-CN" dirty="0"/>
              <a:t>PAPI</a:t>
            </a:r>
            <a:r>
              <a:rPr lang="zh-CN" altLang="en-US" dirty="0"/>
              <a:t> </a:t>
            </a:r>
            <a:r>
              <a:rPr lang="en-US" altLang="zh-CN" dirty="0"/>
              <a:t>with 3 baselines. a state-of-the-art PIM-enabled LLM computing system AttAcc, a GPU with HBM-PIM computing system, and a PIM-only design. </a:t>
            </a:r>
          </a:p>
          <a:p>
            <a:r>
              <a:rPr lang="en-US" altLang="zh-CN" dirty="0"/>
              <a:t>We</a:t>
            </a:r>
            <a:r>
              <a:rPr lang="zh-CN" altLang="en-US" dirty="0"/>
              <a:t> </a:t>
            </a:r>
            <a:r>
              <a:rPr lang="en-US" altLang="zh-CN" dirty="0"/>
              <a:t>evaluate three popular transformer-based LLMs with two different tasks in</a:t>
            </a:r>
            <a:r>
              <a:rPr lang="zh-CN" altLang="en-US" dirty="0"/>
              <a:t> </a:t>
            </a:r>
            <a:r>
              <a:rPr lang="en-US" altLang="zh-CN" dirty="0"/>
              <a:t>Dolly</a:t>
            </a:r>
            <a:r>
              <a:rPr lang="zh-CN" altLang="en-US" dirty="0"/>
              <a:t> </a:t>
            </a:r>
            <a:r>
              <a:rPr lang="en-US" altLang="zh-CN" dirty="0"/>
              <a:t>datasets.</a:t>
            </a:r>
            <a:endParaRPr lang="en-US" dirty="0"/>
          </a:p>
        </p:txBody>
      </p:sp>
      <p:sp>
        <p:nvSpPr>
          <p:cNvPr id="4" name="Slide Number Placeholder 3">
            <a:extLst>
              <a:ext uri="{FF2B5EF4-FFF2-40B4-BE49-F238E27FC236}">
                <a16:creationId xmlns:a16="http://schemas.microsoft.com/office/drawing/2014/main" id="{DD3D7254-A78B-0719-8B7D-7DF869F5F00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043674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9C497-5A27-3F31-DCCF-4FB972F6A0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333061-A2D6-15B7-633F-CF2519493E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795AD3-0290-3952-0928-A55513165CAE}"/>
              </a:ext>
            </a:extLst>
          </p:cNvPr>
          <p:cNvSpPr>
            <a:spLocks noGrp="1"/>
          </p:cNvSpPr>
          <p:nvPr>
            <p:ph type="body" idx="1"/>
          </p:nvPr>
        </p:nvSpPr>
        <p:spPr/>
        <p:txBody>
          <a:bodyPr/>
          <a:lstStyle/>
          <a:p>
            <a:r>
              <a:rPr lang="en-US" altLang="zh-CN" dirty="0"/>
              <a:t>Here</a:t>
            </a:r>
            <a:r>
              <a:rPr lang="zh-CN" altLang="en-US" dirty="0"/>
              <a:t> </a:t>
            </a:r>
            <a:r>
              <a:rPr lang="en-US" altLang="zh-CN" dirty="0"/>
              <a:t>are</a:t>
            </a:r>
            <a:r>
              <a:rPr lang="zh-CN" altLang="en-US" dirty="0"/>
              <a:t> </a:t>
            </a:r>
            <a:r>
              <a:rPr lang="en-US" altLang="zh-CN" dirty="0"/>
              <a:t>the</a:t>
            </a:r>
            <a:r>
              <a:rPr lang="zh-CN" altLang="en-US" dirty="0"/>
              <a:t> </a:t>
            </a:r>
            <a:r>
              <a:rPr lang="en-US" altLang="zh-CN" dirty="0"/>
              <a:t>results</a:t>
            </a:r>
            <a:r>
              <a:rPr lang="zh-CN" altLang="en-US" dirty="0"/>
              <a:t> </a:t>
            </a:r>
            <a:r>
              <a:rPr lang="en-US" altLang="zh-CN" dirty="0"/>
              <a:t>of</a:t>
            </a:r>
            <a:r>
              <a:rPr lang="zh-CN" altLang="en-US" dirty="0"/>
              <a:t> </a:t>
            </a:r>
            <a:r>
              <a:rPr lang="en-US" altLang="zh-CN" dirty="0"/>
              <a:t>performance.</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On average, PAPI provides 1.8 times, 1.9 times, and 11.1 times compared to the baselines.</a:t>
            </a:r>
          </a:p>
          <a:p>
            <a:r>
              <a:rPr lang="en-US" sz="1200" kern="1200" dirty="0">
                <a:solidFill>
                  <a:schemeClr val="tx1"/>
                </a:solidFill>
                <a:latin typeface="+mn-lt"/>
                <a:ea typeface="+mn-ea"/>
                <a:cs typeface="+mn-cs"/>
              </a:rPr>
              <a:t>[NEXT] our speedup over PIM-only is because of two reasons: hybrid PIM units and also heterogenous system with computation-centric processing units.</a:t>
            </a:r>
          </a:p>
          <a:p>
            <a:endParaRPr lang="en-US" sz="1200" kern="1200" dirty="0">
              <a:solidFill>
                <a:schemeClr val="tx1"/>
              </a:solidFill>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D766E37A-187F-07E2-3237-8152C57B1314}"/>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3352143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BFF5F6-80BF-AD7B-2F81-EDAC9FE537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B8AEDA-2795-A5EC-AF4A-FD55B34E09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00641A-9D57-63E6-45AE-91F71632A311}"/>
              </a:ext>
            </a:extLst>
          </p:cNvPr>
          <p:cNvSpPr>
            <a:spLocks noGrp="1"/>
          </p:cNvSpPr>
          <p:nvPr>
            <p:ph type="body" idx="1"/>
          </p:nvPr>
        </p:nvSpPr>
        <p:spPr/>
        <p:txBody>
          <a:bodyPr/>
          <a:lstStyle/>
          <a:p>
            <a:r>
              <a:rPr lang="en-US" altLang="zh-CN" dirty="0"/>
              <a:t>Here</a:t>
            </a:r>
            <a:r>
              <a:rPr lang="zh-CN" altLang="en-US" dirty="0"/>
              <a:t> </a:t>
            </a:r>
            <a:r>
              <a:rPr lang="en-US" altLang="zh-CN" dirty="0"/>
              <a:t>are</a:t>
            </a:r>
            <a:r>
              <a:rPr lang="zh-CN" altLang="en-US" dirty="0"/>
              <a:t> </a:t>
            </a:r>
            <a:r>
              <a:rPr lang="en-US" altLang="zh-CN" dirty="0"/>
              <a:t>the energy efficiency</a:t>
            </a:r>
            <a:r>
              <a:rPr lang="zh-CN" altLang="en-US" dirty="0"/>
              <a:t> </a:t>
            </a:r>
            <a:r>
              <a:rPr lang="en-US" altLang="zh-CN" dirty="0"/>
              <a:t>results.</a:t>
            </a:r>
            <a:endParaRPr lang="en-US" altLang="zh-CN" sz="1200" kern="1200" dirty="0">
              <a:solidFill>
                <a:schemeClr val="tx1"/>
              </a:solidFill>
              <a:latin typeface="+mn-lt"/>
              <a:ea typeface="+mn-ea"/>
              <a:cs typeface="+mn-cs"/>
            </a:endParaRPr>
          </a:p>
          <a:p>
            <a:r>
              <a:rPr lang="en-US" altLang="zh-CN" sz="1200" b="0" kern="1200" dirty="0">
                <a:solidFill>
                  <a:schemeClr val="tx1"/>
                </a:solidFill>
                <a:latin typeface="+mn-lt"/>
                <a:ea typeface="+mn-ea"/>
                <a:cs typeface="+mn-cs"/>
              </a:rPr>
              <a:t>[CLICK] On average, PAPI </a:t>
            </a:r>
            <a:r>
              <a:rPr kumimoji="0" lang="en-US" altLang="zh-CN" sz="1200" b="0" i="0" u="none" strike="noStrike" kern="1200" cap="none" spc="0" normalizeH="0" baseline="0" noProof="0" dirty="0">
                <a:ln>
                  <a:noFill/>
                </a:ln>
                <a:solidFill>
                  <a:prstClr val="black"/>
                </a:solidFill>
                <a:effectLst/>
                <a:uLnTx/>
                <a:uFillTx/>
                <a:latin typeface="Corbel" panose="020B0503020204020204" pitchFamily="34" charset="0"/>
                <a:cs typeface="Gill Sans MT"/>
              </a:rPr>
              <a:t>improves </a:t>
            </a:r>
            <a:r>
              <a:rPr kumimoji="0" lang="en-US" altLang="zh-CN" sz="1200" b="0" i="0" u="none" strike="noStrike" kern="1200" cap="none" spc="0" normalizeH="0" baseline="0" noProof="0" dirty="0">
                <a:ln>
                  <a:noFill/>
                </a:ln>
                <a:solidFill>
                  <a:srgbClr val="0000FF"/>
                </a:solidFill>
                <a:effectLst/>
                <a:uLnTx/>
                <a:uFillTx/>
                <a:latin typeface="Corbel" panose="020B0503020204020204" pitchFamily="34" charset="0"/>
                <a:cs typeface="Gill Sans MT"/>
              </a:rPr>
              <a:t>energy efficiency </a:t>
            </a:r>
            <a:r>
              <a:rPr kumimoji="0" lang="en-US" altLang="zh-CN" sz="1200" b="0" i="0" u="none" strike="noStrike" kern="1200" cap="none" spc="0" normalizeH="0" baseline="0" noProof="0" dirty="0">
                <a:ln>
                  <a:noFill/>
                </a:ln>
                <a:solidFill>
                  <a:prstClr val="black"/>
                </a:solidFill>
                <a:effectLst/>
                <a:uLnTx/>
                <a:uFillTx/>
                <a:latin typeface="Corbel" panose="020B0503020204020204" pitchFamily="34" charset="0"/>
                <a:cs typeface="Gill Sans MT"/>
              </a:rPr>
              <a:t>by </a:t>
            </a:r>
            <a:r>
              <a:rPr lang="en-US" altLang="zh-CN" sz="1200" b="0" kern="1200" dirty="0">
                <a:solidFill>
                  <a:schemeClr val="tx1"/>
                </a:solidFill>
                <a:latin typeface="+mn-lt"/>
                <a:ea typeface="+mn-ea"/>
                <a:cs typeface="+mn-cs"/>
              </a:rPr>
              <a:t> 3.4 times, 3.4 times, and 1.2 times compared to the baselines.</a:t>
            </a:r>
          </a:p>
          <a:p>
            <a:r>
              <a:rPr lang="en-US" altLang="zh-CN" sz="1200" kern="1200" dirty="0">
                <a:solidFill>
                  <a:schemeClr val="tx1"/>
                </a:solidFill>
                <a:latin typeface="+mn-lt"/>
                <a:ea typeface="+mn-ea"/>
                <a:cs typeface="+mn-cs"/>
              </a:rPr>
              <a:t>It is because the heterogenous baselines, AttAcc and GPU+HBM-PIM execute the FC kernels on energy-hungry A100 GPUs, while PAPI offloads parts of these kernels to FC-PIM devices</a:t>
            </a:r>
          </a:p>
          <a:p>
            <a:endParaRPr lang="en-US" altLang="zh-CN" sz="1200" kern="1200" dirty="0">
              <a:solidFill>
                <a:schemeClr val="tx1"/>
              </a:solidFill>
              <a:latin typeface="+mn-lt"/>
              <a:ea typeface="+mn-ea"/>
              <a:cs typeface="+mn-cs"/>
            </a:endParaRPr>
          </a:p>
          <a:p>
            <a:endParaRPr lang="en-US" altLang="zh-CN" dirty="0"/>
          </a:p>
        </p:txBody>
      </p:sp>
      <p:sp>
        <p:nvSpPr>
          <p:cNvPr id="4" name="Slide Number Placeholder 3">
            <a:extLst>
              <a:ext uri="{FF2B5EF4-FFF2-40B4-BE49-F238E27FC236}">
                <a16:creationId xmlns:a16="http://schemas.microsoft.com/office/drawing/2014/main" id="{8DB11066-FFAC-DA67-CA7C-3F0F90D6868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387074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invite you to check our paper for more details on </a:t>
            </a:r>
          </a:p>
          <a:p>
            <a:r>
              <a:rPr lang="en-US" dirty="0"/>
              <a:t>[CLICK] PAPI’s implementation, such as ..</a:t>
            </a:r>
            <a:endParaRPr lang="en-US" altLang="zh-CN" sz="1200" dirty="0">
              <a:solidFill>
                <a:schemeClr val="tx1"/>
              </a:solidFill>
              <a:latin typeface="Corbel" panose="020B05030202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[NEXT] And xxx</a:t>
            </a:r>
          </a:p>
          <a:p>
            <a:endParaRPr lang="en-US" altLang="zh-CN" sz="1200" dirty="0">
              <a:solidFill>
                <a:schemeClr val="tx1"/>
              </a:solidFill>
              <a:latin typeface="Corbel" panose="020B050302020402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210135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81A46-E327-6CB6-7079-D6B4AA99B9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F13DD3-BC6F-83B6-1335-D7FB6A5B50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F87836-D94D-3BAF-3407-A52C7E64103D}"/>
              </a:ext>
            </a:extLst>
          </p:cNvPr>
          <p:cNvSpPr>
            <a:spLocks noGrp="1"/>
          </p:cNvSpPr>
          <p:nvPr>
            <p:ph type="body" idx="1"/>
          </p:nvPr>
        </p:nvSpPr>
        <p:spPr/>
        <p:txBody>
          <a:bodyPr/>
          <a:lstStyle/>
          <a:p>
            <a:r>
              <a:rPr lang="en-US" dirty="0"/>
              <a:t>[NEXT] </a:t>
            </a:r>
          </a:p>
        </p:txBody>
      </p:sp>
      <p:sp>
        <p:nvSpPr>
          <p:cNvPr id="4" name="Slide Number Placeholder 3">
            <a:extLst>
              <a:ext uri="{FF2B5EF4-FFF2-40B4-BE49-F238E27FC236}">
                <a16:creationId xmlns:a16="http://schemas.microsoft.com/office/drawing/2014/main" id="{C349C469-8FB7-9A6C-2F8E-EC0B5B21973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984510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308C0-8FA2-C3CD-A5CC-85ADA12D55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B4E848-FA5C-9529-4E2F-FDF3383200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BED007-5E74-A243-CAED-24229462EA2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We have three key findings. </a:t>
            </a:r>
            <a:endParaRPr lang="en-US" dirty="0"/>
          </a:p>
        </p:txBody>
      </p:sp>
      <p:sp>
        <p:nvSpPr>
          <p:cNvPr id="4" name="Slide Number Placeholder 3">
            <a:extLst>
              <a:ext uri="{FF2B5EF4-FFF2-40B4-BE49-F238E27FC236}">
                <a16:creationId xmlns:a16="http://schemas.microsoft.com/office/drawing/2014/main" id="{BEB78FED-8620-F18C-9120-CA42E02D8A6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385848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ED73F-A9FC-CDA3-F4EA-DDF2CEC2E211}"/>
            </a:ext>
          </a:extLst>
        </p:cNvPr>
        <p:cNvGrpSpPr/>
        <p:nvPr/>
      </p:nvGrpSpPr>
      <p:grpSpPr>
        <a:xfrm>
          <a:off x="0" y="0"/>
          <a:ext cx="0" cy="0"/>
          <a:chOff x="0" y="0"/>
          <a:chExt cx="0" cy="0"/>
        </a:xfrm>
      </p:grpSpPr>
      <p:sp>
        <p:nvSpPr>
          <p:cNvPr id="136193" name="Rectangle 7">
            <a:extLst>
              <a:ext uri="{FF2B5EF4-FFF2-40B4-BE49-F238E27FC236}">
                <a16:creationId xmlns:a16="http://schemas.microsoft.com/office/drawing/2014/main" id="{5075A57F-4D3E-CE84-7967-B5366B071E22}"/>
              </a:ext>
            </a:extLst>
          </p:cNvPr>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212</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a:extLst>
              <a:ext uri="{FF2B5EF4-FFF2-40B4-BE49-F238E27FC236}">
                <a16:creationId xmlns:a16="http://schemas.microsoft.com/office/drawing/2014/main" id="{163E5F3A-D65B-B1E5-C1F3-D220C17717E9}"/>
              </a:ext>
            </a:extLst>
          </p:cNvPr>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a:extLst>
              <a:ext uri="{FF2B5EF4-FFF2-40B4-BE49-F238E27FC236}">
                <a16:creationId xmlns:a16="http://schemas.microsoft.com/office/drawing/2014/main" id="{7CD17DA7-9A5A-1658-437E-FAA8F210C924}"/>
              </a:ext>
            </a:extLst>
          </p:cNvPr>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7449462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69DA5F-7299-E271-5216-1320A2E02E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158B27-531B-2A1A-C3CE-0223D75F2D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48E9CC-41FD-EADA-0336-BF6B27130D95}"/>
              </a:ext>
            </a:extLst>
          </p:cNvPr>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[CLICK] We analyze inference execution on the accelerator using 24 edge NN models that serve as internal benchmarks for the Google Edge TPU, including</a:t>
            </a: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6 RNN Transducers, used for applications such as automatic speech recognition.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13 convolutional neural networks (CNNs), typically used for applications such as image classification and object detection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r>
              <a:rPr lang="en-US" dirty="0"/>
              <a:t>[CLICK] 2 long short-term memories (LSTMs), used for applications such as language translation and and handwriting recognition, and</a:t>
            </a:r>
          </a:p>
          <a:p>
            <a:endParaRPr lang="en-US" dirty="0"/>
          </a:p>
          <a:p>
            <a:r>
              <a:rPr lang="en-US" dirty="0"/>
              <a:t>[CLICK] 3 recurrent  convolutional neural networks  (RCNNs), used for applications such as image captioning</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a:extLst>
              <a:ext uri="{FF2B5EF4-FFF2-40B4-BE49-F238E27FC236}">
                <a16:creationId xmlns:a16="http://schemas.microsoft.com/office/drawing/2014/main" id="{006748A0-5975-A7CE-F015-91E52B75131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8603438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56A45-09E3-0738-2EFB-88275ACD23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B03E02-62A2-C53A-FF95-C736E6D364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45FB22-3DBA-A622-9C88-E55D3D333A20}"/>
              </a:ext>
            </a:extLst>
          </p:cNvPr>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We draw key two insights from our model analysis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First, we observe a large variation in terms of layer characteristics across different models.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To illustrate, the figure  shows the total parameter footprint vs. the FLOP/B ratio (or reuse) across the layers of representative CNNs, LSTMs, and Transducers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We observe from the figure that that layers from LSTMs and Transducers have larger parameter footprints and lower reuse than layers from CNNs.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a:extLst>
              <a:ext uri="{FF2B5EF4-FFF2-40B4-BE49-F238E27FC236}">
                <a16:creationId xmlns:a16="http://schemas.microsoft.com/office/drawing/2014/main" id="{59A7B86D-03F2-9ECE-B676-BB08C7BE0DC3}"/>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983358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99590-11C9-C9D3-D27B-0D460F0700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17A962-9724-53E1-9ACC-C161B860B0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6BE611-E0DF-3D1F-EC73-57A5A6257F08}"/>
              </a:ext>
            </a:extLst>
          </p:cNvPr>
          <p:cNvSpPr>
            <a:spLocks noGrp="1"/>
          </p:cNvSpPr>
          <p:nvPr>
            <p:ph type="body" idx="1"/>
          </p:nvPr>
        </p:nvSpPr>
        <p:spPr/>
        <p:txBody>
          <a:bodyPr/>
          <a:lstStyle/>
          <a:p>
            <a:r>
              <a:rPr lang="en-US" dirty="0"/>
              <a:t>[CLICK] Second, even within a single model, layers show variation in terms of layer characteristics </a:t>
            </a:r>
          </a:p>
          <a:p>
            <a:endParaRPr lang="en-US" dirty="0"/>
          </a:p>
          <a:p>
            <a:r>
              <a:rPr lang="en-US" dirty="0"/>
              <a:t>[CLICK] For example, we observe that layers in a single CNN models show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 varying MAC intensity of up to 200x across different layers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[CLICK] a varying flop/byte ratio of up to 244x across  different layers</a:t>
            </a:r>
          </a:p>
          <a:p>
            <a:endParaRPr lang="en-US" dirty="0"/>
          </a:p>
          <a:p>
            <a:r>
              <a:rPr lang="en-US" dirty="0"/>
              <a:t>[NEXT] </a:t>
            </a:r>
          </a:p>
        </p:txBody>
      </p:sp>
      <p:sp>
        <p:nvSpPr>
          <p:cNvPr id="4" name="Slide Number Placeholder 3">
            <a:extLst>
              <a:ext uri="{FF2B5EF4-FFF2-40B4-BE49-F238E27FC236}">
                <a16:creationId xmlns:a16="http://schemas.microsoft.com/office/drawing/2014/main" id="{E8E759DD-1377-CBA4-7811-9C8BB04BDAFC}"/>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9277902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93710-434A-E18B-10F6-56CFF8FD3A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942E63-B99C-E2E7-4476-61298FF969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D73CEF-8B40-F722-492F-2E0B1A10DD5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 In a baseline system, different machine learning models are execute in a single, monolithic edge accelerator, which leads to performance and energy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On the other hand, Mensa distributes the layers from an NN model using a runtime scheduler across a collection of smaller hardware accelerators that are catered the properties of different layer types. By specializing each accelerator to a subset of layers, Mensa avoids the shortcomings of current monolithic edge ML accelerators, resulting in a highly-efficient and high-performance accelerator with a much smaller area.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Next I will give an brief overview of Mensa’s </a:t>
            </a:r>
            <a:r>
              <a:rPr lang="en-US" dirty="0" err="1"/>
              <a:t>ruy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[NEXT]</a:t>
            </a:r>
          </a:p>
          <a:p>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A1E11E28-6A7D-5624-7E32-EF7A84DB9FEC}"/>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377188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CAE1D-CE20-A39C-BB32-A5B5972735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9CCDC0-CE3D-DA12-E746-2485C7C0A8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7C33AB-C14A-843C-7E64-FF26DC7D170C}"/>
              </a:ext>
            </a:extLst>
          </p:cNvPr>
          <p:cNvSpPr>
            <a:spLocks noGrp="1"/>
          </p:cNvSpPr>
          <p:nvPr>
            <p:ph type="body" idx="1"/>
          </p:nvPr>
        </p:nvSpPr>
        <p:spPr/>
        <p:txBody>
          <a:bodyPr/>
          <a:lstStyle/>
          <a:p>
            <a:r>
              <a:rPr lang="en-US" dirty="0"/>
              <a:t>First, we need to decide how many accelerators we need based on the key characteristics of our NN models.</a:t>
            </a:r>
          </a:p>
          <a:p>
            <a:endParaRPr lang="en-US" dirty="0"/>
          </a:p>
          <a:p>
            <a:r>
              <a:rPr lang="en-US" dirty="0"/>
              <a:t>[CLICK] We make a key observation that the majority of the layers we target fall into five major families in terms key characteristics that impact hardware design</a:t>
            </a:r>
            <a:br>
              <a:rPr lang="en-US" dirty="0"/>
            </a:br>
            <a:endParaRPr lang="en-US" dirty="0"/>
          </a:p>
          <a:p>
            <a:r>
              <a:rPr lang="en-US" dirty="0"/>
              <a:t>[CLICK] First, we find two Families of layers (families 1 and 2) that have low parameter footprint and high data reuse and MAC intensity.  We call such layers compute-centric layers. </a:t>
            </a:r>
          </a:p>
          <a:p>
            <a:endParaRPr lang="en-US" dirty="0"/>
          </a:p>
          <a:p>
            <a:r>
              <a:rPr lang="en-US" dirty="0"/>
              <a:t>[CLICK] Second, we find three families of layers (families, 3, 4 and 5) that have high parameter footprint , low data reuse and MAC intensity. We call such layers data-centric layers.</a:t>
            </a:r>
          </a:p>
          <a:p>
            <a:endParaRPr lang="en-US" dirty="0"/>
          </a:p>
          <a:p>
            <a:endParaRPr lang="en-US" dirty="0"/>
          </a:p>
          <a:p>
            <a:r>
              <a:rPr lang="en-US" dirty="0"/>
              <a:t>[NEXT] </a:t>
            </a:r>
          </a:p>
          <a:p>
            <a:endParaRPr lang="en-US" dirty="0"/>
          </a:p>
        </p:txBody>
      </p:sp>
      <p:sp>
        <p:nvSpPr>
          <p:cNvPr id="4" name="Slide Number Placeholder 3">
            <a:extLst>
              <a:ext uri="{FF2B5EF4-FFF2-40B4-BE49-F238E27FC236}">
                <a16:creationId xmlns:a16="http://schemas.microsoft.com/office/drawing/2014/main" id="{1EA4DB29-C6D2-AA61-9E3A-D48430B10D8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6813358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BAD92-95D0-F9E7-7896-C28C0FD221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6A919C-F25D-C2E9-1A9C-7D36574C0D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EC830A-53D3-BC3A-867E-86049353496B}"/>
              </a:ext>
            </a:extLst>
          </p:cNvPr>
          <p:cNvSpPr>
            <a:spLocks noGrp="1"/>
          </p:cNvSpPr>
          <p:nvPr>
            <p:ph type="body" idx="1"/>
          </p:nvPr>
        </p:nvSpPr>
        <p:spPr/>
        <p:txBody>
          <a:bodyPr/>
          <a:lstStyle/>
          <a:p>
            <a:r>
              <a:rPr lang="en-US" sz="1200" kern="1200" dirty="0">
                <a:solidFill>
                  <a:schemeClr val="tx1"/>
                </a:solidFill>
                <a:latin typeface="+mn-lt"/>
                <a:ea typeface="+mn-ea"/>
                <a:cs typeface="+mn-cs"/>
              </a:rPr>
              <a:t>[CLICK] Fist, Mensa-G placement of accelerators and careful dataflow design enables to reduce the energy consumed by  on-chip and off-chip parameter traffic by 15.3x on average compared to the baseline.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Second, Mensa-G reduces the dynamic energy of on-chip buffers and </a:t>
            </a:r>
            <a:r>
              <a:rPr lang="en-US" sz="1200" kern="1200" dirty="0" err="1">
                <a:solidFill>
                  <a:schemeClr val="tx1"/>
                </a:solidFill>
                <a:latin typeface="+mn-lt"/>
                <a:ea typeface="+mn-ea"/>
                <a:cs typeface="+mn-cs"/>
              </a:rPr>
              <a:t>Noc</a:t>
            </a:r>
            <a:r>
              <a:rPr lang="en-US" sz="1200" kern="1200" dirty="0">
                <a:solidFill>
                  <a:schemeClr val="tx1"/>
                </a:solidFill>
                <a:latin typeface="+mn-lt"/>
                <a:ea typeface="+mn-ea"/>
                <a:cs typeface="+mn-cs"/>
              </a:rPr>
              <a:t> by almost 50x compared to the Baseline system with high </a:t>
            </a:r>
            <a:r>
              <a:rPr lang="en-US" sz="1200" kern="1200" dirty="0" err="1">
                <a:solidFill>
                  <a:schemeClr val="tx1"/>
                </a:solidFill>
                <a:latin typeface="+mn-lt"/>
                <a:ea typeface="+mn-ea"/>
                <a:cs typeface="+mn-cs"/>
              </a:rPr>
              <a:t>bw</a:t>
            </a:r>
            <a:r>
              <a:rPr lang="en-US" sz="1200" kern="1200" dirty="0">
                <a:solidFill>
                  <a:schemeClr val="tx1"/>
                </a:solidFill>
                <a:latin typeface="+mn-lt"/>
                <a:ea typeface="+mn-ea"/>
                <a:cs typeface="+mn-cs"/>
              </a:rPr>
              <a:t> memory.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We conclude that Mensa-G  reduces energy by 66% and improves inference energy efficiency by 3.0x compared to the baseline edge TPU.</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[NEXT] </a:t>
            </a:r>
          </a:p>
          <a:p>
            <a:endParaRPr lang="en-US" sz="1200" kern="1200" dirty="0">
              <a:solidFill>
                <a:schemeClr val="tx1"/>
              </a:solidFill>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63E6A783-F3D9-0D9B-AA00-11ADBB35BDA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8517711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3EFDF-CD2F-3060-5F7E-8AF1A63074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3E76A3-3651-F945-FAFF-FA6DA16904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7AF467-611A-168D-1364-A689DEF42F23}"/>
              </a:ext>
            </a:extLst>
          </p:cNvPr>
          <p:cNvSpPr>
            <a:spLocks noGrp="1"/>
          </p:cNvSpPr>
          <p:nvPr>
            <p:ph type="body" idx="1"/>
          </p:nvPr>
        </p:nvSpPr>
        <p:spPr/>
        <p:txBody>
          <a:bodyPr/>
          <a:lstStyle/>
          <a:p>
            <a:r>
              <a:rPr lang="en-US" dirty="0"/>
              <a:t>[CLICK] We also analyze Mensa-G’s throughput compared to the Baseline edge TPU and  Baseline edge TPU  with the high bandwidth off-chip memory </a:t>
            </a:r>
          </a:p>
          <a:p>
            <a:endParaRPr lang="en-US" dirty="0"/>
          </a:p>
          <a:p>
            <a:r>
              <a:rPr lang="en-US" dirty="0"/>
              <a:t>[CLICK] We observe that Mensa-G’s improve throughput compared to the baseline edge TPU by 3.1X on average </a:t>
            </a:r>
          </a:p>
          <a:p>
            <a:endParaRPr lang="en-US" dirty="0"/>
          </a:p>
          <a:p>
            <a:r>
              <a:rPr lang="en-US" dirty="0"/>
              <a:t>[NEXT] </a:t>
            </a:r>
          </a:p>
        </p:txBody>
      </p:sp>
      <p:sp>
        <p:nvSpPr>
          <p:cNvPr id="4" name="Slide Number Placeholder 3">
            <a:extLst>
              <a:ext uri="{FF2B5EF4-FFF2-40B4-BE49-F238E27FC236}">
                <a16:creationId xmlns:a16="http://schemas.microsoft.com/office/drawing/2014/main" id="{0AA73E24-6E2B-7E2C-85D0-F2D2D9EDEB6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6881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5.emf"/></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9.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4.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1.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3.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9.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0.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2.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7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png"/><Relationship Id="rId1" Type="http://schemas.openxmlformats.org/officeDocument/2006/relationships/slideMaster" Target="../slideMasters/slideMaster55.xml"/><Relationship Id="rId4" Type="http://schemas.openxmlformats.org/officeDocument/2006/relationships/image" Target="../media/image9.jpeg"/></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59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7.xml"/></Relationships>
</file>

<file path=ppt/slideLayouts/_rels/slideLayout59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7.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59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8.xml"/></Relationships>
</file>

<file path=ppt/slideLayouts/_rels/slideLayout59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8.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0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9.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02.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3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4.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49.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5.xml"/></Relationships>
</file>

<file path=ppt/slideLayouts/_rels/slideLayout6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6.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66.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6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8.xml"/></Relationships>
</file>

<file path=ppt/slideLayouts/_rels/slideLayout68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8.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68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69.xml"/></Relationships>
</file>

<file path=ppt/slideLayouts/_rels/slideLayout68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70.xml"/></Relationships>
</file>

<file path=ppt/slideLayouts/_rels/slideLayout6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0.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0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05.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74.xml"/></Relationships>
</file>

<file path=ppt/slideLayouts/_rels/slideLayout72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74.xml"/></Relationships>
</file>

<file path=ppt/slideLayouts/_rels/slideLayout72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74.xml"/></Relationships>
</file>

<file path=ppt/slideLayouts/_rels/slideLayout73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74.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37.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3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3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4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0.png"/><Relationship Id="rId1" Type="http://schemas.openxmlformats.org/officeDocument/2006/relationships/slideMaster" Target="../slideMasters/slideMaster76.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6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77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jpeg"/><Relationship Id="rId1" Type="http://schemas.openxmlformats.org/officeDocument/2006/relationships/slideMaster" Target="../slideMasters/slideMaster79.xml"/><Relationship Id="rId4" Type="http://schemas.openxmlformats.org/officeDocument/2006/relationships/image" Target="../media/image14.svg"/></Relationships>
</file>

<file path=ppt/slideLayouts/_rels/slideLayout77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0.png"/><Relationship Id="rId1" Type="http://schemas.openxmlformats.org/officeDocument/2006/relationships/slideMaster" Target="../slideMasters/slideMaster79.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737585"/>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59496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1396378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019762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491434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6056310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0163028"/>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337853"/>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1889560"/>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7858197"/>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2321076"/>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539928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49994594"/>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493300"/>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053959205"/>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pic>
        <p:nvPicPr>
          <p:cNvPr id="9" name="Picture 8"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31580221"/>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pic>
        <p:nvPicPr>
          <p:cNvPr id="5" name="Picture 4"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66332104"/>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pic>
        <p:nvPicPr>
          <p:cNvPr id="4" name="Picture 3"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936326866"/>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519171892"/>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275582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5857697"/>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3851008"/>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94742916"/>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6561647"/>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418393"/>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0556249"/>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4934606"/>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7983501"/>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9333776"/>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2799048"/>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99270323"/>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8098509"/>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1487723"/>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lgn="ctr">
              <a:defRPr sz="4800"/>
            </a:lvl1pPr>
          </a:lstStyle>
          <a:p>
            <a:r>
              <a:rPr lang="en-US" altLang="en-US" dirty="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85159992"/>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2pPr marL="669925" indent="-325438">
              <a:buFont typeface="Wingdings" charset="2"/>
              <a:buChar char="q"/>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cxnSp>
        <p:nvCxnSpPr>
          <p:cNvPr id="6" name="Straight Connector 5"/>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84214"/>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490275371"/>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cxnSp>
        <p:nvCxnSpPr>
          <p:cNvPr id="7" name="Straight Connector 6"/>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941544"/>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13969514"/>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29205284"/>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70808844"/>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1247537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38178713"/>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78834339"/>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06403914"/>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lack&amp;w.png"/>
          <p:cNvPicPr>
            <a:picLocks noChangeAspect="1"/>
          </p:cNvPicPr>
          <p:nvPr userDrawn="1"/>
        </p:nvPicPr>
        <p:blipFill>
          <a:blip r:embed="rId2"/>
          <a:srcRect t="-30672"/>
          <a:stretch>
            <a:fillRect/>
          </a:stretch>
        </p:blipFill>
        <p:spPr>
          <a:xfrm>
            <a:off x="-1" y="0"/>
            <a:ext cx="9144001" cy="6858000"/>
          </a:xfrm>
          <a:prstGeom prst="rect">
            <a:avLst/>
          </a:prstGeom>
          <a:solidFill>
            <a:schemeClr val="bg1"/>
          </a:solidFill>
        </p:spPr>
      </p:pic>
      <p:sp>
        <p:nvSpPr>
          <p:cNvPr id="2" name="Title 1"/>
          <p:cNvSpPr>
            <a:spLocks noGrp="1"/>
          </p:cNvSpPr>
          <p:nvPr>
            <p:ph type="ctrTitle"/>
          </p:nvPr>
        </p:nvSpPr>
        <p:spPr>
          <a:xfrm>
            <a:off x="386494" y="469200"/>
            <a:ext cx="7772400" cy="1308232"/>
          </a:xfrm>
          <a:prstGeom prst="rect">
            <a:avLst/>
          </a:prstGeom>
        </p:spPr>
        <p:txBody>
          <a:bodyPr anchor="t"/>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386494" y="1941516"/>
            <a:ext cx="5009103" cy="1752600"/>
          </a:xfrm>
          <a:prstGeom prst="rect">
            <a:avLst/>
          </a:prstGeom>
        </p:spPr>
        <p:txBody>
          <a:bodyPr/>
          <a:lstStyle>
            <a:lvl1pPr marL="0" indent="0" algn="l">
              <a:buNone/>
              <a:defRPr sz="2800">
                <a:solidFill>
                  <a:schemeClr val="accent1"/>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Rectangle 7"/>
          <p:cNvSpPr/>
          <p:nvPr userDrawn="1"/>
        </p:nvSpPr>
        <p:spPr>
          <a:xfrm>
            <a:off x="-1" y="5967630"/>
            <a:ext cx="9144001" cy="890370"/>
          </a:xfrm>
          <a:prstGeom prst="rect">
            <a:avLst/>
          </a:prstGeom>
          <a:solidFill>
            <a:srgbClr val="FFFFFF">
              <a:alpha val="6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pic>
        <p:nvPicPr>
          <p:cNvPr id="9" name="Picture 8" descr="ecelogorb.psd"/>
          <p:cNvPicPr>
            <a:picLocks noChangeAspect="1"/>
          </p:cNvPicPr>
          <p:nvPr userDrawn="1"/>
        </p:nvPicPr>
        <p:blipFill>
          <a:blip r:embed="rId3">
            <a:lum bright="-8000"/>
          </a:blip>
          <a:stretch>
            <a:fillRect/>
          </a:stretch>
        </p:blipFill>
        <p:spPr>
          <a:xfrm>
            <a:off x="252528" y="6080245"/>
            <a:ext cx="3275179" cy="655036"/>
          </a:xfrm>
          <a:prstGeom prst="rect">
            <a:avLst/>
          </a:prstGeom>
          <a:effectLst/>
        </p:spPr>
      </p:pic>
      <p:pic>
        <p:nvPicPr>
          <p:cNvPr id="10" name="Picture 9" descr="CMU_logo_horiz_black.eps"/>
          <p:cNvPicPr>
            <a:picLocks noChangeAspect="1"/>
          </p:cNvPicPr>
          <p:nvPr userDrawn="1"/>
        </p:nvPicPr>
        <p:blipFill>
          <a:blip r:embed="rId4"/>
          <a:stretch>
            <a:fillRect/>
          </a:stretch>
        </p:blipFill>
        <p:spPr>
          <a:xfrm>
            <a:off x="5108519" y="6259200"/>
            <a:ext cx="3895838" cy="354413"/>
          </a:xfrm>
          <a:prstGeom prst="rect">
            <a:avLst/>
          </a:prstGeom>
          <a:effectLst/>
        </p:spPr>
      </p:pic>
    </p:spTree>
    <p:extLst>
      <p:ext uri="{BB962C8B-B14F-4D97-AF65-F5344CB8AC3E}">
        <p14:creationId xmlns:p14="http://schemas.microsoft.com/office/powerpoint/2010/main" val="14128590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4327"/>
          </a:xfrm>
          <a:prstGeom prst="rect">
            <a:avLst/>
          </a:prstGeom>
        </p:spPr>
        <p:txBody>
          <a:bodyPr/>
          <a:lstStyle>
            <a:lvl1pPr>
              <a:defRPr>
                <a:latin typeface="Arial"/>
              </a:defRPr>
            </a:lvl1pPr>
          </a:lstStyle>
          <a:p>
            <a:r>
              <a:rPr lang="en-US" dirty="0"/>
              <a:t>Click to edit Master title style</a:t>
            </a:r>
          </a:p>
        </p:txBody>
      </p:sp>
      <p:sp>
        <p:nvSpPr>
          <p:cNvPr id="3" name="Content Placeholder 2"/>
          <p:cNvSpPr>
            <a:spLocks noGrp="1"/>
          </p:cNvSpPr>
          <p:nvPr>
            <p:ph idx="1"/>
          </p:nvPr>
        </p:nvSpPr>
        <p:spPr>
          <a:xfrm>
            <a:off x="457200" y="1079500"/>
            <a:ext cx="8229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994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800">
                <a:solidFill>
                  <a:schemeClr val="accent2"/>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6474858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Content Placeholder 2"/>
          <p:cNvSpPr>
            <a:spLocks noGrp="1"/>
          </p:cNvSpPr>
          <p:nvPr>
            <p:ph idx="13"/>
          </p:nvPr>
        </p:nvSpPr>
        <p:spPr>
          <a:xfrm>
            <a:off x="457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457200" y="274638"/>
            <a:ext cx="8229600" cy="532719"/>
          </a:xfrm>
          <a:prstGeom prst="rect">
            <a:avLst/>
          </a:prstGeom>
        </p:spPr>
        <p:txBody>
          <a:bodyPr/>
          <a:lstStyle>
            <a:lvl1pPr>
              <a:defRPr>
                <a:latin typeface="Arial"/>
              </a:defRPr>
            </a:lvl1pPr>
          </a:lstStyle>
          <a:p>
            <a:r>
              <a:rPr lang="en-US" dirty="0"/>
              <a:t>Click to edit Master title style</a:t>
            </a:r>
          </a:p>
        </p:txBody>
      </p:sp>
      <p:sp>
        <p:nvSpPr>
          <p:cNvPr id="10" name="Content Placeholder 2"/>
          <p:cNvSpPr>
            <a:spLocks noGrp="1"/>
          </p:cNvSpPr>
          <p:nvPr>
            <p:ph idx="14"/>
          </p:nvPr>
        </p:nvSpPr>
        <p:spPr>
          <a:xfrm>
            <a:off x="4648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05421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Text Placeholder 2"/>
          <p:cNvSpPr>
            <a:spLocks noGrp="1"/>
          </p:cNvSpPr>
          <p:nvPr>
            <p:ph type="body" idx="1"/>
          </p:nvPr>
        </p:nvSpPr>
        <p:spPr>
          <a:xfrm>
            <a:off x="457200" y="1170214"/>
            <a:ext cx="4040188"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4645025" y="1170214"/>
            <a:ext cx="4041775"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Picture Placeholder 10"/>
          <p:cNvSpPr>
            <a:spLocks noGrp="1"/>
          </p:cNvSpPr>
          <p:nvPr>
            <p:ph type="pic" sz="quarter" idx="13"/>
          </p:nvPr>
        </p:nvSpPr>
        <p:spPr>
          <a:xfrm>
            <a:off x="457200"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
        <p:nvSpPr>
          <p:cNvPr id="12" name="Picture Placeholder 10"/>
          <p:cNvSpPr>
            <a:spLocks noGrp="1"/>
          </p:cNvSpPr>
          <p:nvPr>
            <p:ph type="pic" sz="quarter" idx="14"/>
          </p:nvPr>
        </p:nvSpPr>
        <p:spPr>
          <a:xfrm>
            <a:off x="4649788"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Tree>
    <p:extLst>
      <p:ext uri="{BB962C8B-B14F-4D97-AF65-F5344CB8AC3E}">
        <p14:creationId xmlns:p14="http://schemas.microsoft.com/office/powerpoint/2010/main" val="12843829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7568135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2565879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Arial"/>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Tree>
    <p:extLst>
      <p:ext uri="{BB962C8B-B14F-4D97-AF65-F5344CB8AC3E}">
        <p14:creationId xmlns:p14="http://schemas.microsoft.com/office/powerpoint/2010/main" val="70072906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
        <p:nvSpPr>
          <p:cNvPr id="6" name="Text Placeholder 2"/>
          <p:cNvSpPr>
            <a:spLocks noGrp="1"/>
          </p:cNvSpPr>
          <p:nvPr>
            <p:ph idx="1" hasCustomPrompt="1"/>
          </p:nvPr>
        </p:nvSpPr>
        <p:spPr>
          <a:xfrm>
            <a:off x="457200" y="1161143"/>
            <a:ext cx="8229600" cy="4525963"/>
          </a:xfrm>
          <a:prstGeom prst="rect">
            <a:avLst/>
          </a:prstGeom>
        </p:spPr>
        <p:txBody>
          <a:bodyPr vert="horz" lIns="91440" tIns="45720" rIns="91440" bIns="45720" rtlCol="0">
            <a:normAutofit/>
          </a:bodyPr>
          <a:lstStyle>
            <a:lvl1pPr marL="342900" marR="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latin typeface="Arial"/>
              </a:defRPr>
            </a:lvl1pPr>
            <a:lvl2pPr>
              <a:defRPr>
                <a:latin typeface="Arial"/>
              </a:defRPr>
            </a:lvl2pPr>
            <a:lvl3pPr>
              <a:defRPr>
                <a:latin typeface="Arial"/>
              </a:defRPr>
            </a:lvl3pPr>
          </a:lstStyle>
          <a:p>
            <a:pPr marL="342900" marR="0" lvl="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pPr>
            <a:r>
              <a:rPr kumimoji="0" lang="en-US" sz="2800" b="0" i="0" u="none" strike="noStrike" kern="1200" cap="none" spc="0" normalizeH="0" baseline="0" noProof="0" dirty="0">
                <a:ln>
                  <a:noFill/>
                </a:ln>
                <a:solidFill>
                  <a:srgbClr val="585858"/>
                </a:solidFill>
                <a:effectLst/>
                <a:uLnTx/>
                <a:uFillTx/>
                <a:latin typeface="Arial"/>
                <a:ea typeface="+mn-ea"/>
                <a:cs typeface="+mn-cs"/>
              </a:rPr>
              <a:t>Click to edit Master text styles</a:t>
            </a:r>
          </a:p>
          <a:p>
            <a:pPr marL="742950" marR="0" lvl="1" indent="-28575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400" b="0" i="0" u="none" strike="noStrike" kern="1200" cap="none" spc="0" normalizeH="0" baseline="0" noProof="0" dirty="0">
                <a:ln>
                  <a:noFill/>
                </a:ln>
                <a:solidFill>
                  <a:srgbClr val="A1A1A1"/>
                </a:solidFill>
                <a:effectLst/>
                <a:uLnTx/>
                <a:uFillTx/>
                <a:latin typeface="Arial"/>
                <a:ea typeface="+mn-ea"/>
                <a:cs typeface="+mn-cs"/>
              </a:rPr>
              <a:t>Second level</a:t>
            </a:r>
          </a:p>
          <a:p>
            <a:pPr marL="1143000" marR="0" lvl="2" indent="-22860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000" b="0" i="0" u="none" strike="noStrike" kern="1200" cap="none" spc="0" normalizeH="0" baseline="0" noProof="0" dirty="0">
                <a:ln>
                  <a:noFill/>
                </a:ln>
                <a:solidFill>
                  <a:srgbClr val="000000"/>
                </a:solidFill>
                <a:effectLst/>
                <a:uLnTx/>
                <a:uFillTx/>
                <a:latin typeface="Arial"/>
                <a:ea typeface="+mn-ea"/>
                <a:cs typeface="+mn-cs"/>
              </a:rPr>
              <a:t>Third level</a:t>
            </a:r>
          </a:p>
        </p:txBody>
      </p:sp>
    </p:spTree>
    <p:extLst>
      <p:ext uri="{BB962C8B-B14F-4D97-AF65-F5344CB8AC3E}">
        <p14:creationId xmlns:p14="http://schemas.microsoft.com/office/powerpoint/2010/main" val="6348755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400">
                <a:solidFill>
                  <a:schemeClr val="accent2"/>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3433451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137557"/>
            <a:ext cx="5486400" cy="4114800"/>
          </a:xfrm>
          <a:prstGeom prst="rect">
            <a:avLst/>
          </a:prstGeom>
        </p:spPr>
        <p:txBody>
          <a:bodyPr/>
          <a:lstStyle>
            <a:lvl1pPr marL="0" indent="0">
              <a:buNone/>
              <a:defRPr sz="3200">
                <a:latin typeface="Arial"/>
                <a:cs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252357"/>
            <a:ext cx="5486400" cy="804862"/>
          </a:xfrm>
          <a:prstGeom prst="rect">
            <a:avLst/>
          </a:prstGeom>
        </p:spPr>
        <p:txBody>
          <a:bodyPr/>
          <a:lstStyle>
            <a:lvl1pPr marL="0" indent="0">
              <a:buNone/>
              <a:defRPr sz="1400">
                <a:latin typeface="Arial"/>
                <a:cs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173308204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defRPr>
            </a:lvl1pPr>
          </a:lstStyle>
          <a:p>
            <a:r>
              <a:rPr lang="en-US" dirty="0"/>
              <a:t>Click to edit Master title style</a:t>
            </a:r>
          </a:p>
        </p:txBody>
      </p:sp>
      <p:sp>
        <p:nvSpPr>
          <p:cNvPr id="7" name="Picture Placeholder 2"/>
          <p:cNvSpPr>
            <a:spLocks noGrp="1"/>
          </p:cNvSpPr>
          <p:nvPr>
            <p:ph type="pic" idx="1"/>
          </p:nvPr>
        </p:nvSpPr>
        <p:spPr>
          <a:xfrm>
            <a:off x="3316288" y="1070426"/>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ext Placeholder 3"/>
          <p:cNvSpPr>
            <a:spLocks noGrp="1"/>
          </p:cNvSpPr>
          <p:nvPr>
            <p:ph type="body" sz="half" idx="2"/>
          </p:nvPr>
        </p:nvSpPr>
        <p:spPr>
          <a:xfrm>
            <a:off x="3316288" y="5185226"/>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3"/>
          <p:cNvSpPr>
            <a:spLocks noGrp="1"/>
          </p:cNvSpPr>
          <p:nvPr>
            <p:ph type="body" sz="half" idx="10"/>
          </p:nvPr>
        </p:nvSpPr>
        <p:spPr>
          <a:xfrm>
            <a:off x="457201" y="1070426"/>
            <a:ext cx="2859088" cy="49196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086408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7" name="Rectangle 6"/>
          <p:cNvSpPr/>
          <p:nvPr userDrawn="1"/>
        </p:nvSpPr>
        <p:spPr>
          <a:xfrm>
            <a:off x="3184071" y="145143"/>
            <a:ext cx="5959929" cy="771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35583542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330788"/>
      </p:ext>
    </p:extLst>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8626753"/>
      </p:ext>
    </p:extLst>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2073927"/>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6813583"/>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685609"/>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5252787"/>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1690549"/>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0113194"/>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0437132"/>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72594476"/>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7013786"/>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0649"/>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690191"/>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754154"/>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7945867"/>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637371"/>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687740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9029212"/>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8838355"/>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5256693"/>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30625"/>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1494368"/>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58396810"/>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78932"/>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1486633"/>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42156"/>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9204901"/>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1634217"/>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4237537"/>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7247826"/>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74798383"/>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6820733"/>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2077888"/>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606719"/>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9601064"/>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41158"/>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42369188"/>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461306"/>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792512"/>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20236361"/>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6666256"/>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785251"/>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3190055"/>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6774506"/>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r>
              <a:rPr lang="en-US" altLang="en-US" dirty="0">
                <a:solidFill>
                  <a:srgbClr val="000000"/>
                </a:solidFill>
              </a:rPr>
              <a:t>CHIPPER: HPCA 2011</a:t>
            </a: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546172"/>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395310"/>
          </a:xfrm>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2110258"/>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4919528"/>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959976"/>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0789655"/>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2437517"/>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79839402"/>
      </p:ext>
    </p:extLst>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838992"/>
      </p:ext>
    </p:extLst>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253517"/>
      </p:ext>
    </p:extLst>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2485112"/>
      </p:ext>
    </p:extLst>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5939329"/>
      </p:ext>
    </p:extLst>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7987462"/>
      </p:ext>
    </p:extLst>
  </p:cSld>
  <p:clrMapOvr>
    <a:masterClrMapping/>
  </p:clrMapOvr>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7334739"/>
      </p:ext>
    </p:extLst>
  </p:cSld>
  <p:clrMapOvr>
    <a:masterClrMapping/>
  </p:clrMapOvr>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974618"/>
      </p:ext>
    </p:extLst>
  </p:cSld>
  <p:clrMapOvr>
    <a:masterClrMapping/>
  </p:clrMapOvr>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2148924"/>
      </p:ext>
    </p:extLst>
  </p:cSld>
  <p:clrMapOvr>
    <a:masterClrMapping/>
  </p:clrMapOvr>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6244487"/>
      </p:ext>
    </p:extLst>
  </p:cSld>
  <p:clrMapOvr>
    <a:masterClrMapping/>
  </p:clrMapOvr>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27776866"/>
      </p:ext>
    </p:extLst>
  </p:cSld>
  <p:clrMapOvr>
    <a:masterClrMapping/>
  </p:clrMapOvr>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9915277"/>
      </p:ext>
    </p:extLst>
  </p:cSld>
  <p:clrMapOvr>
    <a:masterClrMapping/>
  </p:clrMapOv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09747"/>
      </p:ext>
    </p:extLst>
  </p:cSld>
  <p:clrMapOvr>
    <a:masterClrMapping/>
  </p:clrMapOvr>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938578"/>
      </p:ext>
    </p:extLst>
  </p:cSld>
  <p:clrMapOvr>
    <a:masterClrMapping/>
  </p:clrMapOv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996562"/>
      </p:ext>
    </p:extLst>
  </p:cSld>
  <p:clrMapOvr>
    <a:masterClrMapping/>
  </p:clrMapOv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9823875"/>
      </p:ext>
    </p:extLst>
  </p:cSld>
  <p:clrMapOvr>
    <a:masterClrMapping/>
  </p:clrMapOvr>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6627791"/>
      </p:ext>
    </p:extLst>
  </p:cSld>
  <p:clrMapOvr>
    <a:masterClrMapping/>
  </p:clrMapOv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84908108"/>
      </p:ext>
    </p:extLst>
  </p:cSld>
  <p:clrMapOvr>
    <a:masterClrMapping/>
  </p:clrMapOvr>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4252285"/>
      </p:ext>
    </p:extLst>
  </p:cSld>
  <p:clrMapOvr>
    <a:masterClrMapping/>
  </p:clrMapOvr>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481355"/>
      </p:ext>
    </p:extLst>
  </p:cSld>
  <p:clrMapOvr>
    <a:masterClrMapping/>
  </p:clrMapOv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2680472"/>
      </p:ext>
    </p:extLst>
  </p:cSld>
  <p:clrMapOvr>
    <a:masterClrMapping/>
  </p:clrMapOvr>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242114"/>
      </p:ext>
    </p:extLst>
  </p:cSld>
  <p:clrMapOvr>
    <a:masterClrMapping/>
  </p:clrMapOvr>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9464020"/>
      </p:ext>
    </p:extLst>
  </p:cSld>
  <p:clrMapOvr>
    <a:masterClrMapping/>
  </p:clrMapOvr>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6771237"/>
      </p:ext>
    </p:extLst>
  </p:cSld>
  <p:clrMapOvr>
    <a:masterClrMapping/>
  </p:clrMapOvr>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94381690"/>
      </p:ext>
    </p:extLst>
  </p:cSld>
  <p:clrMapOvr>
    <a:masterClrMapping/>
  </p:clrMapOvr>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5737539"/>
      </p:ext>
    </p:extLst>
  </p:cSld>
  <p:clrMapOvr>
    <a:masterClrMapping/>
  </p:clrMapOvr>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5964383"/>
      </p:ext>
    </p:extLst>
  </p:cSld>
  <p:clrMapOvr>
    <a:masterClrMapping/>
  </p:clrMapOvr>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7102026"/>
      </p:ext>
    </p:extLst>
  </p:cSld>
  <p:clrMapOvr>
    <a:masterClrMapping/>
  </p:clrMapOvr>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51157730"/>
      </p:ext>
    </p:extLst>
  </p:cSld>
  <p:clrMapOvr>
    <a:masterClrMapping/>
  </p:clrMapOvr>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8104299"/>
      </p:ext>
    </p:extLst>
  </p:cSld>
  <p:clrMapOvr>
    <a:masterClrMapping/>
  </p:clrMapOvr>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9900483"/>
      </p:ext>
    </p:extLst>
  </p:cSld>
  <p:clrMapOvr>
    <a:masterClrMapping/>
  </p:clrMapOvr>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3385155"/>
      </p:ext>
    </p:extLst>
  </p:cSld>
  <p:clrMapOvr>
    <a:masterClrMapping/>
  </p:clrMapOvr>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2013795"/>
      </p:ext>
    </p:extLst>
  </p:cSld>
  <p:clrMapOvr>
    <a:masterClrMapping/>
  </p:clrMapOvr>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2506705"/>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6184746"/>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9774164"/>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804165"/>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5264924"/>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4588555"/>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595845"/>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4865600"/>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9087117"/>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6221515"/>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03218779"/>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9316749"/>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09382393"/>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1510711"/>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736569"/>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4059779"/>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974614"/>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8307966"/>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0766992"/>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769532"/>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8072713"/>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840216"/>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3551887"/>
      </p:ext>
    </p:extLst>
  </p:cSld>
  <p:clrMapOvr>
    <a:masterClrMapping/>
  </p:clrMapOvr>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12893416"/>
      </p:ext>
    </p:extLst>
  </p:cSld>
  <p:clrMapOvr>
    <a:masterClrMapping/>
  </p:clrMapOvr>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5623611"/>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1074657"/>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44777081"/>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82878914"/>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0489629"/>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15560"/>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5459952"/>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123489"/>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066245"/>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9883743"/>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224853"/>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647908"/>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0390558"/>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4037458"/>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p>
        </p:txBody>
      </p:sp>
      <p:sp>
        <p:nvSpPr>
          <p:cNvPr id="6" name="Rectangle 1030"/>
          <p:cNvSpPr>
            <a:spLocks noGrp="1" noChangeArrowheads="1"/>
          </p:cNvSpPr>
          <p:nvPr>
            <p:ph type="sldNum" sz="quarter" idx="11"/>
          </p:nvPr>
        </p:nvSpPr>
        <p:spPr/>
        <p:txBody>
          <a:bodyPr/>
          <a:lstStyle>
            <a:lvl1pPr>
              <a:defRPr/>
            </a:lvl1pPr>
          </a:lstStyle>
          <a:p>
            <a:pPr>
              <a:defRPr/>
            </a:pPr>
            <a:fld id="{02CDD642-5717-9C43-BCF7-E4F88A58C1C2}" type="slidenum">
              <a:rPr lang="en-US"/>
              <a:pPr>
                <a:defRPr/>
              </a:pPr>
              <a:t>‹#›</a:t>
            </a:fld>
            <a:endParaRPr lang="en-US"/>
          </a:p>
        </p:txBody>
      </p:sp>
    </p:spTree>
    <p:extLst>
      <p:ext uri="{BB962C8B-B14F-4D97-AF65-F5344CB8AC3E}">
        <p14:creationId xmlns:p14="http://schemas.microsoft.com/office/powerpoint/2010/main" val="1254422593"/>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FD84AC23-9DE4-C746-BC02-D3085298AE85}" type="slidenum">
              <a:rPr lang="en-US"/>
              <a:pPr>
                <a:defRPr/>
              </a:pPr>
              <a:t>‹#›</a:t>
            </a:fld>
            <a:endParaRPr lang="en-US"/>
          </a:p>
        </p:txBody>
      </p:sp>
    </p:spTree>
    <p:extLst>
      <p:ext uri="{BB962C8B-B14F-4D97-AF65-F5344CB8AC3E}">
        <p14:creationId xmlns:p14="http://schemas.microsoft.com/office/powerpoint/2010/main" val="3369825448"/>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39065027-C458-0F45-A175-76C38D629A02}" type="slidenum">
              <a:rPr lang="en-US"/>
              <a:pPr>
                <a:defRPr/>
              </a:pPr>
              <a:t>‹#›</a:t>
            </a:fld>
            <a:endParaRPr lang="en-US"/>
          </a:p>
        </p:txBody>
      </p:sp>
    </p:spTree>
    <p:extLst>
      <p:ext uri="{BB962C8B-B14F-4D97-AF65-F5344CB8AC3E}">
        <p14:creationId xmlns:p14="http://schemas.microsoft.com/office/powerpoint/2010/main" val="4240962719"/>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0B3F2552-3716-B24B-9F3D-FF7B024E8C3A}" type="slidenum">
              <a:rPr lang="en-US"/>
              <a:pPr>
                <a:defRPr/>
              </a:pPr>
              <a:t>‹#›</a:t>
            </a:fld>
            <a:endParaRPr lang="en-US"/>
          </a:p>
        </p:txBody>
      </p:sp>
    </p:spTree>
    <p:extLst>
      <p:ext uri="{BB962C8B-B14F-4D97-AF65-F5344CB8AC3E}">
        <p14:creationId xmlns:p14="http://schemas.microsoft.com/office/powerpoint/2010/main" val="3349633555"/>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p:cNvSpPr>
            <a:spLocks noGrp="1" noChangeArrowheads="1"/>
          </p:cNvSpPr>
          <p:nvPr>
            <p:ph type="sldNum" sz="quarter" idx="11"/>
          </p:nvPr>
        </p:nvSpPr>
        <p:spPr>
          <a:ln/>
        </p:spPr>
        <p:txBody>
          <a:bodyPr/>
          <a:lstStyle>
            <a:lvl1pPr>
              <a:defRPr/>
            </a:lvl1pPr>
          </a:lstStyle>
          <a:p>
            <a:pPr>
              <a:defRPr/>
            </a:pPr>
            <a:fld id="{C07D5230-971F-2E41-8CFA-14A60A5B226D}" type="slidenum">
              <a:rPr lang="en-US"/>
              <a:pPr>
                <a:defRPr/>
              </a:pPr>
              <a:t>‹#›</a:t>
            </a:fld>
            <a:endParaRPr lang="en-US"/>
          </a:p>
        </p:txBody>
      </p:sp>
    </p:spTree>
    <p:extLst>
      <p:ext uri="{BB962C8B-B14F-4D97-AF65-F5344CB8AC3E}">
        <p14:creationId xmlns:p14="http://schemas.microsoft.com/office/powerpoint/2010/main" val="686320648"/>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p:cNvSpPr>
            <a:spLocks noGrp="1" noChangeArrowheads="1"/>
          </p:cNvSpPr>
          <p:nvPr>
            <p:ph type="sldNum" sz="quarter" idx="11"/>
          </p:nvPr>
        </p:nvSpPr>
        <p:spPr>
          <a:ln/>
        </p:spPr>
        <p:txBody>
          <a:bodyPr/>
          <a:lstStyle>
            <a:lvl1pPr>
              <a:defRPr/>
            </a:lvl1pPr>
          </a:lstStyle>
          <a:p>
            <a:pPr>
              <a:defRPr/>
            </a:pPr>
            <a:fld id="{380DEAA0-2A78-7C4C-AC1D-0745BDD65952}" type="slidenum">
              <a:rPr lang="en-US"/>
              <a:pPr>
                <a:defRPr/>
              </a:pPr>
              <a:t>‹#›</a:t>
            </a:fld>
            <a:endParaRPr lang="en-US"/>
          </a:p>
        </p:txBody>
      </p:sp>
    </p:spTree>
    <p:extLst>
      <p:ext uri="{BB962C8B-B14F-4D97-AF65-F5344CB8AC3E}">
        <p14:creationId xmlns:p14="http://schemas.microsoft.com/office/powerpoint/2010/main" val="1329154556"/>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p:cNvSpPr>
            <a:spLocks noGrp="1" noChangeArrowheads="1"/>
          </p:cNvSpPr>
          <p:nvPr>
            <p:ph type="sldNum" sz="quarter" idx="11"/>
          </p:nvPr>
        </p:nvSpPr>
        <p:spPr>
          <a:ln/>
        </p:spPr>
        <p:txBody>
          <a:bodyPr/>
          <a:lstStyle>
            <a:lvl1pPr>
              <a:defRPr/>
            </a:lvl1pPr>
          </a:lstStyle>
          <a:p>
            <a:pPr>
              <a:defRPr/>
            </a:pPr>
            <a:fld id="{A4DA15DC-7DB6-2E4F-8E40-D436CE9278D6}" type="slidenum">
              <a:rPr lang="en-US"/>
              <a:pPr>
                <a:defRPr/>
              </a:pPr>
              <a:t>‹#›</a:t>
            </a:fld>
            <a:endParaRPr lang="en-US"/>
          </a:p>
        </p:txBody>
      </p:sp>
    </p:spTree>
    <p:extLst>
      <p:ext uri="{BB962C8B-B14F-4D97-AF65-F5344CB8AC3E}">
        <p14:creationId xmlns:p14="http://schemas.microsoft.com/office/powerpoint/2010/main" val="1328609927"/>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B69972F1-201A-1341-A138-68D5169749F5}" type="slidenum">
              <a:rPr lang="en-US"/>
              <a:pPr>
                <a:defRPr/>
              </a:pPr>
              <a:t>‹#›</a:t>
            </a:fld>
            <a:endParaRPr lang="en-US"/>
          </a:p>
        </p:txBody>
      </p:sp>
    </p:spTree>
    <p:extLst>
      <p:ext uri="{BB962C8B-B14F-4D97-AF65-F5344CB8AC3E}">
        <p14:creationId xmlns:p14="http://schemas.microsoft.com/office/powerpoint/2010/main" val="3583802723"/>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4E7A4686-03CC-5744-B2F1-C7CFBAB9DD97}" type="slidenum">
              <a:rPr lang="en-US"/>
              <a:pPr>
                <a:defRPr/>
              </a:pPr>
              <a:t>‹#›</a:t>
            </a:fld>
            <a:endParaRPr lang="en-US"/>
          </a:p>
        </p:txBody>
      </p:sp>
    </p:spTree>
    <p:extLst>
      <p:ext uri="{BB962C8B-B14F-4D97-AF65-F5344CB8AC3E}">
        <p14:creationId xmlns:p14="http://schemas.microsoft.com/office/powerpoint/2010/main" val="511547140"/>
      </p:ext>
    </p:extLst>
  </p:cSld>
  <p:clrMapOvr>
    <a:masterClrMapping/>
  </p:clrMapOvr>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D4A60323-C27F-274D-98DD-E8A584096F1A}" type="slidenum">
              <a:rPr lang="en-US"/>
              <a:pPr>
                <a:defRPr/>
              </a:pPr>
              <a:t>‹#›</a:t>
            </a:fld>
            <a:endParaRPr lang="en-US"/>
          </a:p>
        </p:txBody>
      </p:sp>
    </p:spTree>
    <p:extLst>
      <p:ext uri="{BB962C8B-B14F-4D97-AF65-F5344CB8AC3E}">
        <p14:creationId xmlns:p14="http://schemas.microsoft.com/office/powerpoint/2010/main" val="2842246284"/>
      </p:ext>
    </p:extLst>
  </p:cSld>
  <p:clrMapOvr>
    <a:masterClrMapping/>
  </p:clrMapOvr>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0198D1A2-8B05-D448-BEED-1DCCC56698B6}" type="slidenum">
              <a:rPr lang="en-US"/>
              <a:pPr>
                <a:defRPr/>
              </a:pPr>
              <a:t>‹#›</a:t>
            </a:fld>
            <a:endParaRPr lang="en-US"/>
          </a:p>
        </p:txBody>
      </p:sp>
    </p:spTree>
    <p:extLst>
      <p:ext uri="{BB962C8B-B14F-4D97-AF65-F5344CB8AC3E}">
        <p14:creationId xmlns:p14="http://schemas.microsoft.com/office/powerpoint/2010/main" val="276210459"/>
      </p:ext>
    </p:extLst>
  </p:cSld>
  <p:clrMapOvr>
    <a:masterClrMapping/>
  </p:clrMapOvr>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70B2FA06-CF86-2545-AF2A-570D639DE5A2}" type="slidenum">
              <a:rPr lang="en-US"/>
              <a:pPr>
                <a:defRPr/>
              </a:pPr>
              <a:t>‹#›</a:t>
            </a:fld>
            <a:endParaRPr lang="en-US"/>
          </a:p>
        </p:txBody>
      </p:sp>
    </p:spTree>
    <p:extLst>
      <p:ext uri="{BB962C8B-B14F-4D97-AF65-F5344CB8AC3E}">
        <p14:creationId xmlns:p14="http://schemas.microsoft.com/office/powerpoint/2010/main" val="2828830028"/>
      </p:ext>
    </p:extLst>
  </p:cSld>
  <p:clrMapOvr>
    <a:masterClrMapping/>
  </p:clrMapOvr>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0461737"/>
      </p:ext>
    </p:extLst>
  </p:cSld>
  <p:clrMapOvr>
    <a:masterClrMapping/>
  </p:clrMapOvr>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28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3977340"/>
      </p:ext>
    </p:extLst>
  </p:cSld>
  <p:clrMapOvr>
    <a:masterClrMapping/>
  </p:clrMapOvr>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8964163"/>
      </p:ext>
    </p:extLst>
  </p:cSld>
  <p:clrMapOvr>
    <a:masterClrMapping/>
  </p:clrMapOvr>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227174"/>
      </p:ext>
    </p:extLst>
  </p:cSld>
  <p:clrMapOvr>
    <a:masterClrMapping/>
  </p:clrMapOvr>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3425256"/>
      </p:ext>
    </p:extLst>
  </p:cSld>
  <p:clrMapOvr>
    <a:masterClrMapping/>
  </p:clrMapOvr>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0028508"/>
      </p:ext>
    </p:extLst>
  </p:cSld>
  <p:clrMapOvr>
    <a:masterClrMapping/>
  </p:clrMapOvr>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796304"/>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9483577"/>
      </p:ext>
    </p:extLst>
  </p:cSld>
  <p:clrMapOvr>
    <a:masterClrMapping/>
  </p:clrMapOvr>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2701788"/>
      </p:ext>
    </p:extLst>
  </p:cSld>
  <p:clrMapOvr>
    <a:masterClrMapping/>
  </p:clrMapOvr>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9848879"/>
      </p:ext>
    </p:extLst>
  </p:cSld>
  <p:clrMapOvr>
    <a:masterClrMapping/>
  </p:clrMapOvr>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6933164"/>
      </p:ext>
    </p:extLst>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4599387"/>
      </p:ext>
    </p:extLst>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560067"/>
      </p:ext>
    </p:extLst>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234862"/>
      </p:ext>
    </p:extLst>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3120778"/>
      </p:ext>
    </p:extLst>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07624576"/>
      </p:ext>
    </p:extLst>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8977436"/>
      </p:ext>
    </p:extLst>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9739623"/>
      </p:ext>
    </p:extLst>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50802086"/>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97001118"/>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3235911"/>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948123"/>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9193878"/>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1185237"/>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3883693"/>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9650700"/>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0384331"/>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3802"/>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9577748"/>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759025"/>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220365"/>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7159023"/>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9583518"/>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956466987"/>
      </p:ext>
    </p:extLst>
  </p:cSld>
  <p:clrMapOvr>
    <a:overrideClrMapping bg1="lt1" tx1="dk1" bg2="lt2" tx2="dk2" accent1="accent1" accent2="accent2" accent3="accent3" accent4="accent4" accent5="accent5" accent6="accent6" hlink="hlink" folHlink="folHlink"/>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041047578"/>
      </p:ext>
    </p:extLst>
  </p:cSld>
  <p:clrMapOvr>
    <a:overrideClrMapping bg1="lt1" tx1="dk1" bg2="lt2" tx2="dk2" accent1="accent1" accent2="accent2" accent3="accent3" accent4="accent4" accent5="accent5" accent6="accent6" hlink="hlink" folHlink="folHlink"/>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774591281"/>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497539033"/>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344595767"/>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30774320"/>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68654668"/>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955635"/>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28291441"/>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5/19/25</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2058623853"/>
      </p:ext>
    </p:extLst>
  </p:cSld>
  <p:clrMapOvr>
    <a:overrideClrMapping bg1="dk1" tx1="lt1" bg2="dk2" tx2="lt2" accent1="accent1" accent2="accent2" accent3="accent3" accent4="accent4" accent5="accent5" accent6="accent6" hlink="hlink" folHlink="folHlink"/>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262987500"/>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88769312"/>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1175784"/>
      </p:ext>
    </p:extLst>
  </p:cSld>
  <p:clrMapOvr>
    <a:masterClrMapping/>
  </p:clrMapOvr>
  <p:transition/>
</p:sldLayout>
</file>

<file path=ppt/slideLayouts/slideLayout2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7124249"/>
      </p:ext>
    </p:extLst>
  </p:cSld>
  <p:clrMapOvr>
    <a:masterClrMapping/>
  </p:clrMapOvr>
  <p:transition/>
</p:sldLayout>
</file>

<file path=ppt/slideLayouts/slideLayout2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7265628"/>
      </p:ext>
    </p:extLst>
  </p:cSld>
  <p:clrMapOvr>
    <a:masterClrMapping/>
  </p:clrMapOvr>
  <p:transition/>
</p:sldLayout>
</file>

<file path=ppt/slideLayouts/slideLayout2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6231"/>
      </p:ext>
    </p:extLst>
  </p:cSld>
  <p:clrMapOvr>
    <a:masterClrMapping/>
  </p:clrMapOvr>
  <p:transition/>
</p:sldLayout>
</file>

<file path=ppt/slideLayouts/slideLayout2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575383"/>
      </p:ext>
    </p:extLst>
  </p:cSld>
  <p:clrMapOvr>
    <a:masterClrMapping/>
  </p:clrMapOvr>
  <p:transition/>
</p:sldLayout>
</file>

<file path=ppt/slideLayouts/slideLayout2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5011113"/>
      </p:ext>
    </p:extLst>
  </p:cSld>
  <p:clrMapOvr>
    <a:masterClrMapping/>
  </p:clrMapOvr>
  <p:transition/>
</p:sldLayout>
</file>

<file path=ppt/slideLayouts/slideLayout2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1265468"/>
      </p:ext>
    </p:extLst>
  </p:cSld>
  <p:clrMapOvr>
    <a:masterClrMapping/>
  </p:clrMapOvr>
  <p:transition/>
</p:sldLayout>
</file>

<file path=ppt/slideLayouts/slideLayout2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4952016"/>
      </p:ext>
    </p:extLst>
  </p:cSld>
  <p:clrMapOvr>
    <a:masterClrMapping/>
  </p:clrMapOvr>
  <p:transition/>
</p:sldLayout>
</file>

<file path=ppt/slideLayouts/slideLayout2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4853053"/>
      </p:ext>
    </p:extLst>
  </p:cSld>
  <p:clrMapOvr>
    <a:masterClrMapping/>
  </p:clrMapOvr>
  <p:transition/>
</p:sldLayout>
</file>

<file path=ppt/slideLayouts/slideLayout2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292141"/>
      </p:ext>
    </p:extLst>
  </p:cSld>
  <p:clrMapOvr>
    <a:masterClrMapping/>
  </p:clrMapOvr>
  <p:transition/>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73888"/>
      </p:ext>
    </p:extLst>
  </p:cSld>
  <p:clrMapOvr>
    <a:masterClrMapping/>
  </p:clrMapOvr>
  <p:transition/>
</p:sldLayout>
</file>

<file path=ppt/slideLayouts/slideLayout258.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9410633"/>
      </p:ext>
    </p:extLst>
  </p:cSld>
  <p:clrMapOvr>
    <a:masterClrMapping/>
  </p:clrMapOvr>
  <p:transition/>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제목 슬라이드">
    <p:spTree>
      <p:nvGrpSpPr>
        <p:cNvPr id="1" name=""/>
        <p:cNvGrpSpPr/>
        <p:nvPr/>
      </p:nvGrpSpPr>
      <p:grpSpPr>
        <a:xfrm>
          <a:off x="0" y="0"/>
          <a:ext cx="0" cy="0"/>
          <a:chOff x="0" y="0"/>
          <a:chExt cx="0" cy="0"/>
        </a:xfrm>
      </p:grpSpPr>
      <p:sp>
        <p:nvSpPr>
          <p:cNvPr id="2" name="제목 1"/>
          <p:cNvSpPr>
            <a:spLocks noGrp="1"/>
          </p:cNvSpPr>
          <p:nvPr>
            <p:ph type="ctrTitle"/>
          </p:nvPr>
        </p:nvSpPr>
        <p:spPr>
          <a:xfrm>
            <a:off x="685800" y="1844824"/>
            <a:ext cx="7772400" cy="1470025"/>
          </a:xfrm>
        </p:spPr>
        <p:txBody>
          <a:bodyPr anchor="ctr"/>
          <a:lstStyle/>
          <a:p>
            <a:r>
              <a:rPr lang="ko-KR" altLang="en-US" dirty="0"/>
              <a:t>마스터 제목 스타일 편집</a:t>
            </a:r>
          </a:p>
        </p:txBody>
      </p:sp>
      <p:sp>
        <p:nvSpPr>
          <p:cNvPr id="3" name="부제목 2"/>
          <p:cNvSpPr>
            <a:spLocks noGrp="1"/>
          </p:cNvSpPr>
          <p:nvPr>
            <p:ph type="subTitle" idx="1"/>
          </p:nvPr>
        </p:nvSpPr>
        <p:spPr>
          <a:xfrm>
            <a:off x="1371600" y="4149080"/>
            <a:ext cx="6400800" cy="1656184"/>
          </a:xfrm>
        </p:spPr>
        <p:txBody>
          <a:bodyPr/>
          <a:lstStyle>
            <a:lvl1pPr marL="0" indent="0" algn="ctr">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ko-KR" altLang="en-US"/>
              <a:t>마스터 부제목 스타일 편집</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2025. 5. 19.</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269450811"/>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dirty="0"/>
              <a:t>마스터 제목 스타일 편집</a:t>
            </a:r>
          </a:p>
        </p:txBody>
      </p:sp>
      <p:sp>
        <p:nvSpPr>
          <p:cNvPr id="3" name="내용 개체 틀 2"/>
          <p:cNvSpPr>
            <a:spLocks noGrp="1"/>
          </p:cNvSpPr>
          <p:nvPr>
            <p:ph idx="1"/>
          </p:nvPr>
        </p:nvSpPr>
        <p:spPr>
          <a:xfrm>
            <a:off x="457200" y="1340768"/>
            <a:ext cx="8229600" cy="4968552"/>
          </a:xfrm>
        </p:spPr>
        <p:txBody>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2025. 5. 19.</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39307237"/>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secHead" preserve="1">
  <p:cSld name="구역 머리글">
    <p:spTree>
      <p:nvGrpSpPr>
        <p:cNvPr id="1" name=""/>
        <p:cNvGrpSpPr/>
        <p:nvPr/>
      </p:nvGrpSpPr>
      <p:grpSpPr>
        <a:xfrm>
          <a:off x="0" y="0"/>
          <a:ext cx="0" cy="0"/>
          <a:chOff x="0" y="0"/>
          <a:chExt cx="0" cy="0"/>
        </a:xfrm>
      </p:grpSpPr>
      <p:sp>
        <p:nvSpPr>
          <p:cNvPr id="2" name="제목 1"/>
          <p:cNvSpPr>
            <a:spLocks noGrp="1"/>
          </p:cNvSpPr>
          <p:nvPr>
            <p:ph type="title"/>
          </p:nvPr>
        </p:nvSpPr>
        <p:spPr>
          <a:xfrm>
            <a:off x="722313" y="4406900"/>
            <a:ext cx="7772400" cy="1362075"/>
          </a:xfrm>
        </p:spPr>
        <p:txBody>
          <a:bodyPr anchor="t"/>
          <a:lstStyle>
            <a:lvl1pPr algn="l">
              <a:defRPr sz="4000" b="1" cap="all"/>
            </a:lvl1pPr>
          </a:lstStyle>
          <a:p>
            <a:r>
              <a:rPr lang="ko-KR" altLang="en-US"/>
              <a:t>마스터 제목 스타일 편집</a:t>
            </a:r>
          </a:p>
        </p:txBody>
      </p:sp>
      <p:sp>
        <p:nvSpPr>
          <p:cNvPr id="3" name="텍스트 개체 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ltLang="en-US"/>
              <a:t>마스터 텍스트 스타일을 편집합니다</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2025. 5. 19.</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118285041"/>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내용 개체 틀 2"/>
          <p:cNvSpPr>
            <a:spLocks noGrp="1"/>
          </p:cNvSpPr>
          <p:nvPr>
            <p:ph sz="half" idx="1"/>
          </p:nvPr>
        </p:nvSpPr>
        <p:spPr>
          <a:xfrm>
            <a:off x="457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내용 개체 틀 3"/>
          <p:cNvSpPr>
            <a:spLocks noGrp="1"/>
          </p:cNvSpPr>
          <p:nvPr>
            <p:ph sz="half" idx="2"/>
          </p:nvPr>
        </p:nvSpPr>
        <p:spPr>
          <a:xfrm>
            <a:off x="4648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날짜 개체 틀 4"/>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2025. 5. 19.</a:t>
            </a:fld>
            <a:endParaRPr lang="ko-KR" altLang="en-US">
              <a:solidFill>
                <a:prstClr val="black">
                  <a:tint val="75000"/>
                </a:prstClr>
              </a:solidFill>
              <a:latin typeface="Calibri"/>
              <a:ea typeface="나눔고딕"/>
            </a:endParaRPr>
          </a:p>
        </p:txBody>
      </p:sp>
      <p:sp>
        <p:nvSpPr>
          <p:cNvPr id="6" name="바닥글 개체 틀 5"/>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7" name="슬라이드 번호 개체 틀 6"/>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0" name="직선 연결선 9"/>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14290364"/>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lvl1pPr>
              <a:defRPr/>
            </a:lvl1pPr>
          </a:lstStyle>
          <a:p>
            <a:r>
              <a:rPr lang="ko-KR" altLang="en-US"/>
              <a:t>마스터 제목 스타일 편집</a:t>
            </a:r>
          </a:p>
        </p:txBody>
      </p:sp>
      <p:sp>
        <p:nvSpPr>
          <p:cNvPr id="3" name="텍스트 개체 틀 2"/>
          <p:cNvSpPr>
            <a:spLocks noGrp="1"/>
          </p:cNvSpPr>
          <p:nvPr>
            <p:ph type="body" idx="1"/>
          </p:nvPr>
        </p:nvSpPr>
        <p:spPr>
          <a:xfrm>
            <a:off x="457200" y="1340768"/>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dirty="0"/>
              <a:t>마스터 텍스트 스타일을 편집합니다</a:t>
            </a:r>
          </a:p>
        </p:txBody>
      </p:sp>
      <p:sp>
        <p:nvSpPr>
          <p:cNvPr id="4" name="내용 개체 틀 3"/>
          <p:cNvSpPr>
            <a:spLocks noGrp="1"/>
          </p:cNvSpPr>
          <p:nvPr>
            <p:ph sz="half" idx="2"/>
          </p:nvPr>
        </p:nvSpPr>
        <p:spPr>
          <a:xfrm>
            <a:off x="457200" y="1988840"/>
            <a:ext cx="4040188"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텍스트 개체 틀 4"/>
          <p:cNvSpPr>
            <a:spLocks noGrp="1"/>
          </p:cNvSpPr>
          <p:nvPr>
            <p:ph type="body" sz="quarter" idx="3"/>
          </p:nvPr>
        </p:nvSpPr>
        <p:spPr>
          <a:xfrm>
            <a:off x="4645025" y="134076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a:t>마스터 텍스트 스타일을 편집합니다</a:t>
            </a:r>
          </a:p>
        </p:txBody>
      </p:sp>
      <p:sp>
        <p:nvSpPr>
          <p:cNvPr id="6" name="내용 개체 틀 5"/>
          <p:cNvSpPr>
            <a:spLocks noGrp="1"/>
          </p:cNvSpPr>
          <p:nvPr>
            <p:ph sz="quarter" idx="4"/>
          </p:nvPr>
        </p:nvSpPr>
        <p:spPr>
          <a:xfrm>
            <a:off x="4645025" y="1988840"/>
            <a:ext cx="4041775"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7" name="날짜 개체 틀 6"/>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2025. 5. 19.</a:t>
            </a:fld>
            <a:endParaRPr lang="ko-KR" altLang="en-US">
              <a:solidFill>
                <a:prstClr val="black">
                  <a:tint val="75000"/>
                </a:prstClr>
              </a:solidFill>
              <a:latin typeface="Calibri"/>
              <a:ea typeface="나눔고딕"/>
            </a:endParaRPr>
          </a:p>
        </p:txBody>
      </p:sp>
      <p:sp>
        <p:nvSpPr>
          <p:cNvPr id="8" name="바닥글 개체 틀 7"/>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9" name="슬라이드 번호 개체 틀 8"/>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2" name="직선 연결선 11"/>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28857536"/>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날짜 개체 틀 2"/>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2025. 5. 19.</a:t>
            </a:fld>
            <a:endParaRPr lang="ko-KR" altLang="en-US">
              <a:solidFill>
                <a:prstClr val="black">
                  <a:tint val="75000"/>
                </a:prstClr>
              </a:solidFill>
              <a:latin typeface="Calibri"/>
              <a:ea typeface="나눔고딕"/>
            </a:endParaRPr>
          </a:p>
        </p:txBody>
      </p:sp>
      <p:sp>
        <p:nvSpPr>
          <p:cNvPr id="4" name="바닥글 개체 틀 3"/>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5" name="슬라이드 번호 개체 틀 4"/>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3871302"/>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blank" preserve="1">
  <p:cSld name="빈 화면">
    <p:spTree>
      <p:nvGrpSpPr>
        <p:cNvPr id="1" name=""/>
        <p:cNvGrpSpPr/>
        <p:nvPr/>
      </p:nvGrpSpPr>
      <p:grpSpPr>
        <a:xfrm>
          <a:off x="0" y="0"/>
          <a:ext cx="0" cy="0"/>
          <a:chOff x="0" y="0"/>
          <a:chExt cx="0" cy="0"/>
        </a:xfrm>
      </p:grpSpPr>
      <p:sp>
        <p:nvSpPr>
          <p:cNvPr id="2" name="날짜 개체 틀 1"/>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2025. 5. 19.</a:t>
            </a:fld>
            <a:endParaRPr lang="ko-KR" altLang="en-US">
              <a:solidFill>
                <a:prstClr val="black">
                  <a:tint val="75000"/>
                </a:prstClr>
              </a:solidFill>
              <a:latin typeface="Calibri"/>
              <a:ea typeface="나눔고딕"/>
            </a:endParaRPr>
          </a:p>
        </p:txBody>
      </p:sp>
      <p:sp>
        <p:nvSpPr>
          <p:cNvPr id="3" name="바닥글 개체 틀 2"/>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4" name="슬라이드 번호 개체 틀 3"/>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3560198658"/>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9479520"/>
      </p:ext>
    </p:extLst>
  </p:cSld>
  <p:clrMapOvr>
    <a:masterClrMapping/>
  </p:clrMapOvr>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0556325"/>
      </p:ext>
    </p:extLst>
  </p:cSld>
  <p:clrMapOvr>
    <a:masterClrMapping/>
  </p:clrMapOvr>
  <p:transition/>
</p:sldLayout>
</file>

<file path=ppt/slideLayouts/slideLayout2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0379847"/>
      </p:ext>
    </p:extLst>
  </p:cSld>
  <p:clrMapOvr>
    <a:masterClrMapping/>
  </p:clrMapOvr>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572035"/>
      </p:ext>
    </p:extLst>
  </p:cSld>
  <p:clrMapOvr>
    <a:masterClrMapping/>
  </p:clrMapOvr>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8566681"/>
      </p:ext>
    </p:extLst>
  </p:cSld>
  <p:clrMapOvr>
    <a:masterClrMapping/>
  </p:clrMapOvr>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8079462"/>
      </p:ext>
    </p:extLst>
  </p:cSld>
  <p:clrMapOvr>
    <a:masterClrMapping/>
  </p:clrMapOvr>
  <p:transition/>
</p:sldLayout>
</file>

<file path=ppt/slideLayouts/slideLayout2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5569968"/>
      </p:ext>
    </p:extLst>
  </p:cSld>
  <p:clrMapOvr>
    <a:masterClrMapping/>
  </p:clrMapOvr>
  <p:transition/>
</p:sldLayout>
</file>

<file path=ppt/slideLayouts/slideLayout2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9015984"/>
      </p:ext>
    </p:extLst>
  </p:cSld>
  <p:clrMapOvr>
    <a:masterClrMapping/>
  </p:clrMapOvr>
  <p:transition/>
</p:sldLayout>
</file>

<file path=ppt/slideLayouts/slideLayout2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37952"/>
      </p:ext>
    </p:extLst>
  </p:cSld>
  <p:clrMapOvr>
    <a:masterClrMapping/>
  </p:clrMapOvr>
  <p:transition/>
</p:sldLayout>
</file>

<file path=ppt/slideLayouts/slideLayout2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945983"/>
      </p:ext>
    </p:extLst>
  </p:cSld>
  <p:clrMapOvr>
    <a:masterClrMapping/>
  </p:clrMapOvr>
  <p:transition/>
</p:sldLayout>
</file>

<file path=ppt/slideLayouts/slideLayout2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2225097"/>
      </p:ext>
    </p:extLst>
  </p:cSld>
  <p:clrMapOvr>
    <a:masterClrMapping/>
  </p:clrMapOvr>
  <p:transition/>
</p:sldLayout>
</file>

<file path=ppt/slideLayouts/slideLayout27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28699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75157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1295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2414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1336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32617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5589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8574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0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8012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511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0E240D94-E5C6-2B45-92EB-F7FCCB9B6116}" type="slidenum">
              <a:rPr lang="en-US" altLang="en-US"/>
              <a:pPr>
                <a:defRPr/>
              </a:pPr>
              <a:t>‹#›</a:t>
            </a:fld>
            <a:endParaRPr lang="en-US" altLang="en-US"/>
          </a:p>
        </p:txBody>
      </p:sp>
    </p:spTree>
    <p:extLst>
      <p:ext uri="{BB962C8B-B14F-4D97-AF65-F5344CB8AC3E}">
        <p14:creationId xmlns:p14="http://schemas.microsoft.com/office/powerpoint/2010/main" val="1439261544"/>
      </p:ext>
    </p:extLst>
  </p:cSld>
  <p:clrMapOvr>
    <a:masterClrMapping/>
  </p:clrMapOvr>
  <p:transition/>
</p:sldLayout>
</file>

<file path=ppt/slideLayouts/slideLayout2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7B2952-2F74-D544-92BC-FBFBE9A340CC}" type="slidenum">
              <a:rPr lang="en-US" altLang="en-US"/>
              <a:pPr>
                <a:defRPr/>
              </a:pPr>
              <a:t>‹#›</a:t>
            </a:fld>
            <a:endParaRPr lang="en-US" altLang="en-US"/>
          </a:p>
        </p:txBody>
      </p:sp>
    </p:spTree>
    <p:extLst>
      <p:ext uri="{BB962C8B-B14F-4D97-AF65-F5344CB8AC3E}">
        <p14:creationId xmlns:p14="http://schemas.microsoft.com/office/powerpoint/2010/main" val="1244734131"/>
      </p:ext>
    </p:extLst>
  </p:cSld>
  <p:clrMapOvr>
    <a:masterClrMapping/>
  </p:clrMapOvr>
  <p:transition/>
</p:sldLayout>
</file>

<file path=ppt/slideLayouts/slideLayout2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F9F7682-838C-D145-8DB5-B49C18A130F8}" type="slidenum">
              <a:rPr lang="en-US" altLang="en-US"/>
              <a:pPr>
                <a:defRPr/>
              </a:pPr>
              <a:t>‹#›</a:t>
            </a:fld>
            <a:endParaRPr lang="en-US" altLang="en-US"/>
          </a:p>
        </p:txBody>
      </p:sp>
    </p:spTree>
    <p:extLst>
      <p:ext uri="{BB962C8B-B14F-4D97-AF65-F5344CB8AC3E}">
        <p14:creationId xmlns:p14="http://schemas.microsoft.com/office/powerpoint/2010/main" val="3758153688"/>
      </p:ext>
    </p:extLst>
  </p:cSld>
  <p:clrMapOvr>
    <a:masterClrMapping/>
  </p:clrMapOvr>
  <p:transition/>
</p:sldLayout>
</file>

<file path=ppt/slideLayouts/slideLayout2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E01938C-1825-4C47-ADAA-667501E8BB2D}" type="slidenum">
              <a:rPr lang="en-US" altLang="en-US"/>
              <a:pPr>
                <a:defRPr/>
              </a:pPr>
              <a:t>‹#›</a:t>
            </a:fld>
            <a:endParaRPr lang="en-US" altLang="en-US"/>
          </a:p>
        </p:txBody>
      </p:sp>
    </p:spTree>
    <p:extLst>
      <p:ext uri="{BB962C8B-B14F-4D97-AF65-F5344CB8AC3E}">
        <p14:creationId xmlns:p14="http://schemas.microsoft.com/office/powerpoint/2010/main" val="3906725712"/>
      </p:ext>
    </p:extLst>
  </p:cSld>
  <p:clrMapOvr>
    <a:masterClrMapping/>
  </p:clrMapOvr>
  <p:transition/>
</p:sldLayout>
</file>

<file path=ppt/slideLayouts/slideLayout2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2E44CBD-17AA-1C44-8BA0-F0313DF1E03A}" type="slidenum">
              <a:rPr lang="en-US" altLang="en-US"/>
              <a:pPr>
                <a:defRPr/>
              </a:pPr>
              <a:t>‹#›</a:t>
            </a:fld>
            <a:endParaRPr lang="en-US" altLang="en-US"/>
          </a:p>
        </p:txBody>
      </p:sp>
    </p:spTree>
    <p:extLst>
      <p:ext uri="{BB962C8B-B14F-4D97-AF65-F5344CB8AC3E}">
        <p14:creationId xmlns:p14="http://schemas.microsoft.com/office/powerpoint/2010/main" val="4069638184"/>
      </p:ext>
    </p:extLst>
  </p:cSld>
  <p:clrMapOvr>
    <a:masterClrMapping/>
  </p:clrMapOvr>
  <p:transition/>
</p:sldLayout>
</file>

<file path=ppt/slideLayouts/slideLayout2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14E6E70-902E-8E4C-B56A-EB171DB5C34A}" type="slidenum">
              <a:rPr lang="en-US" altLang="en-US"/>
              <a:pPr>
                <a:defRPr/>
              </a:pPr>
              <a:t>‹#›</a:t>
            </a:fld>
            <a:endParaRPr lang="en-US" altLang="en-US"/>
          </a:p>
        </p:txBody>
      </p:sp>
    </p:spTree>
    <p:extLst>
      <p:ext uri="{BB962C8B-B14F-4D97-AF65-F5344CB8AC3E}">
        <p14:creationId xmlns:p14="http://schemas.microsoft.com/office/powerpoint/2010/main" val="4280595539"/>
      </p:ext>
    </p:extLst>
  </p:cSld>
  <p:clrMapOvr>
    <a:masterClrMapping/>
  </p:clrMapOvr>
  <p:transition/>
</p:sldLayout>
</file>

<file path=ppt/slideLayouts/slideLayout2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1920B83-E5C7-4748-945F-F9585594732C}" type="slidenum">
              <a:rPr lang="en-US" altLang="en-US"/>
              <a:pPr>
                <a:defRPr/>
              </a:pPr>
              <a:t>‹#›</a:t>
            </a:fld>
            <a:endParaRPr lang="en-US" altLang="en-US"/>
          </a:p>
        </p:txBody>
      </p:sp>
    </p:spTree>
    <p:extLst>
      <p:ext uri="{BB962C8B-B14F-4D97-AF65-F5344CB8AC3E}">
        <p14:creationId xmlns:p14="http://schemas.microsoft.com/office/powerpoint/2010/main" val="2174433047"/>
      </p:ext>
    </p:extLst>
  </p:cSld>
  <p:clrMapOvr>
    <a:masterClrMapping/>
  </p:clrMapOvr>
  <p:transition/>
</p:sldLayout>
</file>

<file path=ppt/slideLayouts/slideLayout2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84C42A7-D582-E24E-B2AD-361121256527}" type="slidenum">
              <a:rPr lang="en-US" altLang="en-US"/>
              <a:pPr>
                <a:defRPr/>
              </a:pPr>
              <a:t>‹#›</a:t>
            </a:fld>
            <a:endParaRPr lang="en-US" altLang="en-US"/>
          </a:p>
        </p:txBody>
      </p:sp>
    </p:spTree>
    <p:extLst>
      <p:ext uri="{BB962C8B-B14F-4D97-AF65-F5344CB8AC3E}">
        <p14:creationId xmlns:p14="http://schemas.microsoft.com/office/powerpoint/2010/main" val="895594660"/>
      </p:ext>
    </p:extLst>
  </p:cSld>
  <p:clrMapOvr>
    <a:masterClrMapping/>
  </p:clrMapOvr>
  <p:transition/>
</p:sldLayout>
</file>

<file path=ppt/slideLayouts/slideLayout2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45B44AF-607F-D14C-BF32-685CA37DFF41}" type="slidenum">
              <a:rPr lang="en-US" altLang="en-US"/>
              <a:pPr>
                <a:defRPr/>
              </a:pPr>
              <a:t>‹#›</a:t>
            </a:fld>
            <a:endParaRPr lang="en-US" altLang="en-US"/>
          </a:p>
        </p:txBody>
      </p:sp>
    </p:spTree>
    <p:extLst>
      <p:ext uri="{BB962C8B-B14F-4D97-AF65-F5344CB8AC3E}">
        <p14:creationId xmlns:p14="http://schemas.microsoft.com/office/powerpoint/2010/main" val="3598801899"/>
      </p:ext>
    </p:extLst>
  </p:cSld>
  <p:clrMapOvr>
    <a:masterClrMapping/>
  </p:clrMapOvr>
  <p:transition/>
</p:sldLayout>
</file>

<file path=ppt/slideLayouts/slideLayout2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DCDFAA6-D8FF-694C-834A-ACCCD8522248}" type="slidenum">
              <a:rPr lang="en-US" altLang="en-US"/>
              <a:pPr>
                <a:defRPr/>
              </a:pPr>
              <a:t>‹#›</a:t>
            </a:fld>
            <a:endParaRPr lang="en-US" altLang="en-US"/>
          </a:p>
        </p:txBody>
      </p:sp>
    </p:spTree>
    <p:extLst>
      <p:ext uri="{BB962C8B-B14F-4D97-AF65-F5344CB8AC3E}">
        <p14:creationId xmlns:p14="http://schemas.microsoft.com/office/powerpoint/2010/main" val="1823007646"/>
      </p:ext>
    </p:extLst>
  </p:cSld>
  <p:clrMapOvr>
    <a:masterClrMapping/>
  </p:clrMapOvr>
  <p:transition/>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923AAA-1C55-7E45-B953-D9BFED328DD6}" type="slidenum">
              <a:rPr lang="en-US" altLang="en-US"/>
              <a:pPr>
                <a:defRPr/>
              </a:pPr>
              <a:t>‹#›</a:t>
            </a:fld>
            <a:endParaRPr lang="en-US" altLang="en-US"/>
          </a:p>
        </p:txBody>
      </p:sp>
    </p:spTree>
    <p:extLst>
      <p:ext uri="{BB962C8B-B14F-4D97-AF65-F5344CB8AC3E}">
        <p14:creationId xmlns:p14="http://schemas.microsoft.com/office/powerpoint/2010/main" val="2692791579"/>
      </p:ext>
    </p:extLst>
  </p:cSld>
  <p:clrMapOvr>
    <a:masterClrMapping/>
  </p:clrMapOvr>
  <p:transition/>
</p:sldLayout>
</file>

<file path=ppt/slideLayouts/slideLayout299.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69409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0.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5019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48501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104253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28031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9795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049454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24907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668385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5/19/25</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3544380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53662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8664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C668BF9C-93BB-B548-912F-BE2A1331A62B}" type="slidenum">
              <a:rPr lang="en-US" altLang="en-US"/>
              <a:pPr>
                <a:defRPr/>
              </a:pPr>
              <a:t>‹#›</a:t>
            </a:fld>
            <a:endParaRPr lang="en-US" altLang="en-US"/>
          </a:p>
        </p:txBody>
      </p:sp>
    </p:spTree>
    <p:extLst>
      <p:ext uri="{BB962C8B-B14F-4D97-AF65-F5344CB8AC3E}">
        <p14:creationId xmlns:p14="http://schemas.microsoft.com/office/powerpoint/2010/main" val="3159291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60F4C6C-A4AD-634C-B2AA-5823E85646AB}" type="slidenum">
              <a:rPr lang="en-US" altLang="en-US"/>
              <a:pPr>
                <a:defRPr/>
              </a:pPr>
              <a:t>‹#›</a:t>
            </a:fld>
            <a:endParaRPr lang="en-US" altLang="en-US"/>
          </a:p>
        </p:txBody>
      </p:sp>
    </p:spTree>
    <p:extLst>
      <p:ext uri="{BB962C8B-B14F-4D97-AF65-F5344CB8AC3E}">
        <p14:creationId xmlns:p14="http://schemas.microsoft.com/office/powerpoint/2010/main" val="2064879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E9D27D4-CF21-B743-868C-38D13B2F42B4}" type="slidenum">
              <a:rPr lang="en-US" altLang="en-US"/>
              <a:pPr>
                <a:defRPr/>
              </a:pPr>
              <a:t>‹#›</a:t>
            </a:fld>
            <a:endParaRPr lang="en-US" altLang="en-US"/>
          </a:p>
        </p:txBody>
      </p:sp>
    </p:spTree>
    <p:extLst>
      <p:ext uri="{BB962C8B-B14F-4D97-AF65-F5344CB8AC3E}">
        <p14:creationId xmlns:p14="http://schemas.microsoft.com/office/powerpoint/2010/main" val="236753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8F35F6C-2FE9-E643-BA9E-744EBFA979FE}" type="slidenum">
              <a:rPr lang="en-US" altLang="en-US"/>
              <a:pPr>
                <a:defRPr/>
              </a:pPr>
              <a:t>‹#›</a:t>
            </a:fld>
            <a:endParaRPr lang="en-US" altLang="en-US"/>
          </a:p>
        </p:txBody>
      </p:sp>
    </p:spTree>
    <p:extLst>
      <p:ext uri="{BB962C8B-B14F-4D97-AF65-F5344CB8AC3E}">
        <p14:creationId xmlns:p14="http://schemas.microsoft.com/office/powerpoint/2010/main" val="3324610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36820D8-511C-334B-9255-32401B223793}" type="slidenum">
              <a:rPr lang="en-US" altLang="en-US"/>
              <a:pPr>
                <a:defRPr/>
              </a:pPr>
              <a:t>‹#›</a:t>
            </a:fld>
            <a:endParaRPr lang="en-US" altLang="en-US"/>
          </a:p>
        </p:txBody>
      </p:sp>
    </p:spTree>
    <p:extLst>
      <p:ext uri="{BB962C8B-B14F-4D97-AF65-F5344CB8AC3E}">
        <p14:creationId xmlns:p14="http://schemas.microsoft.com/office/powerpoint/2010/main" val="1827451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42E3693-D302-D64D-8335-04DBBDCAC3E8}" type="slidenum">
              <a:rPr lang="en-US" altLang="en-US"/>
              <a:pPr>
                <a:defRPr/>
              </a:pPr>
              <a:t>‹#›</a:t>
            </a:fld>
            <a:endParaRPr lang="en-US" altLang="en-US"/>
          </a:p>
        </p:txBody>
      </p:sp>
    </p:spTree>
    <p:extLst>
      <p:ext uri="{BB962C8B-B14F-4D97-AF65-F5344CB8AC3E}">
        <p14:creationId xmlns:p14="http://schemas.microsoft.com/office/powerpoint/2010/main" val="3658476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0C3B91E-9495-5D4C-A473-89DD744F318C}" type="slidenum">
              <a:rPr lang="en-US" altLang="en-US"/>
              <a:pPr>
                <a:defRPr/>
              </a:pPr>
              <a:t>‹#›</a:t>
            </a:fld>
            <a:endParaRPr lang="en-US" altLang="en-US"/>
          </a:p>
        </p:txBody>
      </p:sp>
    </p:spTree>
    <p:extLst>
      <p:ext uri="{BB962C8B-B14F-4D97-AF65-F5344CB8AC3E}">
        <p14:creationId xmlns:p14="http://schemas.microsoft.com/office/powerpoint/2010/main" val="1756490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E317DB17-6DD3-1D47-9DC7-29C718BD885A}" type="slidenum">
              <a:rPr lang="en-US" altLang="en-US"/>
              <a:pPr>
                <a:defRPr/>
              </a:pPr>
              <a:t>‹#›</a:t>
            </a:fld>
            <a:endParaRPr lang="en-US" altLang="en-US"/>
          </a:p>
        </p:txBody>
      </p:sp>
    </p:spTree>
    <p:extLst>
      <p:ext uri="{BB962C8B-B14F-4D97-AF65-F5344CB8AC3E}">
        <p14:creationId xmlns:p14="http://schemas.microsoft.com/office/powerpoint/2010/main" val="3370464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8B564A7-2749-BD47-ACBB-5E9A7893C5B7}" type="slidenum">
              <a:rPr lang="en-US" altLang="en-US"/>
              <a:pPr>
                <a:defRPr/>
              </a:pPr>
              <a:t>‹#›</a:t>
            </a:fld>
            <a:endParaRPr lang="en-US" altLang="en-US"/>
          </a:p>
        </p:txBody>
      </p:sp>
    </p:spTree>
    <p:extLst>
      <p:ext uri="{BB962C8B-B14F-4D97-AF65-F5344CB8AC3E}">
        <p14:creationId xmlns:p14="http://schemas.microsoft.com/office/powerpoint/2010/main" val="15538328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53FA10DE-9244-444C-BB66-013E28A2DDD9}" type="slidenum">
              <a:rPr lang="en-US" altLang="en-US"/>
              <a:pPr>
                <a:defRPr/>
              </a:pPr>
              <a:t>‹#›</a:t>
            </a:fld>
            <a:endParaRPr lang="en-US" altLang="en-US"/>
          </a:p>
        </p:txBody>
      </p:sp>
    </p:spTree>
    <p:extLst>
      <p:ext uri="{BB962C8B-B14F-4D97-AF65-F5344CB8AC3E}">
        <p14:creationId xmlns:p14="http://schemas.microsoft.com/office/powerpoint/2010/main" val="1064697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E2563C0-B5B3-BE4C-AFD7-D5025596D7E3}" type="slidenum">
              <a:rPr lang="en-US" altLang="en-US"/>
              <a:pPr>
                <a:defRPr/>
              </a:pPr>
              <a:t>‹#›</a:t>
            </a:fld>
            <a:endParaRPr lang="en-US" altLang="en-US"/>
          </a:p>
        </p:txBody>
      </p:sp>
    </p:spTree>
    <p:extLst>
      <p:ext uri="{BB962C8B-B14F-4D97-AF65-F5344CB8AC3E}">
        <p14:creationId xmlns:p14="http://schemas.microsoft.com/office/powerpoint/2010/main" val="3950607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285882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1247416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1524502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16737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4094090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2375012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9608593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19668169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21469159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2723253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21399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6.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sz="1350">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6" name="Line 10"/>
          <p:cNvSpPr>
            <a:spLocks noChangeShapeType="1"/>
          </p:cNvSpPr>
          <p:nvPr/>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sz="1350">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68.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69.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0.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1.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3.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4.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5.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930401317"/>
      </p:ext>
    </p:extLst>
  </p:cSld>
  <p:clrMapOvr>
    <a:masterClrMapping/>
  </p:clrMapOvr>
  <p:transition/>
</p:sldLayout>
</file>

<file path=ppt/slideLayouts/slideLayout3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40768776"/>
      </p:ext>
    </p:extLst>
  </p:cSld>
  <p:clrMapOvr>
    <a:masterClrMapping/>
  </p:clrMapOvr>
  <p:transition/>
</p:sldLayout>
</file>

<file path=ppt/slideLayouts/slideLayout3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260511931"/>
      </p:ext>
    </p:extLst>
  </p:cSld>
  <p:clrMapOvr>
    <a:masterClrMapping/>
  </p:clrMapOvr>
  <p:transition/>
</p:sldLayout>
</file>

<file path=ppt/slideLayouts/slideLayout3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986174166"/>
      </p:ext>
    </p:extLst>
  </p:cSld>
  <p:clrMapOvr>
    <a:masterClrMapping/>
  </p:clrMapOvr>
  <p:transition/>
</p:sldLayout>
</file>

<file path=ppt/slideLayouts/slideLayout3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89919389"/>
      </p:ext>
    </p:extLst>
  </p:cSld>
  <p:clrMapOvr>
    <a:masterClrMapping/>
  </p:clrMapOvr>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05318677"/>
      </p:ext>
    </p:extLst>
  </p:cSld>
  <p:clrMapOvr>
    <a:masterClrMapping/>
  </p:clrMapOvr>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77374766"/>
      </p:ext>
    </p:extLst>
  </p:cSld>
  <p:clrMapOvr>
    <a:masterClrMapping/>
  </p:clrMapOvr>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68041354"/>
      </p:ext>
    </p:extLst>
  </p:cSld>
  <p:clrMapOvr>
    <a:masterClrMapping/>
  </p:clrMapOvr>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43398135"/>
      </p:ext>
    </p:extLst>
  </p:cSld>
  <p:clrMapOvr>
    <a:masterClrMapping/>
  </p:clrMapOvr>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629488110"/>
      </p:ext>
    </p:extLst>
  </p:cSld>
  <p:clrMapOvr>
    <a:masterClrMapping/>
  </p:clrMapOvr>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533301839"/>
      </p:ext>
    </p:extLst>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234625789"/>
      </p:ext>
    </p:extLst>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88409016"/>
      </p:ext>
    </p:extLst>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3816495892"/>
      </p:ext>
    </p:extLst>
  </p:cSld>
  <p:clrMapOvr>
    <a:masterClrMapping/>
  </p:clrMapOvr>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31889725"/>
      </p:ext>
    </p:extLst>
  </p:cSld>
  <p:clrMapOvr>
    <a:masterClrMapping/>
  </p:clrMapOvr>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3419311"/>
      </p:ext>
    </p:extLst>
  </p:cSld>
  <p:clrMapOvr>
    <a:masterClrMapping/>
  </p:clrMapOvr>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87196653"/>
      </p:ext>
    </p:extLst>
  </p:cSld>
  <p:clrMapOvr>
    <a:masterClrMapping/>
  </p:clrMapOvr>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443399964"/>
      </p:ext>
    </p:extLst>
  </p:cSld>
  <p:clrMapOvr>
    <a:masterClrMapping/>
  </p:clrMapOvr>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91952778"/>
      </p:ext>
    </p:extLst>
  </p:cSld>
  <p:clrMapOvr>
    <a:masterClrMapping/>
  </p:clrMapOvr>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665507306"/>
      </p:ext>
    </p:extLst>
  </p:cSld>
  <p:clrMapOvr>
    <a:masterClrMapping/>
  </p:clrMapOvr>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82677281"/>
      </p:ext>
    </p:extLst>
  </p:cSld>
  <p:clrMapOvr>
    <a:masterClrMapping/>
  </p:clrMapOvr>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820621740"/>
      </p:ext>
    </p:extLst>
  </p:cSld>
  <p:clrMapOvr>
    <a:masterClrMapping/>
  </p:clrMapOvr>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47456820"/>
      </p:ext>
    </p:extLst>
  </p:cSld>
  <p:clrMapOvr>
    <a:masterClrMapping/>
  </p:clrMapOvr>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4926908"/>
      </p:ext>
    </p:extLst>
  </p:cSld>
  <p:clrMapOvr>
    <a:masterClrMapping/>
  </p:clrMapOvr>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56354275"/>
      </p:ext>
    </p:extLst>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63248345"/>
      </p:ext>
    </p:extLst>
  </p:cSld>
  <p:clrMapOvr>
    <a:masterClrMapping/>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9797984"/>
      </p:ext>
    </p:extLst>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6771066"/>
      </p:ext>
    </p:extLst>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46128682"/>
      </p:ext>
    </p:extLst>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6798312"/>
      </p:ext>
    </p:extLst>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49677376"/>
      </p:ext>
    </p:extLst>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6940184"/>
      </p:ext>
    </p:extLst>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8021759"/>
      </p:ext>
    </p:extLst>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203901821"/>
      </p:ext>
    </p:extLst>
  </p:cSld>
  <p:clrMapOvr>
    <a:masterClrMapping/>
  </p:clrMapOvr>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67730834"/>
      </p:ext>
    </p:extLst>
  </p:cSld>
  <p:clrMapOvr>
    <a:masterClrMapping/>
  </p:clrMapOvr>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540527275"/>
      </p:ext>
    </p:extLst>
  </p:cSld>
  <p:clrMapOvr>
    <a:masterClrMapping/>
  </p:clrMapOvr>
  <p:transition/>
</p:sldLayout>
</file>

<file path=ppt/slideLayouts/slideLayout4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3017648820"/>
      </p:ext>
    </p:extLst>
  </p:cSld>
  <p:clrMapOvr>
    <a:masterClrMapping/>
  </p:clrMapOvr>
  <p:transition/>
</p:sldLayout>
</file>

<file path=ppt/slideLayouts/slideLayout4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279419781"/>
      </p:ext>
    </p:extLst>
  </p:cSld>
  <p:clrMapOvr>
    <a:masterClrMapping/>
  </p:clrMapOvr>
  <p:transition/>
</p:sldLayout>
</file>

<file path=ppt/slideLayouts/slideLayout4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474137854"/>
      </p:ext>
    </p:extLst>
  </p:cSld>
  <p:clrMapOvr>
    <a:masterClrMapping/>
  </p:clrMapOvr>
  <p:transition/>
</p:sldLayout>
</file>

<file path=ppt/slideLayouts/slideLayout4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632813152"/>
      </p:ext>
    </p:extLst>
  </p:cSld>
  <p:clrMapOvr>
    <a:masterClrMapping/>
  </p:clrMapOvr>
  <p:transition/>
</p:sldLayout>
</file>

<file path=ppt/slideLayouts/slideLayout4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941838040"/>
      </p:ext>
    </p:extLst>
  </p:cSld>
  <p:clrMapOvr>
    <a:masterClrMapping/>
  </p:clrMapOvr>
  <p:transition/>
</p:sldLayout>
</file>

<file path=ppt/slideLayouts/slideLayout4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014844562"/>
      </p:ext>
    </p:extLst>
  </p:cSld>
  <p:clrMapOvr>
    <a:masterClrMapping/>
  </p:clrMapOvr>
  <p:transition/>
</p:sldLayout>
</file>

<file path=ppt/slideLayouts/slideLayout4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953445669"/>
      </p:ext>
    </p:extLst>
  </p:cSld>
  <p:clrMapOvr>
    <a:masterClrMapping/>
  </p:clrMapOvr>
  <p:transition/>
</p:sldLayout>
</file>

<file path=ppt/slideLayouts/slideLayout4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976890436"/>
      </p:ext>
    </p:extLst>
  </p:cSld>
  <p:clrMapOvr>
    <a:masterClrMapping/>
  </p:clrMapOvr>
  <p:transition/>
</p:sldLayout>
</file>

<file path=ppt/slideLayouts/slideLayout4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cs typeface="ＭＳ Ｐゴシック" charset="0"/>
              </a:defRPr>
            </a:lvl1pPr>
          </a:lstStyle>
          <a:p>
            <a:pPr>
              <a:defRPr/>
            </a:pPr>
            <a:fld id="{2B0615E8-B7BA-A94F-8CD8-59ABAB50F7E7}" type="slidenum">
              <a:rPr lang="en-US"/>
              <a:pPr>
                <a:defRPr/>
              </a:pPr>
              <a:t>‹#›</a:t>
            </a:fld>
            <a:endParaRPr lang="en-US"/>
          </a:p>
        </p:txBody>
      </p:sp>
    </p:spTree>
    <p:extLst>
      <p:ext uri="{BB962C8B-B14F-4D97-AF65-F5344CB8AC3E}">
        <p14:creationId xmlns:p14="http://schemas.microsoft.com/office/powerpoint/2010/main" val="3240852434"/>
      </p:ext>
    </p:extLst>
  </p:cSld>
  <p:clrMapOvr>
    <a:masterClrMapping/>
  </p:clrMapOvr>
  <p:transition/>
</p:sldLayout>
</file>

<file path=ppt/slideLayouts/slideLayout4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8E574D81-B5DE-384D-B24B-566C679AE608}" type="slidenum">
              <a:rPr lang="en-US"/>
              <a:pPr>
                <a:defRPr/>
              </a:pPr>
              <a:t>‹#›</a:t>
            </a:fld>
            <a:endParaRPr lang="en-US"/>
          </a:p>
        </p:txBody>
      </p:sp>
    </p:spTree>
    <p:extLst>
      <p:ext uri="{BB962C8B-B14F-4D97-AF65-F5344CB8AC3E}">
        <p14:creationId xmlns:p14="http://schemas.microsoft.com/office/powerpoint/2010/main" val="497454746"/>
      </p:ext>
    </p:extLst>
  </p:cSld>
  <p:clrMapOvr>
    <a:masterClrMapping/>
  </p:clrMapOvr>
  <p:transition/>
</p:sldLayout>
</file>

<file path=ppt/slideLayouts/slideLayout4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7F718DBD-A8C3-BF41-B930-E6F09B914FC3}" type="slidenum">
              <a:rPr lang="en-US"/>
              <a:pPr>
                <a:defRPr/>
              </a:pPr>
              <a:t>‹#›</a:t>
            </a:fld>
            <a:endParaRPr lang="en-US"/>
          </a:p>
        </p:txBody>
      </p:sp>
    </p:spTree>
    <p:extLst>
      <p:ext uri="{BB962C8B-B14F-4D97-AF65-F5344CB8AC3E}">
        <p14:creationId xmlns:p14="http://schemas.microsoft.com/office/powerpoint/2010/main" val="2296187725"/>
      </p:ext>
    </p:extLst>
  </p:cSld>
  <p:clrMapOvr>
    <a:masterClrMapping/>
  </p:clrMapOvr>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79E6F74A-33AD-9C44-A652-5BC058E44322}" type="slidenum">
              <a:rPr lang="en-US"/>
              <a:pPr>
                <a:defRPr/>
              </a:pPr>
              <a:t>‹#›</a:t>
            </a:fld>
            <a:endParaRPr lang="en-US"/>
          </a:p>
        </p:txBody>
      </p:sp>
    </p:spTree>
    <p:extLst>
      <p:ext uri="{BB962C8B-B14F-4D97-AF65-F5344CB8AC3E}">
        <p14:creationId xmlns:p14="http://schemas.microsoft.com/office/powerpoint/2010/main" val="829955878"/>
      </p:ext>
    </p:extLst>
  </p:cSld>
  <p:clrMapOvr>
    <a:masterClrMapping/>
  </p:clrMapOvr>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a:defRPr>
                <a:cs typeface="ＭＳ Ｐゴシック" charset="0"/>
              </a:defRPr>
            </a:lvl1pPr>
          </a:lstStyle>
          <a:p>
            <a:pPr>
              <a:defRPr/>
            </a:pPr>
            <a:fld id="{2FE313B9-34D2-9B4F-924F-705E340D7A3C}" type="slidenum">
              <a:rPr lang="en-US"/>
              <a:pPr>
                <a:defRPr/>
              </a:pPr>
              <a:t>‹#›</a:t>
            </a:fld>
            <a:endParaRPr lang="en-US"/>
          </a:p>
        </p:txBody>
      </p:sp>
    </p:spTree>
    <p:extLst>
      <p:ext uri="{BB962C8B-B14F-4D97-AF65-F5344CB8AC3E}">
        <p14:creationId xmlns:p14="http://schemas.microsoft.com/office/powerpoint/2010/main" val="3155835060"/>
      </p:ext>
    </p:extLst>
  </p:cSld>
  <p:clrMapOvr>
    <a:masterClrMapping/>
  </p:clrMapOvr>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a:defRPr>
                <a:cs typeface="ＭＳ Ｐゴシック" charset="0"/>
              </a:defRPr>
            </a:lvl1pPr>
          </a:lstStyle>
          <a:p>
            <a:pPr>
              <a:defRPr/>
            </a:pPr>
            <a:fld id="{272681F7-101F-CD48-BD26-A7C1DB38DD72}" type="slidenum">
              <a:rPr lang="en-US"/>
              <a:pPr>
                <a:defRPr/>
              </a:pPr>
              <a:t>‹#›</a:t>
            </a:fld>
            <a:endParaRPr lang="en-US"/>
          </a:p>
        </p:txBody>
      </p:sp>
    </p:spTree>
    <p:extLst>
      <p:ext uri="{BB962C8B-B14F-4D97-AF65-F5344CB8AC3E}">
        <p14:creationId xmlns:p14="http://schemas.microsoft.com/office/powerpoint/2010/main" val="2728713538"/>
      </p:ext>
    </p:extLst>
  </p:cSld>
  <p:clrMapOvr>
    <a:masterClrMapping/>
  </p:clrMapOvr>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a:defRPr>
                <a:cs typeface="ＭＳ Ｐゴシック" charset="0"/>
              </a:defRPr>
            </a:lvl1pPr>
          </a:lstStyle>
          <a:p>
            <a:pPr>
              <a:defRPr/>
            </a:pPr>
            <a:fld id="{4DA22FE8-1BF1-7945-858E-9EDF18117A7F}" type="slidenum">
              <a:rPr lang="en-US"/>
              <a:pPr>
                <a:defRPr/>
              </a:pPr>
              <a:t>‹#›</a:t>
            </a:fld>
            <a:endParaRPr lang="en-US"/>
          </a:p>
        </p:txBody>
      </p:sp>
    </p:spTree>
    <p:extLst>
      <p:ext uri="{BB962C8B-B14F-4D97-AF65-F5344CB8AC3E}">
        <p14:creationId xmlns:p14="http://schemas.microsoft.com/office/powerpoint/2010/main" val="166025643"/>
      </p:ext>
    </p:extLst>
  </p:cSld>
  <p:clrMapOvr>
    <a:masterClrMapping/>
  </p:clrMapOvr>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EDECFB72-9437-4E43-B6E9-A86EC5F84799}" type="slidenum">
              <a:rPr lang="en-US"/>
              <a:pPr>
                <a:defRPr/>
              </a:pPr>
              <a:t>‹#›</a:t>
            </a:fld>
            <a:endParaRPr lang="en-US"/>
          </a:p>
        </p:txBody>
      </p:sp>
    </p:spTree>
    <p:extLst>
      <p:ext uri="{BB962C8B-B14F-4D97-AF65-F5344CB8AC3E}">
        <p14:creationId xmlns:p14="http://schemas.microsoft.com/office/powerpoint/2010/main" val="2685998032"/>
      </p:ext>
    </p:extLst>
  </p:cSld>
  <p:clrMapOvr>
    <a:masterClrMapping/>
  </p:clrMapOvr>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9F1BB03A-AA9C-3441-BB02-8D748B0FE787}" type="slidenum">
              <a:rPr lang="en-US"/>
              <a:pPr>
                <a:defRPr/>
              </a:pPr>
              <a:t>‹#›</a:t>
            </a:fld>
            <a:endParaRPr lang="en-US"/>
          </a:p>
        </p:txBody>
      </p:sp>
    </p:spTree>
    <p:extLst>
      <p:ext uri="{BB962C8B-B14F-4D97-AF65-F5344CB8AC3E}">
        <p14:creationId xmlns:p14="http://schemas.microsoft.com/office/powerpoint/2010/main" val="1998175995"/>
      </p:ext>
    </p:extLst>
  </p:cSld>
  <p:clrMapOvr>
    <a:masterClrMapping/>
  </p:clrMapOvr>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F09218E9-1586-4840-9706-4250AB6924DC}" type="slidenum">
              <a:rPr lang="en-US"/>
              <a:pPr>
                <a:defRPr/>
              </a:pPr>
              <a:t>‹#›</a:t>
            </a:fld>
            <a:endParaRPr lang="en-US"/>
          </a:p>
        </p:txBody>
      </p:sp>
    </p:spTree>
    <p:extLst>
      <p:ext uri="{BB962C8B-B14F-4D97-AF65-F5344CB8AC3E}">
        <p14:creationId xmlns:p14="http://schemas.microsoft.com/office/powerpoint/2010/main" val="423964186"/>
      </p:ext>
    </p:extLst>
  </p:cSld>
  <p:clrMapOvr>
    <a:masterClrMapping/>
  </p:clrMapOvr>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0C7C5289-DED0-BF4F-8007-4B3A361AC980}" type="slidenum">
              <a:rPr lang="en-US"/>
              <a:pPr>
                <a:defRPr/>
              </a:pPr>
              <a:t>‹#›</a:t>
            </a:fld>
            <a:endParaRPr lang="en-US"/>
          </a:p>
        </p:txBody>
      </p:sp>
    </p:spTree>
    <p:extLst>
      <p:ext uri="{BB962C8B-B14F-4D97-AF65-F5344CB8AC3E}">
        <p14:creationId xmlns:p14="http://schemas.microsoft.com/office/powerpoint/2010/main" val="434178507"/>
      </p:ext>
    </p:extLst>
  </p:cSld>
  <p:clrMapOvr>
    <a:masterClrMapping/>
  </p:clrMapOvr>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177E2285-5DCA-104D-A461-AF822D41BD2E}" type="slidenum">
              <a:rPr lang="en-US"/>
              <a:pPr>
                <a:defRPr/>
              </a:pPr>
              <a:t>‹#›</a:t>
            </a:fld>
            <a:endParaRPr lang="en-US"/>
          </a:p>
        </p:txBody>
      </p:sp>
    </p:spTree>
    <p:extLst>
      <p:ext uri="{BB962C8B-B14F-4D97-AF65-F5344CB8AC3E}">
        <p14:creationId xmlns:p14="http://schemas.microsoft.com/office/powerpoint/2010/main" val="3149472191"/>
      </p:ext>
    </p:extLst>
  </p:cSld>
  <p:clrMapOvr>
    <a:masterClrMapping/>
  </p:clrMapOvr>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246669"/>
      </p:ext>
    </p:extLst>
  </p:cSld>
  <p:clrMapOvr>
    <a:masterClrMapping/>
  </p:clrMapOvr>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63427143"/>
      </p:ext>
    </p:extLst>
  </p:cSld>
  <p:clrMapOvr>
    <a:masterClrMapping/>
  </p:clrMapOvr>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18216545"/>
      </p:ext>
    </p:extLst>
  </p:cSld>
  <p:clrMapOvr>
    <a:masterClrMapping/>
  </p:clrMapOvr>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0479234"/>
      </p:ext>
    </p:extLst>
  </p:cSld>
  <p:clrMapOvr>
    <a:masterClrMapping/>
  </p:clrMapOvr>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96005631"/>
      </p:ext>
    </p:extLst>
  </p:cSld>
  <p:clrMapOvr>
    <a:masterClrMapping/>
  </p:clrMapOvr>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64059742"/>
      </p:ext>
    </p:extLst>
  </p:cSld>
  <p:clrMapOvr>
    <a:masterClrMapping/>
  </p:clrMapOvr>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68456836"/>
      </p:ext>
    </p:extLst>
  </p:cSld>
  <p:clrMapOvr>
    <a:masterClrMapping/>
  </p:clrMapOvr>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6509234"/>
      </p:ext>
    </p:extLst>
  </p:cSld>
  <p:clrMapOvr>
    <a:masterClrMapping/>
  </p:clrMapOvr>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21778681"/>
      </p:ext>
    </p:extLst>
  </p:cSld>
  <p:clrMapOvr>
    <a:masterClrMapping/>
  </p:clrMapOvr>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24249916"/>
      </p:ext>
    </p:extLst>
  </p:cSld>
  <p:clrMapOvr>
    <a:masterClrMapping/>
  </p:clrMapOvr>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75321418"/>
      </p:ext>
    </p:extLst>
  </p:cSld>
  <p:clrMapOvr>
    <a:masterClrMapping/>
  </p:clrMapOvr>
  <p:transition/>
</p:sldLayout>
</file>

<file path=ppt/slideLayouts/slideLayout44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18252736"/>
      </p:ext>
    </p:extLst>
  </p:cSld>
  <p:clrMapOvr>
    <a:masterClrMapping/>
  </p:clrMapOvr>
  <p:transition/>
</p:sldLayout>
</file>

<file path=ppt/slideLayouts/slideLayout4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20814032"/>
      </p:ext>
    </p:extLst>
  </p:cSld>
  <p:clrMapOvr>
    <a:masterClrMapping/>
  </p:clrMapOvr>
  <p:transition/>
</p:sldLayout>
</file>

<file path=ppt/slideLayouts/slideLayout4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6472953"/>
      </p:ext>
    </p:extLst>
  </p:cSld>
  <p:clrMapOvr>
    <a:masterClrMapping/>
  </p:clrMapOvr>
  <p:transition/>
</p:sldLayout>
</file>

<file path=ppt/slideLayouts/slideLayout4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418771"/>
      </p:ext>
    </p:extLst>
  </p:cSld>
  <p:clrMapOvr>
    <a:masterClrMapping/>
  </p:clrMapOvr>
  <p:transition/>
</p:sldLayout>
</file>

<file path=ppt/slideLayouts/slideLayout4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4428024"/>
      </p:ext>
    </p:extLst>
  </p:cSld>
  <p:clrMapOvr>
    <a:masterClrMapping/>
  </p:clrMapOvr>
  <p:transition/>
</p:sldLayout>
</file>

<file path=ppt/slideLayouts/slideLayout4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594141"/>
      </p:ext>
    </p:extLst>
  </p:cSld>
  <p:clrMapOvr>
    <a:masterClrMapping/>
  </p:clrMapOvr>
  <p:transition/>
</p:sldLayout>
</file>

<file path=ppt/slideLayouts/slideLayout4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2042843"/>
      </p:ext>
    </p:extLst>
  </p:cSld>
  <p:clrMapOvr>
    <a:masterClrMapping/>
  </p:clrMapOvr>
  <p:transition/>
</p:sldLayout>
</file>

<file path=ppt/slideLayouts/slideLayout4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02647555"/>
      </p:ext>
    </p:extLst>
  </p:cSld>
  <p:clrMapOvr>
    <a:masterClrMapping/>
  </p:clrMapOvr>
  <p:transition/>
</p:sldLayout>
</file>

<file path=ppt/slideLayouts/slideLayout4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95058283"/>
      </p:ext>
    </p:extLst>
  </p:cSld>
  <p:clrMapOvr>
    <a:masterClrMapping/>
  </p:clrMapOvr>
  <p:transition/>
</p:sldLayout>
</file>

<file path=ppt/slideLayouts/slideLayout4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92304284"/>
      </p:ext>
    </p:extLst>
  </p:cSld>
  <p:clrMapOvr>
    <a:masterClrMapping/>
  </p:clrMapOvr>
  <p:transition/>
</p:sldLayout>
</file>

<file path=ppt/slideLayouts/slideLayout4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2091051"/>
      </p:ext>
    </p:extLst>
  </p:cSld>
  <p:clrMapOvr>
    <a:masterClrMapping/>
  </p:clrMapOvr>
  <p:transition/>
</p:sldLayout>
</file>

<file path=ppt/slideLayouts/slideLayout4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54711831"/>
      </p:ext>
    </p:extLst>
  </p:cSld>
  <p:clrMapOvr>
    <a:masterClrMapping/>
  </p:clrMapOvr>
  <p:transition/>
</p:sldLayout>
</file>

<file path=ppt/slideLayouts/slideLayout4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91322402"/>
      </p:ext>
    </p:extLst>
  </p:cSld>
  <p:clrMapOvr>
    <a:masterClrMapping/>
  </p:clrMapOvr>
  <p:transition/>
</p:sldLayout>
</file>

<file path=ppt/slideLayouts/slideLayout4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36779478"/>
      </p:ext>
    </p:extLst>
  </p:cSld>
  <p:clrMapOvr>
    <a:masterClrMapping/>
  </p:clrMapOvr>
  <p:transition/>
</p:sldLayout>
</file>

<file path=ppt/slideLayouts/slideLayout4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58335820"/>
      </p:ext>
    </p:extLst>
  </p:cSld>
  <p:clrMapOvr>
    <a:masterClrMapping/>
  </p:clrMapOvr>
  <p:transition/>
</p:sldLayout>
</file>

<file path=ppt/slideLayouts/slideLayout4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57174844"/>
      </p:ext>
    </p:extLst>
  </p:cSld>
  <p:clrMapOvr>
    <a:masterClrMapping/>
  </p:clrMapOvr>
  <p:transition/>
</p:sldLayout>
</file>

<file path=ppt/slideLayouts/slideLayout4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70757198"/>
      </p:ext>
    </p:extLst>
  </p:cSld>
  <p:clrMapOvr>
    <a:masterClrMapping/>
  </p:clrMapOvr>
  <p:transition/>
</p:sldLayout>
</file>

<file path=ppt/slideLayouts/slideLayout4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1336351"/>
      </p:ext>
    </p:extLst>
  </p:cSld>
  <p:clrMapOvr>
    <a:masterClrMapping/>
  </p:clrMapOvr>
  <p:transition/>
</p:sldLayout>
</file>

<file path=ppt/slideLayouts/slideLayout4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6170048"/>
      </p:ext>
    </p:extLst>
  </p:cSld>
  <p:clrMapOvr>
    <a:masterClrMapping/>
  </p:clrMapOvr>
  <p:transition/>
</p:sldLayout>
</file>

<file path=ppt/slideLayouts/slideLayout4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30095121"/>
      </p:ext>
    </p:extLst>
  </p:cSld>
  <p:clrMapOvr>
    <a:masterClrMapping/>
  </p:clrMapOvr>
  <p:transition/>
</p:sldLayout>
</file>

<file path=ppt/slideLayouts/slideLayout4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22538187"/>
      </p:ext>
    </p:extLst>
  </p:cSld>
  <p:clrMapOvr>
    <a:masterClrMapping/>
  </p:clrMapOvr>
  <p:transition/>
</p:sldLayout>
</file>

<file path=ppt/slideLayouts/slideLayout4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36764840"/>
      </p:ext>
    </p:extLst>
  </p:cSld>
  <p:clrMapOvr>
    <a:masterClrMapping/>
  </p:clrMapOvr>
  <p:transition/>
</p:sldLayout>
</file>

<file path=ppt/slideLayouts/slideLayout4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55939625"/>
      </p:ext>
    </p:extLst>
  </p:cSld>
  <p:clrMapOvr>
    <a:masterClrMapping/>
  </p:clrMapOvr>
  <p:transition/>
</p:sldLayout>
</file>

<file path=ppt/slideLayouts/slideLayout46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11759679"/>
      </p:ext>
    </p:extLst>
  </p:cSld>
  <p:clrMapOvr>
    <a:masterClrMapping/>
  </p:clrMapOvr>
  <p:transition/>
</p:sldLayout>
</file>

<file path=ppt/slideLayouts/slideLayout4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599489223"/>
      </p:ext>
    </p:extLst>
  </p:cSld>
  <p:clrMapOvr>
    <a:masterClrMapping/>
  </p:clrMapOvr>
  <p:transition/>
</p:sldLayout>
</file>

<file path=ppt/slideLayouts/slideLayout4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653498353"/>
      </p:ext>
    </p:extLst>
  </p:cSld>
  <p:clrMapOvr>
    <a:masterClrMapping/>
  </p:clrMapOvr>
  <p:transition/>
</p:sldLayout>
</file>

<file path=ppt/slideLayouts/slideLayout4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980308751"/>
      </p:ext>
    </p:extLst>
  </p:cSld>
  <p:clrMapOvr>
    <a:masterClrMapping/>
  </p:clrMapOvr>
  <p:transition/>
</p:sldLayout>
</file>

<file path=ppt/slideLayouts/slideLayout4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2446164491"/>
      </p:ext>
    </p:extLst>
  </p:cSld>
  <p:clrMapOvr>
    <a:masterClrMapping/>
  </p:clrMapOvr>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591570176"/>
      </p:ext>
    </p:extLst>
  </p:cSld>
  <p:clrMapOvr>
    <a:masterClrMapping/>
  </p:clrMapOvr>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301110811"/>
      </p:ext>
    </p:extLst>
  </p:cSld>
  <p:clrMapOvr>
    <a:masterClrMapping/>
  </p:clrMapOvr>
  <p:transition/>
</p:sldLayout>
</file>

<file path=ppt/slideLayouts/slideLayout4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072588907"/>
      </p:ext>
    </p:extLst>
  </p:cSld>
  <p:clrMapOvr>
    <a:masterClrMapping/>
  </p:clrMapOvr>
  <p:transition/>
</p:sldLayout>
</file>

<file path=ppt/slideLayouts/slideLayout4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704176062"/>
      </p:ext>
    </p:extLst>
  </p:cSld>
  <p:clrMapOvr>
    <a:masterClrMapping/>
  </p:clrMapOvr>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29724688"/>
      </p:ext>
    </p:extLst>
  </p:cSld>
  <p:clrMapOvr>
    <a:masterClrMapping/>
  </p:clrMapOvr>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894485052"/>
      </p:ext>
    </p:extLst>
  </p:cSld>
  <p:clrMapOvr>
    <a:masterClrMapping/>
  </p:clrMapOvr>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583815345"/>
      </p:ext>
    </p:extLst>
  </p:cSld>
  <p:clrMapOvr>
    <a:masterClrMapping/>
  </p:clrMapOvr>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900492511"/>
      </p:ext>
    </p:extLst>
  </p:cSld>
  <p:clrMapOvr>
    <a:masterClrMapping/>
  </p:clrMapOvr>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86464953"/>
      </p:ext>
    </p:extLst>
  </p:cSld>
  <p:clrMapOvr>
    <a:masterClrMapping/>
  </p:clrMapOvr>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852794155"/>
      </p:ext>
    </p:extLst>
  </p:cSld>
  <p:clrMapOvr>
    <a:masterClrMapping/>
  </p:clrMapOvr>
  <p:transition/>
</p:sldLayout>
</file>

<file path=ppt/slideLayouts/slideLayout4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3247412127"/>
      </p:ext>
    </p:extLst>
  </p:cSld>
  <p:clrMapOvr>
    <a:masterClrMapping/>
  </p:clrMapOvr>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692800710"/>
      </p:ext>
    </p:extLst>
  </p:cSld>
  <p:clrMapOvr>
    <a:masterClrMapping/>
  </p:clrMapOvr>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559445917"/>
      </p:ext>
    </p:extLst>
  </p:cSld>
  <p:clrMapOvr>
    <a:masterClrMapping/>
  </p:clrMapOvr>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1981689618"/>
      </p:ext>
    </p:extLst>
  </p:cSld>
  <p:clrMapOvr>
    <a:masterClrMapping/>
  </p:clrMapOvr>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801125024"/>
      </p:ext>
    </p:extLst>
  </p:cSld>
  <p:clrMapOvr>
    <a:masterClrMapping/>
  </p:clrMapOvr>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987164133"/>
      </p:ext>
    </p:extLst>
  </p:cSld>
  <p:clrMapOvr>
    <a:masterClrMapping/>
  </p:clrMapOvr>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371870553"/>
      </p:ext>
    </p:extLst>
  </p:cSld>
  <p:clrMapOvr>
    <a:masterClrMapping/>
  </p:clrMapOvr>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2348159384"/>
      </p:ext>
    </p:extLst>
  </p:cSld>
  <p:clrMapOvr>
    <a:masterClrMapping/>
  </p:clrMapOvr>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1868192"/>
      </p:ext>
    </p:extLst>
  </p:cSld>
  <p:clrMapOvr>
    <a:masterClrMapping/>
  </p:clrMapOvr>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90235539"/>
      </p:ext>
    </p:extLst>
  </p:cSld>
  <p:clrMapOvr>
    <a:masterClrMapping/>
  </p:clrMapOvr>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5264898"/>
      </p:ext>
    </p:extLst>
  </p:cSld>
  <p:clrMapOvr>
    <a:masterClrMapping/>
  </p:clrMapOvr>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87980696"/>
      </p:ext>
    </p:extLst>
  </p:cSld>
  <p:clrMapOvr>
    <a:masterClrMapping/>
  </p:clrMapOvr>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17364428"/>
      </p:ext>
    </p:extLst>
  </p:cSld>
  <p:clrMapOvr>
    <a:masterClrMapping/>
  </p:clrMapOvr>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4657393"/>
      </p:ext>
    </p:extLst>
  </p:cSld>
  <p:clrMapOvr>
    <a:masterClrMapping/>
  </p:clrMapOvr>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73301116"/>
      </p:ext>
    </p:extLst>
  </p:cSld>
  <p:clrMapOvr>
    <a:masterClrMapping/>
  </p:clrMapOvr>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9577367"/>
      </p:ext>
    </p:extLst>
  </p:cSld>
  <p:clrMapOvr>
    <a:masterClrMapping/>
  </p:clrMapOvr>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06712333"/>
      </p:ext>
    </p:extLst>
  </p:cSld>
  <p:clrMapOvr>
    <a:masterClrMapping/>
  </p:clrMapOvr>
  <p:transition/>
</p:sldLayout>
</file>

<file path=ppt/slideLayouts/slideLayout4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93899224"/>
      </p:ext>
    </p:extLst>
  </p:cSld>
  <p:clrMapOvr>
    <a:masterClrMapping/>
  </p:clrMapOvr>
  <p:transition/>
</p:sldLayout>
</file>

<file path=ppt/slideLayouts/slideLayout5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2062081"/>
      </p:ext>
    </p:extLst>
  </p:cSld>
  <p:clrMapOvr>
    <a:masterClrMapping/>
  </p:clrMapOvr>
  <p:transition/>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3713538425"/>
      </p:ext>
    </p:extLst>
  </p:cSld>
  <p:clrMapOvr>
    <a:masterClrMapping/>
  </p:clrMapOvr>
  <p:transition/>
</p:sldLayout>
</file>

<file path=ppt/slideLayouts/slideLayout5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3801436504"/>
      </p:ext>
    </p:extLst>
  </p:cSld>
  <p:clrMapOvr>
    <a:masterClrMapping/>
  </p:clrMapOvr>
  <p:transition/>
</p:sldLayout>
</file>

<file path=ppt/slideLayouts/slideLayout5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382135285"/>
      </p:ext>
    </p:extLst>
  </p:cSld>
  <p:clrMapOvr>
    <a:masterClrMapping/>
  </p:clrMapOvr>
  <p:transition/>
</p:sldLayout>
</file>

<file path=ppt/slideLayouts/slideLayout5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1828568646"/>
      </p:ext>
    </p:extLst>
  </p:cSld>
  <p:clrMapOvr>
    <a:masterClrMapping/>
  </p:clrMapOvr>
  <p:transition/>
</p:sldLayout>
</file>

<file path=ppt/slideLayouts/slideLayout5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1805132622"/>
      </p:ext>
    </p:extLst>
  </p:cSld>
  <p:clrMapOvr>
    <a:masterClrMapping/>
  </p:clrMapOvr>
  <p:transition/>
</p:sldLayout>
</file>

<file path=ppt/slideLayouts/slideLayout5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3205085087"/>
      </p:ext>
    </p:extLst>
  </p:cSld>
  <p:clrMapOvr>
    <a:masterClrMapping/>
  </p:clrMapOvr>
  <p:transition/>
</p:sldLayout>
</file>

<file path=ppt/slideLayouts/slideLayout5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3382278577"/>
      </p:ext>
    </p:extLst>
  </p:cSld>
  <p:clrMapOvr>
    <a:masterClrMapping/>
  </p:clrMapOvr>
  <p:transition/>
</p:sldLayout>
</file>

<file path=ppt/slideLayouts/slideLayout5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3512162935"/>
      </p:ext>
    </p:extLst>
  </p:cSld>
  <p:clrMapOvr>
    <a:masterClrMapping/>
  </p:clrMapOvr>
  <p:transition/>
</p:sldLayout>
</file>

<file path=ppt/slideLayouts/slideLayout5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2162872749"/>
      </p:ext>
    </p:extLst>
  </p:cSld>
  <p:clrMapOvr>
    <a:masterClrMapping/>
  </p:clrMapOvr>
  <p:transition/>
</p:sldLayout>
</file>

<file path=ppt/slideLayouts/slideLayout5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2919598386"/>
      </p:ext>
    </p:extLst>
  </p:cSld>
  <p:clrMapOvr>
    <a:masterClrMapping/>
  </p:clrMapOvr>
  <p:transition/>
</p:sldLayout>
</file>

<file path=ppt/slideLayouts/slideLayout5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3790992000"/>
      </p:ext>
    </p:extLst>
  </p:cSld>
  <p:clrMapOvr>
    <a:masterClrMapping/>
  </p:clrMapOvr>
  <p:transition/>
</p:sldLayout>
</file>

<file path=ppt/slideLayouts/slideLayout5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2190565042"/>
      </p:ext>
    </p:extLst>
  </p:cSld>
  <p:clrMapOvr>
    <a:masterClrMapping/>
  </p:clrMapOvr>
  <p:transition/>
</p:sldLayout>
</file>

<file path=ppt/slideLayouts/slideLayout5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046188237"/>
      </p:ext>
    </p:extLst>
  </p:cSld>
  <p:clrMapOvr>
    <a:masterClrMapping/>
  </p:clrMapOvr>
  <p:transition/>
</p:sldLayout>
</file>

<file path=ppt/slideLayouts/slideLayout5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94846489"/>
      </p:ext>
    </p:extLst>
  </p:cSld>
  <p:clrMapOvr>
    <a:masterClrMapping/>
  </p:clrMapOvr>
  <p:transition/>
</p:sldLayout>
</file>

<file path=ppt/slideLayouts/slideLayout5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129670094"/>
      </p:ext>
    </p:extLst>
  </p:cSld>
  <p:clrMapOvr>
    <a:masterClrMapping/>
  </p:clrMapOvr>
  <p:transition/>
</p:sldLayout>
</file>

<file path=ppt/slideLayouts/slideLayout5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3290217372"/>
      </p:ext>
    </p:extLst>
  </p:cSld>
  <p:clrMapOvr>
    <a:masterClrMapping/>
  </p:clrMapOvr>
  <p:transition/>
</p:sldLayout>
</file>

<file path=ppt/slideLayouts/slideLayout5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364063234"/>
      </p:ext>
    </p:extLst>
  </p:cSld>
  <p:clrMapOvr>
    <a:masterClrMapping/>
  </p:clrMapOvr>
  <p:transition/>
</p:sldLayout>
</file>

<file path=ppt/slideLayouts/slideLayout5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928643151"/>
      </p:ext>
    </p:extLst>
  </p:cSld>
  <p:clrMapOvr>
    <a:masterClrMapping/>
  </p:clrMapOvr>
  <p:transition/>
</p:sldLayout>
</file>

<file path=ppt/slideLayouts/slideLayout5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894855686"/>
      </p:ext>
    </p:extLst>
  </p:cSld>
  <p:clrMapOvr>
    <a:masterClrMapping/>
  </p:clrMapOvr>
  <p:transition/>
</p:sldLayout>
</file>

<file path=ppt/slideLayouts/slideLayout5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3095785709"/>
      </p:ext>
    </p:extLst>
  </p:cSld>
  <p:clrMapOvr>
    <a:masterClrMapping/>
  </p:clrMapOvr>
  <p:transition/>
</p:sldLayout>
</file>

<file path=ppt/slideLayouts/slideLayout5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80739831"/>
      </p:ext>
    </p:extLst>
  </p:cSld>
  <p:clrMapOvr>
    <a:masterClrMapping/>
  </p:clrMapOvr>
  <p:transition/>
</p:sldLayout>
</file>

<file path=ppt/slideLayouts/slideLayout5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514369750"/>
      </p:ext>
    </p:extLst>
  </p:cSld>
  <p:clrMapOvr>
    <a:masterClrMapping/>
  </p:clrMapOvr>
  <p:transition/>
</p:sldLayout>
</file>

<file path=ppt/slideLayouts/slideLayout5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793936324"/>
      </p:ext>
    </p:extLst>
  </p:cSld>
  <p:clrMapOvr>
    <a:masterClrMapping/>
  </p:clrMapOvr>
  <p:transition/>
</p:sldLayout>
</file>

<file path=ppt/slideLayouts/slideLayout52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11906854"/>
      </p:ext>
    </p:extLst>
  </p:cSld>
  <p:clrMapOvr>
    <a:masterClrMapping/>
  </p:clrMapOvr>
</p:sldLayout>
</file>

<file path=ppt/slideLayouts/slideLayout5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2572841"/>
      </p:ext>
    </p:extLst>
  </p:cSld>
  <p:clrMapOvr>
    <a:masterClrMapping/>
  </p:clrMapOvr>
</p:sldLayout>
</file>

<file path=ppt/slideLayouts/slideLayout5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86133553"/>
      </p:ext>
    </p:extLst>
  </p:cSld>
  <p:clrMapOvr>
    <a:masterClrMapping/>
  </p:clrMapOvr>
</p:sldLayout>
</file>

<file path=ppt/slideLayouts/slideLayout52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4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spTree>
    <p:extLst>
      <p:ext uri="{BB962C8B-B14F-4D97-AF65-F5344CB8AC3E}">
        <p14:creationId xmlns:p14="http://schemas.microsoft.com/office/powerpoint/2010/main" val="217570565"/>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5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3350068"/>
      </p:ext>
    </p:extLst>
  </p:cSld>
  <p:clrMapOvr>
    <a:masterClrMapping/>
  </p:clrMapOvr>
</p:sldLayout>
</file>

<file path=ppt/slideLayouts/slideLayout5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43918904"/>
      </p:ext>
    </p:extLst>
  </p:cSld>
  <p:clrMapOvr>
    <a:masterClrMapping/>
  </p:clrMapOvr>
</p:sldLayout>
</file>

<file path=ppt/slideLayouts/slideLayout5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8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spTree>
    <p:extLst>
      <p:ext uri="{BB962C8B-B14F-4D97-AF65-F5344CB8AC3E}">
        <p14:creationId xmlns:p14="http://schemas.microsoft.com/office/powerpoint/2010/main" val="1205567223"/>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5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3899041"/>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20709384"/>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8271693"/>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658836"/>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36792870"/>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5478214"/>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86883954"/>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1300320"/>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26820486"/>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9125236"/>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23102287"/>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a:extLst>
              <a:ext uri="{FF2B5EF4-FFF2-40B4-BE49-F238E27FC236}">
                <a16:creationId xmlns:a16="http://schemas.microsoft.com/office/drawing/2014/main" id="{9CD35D2D-5E91-46D5-981B-E75BA6DA714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a:extLst>
              <a:ext uri="{FF2B5EF4-FFF2-40B4-BE49-F238E27FC236}">
                <a16:creationId xmlns:a16="http://schemas.microsoft.com/office/drawing/2014/main" id="{7A21EAFC-4035-4857-807A-CB62B3BF44F4}"/>
              </a:ext>
            </a:extLst>
          </p:cNvPr>
          <p:cNvSpPr>
            <a:spLocks noGrp="1" noChangeArrowheads="1"/>
          </p:cNvSpPr>
          <p:nvPr>
            <p:ph type="ftr" sz="quarter" idx="10"/>
          </p:nvPr>
        </p:nvSpPr>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C888C28F-145F-424D-84CC-5AE9AF6843AB}"/>
              </a:ext>
            </a:extLst>
          </p:cNvPr>
          <p:cNvSpPr>
            <a:spLocks noGrp="1" noChangeArrowheads="1"/>
          </p:cNvSpPr>
          <p:nvPr>
            <p:ph type="sldNum" sz="quarter" idx="11"/>
          </p:nvPr>
        </p:nvSpPr>
        <p:spPr/>
        <p:txBody>
          <a:bodyPr/>
          <a:lstStyle>
            <a:lvl1pPr>
              <a:defRPr/>
            </a:lvl1pPr>
          </a:lstStyle>
          <a:p>
            <a:pPr>
              <a:defRPr/>
            </a:pPr>
            <a:fld id="{43826BB2-7A42-4BD5-B790-DBCEF432F448}" type="slidenum">
              <a:rPr lang="en-US" altLang="en-US"/>
              <a:pPr>
                <a:defRPr/>
              </a:pPr>
              <a:t>‹#›</a:t>
            </a:fld>
            <a:endParaRPr lang="en-US" altLang="en-US"/>
          </a:p>
        </p:txBody>
      </p:sp>
    </p:spTree>
    <p:extLst>
      <p:ext uri="{BB962C8B-B14F-4D97-AF65-F5344CB8AC3E}">
        <p14:creationId xmlns:p14="http://schemas.microsoft.com/office/powerpoint/2010/main" val="2629695860"/>
      </p:ext>
    </p:extLst>
  </p:cSld>
  <p:clrMapOvr>
    <a:masterClrMapping/>
  </p:clrMapOvr>
  <p:transition/>
</p:sldLayout>
</file>

<file path=ppt/slideLayouts/slideLayout5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09AC565-7350-4525-9420-2EB7757D306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4AA7F312-6BE9-48B6-AA7B-A6D10D628BA6}"/>
              </a:ext>
            </a:extLst>
          </p:cNvPr>
          <p:cNvSpPr>
            <a:spLocks noGrp="1" noChangeArrowheads="1"/>
          </p:cNvSpPr>
          <p:nvPr>
            <p:ph type="sldNum" sz="quarter" idx="11"/>
          </p:nvPr>
        </p:nvSpPr>
        <p:spPr>
          <a:ln/>
        </p:spPr>
        <p:txBody>
          <a:bodyPr/>
          <a:lstStyle>
            <a:lvl1pPr>
              <a:defRPr/>
            </a:lvl1pPr>
          </a:lstStyle>
          <a:p>
            <a:pPr>
              <a:defRPr/>
            </a:pPr>
            <a:fld id="{8B19D7DF-598B-483B-A6D0-8553CDFAE631}" type="slidenum">
              <a:rPr lang="en-US" altLang="en-US"/>
              <a:pPr>
                <a:defRPr/>
              </a:pPr>
              <a:t>‹#›</a:t>
            </a:fld>
            <a:endParaRPr lang="en-US" altLang="en-US"/>
          </a:p>
        </p:txBody>
      </p:sp>
    </p:spTree>
    <p:extLst>
      <p:ext uri="{BB962C8B-B14F-4D97-AF65-F5344CB8AC3E}">
        <p14:creationId xmlns:p14="http://schemas.microsoft.com/office/powerpoint/2010/main" val="2016931036"/>
      </p:ext>
    </p:extLst>
  </p:cSld>
  <p:clrMapOvr>
    <a:masterClrMapping/>
  </p:clrMapOvr>
  <p:transition/>
</p:sldLayout>
</file>

<file path=ppt/slideLayouts/slideLayout5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08787426-EFB2-4064-9F82-5B1B136B39E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038527-DAED-4D79-A54B-129F6A20F670}"/>
              </a:ext>
            </a:extLst>
          </p:cNvPr>
          <p:cNvSpPr>
            <a:spLocks noGrp="1" noChangeArrowheads="1"/>
          </p:cNvSpPr>
          <p:nvPr>
            <p:ph type="sldNum" sz="quarter" idx="11"/>
          </p:nvPr>
        </p:nvSpPr>
        <p:spPr>
          <a:ln/>
        </p:spPr>
        <p:txBody>
          <a:bodyPr/>
          <a:lstStyle>
            <a:lvl1pPr>
              <a:defRPr/>
            </a:lvl1pPr>
          </a:lstStyle>
          <a:p>
            <a:pPr>
              <a:defRPr/>
            </a:pPr>
            <a:fld id="{63D67C19-8364-4600-B88B-828769DCBD4B}" type="slidenum">
              <a:rPr lang="en-US" altLang="en-US"/>
              <a:pPr>
                <a:defRPr/>
              </a:pPr>
              <a:t>‹#›</a:t>
            </a:fld>
            <a:endParaRPr lang="en-US" altLang="en-US"/>
          </a:p>
        </p:txBody>
      </p:sp>
    </p:spTree>
    <p:extLst>
      <p:ext uri="{BB962C8B-B14F-4D97-AF65-F5344CB8AC3E}">
        <p14:creationId xmlns:p14="http://schemas.microsoft.com/office/powerpoint/2010/main" val="2432878733"/>
      </p:ext>
    </p:extLst>
  </p:cSld>
  <p:clrMapOvr>
    <a:masterClrMapping/>
  </p:clrMapOvr>
  <p:transition/>
</p:sldLayout>
</file>

<file path=ppt/slideLayouts/slideLayout5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B333F77-5829-459B-B71C-A401B0AC83F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DC357D67-E160-41BD-A8F4-591D3B61CA44}"/>
              </a:ext>
            </a:extLst>
          </p:cNvPr>
          <p:cNvSpPr>
            <a:spLocks noGrp="1" noChangeArrowheads="1"/>
          </p:cNvSpPr>
          <p:nvPr>
            <p:ph type="sldNum" sz="quarter" idx="11"/>
          </p:nvPr>
        </p:nvSpPr>
        <p:spPr>
          <a:ln/>
        </p:spPr>
        <p:txBody>
          <a:bodyPr/>
          <a:lstStyle>
            <a:lvl1pPr>
              <a:defRPr/>
            </a:lvl1pPr>
          </a:lstStyle>
          <a:p>
            <a:pPr>
              <a:defRPr/>
            </a:pPr>
            <a:fld id="{A9E1BDAC-3FCE-4406-AD14-A59ECE86B20E}" type="slidenum">
              <a:rPr lang="en-US" altLang="en-US"/>
              <a:pPr>
                <a:defRPr/>
              </a:pPr>
              <a:t>‹#›</a:t>
            </a:fld>
            <a:endParaRPr lang="en-US" altLang="en-US"/>
          </a:p>
        </p:txBody>
      </p:sp>
    </p:spTree>
    <p:extLst>
      <p:ext uri="{BB962C8B-B14F-4D97-AF65-F5344CB8AC3E}">
        <p14:creationId xmlns:p14="http://schemas.microsoft.com/office/powerpoint/2010/main" val="2547248662"/>
      </p:ext>
    </p:extLst>
  </p:cSld>
  <p:clrMapOvr>
    <a:masterClrMapping/>
  </p:clrMapOvr>
  <p:transition/>
</p:sldLayout>
</file>

<file path=ppt/slideLayouts/slideLayout5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D26DBB79-5AEF-450D-8A69-9E473A6D46FD}"/>
              </a:ext>
            </a:extLst>
          </p:cNvPr>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a:extLst>
              <a:ext uri="{FF2B5EF4-FFF2-40B4-BE49-F238E27FC236}">
                <a16:creationId xmlns:a16="http://schemas.microsoft.com/office/drawing/2014/main" id="{5613F326-A967-4A16-9691-5994EAA77F81}"/>
              </a:ext>
            </a:extLst>
          </p:cNvPr>
          <p:cNvSpPr>
            <a:spLocks noGrp="1" noChangeArrowheads="1"/>
          </p:cNvSpPr>
          <p:nvPr>
            <p:ph type="sldNum" sz="quarter" idx="11"/>
          </p:nvPr>
        </p:nvSpPr>
        <p:spPr>
          <a:ln/>
        </p:spPr>
        <p:txBody>
          <a:bodyPr/>
          <a:lstStyle>
            <a:lvl1pPr>
              <a:defRPr/>
            </a:lvl1pPr>
          </a:lstStyle>
          <a:p>
            <a:pPr>
              <a:defRPr/>
            </a:pPr>
            <a:fld id="{4DDDAB56-7687-49EE-9BFA-357DD2115F9B}" type="slidenum">
              <a:rPr lang="en-US" altLang="en-US"/>
              <a:pPr>
                <a:defRPr/>
              </a:pPr>
              <a:t>‹#›</a:t>
            </a:fld>
            <a:endParaRPr lang="en-US" altLang="en-US"/>
          </a:p>
        </p:txBody>
      </p:sp>
    </p:spTree>
    <p:extLst>
      <p:ext uri="{BB962C8B-B14F-4D97-AF65-F5344CB8AC3E}">
        <p14:creationId xmlns:p14="http://schemas.microsoft.com/office/powerpoint/2010/main" val="3806792797"/>
      </p:ext>
    </p:extLst>
  </p:cSld>
  <p:clrMapOvr>
    <a:masterClrMapping/>
  </p:clrMapOvr>
  <p:transition/>
</p:sldLayout>
</file>

<file path=ppt/slideLayouts/slideLayout5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C5F115-951D-416A-8367-F27935F171CC}"/>
              </a:ext>
            </a:extLst>
          </p:cNvPr>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a:extLst>
              <a:ext uri="{FF2B5EF4-FFF2-40B4-BE49-F238E27FC236}">
                <a16:creationId xmlns:a16="http://schemas.microsoft.com/office/drawing/2014/main" id="{9FA67899-1E4C-4F33-994F-0FE9DDF922F2}"/>
              </a:ext>
            </a:extLst>
          </p:cNvPr>
          <p:cNvSpPr>
            <a:spLocks noGrp="1" noChangeArrowheads="1"/>
          </p:cNvSpPr>
          <p:nvPr>
            <p:ph type="sldNum" sz="quarter" idx="11"/>
          </p:nvPr>
        </p:nvSpPr>
        <p:spPr>
          <a:ln/>
        </p:spPr>
        <p:txBody>
          <a:bodyPr/>
          <a:lstStyle>
            <a:lvl1pPr>
              <a:defRPr/>
            </a:lvl1pPr>
          </a:lstStyle>
          <a:p>
            <a:pPr>
              <a:defRPr/>
            </a:pPr>
            <a:fld id="{EE6ABE56-5E07-4208-997F-19E78ED34494}" type="slidenum">
              <a:rPr lang="en-US" altLang="en-US"/>
              <a:pPr>
                <a:defRPr/>
              </a:pPr>
              <a:t>‹#›</a:t>
            </a:fld>
            <a:endParaRPr lang="en-US" altLang="en-US"/>
          </a:p>
        </p:txBody>
      </p:sp>
    </p:spTree>
    <p:extLst>
      <p:ext uri="{BB962C8B-B14F-4D97-AF65-F5344CB8AC3E}">
        <p14:creationId xmlns:p14="http://schemas.microsoft.com/office/powerpoint/2010/main" val="1000521187"/>
      </p:ext>
    </p:extLst>
  </p:cSld>
  <p:clrMapOvr>
    <a:masterClrMapping/>
  </p:clrMapOvr>
  <p:transition/>
</p:sldLayout>
</file>

<file path=ppt/slideLayouts/slideLayout5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A3210EB8-01E8-436A-B41F-069A2DB8B749}"/>
              </a:ext>
            </a:extLst>
          </p:cNvPr>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a:extLst>
              <a:ext uri="{FF2B5EF4-FFF2-40B4-BE49-F238E27FC236}">
                <a16:creationId xmlns:a16="http://schemas.microsoft.com/office/drawing/2014/main" id="{88357862-E4F0-4312-AEFB-533810CEB356}"/>
              </a:ext>
            </a:extLst>
          </p:cNvPr>
          <p:cNvSpPr>
            <a:spLocks noGrp="1" noChangeArrowheads="1"/>
          </p:cNvSpPr>
          <p:nvPr>
            <p:ph type="sldNum" sz="quarter" idx="11"/>
          </p:nvPr>
        </p:nvSpPr>
        <p:spPr>
          <a:ln/>
        </p:spPr>
        <p:txBody>
          <a:bodyPr/>
          <a:lstStyle>
            <a:lvl1pPr>
              <a:defRPr/>
            </a:lvl1pPr>
          </a:lstStyle>
          <a:p>
            <a:pPr>
              <a:defRPr/>
            </a:pPr>
            <a:fld id="{63632353-6DA2-4969-8B9B-3DBC4F8425A4}" type="slidenum">
              <a:rPr lang="en-US" altLang="en-US"/>
              <a:pPr>
                <a:defRPr/>
              </a:pPr>
              <a:t>‹#›</a:t>
            </a:fld>
            <a:endParaRPr lang="en-US" altLang="en-US"/>
          </a:p>
        </p:txBody>
      </p:sp>
    </p:spTree>
    <p:extLst>
      <p:ext uri="{BB962C8B-B14F-4D97-AF65-F5344CB8AC3E}">
        <p14:creationId xmlns:p14="http://schemas.microsoft.com/office/powerpoint/2010/main" val="1523864677"/>
      </p:ext>
    </p:extLst>
  </p:cSld>
  <p:clrMapOvr>
    <a:masterClrMapping/>
  </p:clrMapOvr>
  <p:transition/>
</p:sldLayout>
</file>

<file path=ppt/slideLayouts/slideLayout5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D8C17F0-0F2C-4BA2-ACAD-9F9DD7E1D754}"/>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01206954-09DD-443F-8138-FD04D7E91044}"/>
              </a:ext>
            </a:extLst>
          </p:cNvPr>
          <p:cNvSpPr>
            <a:spLocks noGrp="1" noChangeArrowheads="1"/>
          </p:cNvSpPr>
          <p:nvPr>
            <p:ph type="sldNum" sz="quarter" idx="11"/>
          </p:nvPr>
        </p:nvSpPr>
        <p:spPr>
          <a:ln/>
        </p:spPr>
        <p:txBody>
          <a:bodyPr/>
          <a:lstStyle>
            <a:lvl1pPr>
              <a:defRPr/>
            </a:lvl1pPr>
          </a:lstStyle>
          <a:p>
            <a:pPr>
              <a:defRPr/>
            </a:pPr>
            <a:fld id="{00E294FE-CC9E-4E10-B310-514CFBF72E7D}" type="slidenum">
              <a:rPr lang="en-US" altLang="en-US"/>
              <a:pPr>
                <a:defRPr/>
              </a:pPr>
              <a:t>‹#›</a:t>
            </a:fld>
            <a:endParaRPr lang="en-US" altLang="en-US"/>
          </a:p>
        </p:txBody>
      </p:sp>
    </p:spTree>
    <p:extLst>
      <p:ext uri="{BB962C8B-B14F-4D97-AF65-F5344CB8AC3E}">
        <p14:creationId xmlns:p14="http://schemas.microsoft.com/office/powerpoint/2010/main" val="4246134763"/>
      </p:ext>
    </p:extLst>
  </p:cSld>
  <p:clrMapOvr>
    <a:masterClrMapping/>
  </p:clrMapOvr>
  <p:transition/>
</p:sldLayout>
</file>

<file path=ppt/slideLayouts/slideLayout5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2D2B0F18-FF15-4EF6-984A-01641DEDA28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1E37D587-FAF0-4764-AD77-644AFEF7307D}"/>
              </a:ext>
            </a:extLst>
          </p:cNvPr>
          <p:cNvSpPr>
            <a:spLocks noGrp="1" noChangeArrowheads="1"/>
          </p:cNvSpPr>
          <p:nvPr>
            <p:ph type="sldNum" sz="quarter" idx="11"/>
          </p:nvPr>
        </p:nvSpPr>
        <p:spPr>
          <a:ln/>
        </p:spPr>
        <p:txBody>
          <a:bodyPr/>
          <a:lstStyle>
            <a:lvl1pPr>
              <a:defRPr/>
            </a:lvl1pPr>
          </a:lstStyle>
          <a:p>
            <a:pPr>
              <a:defRPr/>
            </a:pPr>
            <a:fld id="{EA63DEC2-A46B-4DF0-9B6D-3DA55177CC49}" type="slidenum">
              <a:rPr lang="en-US" altLang="en-US"/>
              <a:pPr>
                <a:defRPr/>
              </a:pPr>
              <a:t>‹#›</a:t>
            </a:fld>
            <a:endParaRPr lang="en-US" altLang="en-US"/>
          </a:p>
        </p:txBody>
      </p:sp>
    </p:spTree>
    <p:extLst>
      <p:ext uri="{BB962C8B-B14F-4D97-AF65-F5344CB8AC3E}">
        <p14:creationId xmlns:p14="http://schemas.microsoft.com/office/powerpoint/2010/main" val="3729216951"/>
      </p:ext>
    </p:extLst>
  </p:cSld>
  <p:clrMapOvr>
    <a:masterClrMapping/>
  </p:clrMapOvr>
  <p:transition/>
</p:sldLayout>
</file>

<file path=ppt/slideLayouts/slideLayout5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0A08B9B-687C-4AD3-8C6D-FA4C5E16A313}"/>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5BE2A02B-D63E-4DD6-9FFA-98D71570A2AD}"/>
              </a:ext>
            </a:extLst>
          </p:cNvPr>
          <p:cNvSpPr>
            <a:spLocks noGrp="1" noChangeArrowheads="1"/>
          </p:cNvSpPr>
          <p:nvPr>
            <p:ph type="sldNum" sz="quarter" idx="11"/>
          </p:nvPr>
        </p:nvSpPr>
        <p:spPr>
          <a:ln/>
        </p:spPr>
        <p:txBody>
          <a:bodyPr/>
          <a:lstStyle>
            <a:lvl1pPr>
              <a:defRPr/>
            </a:lvl1pPr>
          </a:lstStyle>
          <a:p>
            <a:pPr>
              <a:defRPr/>
            </a:pPr>
            <a:fld id="{AC4704B9-2B86-45E3-BC5C-2F3F28BAAB8B}" type="slidenum">
              <a:rPr lang="en-US" altLang="en-US"/>
              <a:pPr>
                <a:defRPr/>
              </a:pPr>
              <a:t>‹#›</a:t>
            </a:fld>
            <a:endParaRPr lang="en-US" altLang="en-US"/>
          </a:p>
        </p:txBody>
      </p:sp>
    </p:spTree>
    <p:extLst>
      <p:ext uri="{BB962C8B-B14F-4D97-AF65-F5344CB8AC3E}">
        <p14:creationId xmlns:p14="http://schemas.microsoft.com/office/powerpoint/2010/main" val="505178853"/>
      </p:ext>
    </p:extLst>
  </p:cSld>
  <p:clrMapOvr>
    <a:masterClrMapping/>
  </p:clrMapOvr>
  <p:transition/>
</p:sldLayout>
</file>

<file path=ppt/slideLayouts/slideLayout5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E62CEBD1-E2A7-41F0-A158-62153EC297D5}"/>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11B996-071A-4884-856A-6B25C3879E5F}"/>
              </a:ext>
            </a:extLst>
          </p:cNvPr>
          <p:cNvSpPr>
            <a:spLocks noGrp="1" noChangeArrowheads="1"/>
          </p:cNvSpPr>
          <p:nvPr>
            <p:ph type="sldNum" sz="quarter" idx="11"/>
          </p:nvPr>
        </p:nvSpPr>
        <p:spPr>
          <a:ln/>
        </p:spPr>
        <p:txBody>
          <a:bodyPr/>
          <a:lstStyle>
            <a:lvl1pPr>
              <a:defRPr/>
            </a:lvl1pPr>
          </a:lstStyle>
          <a:p>
            <a:pPr>
              <a:defRPr/>
            </a:pPr>
            <a:fld id="{9FC1C64C-0813-4AB1-8463-69A3B31BE146}" type="slidenum">
              <a:rPr lang="en-US" altLang="en-US"/>
              <a:pPr>
                <a:defRPr/>
              </a:pPr>
              <a:t>‹#›</a:t>
            </a:fld>
            <a:endParaRPr lang="en-US" altLang="en-US"/>
          </a:p>
        </p:txBody>
      </p:sp>
    </p:spTree>
    <p:extLst>
      <p:ext uri="{BB962C8B-B14F-4D97-AF65-F5344CB8AC3E}">
        <p14:creationId xmlns:p14="http://schemas.microsoft.com/office/powerpoint/2010/main" val="2798423073"/>
      </p:ext>
    </p:extLst>
  </p:cSld>
  <p:clrMapOvr>
    <a:masterClrMapping/>
  </p:clrMapOvr>
  <p:transition/>
</p:sldLayout>
</file>

<file path=ppt/slideLayouts/slideLayout55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a:extLst>
              <a:ext uri="{FF2B5EF4-FFF2-40B4-BE49-F238E27FC236}">
                <a16:creationId xmlns:a16="http://schemas.microsoft.com/office/drawing/2014/main" id="{B55989F0-9C2F-467D-8A2B-E760CFC57E82}"/>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B76D41D7-E031-46E6-8D53-528FF913AD9F}"/>
              </a:ext>
            </a:extLst>
          </p:cNvPr>
          <p:cNvSpPr>
            <a:spLocks noGrp="1" noChangeArrowheads="1"/>
          </p:cNvSpPr>
          <p:nvPr>
            <p:ph type="sldNum" sz="quarter" idx="11"/>
          </p:nvPr>
        </p:nvSpPr>
        <p:spPr>
          <a:ln/>
        </p:spPr>
        <p:txBody>
          <a:bodyPr/>
          <a:lstStyle>
            <a:lvl1pPr>
              <a:defRPr/>
            </a:lvl1pPr>
          </a:lstStyle>
          <a:p>
            <a:pPr>
              <a:defRPr/>
            </a:pPr>
            <a:fld id="{20C0357D-5951-4316-833F-FB5D4423D797}" type="slidenum">
              <a:rPr lang="en-US" altLang="en-US"/>
              <a:pPr>
                <a:defRPr/>
              </a:pPr>
              <a:t>‹#›</a:t>
            </a:fld>
            <a:endParaRPr lang="en-US" altLang="en-US"/>
          </a:p>
        </p:txBody>
      </p:sp>
    </p:spTree>
    <p:extLst>
      <p:ext uri="{BB962C8B-B14F-4D97-AF65-F5344CB8AC3E}">
        <p14:creationId xmlns:p14="http://schemas.microsoft.com/office/powerpoint/2010/main" val="2534906925"/>
      </p:ext>
    </p:extLst>
  </p:cSld>
  <p:clrMapOvr>
    <a:masterClrMapping/>
  </p:clrMapOvr>
  <p:transition/>
</p:sldLayout>
</file>

<file path=ppt/slideLayouts/slideLayout55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2412242226"/>
      </p:ext>
    </p:extLst>
  </p:cSld>
  <p:clrMapOvr>
    <a:masterClrMapping/>
  </p:clrMapOvr>
  <p:transition/>
</p:sldLayout>
</file>

<file path=ppt/slideLayouts/slideLayout5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139135344"/>
      </p:ext>
    </p:extLst>
  </p:cSld>
  <p:clrMapOvr>
    <a:masterClrMapping/>
  </p:clrMapOvr>
  <p:transition/>
</p:sldLayout>
</file>

<file path=ppt/slideLayouts/slideLayout5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685315390"/>
      </p:ext>
    </p:extLst>
  </p:cSld>
  <p:clrMapOvr>
    <a:masterClrMapping/>
  </p:clrMapOvr>
  <p:transition/>
</p:sldLayout>
</file>

<file path=ppt/slideLayouts/slideLayout5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534198237"/>
      </p:ext>
    </p:extLst>
  </p:cSld>
  <p:clrMapOvr>
    <a:masterClrMapping/>
  </p:clrMapOvr>
  <p:transition/>
</p:sldLayout>
</file>

<file path=ppt/slideLayouts/slideLayout5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627935605"/>
      </p:ext>
    </p:extLst>
  </p:cSld>
  <p:clrMapOvr>
    <a:masterClrMapping/>
  </p:clrMapOvr>
  <p:transition/>
</p:sldLayout>
</file>

<file path=ppt/slideLayouts/slideLayout5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606939768"/>
      </p:ext>
    </p:extLst>
  </p:cSld>
  <p:clrMapOvr>
    <a:masterClrMapping/>
  </p:clrMapOvr>
  <p:transition/>
</p:sldLayout>
</file>

<file path=ppt/slideLayouts/slideLayout5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488498790"/>
      </p:ext>
    </p:extLst>
  </p:cSld>
  <p:clrMapOvr>
    <a:masterClrMapping/>
  </p:clrMapOvr>
  <p:transition/>
</p:sldLayout>
</file>

<file path=ppt/slideLayouts/slideLayout5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11356505"/>
      </p:ext>
    </p:extLst>
  </p:cSld>
  <p:clrMapOvr>
    <a:masterClrMapping/>
  </p:clrMapOvr>
  <p:transition/>
</p:sldLayout>
</file>

<file path=ppt/slideLayouts/slideLayout5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61399807"/>
      </p:ext>
    </p:extLst>
  </p:cSld>
  <p:clrMapOvr>
    <a:masterClrMapping/>
  </p:clrMapOvr>
  <p:transition/>
</p:sldLayout>
</file>

<file path=ppt/slideLayouts/slideLayout5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578323644"/>
      </p:ext>
    </p:extLst>
  </p:cSld>
  <p:clrMapOvr>
    <a:masterClrMapping/>
  </p:clrMapOvr>
  <p:transition/>
</p:sldLayout>
</file>

<file path=ppt/slideLayouts/slideLayout5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2278864758"/>
      </p:ext>
    </p:extLst>
  </p:cSld>
  <p:clrMapOvr>
    <a:masterClrMapping/>
  </p:clrMapOvr>
  <p:transition/>
</p:sldLayout>
</file>

<file path=ppt/slideLayouts/slideLayout5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vl6pPr marL="1143000" indent="0" algn="ctr">
              <a:buNone/>
              <a:defRPr/>
            </a:lvl6pPr>
            <a:lvl7pPr marL="1371600" indent="0" algn="ctr">
              <a:buNone/>
              <a:defRPr/>
            </a:lvl7pPr>
            <a:lvl8pPr marL="1600200" indent="0" algn="ctr">
              <a:buNone/>
              <a:defRPr/>
            </a:lvl8pPr>
            <a:lvl9pPr marL="1828800" indent="0" algn="ctr">
              <a:buNone/>
              <a:defRPr/>
            </a:lvl9pPr>
          </a:lstStyle>
          <a:p>
            <a:r>
              <a:rPr lang="en-US"/>
              <a:t>Click to edit Master subtitle style</a:t>
            </a:r>
          </a:p>
        </p:txBody>
      </p:sp>
    </p:spTree>
    <p:extLst>
      <p:ext uri="{BB962C8B-B14F-4D97-AF65-F5344CB8AC3E}">
        <p14:creationId xmlns:p14="http://schemas.microsoft.com/office/powerpoint/2010/main" val="47767352"/>
      </p:ext>
    </p:extLst>
  </p:cSld>
  <p:clrMapOvr>
    <a:masterClrMapping/>
  </p:clrMapOvr>
  <p:transition/>
</p:sldLayout>
</file>

<file path=ppt/slideLayouts/slideLayout5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5013468"/>
      </p:ext>
    </p:extLst>
  </p:cSld>
  <p:clrMapOvr>
    <a:masterClrMapping/>
  </p:clrMapOvr>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2000" b="1" cap="all"/>
            </a:lvl1pPr>
          </a:lstStyle>
          <a:p>
            <a:r>
              <a:rPr lang="en-US"/>
              <a:t>Click to edit Master title style</a:t>
            </a:r>
          </a:p>
        </p:txBody>
      </p:sp>
      <p:sp>
        <p:nvSpPr>
          <p:cNvPr id="3" name="Text Placeholder 2"/>
          <p:cNvSpPr>
            <a:spLocks noGrp="1"/>
          </p:cNvSpPr>
          <p:nvPr>
            <p:ph type="body" idx="1"/>
          </p:nvPr>
        </p:nvSpPr>
        <p:spPr>
          <a:xfrm>
            <a:off x="722313" y="2906712"/>
            <a:ext cx="7772400" cy="1500188"/>
          </a:xfrm>
        </p:spPr>
        <p:txBody>
          <a:bodyPr anchor="b"/>
          <a:lstStyle>
            <a:lvl1pPr marL="0" indent="0">
              <a:buNone/>
              <a:defRPr sz="1000"/>
            </a:lvl1pPr>
            <a:lvl2pPr marL="228600" indent="0">
              <a:buNone/>
              <a:defRPr sz="900"/>
            </a:lvl2pPr>
            <a:lvl3pPr marL="457200" indent="0">
              <a:buNone/>
              <a:defRPr sz="800"/>
            </a:lvl3pPr>
            <a:lvl4pPr marL="685800" indent="0">
              <a:buNone/>
              <a:defRPr sz="700"/>
            </a:lvl4pPr>
            <a:lvl5pPr marL="914400" indent="0">
              <a:buNone/>
              <a:defRPr sz="700"/>
            </a:lvl5pPr>
            <a:lvl6pPr marL="1143000" indent="0">
              <a:buNone/>
              <a:defRPr sz="700"/>
            </a:lvl6pPr>
            <a:lvl7pPr marL="1371600" indent="0">
              <a:buNone/>
              <a:defRPr sz="700"/>
            </a:lvl7pPr>
            <a:lvl8pPr marL="1600200" indent="0">
              <a:buNone/>
              <a:defRPr sz="700"/>
            </a:lvl8pPr>
            <a:lvl9pPr marL="1828800" indent="0">
              <a:buNone/>
              <a:defRPr sz="700"/>
            </a:lvl9pPr>
          </a:lstStyle>
          <a:p>
            <a:pPr lvl="0"/>
            <a:r>
              <a:rPr lang="en-US"/>
              <a:t>Click to edit Master text styles</a:t>
            </a:r>
          </a:p>
        </p:txBody>
      </p:sp>
    </p:spTree>
    <p:extLst>
      <p:ext uri="{BB962C8B-B14F-4D97-AF65-F5344CB8AC3E}">
        <p14:creationId xmlns:p14="http://schemas.microsoft.com/office/powerpoint/2010/main" val="659360146"/>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91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958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1825805"/>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8" y="1535112"/>
            <a:ext cx="4041775"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6" name="Content Placeholder 5"/>
          <p:cNvSpPr>
            <a:spLocks noGrp="1"/>
          </p:cNvSpPr>
          <p:nvPr>
            <p:ph sz="quarter" idx="4"/>
          </p:nvPr>
        </p:nvSpPr>
        <p:spPr>
          <a:xfrm>
            <a:off x="4645028" y="2174875"/>
            <a:ext cx="4041775"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8968221"/>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04842424"/>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3423917"/>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313" cy="1162050"/>
          </a:xfrm>
        </p:spPr>
        <p:txBody>
          <a:bodyPr anchor="b"/>
          <a:lstStyle>
            <a:lvl1pPr algn="l">
              <a:defRPr sz="1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313" cy="46910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extLst>
      <p:ext uri="{BB962C8B-B14F-4D97-AF65-F5344CB8AC3E}">
        <p14:creationId xmlns:p14="http://schemas.microsoft.com/office/powerpoint/2010/main" val="949389682"/>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1600"/>
            </a:lvl1pPr>
            <a:lvl2pPr marL="228600" indent="0">
              <a:buNone/>
              <a:defRPr sz="1400"/>
            </a:lvl2pPr>
            <a:lvl3pPr marL="457200" indent="0">
              <a:buNone/>
              <a:defRPr sz="1200"/>
            </a:lvl3pPr>
            <a:lvl4pPr marL="685800" indent="0">
              <a:buNone/>
              <a:defRPr sz="1000"/>
            </a:lvl4pPr>
            <a:lvl5pPr marL="914400" indent="0">
              <a:buNone/>
              <a:defRPr sz="1000"/>
            </a:lvl5pPr>
            <a:lvl6pPr marL="1143000" indent="0">
              <a:buNone/>
              <a:defRPr sz="1000"/>
            </a:lvl6pPr>
            <a:lvl7pPr marL="1371600" indent="0">
              <a:buNone/>
              <a:defRPr sz="1000"/>
            </a:lvl7pPr>
            <a:lvl8pPr marL="1600200" indent="0">
              <a:buNone/>
              <a:defRPr sz="1000"/>
            </a:lvl8pPr>
            <a:lvl9pPr marL="1828800" indent="0">
              <a:buNone/>
              <a:defRPr sz="1000"/>
            </a:lvl9pPr>
          </a:lstStyle>
          <a:p>
            <a:endParaRPr lang="en-US"/>
          </a:p>
        </p:txBody>
      </p:sp>
      <p:sp>
        <p:nvSpPr>
          <p:cNvPr id="4" name="Text Placeholder 3"/>
          <p:cNvSpPr>
            <a:spLocks noGrp="1"/>
          </p:cNvSpPr>
          <p:nvPr>
            <p:ph type="body" sz="half" idx="2"/>
          </p:nvPr>
        </p:nvSpPr>
        <p:spPr>
          <a:xfrm>
            <a:off x="1792288" y="5367341"/>
            <a:ext cx="5486400" cy="8048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extLst>
      <p:ext uri="{BB962C8B-B14F-4D97-AF65-F5344CB8AC3E}">
        <p14:creationId xmlns:p14="http://schemas.microsoft.com/office/powerpoint/2010/main" val="3693332560"/>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9703256"/>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77000" y="196850"/>
            <a:ext cx="2019300" cy="60261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9100" y="196850"/>
            <a:ext cx="5981700" cy="60261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38578315"/>
      </p:ext>
    </p:extLst>
  </p:cSld>
  <p:clrMapOvr>
    <a:masterClrMapping/>
  </p:clrMapOvr>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2832801"/>
      </p:ext>
    </p:extLst>
  </p:cSld>
  <p:clrMapOvr>
    <a:masterClrMapping/>
  </p:clrMapOvr>
</p:sldLayout>
</file>

<file path=ppt/slideLayouts/slideLayout5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79179711"/>
      </p:ext>
    </p:extLst>
  </p:cSld>
  <p:clrMapOvr>
    <a:masterClrMapping/>
  </p:clrMapOvr>
</p:sldLayout>
</file>

<file path=ppt/slideLayouts/slideLayout5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4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pic>
        <p:nvPicPr>
          <p:cNvPr id="10" name="Picture 2">
            <a:extLst>
              <a:ext uri="{FF2B5EF4-FFF2-40B4-BE49-F238E27FC236}">
                <a16:creationId xmlns:a16="http://schemas.microsoft.com/office/drawing/2014/main" id="{22204A7A-FB0E-A441-B9F5-28F279051F9D}"/>
              </a:ext>
            </a:extLst>
          </p:cNvPr>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1114921" y="6449551"/>
            <a:ext cx="1867175" cy="3828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pic>
        <p:nvPicPr>
          <p:cNvPr id="11" name="Picture 2">
            <a:extLst>
              <a:ext uri="{FF2B5EF4-FFF2-40B4-BE49-F238E27FC236}">
                <a16:creationId xmlns:a16="http://schemas.microsoft.com/office/drawing/2014/main" id="{111B3916-F58F-6644-9FA8-ED642158E897}"/>
              </a:ext>
            </a:extLst>
          </p:cNvPr>
          <p:cNvPicPr>
            <a:picLocks noChangeAspect="1" noChangeArrowheads="1"/>
          </p:cNvPicPr>
          <p:nvPr userDrawn="1"/>
        </p:nvPicPr>
        <p:blipFill rotWithShape="1">
          <a:blip r:embed="rId4" cstate="print">
            <a:extLst>
              <a:ext uri="{28A0092B-C50C-407E-A947-70E740481C1C}">
                <a14:useLocalDpi xmlns:a14="http://schemas.microsoft.com/office/drawing/2010/main" val="0"/>
              </a:ext>
            </a:extLst>
          </a:blip>
          <a:srcRect r="60005"/>
          <a:stretch/>
        </p:blipFill>
        <p:spPr bwMode="auto">
          <a:xfrm>
            <a:off x="1263518" y="6510185"/>
            <a:ext cx="589994" cy="302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486907"/>
      </p:ext>
    </p:extLst>
  </p:cSld>
  <p:clrMapOvr>
    <a:masterClrMapping/>
  </p:clrMapOvr>
</p:sldLayout>
</file>

<file path=ppt/slideLayouts/slideLayout57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74"/>
            <a:ext cx="7886700" cy="1500187"/>
          </a:xfrm>
        </p:spPr>
        <p:txBody>
          <a:bodyPr/>
          <a:lstStyle>
            <a:lvl1pPr marL="0" indent="0">
              <a:buNone/>
              <a:defRPr sz="1800">
                <a:solidFill>
                  <a:schemeClr val="tx1">
                    <a:tint val="75000"/>
                  </a:schemeClr>
                </a:solidFill>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216100929"/>
      </p:ext>
    </p:extLst>
  </p:cSld>
  <p:clrMapOvr>
    <a:masterClrMapping/>
  </p:clrMapOvr>
</p:sldLayout>
</file>

<file path=ppt/slideLayouts/slideLayout5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962C6DF-45F1-4B5C-AB56-7A1B175EDAF2}" type="datetime1">
              <a:rPr lang="en-US" smtClean="0">
                <a:solidFill>
                  <a:prstClr val="black">
                    <a:tint val="75000"/>
                  </a:prstClr>
                </a:solidFill>
              </a:rPr>
              <a:pPr/>
              <a:t>5/19/25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30431229"/>
      </p:ext>
    </p:extLst>
  </p:cSld>
  <p:clrMapOvr>
    <a:masterClrMapping/>
  </p:clrMapOvr>
</p:sldLayout>
</file>

<file path=ppt/slideLayouts/slideLayout5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2F9376-125E-4038-9239-01F6FB99A311}" type="datetime1">
              <a:rPr lang="en-US" smtClean="0">
                <a:solidFill>
                  <a:prstClr val="black">
                    <a:tint val="75000"/>
                  </a:prstClr>
                </a:solidFill>
              </a:rPr>
              <a:pPr/>
              <a:t>5/19/25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88261270"/>
      </p:ext>
    </p:extLst>
  </p:cSld>
  <p:clrMapOvr>
    <a:masterClrMapping/>
  </p:clrMapOvr>
</p:sldLayout>
</file>

<file path=ppt/slideLayouts/slideLayout5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869440-780F-4CA0-ADC0-2E0F480BE34C}" type="datetime1">
              <a:rPr lang="en-US" smtClean="0">
                <a:solidFill>
                  <a:prstClr val="black">
                    <a:tint val="75000"/>
                  </a:prstClr>
                </a:solidFill>
              </a:rPr>
              <a:pPr/>
              <a:t>5/19/25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39915652"/>
      </p:ext>
    </p:extLst>
  </p:cSld>
  <p:clrMapOvr>
    <a:masterClrMapping/>
  </p:clrMapOvr>
</p:sldLayout>
</file>

<file path=ppt/slideLayouts/slideLayout5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91E5A5-56F5-45DD-9EBC-3EBCBD7D9DB6}" type="datetime1">
              <a:rPr lang="en-US" smtClean="0">
                <a:solidFill>
                  <a:prstClr val="black">
                    <a:tint val="75000"/>
                  </a:prstClr>
                </a:solidFill>
              </a:rPr>
              <a:pPr/>
              <a:t>5/19/25</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4180761"/>
      </p:ext>
    </p:extLst>
  </p:cSld>
  <p:clrMapOvr>
    <a:masterClrMapping/>
  </p:clrMapOvr>
</p:sldLayout>
</file>

<file path=ppt/slideLayouts/slideLayout5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BF0BC3-6E3B-45EA-BC57-19A66917F11D}" type="datetime1">
              <a:rPr lang="en-US" smtClean="0">
                <a:solidFill>
                  <a:prstClr val="black">
                    <a:tint val="75000"/>
                  </a:prstClr>
                </a:solidFill>
              </a:rPr>
              <a:pPr/>
              <a:t>5/19/25</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57128713"/>
      </p:ext>
    </p:extLst>
  </p:cSld>
  <p:clrMapOvr>
    <a:masterClrMapping/>
  </p:clrMapOvr>
</p:sldLayout>
</file>

<file path=ppt/slideLayouts/slideLayout5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C4508D-41CE-4C5D-8C95-4F2685A18AA3}" type="datetime1">
              <a:rPr lang="en-US" smtClean="0">
                <a:solidFill>
                  <a:prstClr val="black">
                    <a:tint val="75000"/>
                  </a:prstClr>
                </a:solidFill>
              </a:rPr>
              <a:pPr/>
              <a:t>5/19/25</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16219906"/>
      </p:ext>
    </p:extLst>
  </p:cSld>
  <p:clrMapOvr>
    <a:masterClrMapping/>
  </p:clrMapOvr>
</p:sldLayout>
</file>

<file path=ppt/slideLayouts/slideLayout5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B1997-8A50-49F7-8E56-952DC0A8FF7E}" type="datetime1">
              <a:rPr lang="en-US" smtClean="0">
                <a:solidFill>
                  <a:prstClr val="black">
                    <a:tint val="75000"/>
                  </a:prstClr>
                </a:solidFill>
              </a:rPr>
              <a:pPr/>
              <a:t>5/19/25</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50539263"/>
      </p:ext>
    </p:extLst>
  </p:cSld>
  <p:clrMapOvr>
    <a:masterClrMapping/>
  </p:clrMapOvr>
</p:sldLayout>
</file>

<file path=ppt/slideLayouts/slideLayout5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A5356-38C7-490A-B21B-42AA2783D31F}" type="datetime1">
              <a:rPr lang="en-US" smtClean="0">
                <a:solidFill>
                  <a:prstClr val="black">
                    <a:tint val="75000"/>
                  </a:prstClr>
                </a:solidFill>
              </a:rPr>
              <a:pPr/>
              <a:t>5/19/25</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54640830"/>
      </p:ext>
    </p:extLst>
  </p:cSld>
  <p:clrMapOvr>
    <a:masterClrMapping/>
  </p:clrMapOvr>
</p:sldLayout>
</file>

<file path=ppt/slideLayouts/slideLayout5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49FDA4-1E33-4FA0-87FA-844395F4715B}" type="datetime1">
              <a:rPr lang="en-US" smtClean="0">
                <a:solidFill>
                  <a:prstClr val="black">
                    <a:tint val="75000"/>
                  </a:prstClr>
                </a:solidFill>
              </a:rPr>
              <a:pPr/>
              <a:t>5/19/25</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73870438"/>
      </p:ext>
    </p:extLst>
  </p:cSld>
  <p:clrMapOvr>
    <a:masterClrMapping/>
  </p:clrMapOvr>
</p:sldLayout>
</file>

<file path=ppt/slideLayouts/slideLayout5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10498C-2F13-458E-B42A-99F5303B9184}" type="datetime1">
              <a:rPr lang="en-US" smtClean="0">
                <a:solidFill>
                  <a:prstClr val="black">
                    <a:tint val="75000"/>
                  </a:prstClr>
                </a:solidFill>
              </a:rPr>
              <a:pPr/>
              <a:t>5/19/25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45875875"/>
      </p:ext>
    </p:extLst>
  </p:cSld>
  <p:clrMapOvr>
    <a:masterClrMapping/>
  </p:clrMapOvr>
</p:sldLayout>
</file>

<file path=ppt/slideLayouts/slideLayout5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A4EC7-3420-4389-8C46-A991F3944D59}" type="datetime1">
              <a:rPr lang="en-US" smtClean="0">
                <a:solidFill>
                  <a:prstClr val="black">
                    <a:tint val="75000"/>
                  </a:prstClr>
                </a:solidFill>
              </a:rPr>
              <a:pPr/>
              <a:t>5/19/25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65898685"/>
      </p:ext>
    </p:extLst>
  </p:cSld>
  <p:clrMapOvr>
    <a:masterClrMapping/>
  </p:clrMapOvr>
</p:sldLayout>
</file>

<file path=ppt/slideLayouts/slideLayout59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6208065"/>
      </p:ext>
    </p:extLst>
  </p:cSld>
  <p:clrMapOvr>
    <a:masterClrMapping/>
  </p:clrMapOvr>
</p:sldLayout>
</file>

<file path=ppt/slideLayouts/slideLayout59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solidFill>
            <a:srgbClr val="0070C0"/>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4084916"/>
      </p:ext>
    </p:extLst>
  </p:cSld>
  <p:clrMapOvr>
    <a:masterClrMapping/>
  </p:clrMapOvr>
</p:sldLayout>
</file>

<file path=ppt/slideLayouts/slideLayout59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solidFill>
            <a:srgbClr val="0070C0"/>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0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spTree>
    <p:extLst>
      <p:ext uri="{BB962C8B-B14F-4D97-AF65-F5344CB8AC3E}">
        <p14:creationId xmlns:p14="http://schemas.microsoft.com/office/powerpoint/2010/main" val="900833881"/>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59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50573"/>
            <a:ext cx="6915118" cy="1141619"/>
          </a:xfrm>
          <a:prstGeom prst="rect">
            <a:avLst/>
          </a:prstGeom>
        </p:spPr>
        <p:txBody>
          <a:bodyPr anchor="ctr"/>
          <a:lstStyle>
            <a:lvl1pPr>
              <a:lnSpc>
                <a:spcPct val="100000"/>
              </a:lnSpc>
              <a:spcAft>
                <a:spcPts val="600"/>
              </a:spcAft>
              <a:defRPr sz="3200" b="1">
                <a:solidFill>
                  <a:schemeClr val="tx2">
                    <a:lumMod val="75000"/>
                  </a:schemeClr>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1215342"/>
            <a:ext cx="8987622" cy="514037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
        <p:nvSpPr>
          <p:cNvPr id="6" name="Picture Placeholder 5">
            <a:extLst>
              <a:ext uri="{FF2B5EF4-FFF2-40B4-BE49-F238E27FC236}">
                <a16:creationId xmlns:a16="http://schemas.microsoft.com/office/drawing/2014/main" id="{DA7A8B87-AFDB-FD4D-ACE1-4633C0FC8DD3}"/>
              </a:ext>
            </a:extLst>
          </p:cNvPr>
          <p:cNvSpPr>
            <a:spLocks noGrp="1"/>
          </p:cNvSpPr>
          <p:nvPr>
            <p:ph type="pic" sz="quarter" idx="10" hasCustomPrompt="1"/>
          </p:nvPr>
        </p:nvSpPr>
        <p:spPr>
          <a:xfrm>
            <a:off x="7026274" y="-1"/>
            <a:ext cx="2117725" cy="1203767"/>
          </a:xfrm>
          <a:prstGeom prst="rect">
            <a:avLst/>
          </a:prstGeom>
        </p:spPr>
        <p:txBody>
          <a:bodyPr anchor="ctr"/>
          <a:lstStyle>
            <a:lvl1pPr marL="0" indent="0" algn="ctr">
              <a:buNone/>
              <a:defRPr/>
            </a:lvl1pPr>
          </a:lstStyle>
          <a:p>
            <a:r>
              <a:rPr lang="en-US" dirty="0"/>
              <a:t>Webcam Here</a:t>
            </a:r>
          </a:p>
        </p:txBody>
      </p:sp>
    </p:spTree>
    <p:extLst>
      <p:ext uri="{BB962C8B-B14F-4D97-AF65-F5344CB8AC3E}">
        <p14:creationId xmlns:p14="http://schemas.microsoft.com/office/powerpoint/2010/main" val="2899349022"/>
      </p:ext>
    </p:extLst>
  </p:cSld>
  <p:clrMapOvr>
    <a:masterClrMapping/>
  </p:clrMapOvr>
</p:sldLayout>
</file>

<file path=ppt/slideLayouts/slideLayout59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7367895"/>
      </p:ext>
    </p:extLst>
  </p:cSld>
  <p:clrMapOvr>
    <a:masterClrMapping/>
  </p:clrMapOvr>
</p:sldLayout>
</file>

<file path=ppt/slideLayouts/slideLayout59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4"/>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2"/>
            <a:ext cx="9144000" cy="1437501"/>
          </a:xfrm>
          <a:prstGeom prst="rect">
            <a:avLst/>
          </a:prstGeom>
          <a:solidFill>
            <a:srgbClr val="0070C0"/>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682411800"/>
      </p:ext>
    </p:extLst>
  </p:cSld>
  <p:clrMapOvr>
    <a:masterClrMapping/>
  </p:clrMapOvr>
</p:sldLayout>
</file>

<file path=ppt/slideLayouts/slideLayout59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solidFill>
            <a:srgbClr val="0070C0"/>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a:xfrm>
            <a:off x="75992" y="11100"/>
            <a:ext cx="8987621" cy="761258"/>
          </a:xfrm>
          <a:prstGeom prst="rect">
            <a:avLst/>
          </a:prstGeom>
        </p:spPr>
        <p:txBody>
          <a:bodyPr anchor="ctr"/>
          <a:lstStyle>
            <a:lvl1pPr>
              <a:lnSpc>
                <a:spcPct val="100000"/>
              </a:lnSpc>
              <a:spcAft>
                <a:spcPts val="600"/>
              </a:spcAft>
              <a:defRPr sz="40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6"/>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7"/>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pPr/>
              <a:t>‹#›</a:t>
            </a:fld>
            <a:endParaRPr lang="en-US" sz="2000" dirty="0"/>
          </a:p>
        </p:txBody>
      </p:sp>
      <p:pic>
        <p:nvPicPr>
          <p:cNvPr id="9" name="Picture 8" descr="safari.png"/>
          <p:cNvPicPr>
            <a:picLocks noChangeAspect="1"/>
          </p:cNvPicPr>
          <p:nvPr userDrawn="1"/>
        </p:nvPicPr>
        <p:blipFill>
          <a:blip r:embed="rId2" cstate="print"/>
          <a:stretch>
            <a:fillRect/>
          </a:stretch>
        </p:blipFill>
        <p:spPr>
          <a:xfrm>
            <a:off x="75992" y="6524699"/>
            <a:ext cx="977147" cy="282728"/>
          </a:xfrm>
          <a:prstGeom prst="rect">
            <a:avLst/>
          </a:prstGeom>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2"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sz="1800"/>
          </a:p>
        </p:txBody>
      </p:sp>
    </p:spTree>
    <p:extLst>
      <p:ext uri="{BB962C8B-B14F-4D97-AF65-F5344CB8AC3E}">
        <p14:creationId xmlns:p14="http://schemas.microsoft.com/office/powerpoint/2010/main" val="3308416657"/>
      </p:ext>
    </p:extLst>
  </p:cSld>
  <p:clrMapOvr>
    <a:masterClrMapping/>
  </p:clrMapOvr>
  <p:extLst>
    <p:ext uri="{DCECCB84-F9BA-43D5-87BE-67443E8EF086}">
      <p15:sldGuideLst xmlns:p15="http://schemas.microsoft.com/office/powerpoint/2012/main">
        <p15:guide id="1" orient="horz" pos="2160">
          <p15:clr>
            <a:srgbClr val="FBAE40"/>
          </p15:clr>
        </p15:guide>
        <p15:guide id="2" pos="2160">
          <p15:clr>
            <a:srgbClr val="FBAE40"/>
          </p15:clr>
        </p15:guide>
      </p15:sldGuideLst>
    </p:ext>
  </p:extLst>
</p:sldLayout>
</file>

<file path=ppt/slideLayouts/slideLayout59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50575"/>
            <a:ext cx="6915118" cy="1141619"/>
          </a:xfrm>
          <a:prstGeom prst="rect">
            <a:avLst/>
          </a:prstGeom>
        </p:spPr>
        <p:txBody>
          <a:bodyPr anchor="ctr"/>
          <a:lstStyle>
            <a:lvl1pPr>
              <a:lnSpc>
                <a:spcPct val="100000"/>
              </a:lnSpc>
              <a:spcAft>
                <a:spcPts val="600"/>
              </a:spcAft>
              <a:defRPr sz="3200" b="1">
                <a:solidFill>
                  <a:schemeClr val="tx2">
                    <a:lumMod val="75000"/>
                  </a:schemeClr>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1215344"/>
            <a:ext cx="8987622" cy="514037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7"/>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pPr/>
              <a:t>‹#›</a:t>
            </a:fld>
            <a:endParaRPr lang="en-US" sz="2000" dirty="0"/>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
        <p:nvSpPr>
          <p:cNvPr id="6" name="Picture Placeholder 5">
            <a:extLst>
              <a:ext uri="{FF2B5EF4-FFF2-40B4-BE49-F238E27FC236}">
                <a16:creationId xmlns:a16="http://schemas.microsoft.com/office/drawing/2014/main" id="{DA7A8B87-AFDB-FD4D-ACE1-4633C0FC8DD3}"/>
              </a:ext>
            </a:extLst>
          </p:cNvPr>
          <p:cNvSpPr>
            <a:spLocks noGrp="1"/>
          </p:cNvSpPr>
          <p:nvPr>
            <p:ph type="pic" sz="quarter" idx="10" hasCustomPrompt="1"/>
          </p:nvPr>
        </p:nvSpPr>
        <p:spPr>
          <a:xfrm>
            <a:off x="7026275" y="-1"/>
            <a:ext cx="2117725" cy="1203767"/>
          </a:xfrm>
          <a:prstGeom prst="rect">
            <a:avLst/>
          </a:prstGeom>
        </p:spPr>
        <p:txBody>
          <a:bodyPr anchor="ctr"/>
          <a:lstStyle>
            <a:lvl1pPr marL="0" indent="0" algn="ctr">
              <a:buNone/>
              <a:defRPr/>
            </a:lvl1pPr>
          </a:lstStyle>
          <a:p>
            <a:r>
              <a:rPr lang="en-US" dirty="0"/>
              <a:t>Webcam Here</a:t>
            </a:r>
          </a:p>
        </p:txBody>
      </p:sp>
    </p:spTree>
    <p:extLst>
      <p:ext uri="{BB962C8B-B14F-4D97-AF65-F5344CB8AC3E}">
        <p14:creationId xmlns:p14="http://schemas.microsoft.com/office/powerpoint/2010/main" val="1036323373"/>
      </p:ext>
    </p:extLst>
  </p:cSld>
  <p:clrMapOvr>
    <a:masterClrMapping/>
  </p:clrMapOvr>
</p:sldLayout>
</file>

<file path=ppt/slideLayouts/slideLayout59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0969754"/>
      </p:ext>
    </p:extLst>
  </p:cSld>
  <p:clrMapOvr>
    <a:masterClrMapping/>
  </p:clrMapOvr>
</p:sldLayout>
</file>

<file path=ppt/slideLayouts/slideLayout6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75991" y="911224"/>
            <a:ext cx="8987622" cy="5318753"/>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a:xfrm>
            <a:off x="0" y="79447"/>
            <a:ext cx="8987622" cy="740193"/>
          </a:xfrm>
          <a:prstGeom prst="rect">
            <a:avLst/>
          </a:prstGeom>
        </p:spPr>
        <p:txBody>
          <a:bodyPr/>
          <a:lstStyle>
            <a:lvl1pPr>
              <a:defRPr sz="4000" b="1">
                <a:solidFill>
                  <a:schemeClr val="tx1"/>
                </a:solidFill>
                <a:latin typeface="Cambria" panose="02040503050406030204" pitchFamily="18" charset="0"/>
              </a:defRPr>
            </a:lvl1pPr>
          </a:lstStyle>
          <a:p>
            <a:r>
              <a:rPr lang="en-US"/>
              <a:t>Click to edit Master title style</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744546744"/>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6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BB22F3D8-372A-7E4F-BAF0-2B62E16D72F9}"/>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2538D10A-B20C-1F4A-A69F-0F0B507B6CBC}"/>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323C0A52-D6B6-4A4D-BD73-5955293DBD07}"/>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203D96CF-D2B5-284A-8A3B-88E2B14F16C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ECE92EBB-E8F1-BB42-9972-9FC2F1E39DD3}"/>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D815D7EE-6875-8949-837F-2AE3A4F79FD4}"/>
              </a:ext>
            </a:extLst>
          </p:cNvPr>
          <p:cNvSpPr>
            <a:spLocks noGrp="1" noChangeArrowheads="1"/>
          </p:cNvSpPr>
          <p:nvPr>
            <p:ph type="sldNum" sz="quarter" idx="12"/>
          </p:nvPr>
        </p:nvSpPr>
        <p:spPr/>
        <p:txBody>
          <a:bodyPr/>
          <a:lstStyle>
            <a:lvl1pPr>
              <a:defRPr sz="1200"/>
            </a:lvl1pPr>
          </a:lstStyle>
          <a:p>
            <a:pPr>
              <a:defRPr/>
            </a:pPr>
            <a:fld id="{800691C5-9FA5-3F46-90A7-ED5D0D102BB3}" type="slidenum">
              <a:rPr lang="en-US" altLang="en-US"/>
              <a:pPr>
                <a:defRPr/>
              </a:pPr>
              <a:t>‹#›</a:t>
            </a:fld>
            <a:endParaRPr lang="en-US" altLang="en-US"/>
          </a:p>
        </p:txBody>
      </p:sp>
    </p:spTree>
    <p:extLst>
      <p:ext uri="{BB962C8B-B14F-4D97-AF65-F5344CB8AC3E}">
        <p14:creationId xmlns:p14="http://schemas.microsoft.com/office/powerpoint/2010/main" val="586348506"/>
      </p:ext>
    </p:extLst>
  </p:cSld>
  <p:clrMapOvr>
    <a:masterClrMapping/>
  </p:clrMapOvr>
  <p:transition/>
</p:sldLayout>
</file>

<file path=ppt/slideLayouts/slideLayout6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0D4116A-1656-924F-8339-968CDC00B50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92E4BB7-CF8F-934D-88CB-2C51D02F6495}"/>
              </a:ext>
            </a:extLst>
          </p:cNvPr>
          <p:cNvSpPr>
            <a:spLocks noGrp="1" noChangeArrowheads="1"/>
          </p:cNvSpPr>
          <p:nvPr>
            <p:ph type="sldNum" sz="quarter" idx="11"/>
          </p:nvPr>
        </p:nvSpPr>
        <p:spPr>
          <a:ln/>
        </p:spPr>
        <p:txBody>
          <a:bodyPr/>
          <a:lstStyle>
            <a:lvl1pPr>
              <a:defRPr/>
            </a:lvl1pPr>
          </a:lstStyle>
          <a:p>
            <a:pPr>
              <a:defRPr/>
            </a:pPr>
            <a:fld id="{8DE33320-76E4-0249-8CA9-3902D97168FA}" type="slidenum">
              <a:rPr lang="en-US" altLang="en-US"/>
              <a:pPr>
                <a:defRPr/>
              </a:pPr>
              <a:t>‹#›</a:t>
            </a:fld>
            <a:endParaRPr lang="en-US" altLang="en-US"/>
          </a:p>
        </p:txBody>
      </p:sp>
    </p:spTree>
    <p:extLst>
      <p:ext uri="{BB962C8B-B14F-4D97-AF65-F5344CB8AC3E}">
        <p14:creationId xmlns:p14="http://schemas.microsoft.com/office/powerpoint/2010/main" val="1887790503"/>
      </p:ext>
    </p:extLst>
  </p:cSld>
  <p:clrMapOvr>
    <a:masterClrMapping/>
  </p:clrMapOvr>
  <p:transition/>
</p:sldLayout>
</file>

<file path=ppt/slideLayouts/slideLayout6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2D009077-10AD-0947-8806-7D3C25918E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A347429-32EA-F843-AE5C-FC1A699EBC2F}"/>
              </a:ext>
            </a:extLst>
          </p:cNvPr>
          <p:cNvSpPr>
            <a:spLocks noGrp="1" noChangeArrowheads="1"/>
          </p:cNvSpPr>
          <p:nvPr>
            <p:ph type="sldNum" sz="quarter" idx="11"/>
          </p:nvPr>
        </p:nvSpPr>
        <p:spPr>
          <a:ln/>
        </p:spPr>
        <p:txBody>
          <a:bodyPr/>
          <a:lstStyle>
            <a:lvl1pPr>
              <a:defRPr/>
            </a:lvl1pPr>
          </a:lstStyle>
          <a:p>
            <a:pPr>
              <a:defRPr/>
            </a:pPr>
            <a:fld id="{06FAB052-3664-BF4F-993F-29369860E1D8}" type="slidenum">
              <a:rPr lang="en-US" altLang="en-US"/>
              <a:pPr>
                <a:defRPr/>
              </a:pPr>
              <a:t>‹#›</a:t>
            </a:fld>
            <a:endParaRPr lang="en-US" altLang="en-US"/>
          </a:p>
        </p:txBody>
      </p:sp>
    </p:spTree>
    <p:extLst>
      <p:ext uri="{BB962C8B-B14F-4D97-AF65-F5344CB8AC3E}">
        <p14:creationId xmlns:p14="http://schemas.microsoft.com/office/powerpoint/2010/main" val="4048582959"/>
      </p:ext>
    </p:extLst>
  </p:cSld>
  <p:clrMapOvr>
    <a:masterClrMapping/>
  </p:clrMapOvr>
  <p:transition/>
</p:sldLayout>
</file>

<file path=ppt/slideLayouts/slideLayout6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4642810-0270-CB48-A1CA-24DCF4455E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31DA97B-4E00-DC4F-B7DB-18E15C434422}"/>
              </a:ext>
            </a:extLst>
          </p:cNvPr>
          <p:cNvSpPr>
            <a:spLocks noGrp="1" noChangeArrowheads="1"/>
          </p:cNvSpPr>
          <p:nvPr>
            <p:ph type="sldNum" sz="quarter" idx="11"/>
          </p:nvPr>
        </p:nvSpPr>
        <p:spPr>
          <a:ln/>
        </p:spPr>
        <p:txBody>
          <a:bodyPr/>
          <a:lstStyle>
            <a:lvl1pPr>
              <a:defRPr/>
            </a:lvl1pPr>
          </a:lstStyle>
          <a:p>
            <a:pPr>
              <a:defRPr/>
            </a:pPr>
            <a:fld id="{6C6EB4A5-7404-294B-999D-175F606D6201}" type="slidenum">
              <a:rPr lang="en-US" altLang="en-US"/>
              <a:pPr>
                <a:defRPr/>
              </a:pPr>
              <a:t>‹#›</a:t>
            </a:fld>
            <a:endParaRPr lang="en-US" altLang="en-US"/>
          </a:p>
        </p:txBody>
      </p:sp>
    </p:spTree>
    <p:extLst>
      <p:ext uri="{BB962C8B-B14F-4D97-AF65-F5344CB8AC3E}">
        <p14:creationId xmlns:p14="http://schemas.microsoft.com/office/powerpoint/2010/main" val="4193196543"/>
      </p:ext>
    </p:extLst>
  </p:cSld>
  <p:clrMapOvr>
    <a:masterClrMapping/>
  </p:clrMapOvr>
  <p:transition/>
</p:sldLayout>
</file>

<file path=ppt/slideLayouts/slideLayout6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24BD8FCD-1BEB-6A42-B8B1-C39ED5BE27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91A21973-5A9E-154E-A49A-033DD08EB7E1}"/>
              </a:ext>
            </a:extLst>
          </p:cNvPr>
          <p:cNvSpPr>
            <a:spLocks noGrp="1" noChangeArrowheads="1"/>
          </p:cNvSpPr>
          <p:nvPr>
            <p:ph type="sldNum" sz="quarter" idx="11"/>
          </p:nvPr>
        </p:nvSpPr>
        <p:spPr>
          <a:ln/>
        </p:spPr>
        <p:txBody>
          <a:bodyPr/>
          <a:lstStyle>
            <a:lvl1pPr>
              <a:defRPr/>
            </a:lvl1pPr>
          </a:lstStyle>
          <a:p>
            <a:pPr>
              <a:defRPr/>
            </a:pPr>
            <a:fld id="{08A13A1E-7D24-2943-AA19-843CF9E69946}" type="slidenum">
              <a:rPr lang="en-US" altLang="en-US"/>
              <a:pPr>
                <a:defRPr/>
              </a:pPr>
              <a:t>‹#›</a:t>
            </a:fld>
            <a:endParaRPr lang="en-US" altLang="en-US"/>
          </a:p>
        </p:txBody>
      </p:sp>
    </p:spTree>
    <p:extLst>
      <p:ext uri="{BB962C8B-B14F-4D97-AF65-F5344CB8AC3E}">
        <p14:creationId xmlns:p14="http://schemas.microsoft.com/office/powerpoint/2010/main" val="944505405"/>
      </p:ext>
    </p:extLst>
  </p:cSld>
  <p:clrMapOvr>
    <a:masterClrMapping/>
  </p:clrMapOvr>
  <p:transition/>
</p:sldLayout>
</file>

<file path=ppt/slideLayouts/slideLayout6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DB659D62-F008-694B-A107-310AB43E4C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866F093A-DC6C-3444-8F25-CDFB50F79EDF}"/>
              </a:ext>
            </a:extLst>
          </p:cNvPr>
          <p:cNvSpPr>
            <a:spLocks noGrp="1" noChangeArrowheads="1"/>
          </p:cNvSpPr>
          <p:nvPr>
            <p:ph type="sldNum" sz="quarter" idx="11"/>
          </p:nvPr>
        </p:nvSpPr>
        <p:spPr>
          <a:ln/>
        </p:spPr>
        <p:txBody>
          <a:bodyPr/>
          <a:lstStyle>
            <a:lvl1pPr>
              <a:defRPr/>
            </a:lvl1pPr>
          </a:lstStyle>
          <a:p>
            <a:pPr>
              <a:defRPr/>
            </a:pPr>
            <a:fld id="{3BD812E9-CA0A-8244-A046-0571FC545305}" type="slidenum">
              <a:rPr lang="en-US" altLang="en-US"/>
              <a:pPr>
                <a:defRPr/>
              </a:pPr>
              <a:t>‹#›</a:t>
            </a:fld>
            <a:endParaRPr lang="en-US" altLang="en-US"/>
          </a:p>
        </p:txBody>
      </p:sp>
    </p:spTree>
    <p:extLst>
      <p:ext uri="{BB962C8B-B14F-4D97-AF65-F5344CB8AC3E}">
        <p14:creationId xmlns:p14="http://schemas.microsoft.com/office/powerpoint/2010/main" val="1195852188"/>
      </p:ext>
    </p:extLst>
  </p:cSld>
  <p:clrMapOvr>
    <a:masterClrMapping/>
  </p:clrMapOvr>
  <p:transition/>
</p:sldLayout>
</file>

<file path=ppt/slideLayouts/slideLayout6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F96B94DE-149A-A84D-858F-4D5B428FA7A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24B1C692-591D-3346-8E1A-A19CC1BBF043}"/>
              </a:ext>
            </a:extLst>
          </p:cNvPr>
          <p:cNvSpPr>
            <a:spLocks noGrp="1" noChangeArrowheads="1"/>
          </p:cNvSpPr>
          <p:nvPr>
            <p:ph type="sldNum" sz="quarter" idx="11"/>
          </p:nvPr>
        </p:nvSpPr>
        <p:spPr>
          <a:ln/>
        </p:spPr>
        <p:txBody>
          <a:bodyPr/>
          <a:lstStyle>
            <a:lvl1pPr>
              <a:defRPr/>
            </a:lvl1pPr>
          </a:lstStyle>
          <a:p>
            <a:pPr>
              <a:defRPr/>
            </a:pPr>
            <a:fld id="{1D4001C4-BF5C-F640-BD99-70162C2025EC}" type="slidenum">
              <a:rPr lang="en-US" altLang="en-US"/>
              <a:pPr>
                <a:defRPr/>
              </a:pPr>
              <a:t>‹#›</a:t>
            </a:fld>
            <a:endParaRPr lang="en-US" altLang="en-US"/>
          </a:p>
        </p:txBody>
      </p:sp>
    </p:spTree>
    <p:extLst>
      <p:ext uri="{BB962C8B-B14F-4D97-AF65-F5344CB8AC3E}">
        <p14:creationId xmlns:p14="http://schemas.microsoft.com/office/powerpoint/2010/main" val="211947765"/>
      </p:ext>
    </p:extLst>
  </p:cSld>
  <p:clrMapOvr>
    <a:masterClrMapping/>
  </p:clrMapOvr>
  <p:transition/>
</p:sldLayout>
</file>

<file path=ppt/slideLayouts/slideLayout6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690CA2F-7EF4-4D4B-B05E-9CD06D97C0C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3EF9E563-85B6-884B-A069-BAB01B87B7D8}"/>
              </a:ext>
            </a:extLst>
          </p:cNvPr>
          <p:cNvSpPr>
            <a:spLocks noGrp="1" noChangeArrowheads="1"/>
          </p:cNvSpPr>
          <p:nvPr>
            <p:ph type="sldNum" sz="quarter" idx="11"/>
          </p:nvPr>
        </p:nvSpPr>
        <p:spPr>
          <a:ln/>
        </p:spPr>
        <p:txBody>
          <a:bodyPr/>
          <a:lstStyle>
            <a:lvl1pPr>
              <a:defRPr/>
            </a:lvl1pPr>
          </a:lstStyle>
          <a:p>
            <a:pPr>
              <a:defRPr/>
            </a:pPr>
            <a:fld id="{7D3D0717-7499-9E44-845B-E851FCB16976}" type="slidenum">
              <a:rPr lang="en-US" altLang="en-US"/>
              <a:pPr>
                <a:defRPr/>
              </a:pPr>
              <a:t>‹#›</a:t>
            </a:fld>
            <a:endParaRPr lang="en-US" altLang="en-US"/>
          </a:p>
        </p:txBody>
      </p:sp>
    </p:spTree>
    <p:extLst>
      <p:ext uri="{BB962C8B-B14F-4D97-AF65-F5344CB8AC3E}">
        <p14:creationId xmlns:p14="http://schemas.microsoft.com/office/powerpoint/2010/main" val="3739567583"/>
      </p:ext>
    </p:extLst>
  </p:cSld>
  <p:clrMapOvr>
    <a:masterClrMapping/>
  </p:clrMapOvr>
  <p:transition/>
</p:sldLayout>
</file>

<file path=ppt/slideLayouts/slideLayout6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9562426B-A5A0-F944-991E-0F589442A93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EBECD59-3F6D-0145-A9B5-5EE2DF859F8B}"/>
              </a:ext>
            </a:extLst>
          </p:cNvPr>
          <p:cNvSpPr>
            <a:spLocks noGrp="1" noChangeArrowheads="1"/>
          </p:cNvSpPr>
          <p:nvPr>
            <p:ph type="sldNum" sz="quarter" idx="11"/>
          </p:nvPr>
        </p:nvSpPr>
        <p:spPr>
          <a:ln/>
        </p:spPr>
        <p:txBody>
          <a:bodyPr/>
          <a:lstStyle>
            <a:lvl1pPr>
              <a:defRPr/>
            </a:lvl1pPr>
          </a:lstStyle>
          <a:p>
            <a:pPr>
              <a:defRPr/>
            </a:pPr>
            <a:fld id="{25E9139E-1132-E74D-AAEB-A81F8150B18F}" type="slidenum">
              <a:rPr lang="en-US" altLang="en-US"/>
              <a:pPr>
                <a:defRPr/>
              </a:pPr>
              <a:t>‹#›</a:t>
            </a:fld>
            <a:endParaRPr lang="en-US" altLang="en-US"/>
          </a:p>
        </p:txBody>
      </p:sp>
    </p:spTree>
    <p:extLst>
      <p:ext uri="{BB962C8B-B14F-4D97-AF65-F5344CB8AC3E}">
        <p14:creationId xmlns:p14="http://schemas.microsoft.com/office/powerpoint/2010/main" val="1589416588"/>
      </p:ext>
    </p:extLst>
  </p:cSld>
  <p:clrMapOvr>
    <a:masterClrMapping/>
  </p:clrMapOvr>
  <p:transition/>
</p:sldLayout>
</file>

<file path=ppt/slideLayouts/slideLayout6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BB00FC4D-28B2-774A-BDF5-CB3A5D1E70E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BDB0E60-2A7B-1B44-BB6D-97BF3A139C97}"/>
              </a:ext>
            </a:extLst>
          </p:cNvPr>
          <p:cNvSpPr>
            <a:spLocks noGrp="1" noChangeArrowheads="1"/>
          </p:cNvSpPr>
          <p:nvPr>
            <p:ph type="sldNum" sz="quarter" idx="11"/>
          </p:nvPr>
        </p:nvSpPr>
        <p:spPr>
          <a:ln/>
        </p:spPr>
        <p:txBody>
          <a:bodyPr/>
          <a:lstStyle>
            <a:lvl1pPr>
              <a:defRPr/>
            </a:lvl1pPr>
          </a:lstStyle>
          <a:p>
            <a:pPr>
              <a:defRPr/>
            </a:pPr>
            <a:fld id="{FC5C9412-F662-064D-BEDC-D33A60B08A72}" type="slidenum">
              <a:rPr lang="en-US" altLang="en-US"/>
              <a:pPr>
                <a:defRPr/>
              </a:pPr>
              <a:t>‹#›</a:t>
            </a:fld>
            <a:endParaRPr lang="en-US" altLang="en-US"/>
          </a:p>
        </p:txBody>
      </p:sp>
    </p:spTree>
    <p:extLst>
      <p:ext uri="{BB962C8B-B14F-4D97-AF65-F5344CB8AC3E}">
        <p14:creationId xmlns:p14="http://schemas.microsoft.com/office/powerpoint/2010/main" val="3285778330"/>
      </p:ext>
    </p:extLst>
  </p:cSld>
  <p:clrMapOvr>
    <a:masterClrMapping/>
  </p:clrMapOvr>
  <p:transition/>
</p:sldLayout>
</file>

<file path=ppt/slideLayouts/slideLayout6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0E3EA30-DFF3-9C4B-9691-5C9AAB88EB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B2EE262-3A13-4443-80B8-614C7A4B25F7}"/>
              </a:ext>
            </a:extLst>
          </p:cNvPr>
          <p:cNvSpPr>
            <a:spLocks noGrp="1" noChangeArrowheads="1"/>
          </p:cNvSpPr>
          <p:nvPr>
            <p:ph type="sldNum" sz="quarter" idx="11"/>
          </p:nvPr>
        </p:nvSpPr>
        <p:spPr>
          <a:ln/>
        </p:spPr>
        <p:txBody>
          <a:bodyPr/>
          <a:lstStyle>
            <a:lvl1pPr>
              <a:defRPr/>
            </a:lvl1pPr>
          </a:lstStyle>
          <a:p>
            <a:pPr>
              <a:defRPr/>
            </a:pPr>
            <a:fld id="{C5970A1F-36EE-AC4A-B790-1CFE7EECDED3}" type="slidenum">
              <a:rPr lang="en-US" altLang="en-US"/>
              <a:pPr>
                <a:defRPr/>
              </a:pPr>
              <a:t>‹#›</a:t>
            </a:fld>
            <a:endParaRPr lang="en-US" altLang="en-US"/>
          </a:p>
        </p:txBody>
      </p:sp>
    </p:spTree>
    <p:extLst>
      <p:ext uri="{BB962C8B-B14F-4D97-AF65-F5344CB8AC3E}">
        <p14:creationId xmlns:p14="http://schemas.microsoft.com/office/powerpoint/2010/main" val="2870129408"/>
      </p:ext>
    </p:extLst>
  </p:cSld>
  <p:clrMapOvr>
    <a:masterClrMapping/>
  </p:clrMapOvr>
  <p:transition/>
</p:sldLayout>
</file>

<file path=ppt/slideLayouts/slideLayout6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A476F68-C964-6F4C-B323-CADD64DDE3D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F4A41114-0EC5-4244-A8AE-388F27C49018}"/>
              </a:ext>
            </a:extLst>
          </p:cNvPr>
          <p:cNvSpPr>
            <a:spLocks noGrp="1" noChangeArrowheads="1"/>
          </p:cNvSpPr>
          <p:nvPr>
            <p:ph type="sldNum" sz="quarter" idx="11"/>
          </p:nvPr>
        </p:nvSpPr>
        <p:spPr>
          <a:ln/>
        </p:spPr>
        <p:txBody>
          <a:bodyPr/>
          <a:lstStyle>
            <a:lvl1pPr>
              <a:defRPr/>
            </a:lvl1pPr>
          </a:lstStyle>
          <a:p>
            <a:pPr>
              <a:defRPr/>
            </a:pPr>
            <a:fld id="{C811C9BF-9555-1749-A87B-CA7C52D013D0}" type="slidenum">
              <a:rPr lang="en-US" altLang="en-US"/>
              <a:pPr>
                <a:defRPr/>
              </a:pPr>
              <a:t>‹#›</a:t>
            </a:fld>
            <a:endParaRPr lang="en-US" altLang="en-US"/>
          </a:p>
        </p:txBody>
      </p:sp>
    </p:spTree>
    <p:extLst>
      <p:ext uri="{BB962C8B-B14F-4D97-AF65-F5344CB8AC3E}">
        <p14:creationId xmlns:p14="http://schemas.microsoft.com/office/powerpoint/2010/main" val="573215242"/>
      </p:ext>
    </p:extLst>
  </p:cSld>
  <p:clrMapOvr>
    <a:masterClrMapping/>
  </p:clrMapOvr>
  <p:transition/>
</p:sldLayout>
</file>

<file path=ppt/slideLayouts/slideLayout6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12118206"/>
      </p:ext>
    </p:extLst>
  </p:cSld>
  <p:clrMapOvr>
    <a:masterClrMapping/>
  </p:clrMapOvr>
  <p:transition/>
</p:sldLayout>
</file>

<file path=ppt/slideLayouts/slideLayout6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0485026"/>
      </p:ext>
    </p:extLst>
  </p:cSld>
  <p:clrMapOvr>
    <a:masterClrMapping/>
  </p:clrMapOvr>
  <p:transition/>
</p:sldLayout>
</file>

<file path=ppt/slideLayouts/slideLayout6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51990736"/>
      </p:ext>
    </p:extLst>
  </p:cSld>
  <p:clrMapOvr>
    <a:masterClrMapping/>
  </p:clrMapOvr>
  <p:transition/>
</p:sldLayout>
</file>

<file path=ppt/slideLayouts/slideLayout6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3420079"/>
      </p:ext>
    </p:extLst>
  </p:cSld>
  <p:clrMapOvr>
    <a:masterClrMapping/>
  </p:clrMapOvr>
  <p:transition/>
</p:sldLayout>
</file>

<file path=ppt/slideLayouts/slideLayout6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9608619"/>
      </p:ext>
    </p:extLst>
  </p:cSld>
  <p:clrMapOvr>
    <a:masterClrMapping/>
  </p:clrMapOvr>
  <p:transition/>
</p:sldLayout>
</file>

<file path=ppt/slideLayouts/slideLayout6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86544020"/>
      </p:ext>
    </p:extLst>
  </p:cSld>
  <p:clrMapOvr>
    <a:masterClrMapping/>
  </p:clrMapOvr>
  <p:transition/>
</p:sldLayout>
</file>

<file path=ppt/slideLayouts/slideLayout6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77705692"/>
      </p:ext>
    </p:extLst>
  </p:cSld>
  <p:clrMapOvr>
    <a:masterClrMapping/>
  </p:clrMapOvr>
  <p:transition/>
</p:sldLayout>
</file>

<file path=ppt/slideLayouts/slideLayout6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4379827"/>
      </p:ext>
    </p:extLst>
  </p:cSld>
  <p:clrMapOvr>
    <a:masterClrMapping/>
  </p:clrMapOvr>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7575890"/>
      </p:ext>
    </p:extLst>
  </p:cSld>
  <p:clrMapOvr>
    <a:masterClrMapping/>
  </p:clrMapOvr>
  <p:transition/>
</p:sldLayout>
</file>

<file path=ppt/slideLayouts/slideLayout6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0178877"/>
      </p:ext>
    </p:extLst>
  </p:cSld>
  <p:clrMapOvr>
    <a:masterClrMapping/>
  </p:clrMapOvr>
  <p:transition/>
</p:sldLayout>
</file>

<file path=ppt/slideLayouts/slideLayout6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2849899"/>
      </p:ext>
    </p:extLst>
  </p:cSld>
  <p:clrMapOvr>
    <a:masterClrMapping/>
  </p:clrMapOvr>
  <p:transition/>
</p:sldLayout>
</file>

<file path=ppt/slideLayouts/slideLayout6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4159103404"/>
      </p:ext>
    </p:extLst>
  </p:cSld>
  <p:clrMapOvr>
    <a:masterClrMapping/>
  </p:clrMapOvr>
  <p:transition/>
</p:sldLayout>
</file>

<file path=ppt/slideLayouts/slideLayout6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2082749090"/>
      </p:ext>
    </p:extLst>
  </p:cSld>
  <p:clrMapOvr>
    <a:masterClrMapping/>
  </p:clrMapOvr>
  <p:transition/>
</p:sldLayout>
</file>

<file path=ppt/slideLayouts/slideLayout6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2461614417"/>
      </p:ext>
    </p:extLst>
  </p:cSld>
  <p:clrMapOvr>
    <a:masterClrMapping/>
  </p:clrMapOvr>
  <p:transition/>
</p:sldLayout>
</file>

<file path=ppt/slideLayouts/slideLayout6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2505815208"/>
      </p:ext>
    </p:extLst>
  </p:cSld>
  <p:clrMapOvr>
    <a:masterClrMapping/>
  </p:clrMapOvr>
  <p:transition/>
</p:sldLayout>
</file>

<file path=ppt/slideLayouts/slideLayout6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169184548"/>
      </p:ext>
    </p:extLst>
  </p:cSld>
  <p:clrMapOvr>
    <a:masterClrMapping/>
  </p:clrMapOvr>
  <p:transition/>
</p:sldLayout>
</file>

<file path=ppt/slideLayouts/slideLayout6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3529400633"/>
      </p:ext>
    </p:extLst>
  </p:cSld>
  <p:clrMapOvr>
    <a:masterClrMapping/>
  </p:clrMapOvr>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253216344"/>
      </p:ext>
    </p:extLst>
  </p:cSld>
  <p:clrMapOvr>
    <a:masterClrMapping/>
  </p:clrMapOvr>
  <p:transition/>
</p:sldLayout>
</file>

<file path=ppt/slideLayouts/slideLayout6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430183431"/>
      </p:ext>
    </p:extLst>
  </p:cSld>
  <p:clrMapOvr>
    <a:masterClrMapping/>
  </p:clrMapOvr>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208978174"/>
      </p:ext>
    </p:extLst>
  </p:cSld>
  <p:clrMapOvr>
    <a:masterClrMapping/>
  </p:clrMapOvr>
  <p:transition/>
</p:sldLayout>
</file>

<file path=ppt/slideLayouts/slideLayout6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2450844408"/>
      </p:ext>
    </p:extLst>
  </p:cSld>
  <p:clrMapOvr>
    <a:masterClrMapping/>
  </p:clrMapOvr>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3610472049"/>
      </p:ext>
    </p:extLst>
  </p:cSld>
  <p:clrMapOvr>
    <a:masterClrMapping/>
  </p:clrMapOvr>
  <p:transition/>
</p:sldLayout>
</file>

<file path=ppt/slideLayouts/slideLayout63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822103185"/>
      </p:ext>
    </p:extLst>
  </p:cSld>
  <p:clrMapOvr>
    <a:masterClrMapping/>
  </p:clrMapOvr>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915243"/>
      </p:ext>
    </p:extLst>
  </p:cSld>
  <p:clrMapOvr>
    <a:masterClrMapping/>
  </p:clrMapOvr>
  <p:transition/>
</p:sldLayout>
</file>

<file path=ppt/slideLayouts/slideLayout6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2639012"/>
      </p:ext>
    </p:extLst>
  </p:cSld>
  <p:clrMapOvr>
    <a:masterClrMapping/>
  </p:clrMapOvr>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8188622"/>
      </p:ext>
    </p:extLst>
  </p:cSld>
  <p:clrMapOvr>
    <a:masterClrMapping/>
  </p:clrMapOvr>
  <p:transition/>
</p:sldLayout>
</file>

<file path=ppt/slideLayouts/slideLayout6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98978603"/>
      </p:ext>
    </p:extLst>
  </p:cSld>
  <p:clrMapOvr>
    <a:masterClrMapping/>
  </p:clrMapOvr>
  <p:transition/>
</p:sldLayout>
</file>

<file path=ppt/slideLayouts/slideLayout6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7242937"/>
      </p:ext>
    </p:extLst>
  </p:cSld>
  <p:clrMapOvr>
    <a:masterClrMapping/>
  </p:clrMapOvr>
  <p:transition/>
</p:sldLayout>
</file>

<file path=ppt/slideLayouts/slideLayout6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93662730"/>
      </p:ext>
    </p:extLst>
  </p:cSld>
  <p:clrMapOvr>
    <a:masterClrMapping/>
  </p:clrMapOvr>
  <p:transition/>
</p:sldLayout>
</file>

<file path=ppt/slideLayouts/slideLayout6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11651092"/>
      </p:ext>
    </p:extLst>
  </p:cSld>
  <p:clrMapOvr>
    <a:masterClrMapping/>
  </p:clrMapOvr>
  <p:transition/>
</p:sldLayout>
</file>

<file path=ppt/slideLayouts/slideLayout6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7604899"/>
      </p:ext>
    </p:extLst>
  </p:cSld>
  <p:clrMapOvr>
    <a:masterClrMapping/>
  </p:clrMapOvr>
  <p:transition/>
</p:sldLayout>
</file>

<file path=ppt/slideLayouts/slideLayout6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37339172"/>
      </p:ext>
    </p:extLst>
  </p:cSld>
  <p:clrMapOvr>
    <a:masterClrMapping/>
  </p:clrMapOvr>
  <p:transition/>
</p:sldLayout>
</file>

<file path=ppt/slideLayouts/slideLayout6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55043986"/>
      </p:ext>
    </p:extLst>
  </p:cSld>
  <p:clrMapOvr>
    <a:masterClrMapping/>
  </p:clrMapOvr>
  <p:transition/>
</p:sldLayout>
</file>

<file path=ppt/slideLayouts/slideLayout6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17947155"/>
      </p:ext>
    </p:extLst>
  </p:cSld>
  <p:clrMapOvr>
    <a:masterClrMapping/>
  </p:clrMapOvr>
  <p:transition/>
</p:sldLayout>
</file>

<file path=ppt/slideLayouts/slideLayout6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Rectangle 1030"/>
          <p:cNvSpPr>
            <a:spLocks noGrp="1" noChangeArrowheads="1"/>
          </p:cNvSpPr>
          <p:nvPr>
            <p:ph type="sldNum" sz="quarter" idx="11"/>
          </p:nvPr>
        </p:nvSpPr>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ACFCE054-F1E5-374D-A24E-887477C05326}"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292029743"/>
      </p:ext>
    </p:extLst>
  </p:cSld>
  <p:clrMapOvr>
    <a:masterClrMapping/>
  </p:clrMapOvr>
  <p:transition/>
</p:sldLayout>
</file>

<file path=ppt/slideLayouts/slideLayout6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2755868368"/>
      </p:ext>
    </p:extLst>
  </p:cSld>
  <p:clrMapOvr>
    <a:masterClrMapping/>
  </p:clrMapOvr>
  <p:transition/>
</p:sldLayout>
</file>

<file path=ppt/slideLayouts/slideLayout6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79817D1-13B0-D341-B1C4-34616D3933BB}"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2136545224"/>
      </p:ext>
    </p:extLst>
  </p:cSld>
  <p:clrMapOvr>
    <a:masterClrMapping/>
  </p:clrMapOvr>
  <p:transition/>
</p:sldLayout>
</file>

<file path=ppt/slideLayouts/slideLayout6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2067096-FD7F-A949-B565-8298951E6B88}"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2785100888"/>
      </p:ext>
    </p:extLst>
  </p:cSld>
  <p:clrMapOvr>
    <a:masterClrMapping/>
  </p:clrMapOvr>
  <p:transition/>
</p:sldLayout>
</file>

<file path=ppt/slideLayouts/slideLayout6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701077C3-3C60-8640-A1DD-3718D4D0D74D}"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435506796"/>
      </p:ext>
    </p:extLst>
  </p:cSld>
  <p:clrMapOvr>
    <a:masterClrMapping/>
  </p:clrMapOvr>
  <p:transition/>
</p:sldLayout>
</file>

<file path=ppt/slideLayouts/slideLayout6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4"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D4D41FDD-73B6-EC4A-BB35-BA0C8CCC36C9}"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611012967"/>
      </p:ext>
    </p:extLst>
  </p:cSld>
  <p:clrMapOvr>
    <a:masterClrMapping/>
  </p:clrMapOvr>
  <p:transition/>
</p:sldLayout>
</file>

<file path=ppt/slideLayouts/slideLayout6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3"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D88D2B92-4EF8-0940-9F90-1D39CCADBD7F}"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733645288"/>
      </p:ext>
    </p:extLst>
  </p:cSld>
  <p:clrMapOvr>
    <a:masterClrMapping/>
  </p:clrMapOvr>
  <p:transition/>
</p:sldLayout>
</file>

<file path=ppt/slideLayouts/slideLayout6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1224B1A2-EC3E-4448-972E-E198354A3E48}"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659348206"/>
      </p:ext>
    </p:extLst>
  </p:cSld>
  <p:clrMapOvr>
    <a:masterClrMapping/>
  </p:clrMapOvr>
  <p:transition/>
</p:sldLayout>
</file>

<file path=ppt/slideLayouts/slideLayout6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25B71B7-33A4-004A-B24D-5E8A20C1D7A0}"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786208580"/>
      </p:ext>
    </p:extLst>
  </p:cSld>
  <p:clrMapOvr>
    <a:masterClrMapping/>
  </p:clrMapOvr>
  <p:transition/>
</p:sldLayout>
</file>

<file path=ppt/slideLayouts/slideLayout6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1F5EE445-AD48-2049-A03E-4C865681EA4B}"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548139823"/>
      </p:ext>
    </p:extLst>
  </p:cSld>
  <p:clrMapOvr>
    <a:masterClrMapping/>
  </p:clrMapOvr>
  <p:transition/>
</p:sldLayout>
</file>

<file path=ppt/slideLayouts/slideLayout6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EF8603A9-60B6-0741-B15F-17172804C198}"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530312911"/>
      </p:ext>
    </p:extLst>
  </p:cSld>
  <p:clrMapOvr>
    <a:masterClrMapping/>
  </p:clrMapOvr>
  <p:transition/>
</p:sldLayout>
</file>

<file path=ppt/slideLayouts/slideLayout658.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7066D58A-9B40-E846-A790-9B6CD5A58598}"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2817058791"/>
      </p:ext>
    </p:extLst>
  </p:cSld>
  <p:clrMapOvr>
    <a:masterClrMapping/>
  </p:clrMapOvr>
  <p:transition/>
</p:sldLayout>
</file>

<file path=ppt/slideLayouts/slideLayout65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7298155"/>
      </p:ext>
    </p:extLst>
  </p:cSld>
  <p:clrMapOvr>
    <a:masterClrMapping/>
  </p:clrMapOvr>
</p:sldLayout>
</file>

<file path=ppt/slideLayouts/slideLayout6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79447"/>
            <a:ext cx="8987622" cy="740193"/>
          </a:xfrm>
          <a:prstGeom prst="rect">
            <a:avLst/>
          </a:prstGeom>
        </p:spPr>
        <p:txBody>
          <a:bodyPr/>
          <a:lstStyle>
            <a:lvl1pPr>
              <a:defRPr sz="4000" b="1">
                <a:solidFill>
                  <a:schemeClr val="tx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hasCustomPrompt="1"/>
          </p:nvPr>
        </p:nvSpPr>
        <p:spPr>
          <a:xfrm>
            <a:off x="75991" y="911224"/>
            <a:ext cx="8987622" cy="5318753"/>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4014030141"/>
      </p:ext>
    </p:extLst>
  </p:cSld>
  <p:clrMapOvr>
    <a:masterClrMapping/>
  </p:clrMapOvr>
</p:sldLayout>
</file>

<file path=ppt/slideLayouts/slideLayout6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Rectangle 1030"/>
          <p:cNvSpPr>
            <a:spLocks noGrp="1" noChangeArrowheads="1"/>
          </p:cNvSpPr>
          <p:nvPr>
            <p:ph type="sldNum" sz="quarter" idx="11"/>
          </p:nvPr>
        </p:nvSpPr>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ACFCE054-F1E5-374D-A24E-887477C05326}"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629032200"/>
      </p:ext>
    </p:extLst>
  </p:cSld>
  <p:clrMapOvr>
    <a:masterClrMapping/>
  </p:clrMapOvr>
  <p:transition/>
</p:sldLayout>
</file>

<file path=ppt/slideLayouts/slideLayout6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854183625"/>
      </p:ext>
    </p:extLst>
  </p:cSld>
  <p:clrMapOvr>
    <a:masterClrMapping/>
  </p:clrMapOvr>
  <p:transition/>
</p:sldLayout>
</file>

<file path=ppt/slideLayouts/slideLayout6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79817D1-13B0-D341-B1C4-34616D3933BB}"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2352296577"/>
      </p:ext>
    </p:extLst>
  </p:cSld>
  <p:clrMapOvr>
    <a:masterClrMapping/>
  </p:clrMapOvr>
  <p:transition/>
</p:sldLayout>
</file>

<file path=ppt/slideLayouts/slideLayout6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2067096-FD7F-A949-B565-8298951E6B88}"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316698233"/>
      </p:ext>
    </p:extLst>
  </p:cSld>
  <p:clrMapOvr>
    <a:masterClrMapping/>
  </p:clrMapOvr>
  <p:transition/>
</p:sldLayout>
</file>

<file path=ppt/slideLayouts/slideLayout6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701077C3-3C60-8640-A1DD-3718D4D0D74D}"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4154409330"/>
      </p:ext>
    </p:extLst>
  </p:cSld>
  <p:clrMapOvr>
    <a:masterClrMapping/>
  </p:clrMapOvr>
  <p:transition/>
</p:sldLayout>
</file>

<file path=ppt/slideLayouts/slideLayout6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4"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D4D41FDD-73B6-EC4A-BB35-BA0C8CCC36C9}"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573012207"/>
      </p:ext>
    </p:extLst>
  </p:cSld>
  <p:clrMapOvr>
    <a:masterClrMapping/>
  </p:clrMapOvr>
  <p:transition/>
</p:sldLayout>
</file>

<file path=ppt/slideLayouts/slideLayout6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3"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D88D2B92-4EF8-0940-9F90-1D39CCADBD7F}"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761502446"/>
      </p:ext>
    </p:extLst>
  </p:cSld>
  <p:clrMapOvr>
    <a:masterClrMapping/>
  </p:clrMapOvr>
  <p:transition/>
</p:sldLayout>
</file>

<file path=ppt/slideLayouts/slideLayout6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1224B1A2-EC3E-4448-972E-E198354A3E48}"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996870746"/>
      </p:ext>
    </p:extLst>
  </p:cSld>
  <p:clrMapOvr>
    <a:masterClrMapping/>
  </p:clrMapOvr>
  <p:transition/>
</p:sldLayout>
</file>

<file path=ppt/slideLayouts/slideLayout6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25B71B7-33A4-004A-B24D-5E8A20C1D7A0}"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620256813"/>
      </p:ext>
    </p:extLst>
  </p:cSld>
  <p:clrMapOvr>
    <a:masterClrMapping/>
  </p:clrMapOvr>
  <p:transition/>
</p:sldLayout>
</file>

<file path=ppt/slideLayouts/slideLayout6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1F5EE445-AD48-2049-A03E-4C865681EA4B}"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726434840"/>
      </p:ext>
    </p:extLst>
  </p:cSld>
  <p:clrMapOvr>
    <a:masterClrMapping/>
  </p:clrMapOvr>
  <p:transition/>
</p:sldLayout>
</file>

<file path=ppt/slideLayouts/slideLayout6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EF8603A9-60B6-0741-B15F-17172804C198}"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762575154"/>
      </p:ext>
    </p:extLst>
  </p:cSld>
  <p:clrMapOvr>
    <a:masterClrMapping/>
  </p:clrMapOvr>
  <p:transition/>
</p:sldLayout>
</file>

<file path=ppt/slideLayouts/slideLayout67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7066D58A-9B40-E846-A790-9B6CD5A58598}" type="slidenum">
              <a:rPr kumimoji="0" 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356308744"/>
      </p:ext>
    </p:extLst>
  </p:cSld>
  <p:clrMapOvr>
    <a:masterClrMapping/>
  </p:clrMapOvr>
  <p:transition/>
</p:sldLayout>
</file>

<file path=ppt/slideLayouts/slideLayout67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Tahoma"/>
              <a:ea typeface=""/>
              <a:cs typeface="+mn-cs"/>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Tahoma"/>
              <a:ea typeface=""/>
              <a:cs typeface="+mn-cs"/>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Tahoma"/>
              <a:ea typeface=""/>
              <a:cs typeface="+mn-cs"/>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
              <a:cs typeface="+mn-cs"/>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9" name="Rectangle 6"/>
          <p:cNvSpPr>
            <a:spLocks noGrp="1" noChangeArrowheads="1"/>
          </p:cNvSpPr>
          <p:nvPr>
            <p:ph type="sldNum" sz="quarter" idx="12"/>
          </p:nvPr>
        </p:nvSpPr>
        <p:spPr/>
        <p:txBody>
          <a:bodyPr/>
          <a:lstStyle>
            <a:lvl1pP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44421268"/>
      </p:ext>
    </p:extLst>
  </p:cSld>
  <p:clrMapOvr>
    <a:masterClrMapping/>
  </p:clrMapOvr>
  <p:transition/>
</p:sldLayout>
</file>

<file path=ppt/slideLayouts/slideLayout6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677427443"/>
      </p:ext>
    </p:extLst>
  </p:cSld>
  <p:clrMapOvr>
    <a:masterClrMapping/>
  </p:clrMapOvr>
  <p:transition/>
</p:sldLayout>
</file>

<file path=ppt/slideLayouts/slideLayout6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C7AC7BA1-BEA2-40AF-9056-44DC8C985687}"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578377683"/>
      </p:ext>
    </p:extLst>
  </p:cSld>
  <p:clrMapOvr>
    <a:masterClrMapping/>
  </p:clrMapOvr>
  <p:transition/>
</p:sldLayout>
</file>

<file path=ppt/slideLayouts/slideLayout6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4D2BBBE-2A44-4D16-8758-0239282DCC58}"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677358072"/>
      </p:ext>
    </p:extLst>
  </p:cSld>
  <p:clrMapOvr>
    <a:masterClrMapping/>
  </p:clrMapOvr>
  <p:transition/>
</p:sldLayout>
</file>

<file path=ppt/slideLayouts/slideLayout6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D5FD5635-BCCD-45D2-B61E-320731E13B17}"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9909909"/>
      </p:ext>
    </p:extLst>
  </p:cSld>
  <p:clrMapOvr>
    <a:masterClrMapping/>
  </p:clrMapOvr>
  <p:transition/>
</p:sldLayout>
</file>

<file path=ppt/slideLayouts/slideLayout6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4"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2183406"/>
      </p:ext>
    </p:extLst>
  </p:cSld>
  <p:clrMapOvr>
    <a:masterClrMapping/>
  </p:clrMapOvr>
  <p:transition/>
</p:sldLayout>
</file>

<file path=ppt/slideLayouts/slideLayout6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E86574E-FA2E-425B-A84C-39F9592E9ECB}"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526854955"/>
      </p:ext>
    </p:extLst>
  </p:cSld>
  <p:clrMapOvr>
    <a:masterClrMapping/>
  </p:clrMapOvr>
  <p:transition/>
</p:sldLayout>
</file>

<file path=ppt/slideLayouts/slideLayout6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148CFD0-6DDB-45F0-A989-9F5CE648BC1E}"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761928794"/>
      </p:ext>
    </p:extLst>
  </p:cSld>
  <p:clrMapOvr>
    <a:masterClrMapping/>
  </p:clrMapOvr>
  <p:transition/>
</p:sldLayout>
</file>

<file path=ppt/slideLayouts/slideLayout6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E97B092-8552-4BA4-B0E1-CE51B98A2A2D}"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90734799"/>
      </p:ext>
    </p:extLst>
  </p:cSld>
  <p:clrMapOvr>
    <a:masterClrMapping/>
  </p:clrMapOvr>
  <p:transition/>
</p:sldLayout>
</file>

<file path=ppt/slideLayouts/slideLayout6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44DDA66-0DFC-412A-A4B0-EFE91F0913E7}"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308744310"/>
      </p:ext>
    </p:extLst>
  </p:cSld>
  <p:clrMapOvr>
    <a:masterClrMapping/>
  </p:clrMapOvr>
  <p:transition/>
</p:sldLayout>
</file>

<file path=ppt/slideLayouts/slideLayout6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1030"/>
          <p:cNvSpPr>
            <a:spLocks noGrp="1" noChangeArrowheads="1"/>
          </p:cNvSpPr>
          <p:nvPr>
            <p:ph type="sldNum" sz="quarter" idx="11"/>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4D1F9A79-97CD-456A-8962-B51E5744B9CD}"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313788620"/>
      </p:ext>
    </p:extLst>
  </p:cSld>
  <p:clrMapOvr>
    <a:masterClrMapping/>
  </p:clrMapOvr>
  <p:transition/>
</p:sldLayout>
</file>

<file path=ppt/slideLayouts/slideLayout68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3895760"/>
      </p:ext>
    </p:extLst>
  </p:cSld>
  <p:clrMapOvr>
    <a:masterClrMapping/>
  </p:clrMapOvr>
</p:sldLayout>
</file>

<file path=ppt/slideLayouts/slideLayout68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1212319-B146-2CD0-1397-D8CCD9BA432A}"/>
              </a:ext>
            </a:extLst>
          </p:cNvPr>
          <p:cNvSpPr/>
          <p:nvPr userDrawn="1"/>
        </p:nvSpPr>
        <p:spPr>
          <a:xfrm>
            <a:off x="0" y="0"/>
            <a:ext cx="9144000" cy="770467"/>
          </a:xfrm>
          <a:prstGeom prst="rect">
            <a:avLst/>
          </a:prstGeom>
          <a:solidFill>
            <a:srgbClr val="E8E2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2" name="Title 1"/>
          <p:cNvSpPr>
            <a:spLocks noGrp="1"/>
          </p:cNvSpPr>
          <p:nvPr>
            <p:ph type="title"/>
          </p:nvPr>
        </p:nvSpPr>
        <p:spPr>
          <a:xfrm>
            <a:off x="0" y="0"/>
            <a:ext cx="9143999" cy="770467"/>
          </a:xfrm>
          <a:prstGeom prst="rect">
            <a:avLst/>
          </a:prstGeom>
        </p:spPr>
        <p:txBody>
          <a:bodyPr anchor="ctr"/>
          <a:lstStyle>
            <a:lvl1pPr>
              <a:lnSpc>
                <a:spcPct val="100000"/>
              </a:lnSpc>
              <a:spcAft>
                <a:spcPts val="600"/>
              </a:spcAft>
              <a:defRPr sz="4400" b="1">
                <a:solidFill>
                  <a:schemeClr val="accent5"/>
                </a:solidFill>
                <a:latin typeface="+mj-lt"/>
                <a:cs typeface="Segoe UI" panose="020B0502040204020203" pitchFamily="34" charset="0"/>
              </a:defRPr>
            </a:lvl1pPr>
          </a:lstStyle>
          <a:p>
            <a:r>
              <a:rPr lang="en-US" dirty="0"/>
              <a:t>Click to edit Master title style</a:t>
            </a:r>
          </a:p>
        </p:txBody>
      </p:sp>
      <p:sp>
        <p:nvSpPr>
          <p:cNvPr id="3" name="Content Placeholder 2"/>
          <p:cNvSpPr>
            <a:spLocks noGrp="1"/>
          </p:cNvSpPr>
          <p:nvPr>
            <p:ph idx="1" hasCustomPrompt="1"/>
          </p:nvPr>
        </p:nvSpPr>
        <p:spPr>
          <a:xfrm>
            <a:off x="0" y="770468"/>
            <a:ext cx="9143999" cy="5585248"/>
          </a:xfrm>
          <a:prstGeom prst="rect">
            <a:avLst/>
          </a:prstGeom>
        </p:spPr>
        <p:txBody>
          <a:bodyPr/>
          <a:lstStyle>
            <a:lvl1pPr marL="177800" indent="-177800">
              <a:buFont typeface="Arial" panose="020B0604020202020204" pitchFamily="34" charset="0"/>
              <a:buChar char="•"/>
              <a:tabLst/>
              <a:defRPr sz="2400">
                <a:latin typeface="+mn-lt"/>
              </a:defRPr>
            </a:lvl1pPr>
            <a:lvl2pPr marL="133350" indent="-133350">
              <a:buFont typeface="Wingdings" panose="05000000000000000000" pitchFamily="2" charset="2"/>
              <a:buChar char="§"/>
              <a:tabLst/>
              <a:defRPr sz="2000">
                <a:latin typeface="Cambria" panose="02040503050406030204" pitchFamily="18" charset="0"/>
              </a:defRPr>
            </a:lvl2pPr>
            <a:lvl3pPr marL="533400" indent="-177800">
              <a:buFont typeface="Arial" panose="020B0604020202020204" pitchFamily="34" charset="0"/>
              <a:buChar char="•"/>
              <a:tabLst/>
              <a:defRPr sz="2400">
                <a:latin typeface="+mn-lt"/>
              </a:defRPr>
            </a:lvl3pPr>
            <a:lvl4pPr marL="895350" indent="-177800">
              <a:buFont typeface="Arial" panose="020B0604020202020204" pitchFamily="34" charset="0"/>
              <a:buChar char="•"/>
              <a:defRPr sz="2400">
                <a:latin typeface="+mn-lt"/>
              </a:defRPr>
            </a:lvl4pPr>
            <a:lvl5pPr marL="1257300" indent="-182563">
              <a:buFont typeface="Arial" panose="020B0604020202020204" pitchFamily="34" charset="0"/>
              <a:buChar char="•"/>
              <a:defRPr sz="2400">
                <a:latin typeface="+mn-lt"/>
              </a:defRPr>
            </a:lvl5pPr>
          </a:lstStyle>
          <a:p>
            <a:pPr lvl="0"/>
            <a:r>
              <a:rPr lang="en-US" dirty="0"/>
              <a:t>Edit Master text styles</a:t>
            </a:r>
          </a:p>
          <a:p>
            <a:pPr lvl="2"/>
            <a:r>
              <a:rPr lang="en-US" dirty="0"/>
              <a:t>Second Level</a:t>
            </a:r>
          </a:p>
          <a:p>
            <a:pPr lvl="3"/>
            <a:r>
              <a:rPr lang="en-US" dirty="0"/>
              <a:t>Third Level</a:t>
            </a:r>
          </a:p>
          <a:p>
            <a:pPr lvl="4"/>
            <a:r>
              <a:rPr lang="en-US" dirty="0"/>
              <a:t>Fourth Level</a:t>
            </a:r>
          </a:p>
        </p:txBody>
      </p:sp>
      <p:sp>
        <p:nvSpPr>
          <p:cNvPr id="8" name="Slide Number Placeholder 5"/>
          <p:cNvSpPr txBox="1">
            <a:spLocks/>
          </p:cNvSpPr>
          <p:nvPr userDrawn="1"/>
        </p:nvSpPr>
        <p:spPr>
          <a:xfrm>
            <a:off x="8153400" y="6457019"/>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solidFill>
                  <a:schemeClr val="accent5"/>
                </a:solidFill>
                <a:latin typeface="+mj-lt"/>
              </a:rPr>
              <a:pPr/>
              <a:t>‹#›</a:t>
            </a:fld>
            <a:endParaRPr lang="en-US">
              <a:solidFill>
                <a:schemeClr val="accent5"/>
              </a:solidFill>
              <a:latin typeface="+mj-lt"/>
            </a:endParaRPr>
          </a:p>
        </p:txBody>
      </p:sp>
      <p:pic>
        <p:nvPicPr>
          <p:cNvPr id="9" name="Picture 8" descr="safari.png"/>
          <p:cNvPicPr>
            <a:picLocks noChangeAspect="1"/>
          </p:cNvPicPr>
          <p:nvPr userDrawn="1"/>
        </p:nvPicPr>
        <p:blipFill>
          <a:blip r:embed="rId2" cstate="print"/>
          <a:stretch>
            <a:fillRect/>
          </a:stretch>
        </p:blipFill>
        <p:spPr>
          <a:xfrm>
            <a:off x="75991" y="6499732"/>
            <a:ext cx="1080120" cy="312522"/>
          </a:xfrm>
          <a:prstGeom prst="rect">
            <a:avLst/>
          </a:prstGeom>
        </p:spPr>
      </p:pic>
      <p:cxnSp>
        <p:nvCxnSpPr>
          <p:cNvPr id="6" name="Düz Bağlayıcı 5">
            <a:extLst>
              <a:ext uri="{FF2B5EF4-FFF2-40B4-BE49-F238E27FC236}">
                <a16:creationId xmlns:a16="http://schemas.microsoft.com/office/drawing/2014/main" id="{4DFC8092-9662-4B88-E70B-04F5060311BD}"/>
              </a:ext>
            </a:extLst>
          </p:cNvPr>
          <p:cNvCxnSpPr/>
          <p:nvPr userDrawn="1"/>
        </p:nvCxnSpPr>
        <p:spPr>
          <a:xfrm>
            <a:off x="0" y="770467"/>
            <a:ext cx="9144000" cy="0"/>
          </a:xfrm>
          <a:prstGeom prst="line">
            <a:avLst/>
          </a:prstGeom>
          <a:ln w="44450">
            <a:solidFill>
              <a:schemeClr val="accent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0496135"/>
      </p:ext>
    </p:extLst>
  </p:cSld>
  <p:clrMapOvr>
    <a:masterClrMapping/>
  </p:clrMapOvr>
  <p:extLst>
    <p:ext uri="{DCECCB84-F9BA-43D5-87BE-67443E8EF086}">
      <p15:sldGuideLst xmlns:p15="http://schemas.microsoft.com/office/powerpoint/2012/main">
        <p15:guide id="1" orient="horz" pos="4247">
          <p15:clr>
            <a:srgbClr val="FBAE40"/>
          </p15:clr>
        </p15:guide>
        <p15:guide id="2" pos="2880">
          <p15:clr>
            <a:srgbClr val="FBAE40"/>
          </p15:clr>
        </p15:guide>
      </p15:sldGuideLst>
    </p:ext>
  </p:extLst>
</p:sldLayout>
</file>

<file path=ppt/slideLayouts/slideLayout686.xml><?xml version="1.0" encoding="utf-8"?>
<p:sldLayout xmlns:a="http://schemas.openxmlformats.org/drawingml/2006/main" xmlns:r="http://schemas.openxmlformats.org/officeDocument/2006/relationships" xmlns:p="http://schemas.openxmlformats.org/presentationml/2006/main" preserve="1" userDrawn="1">
  <p:cSld name="Outlin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314242E-D8C9-7320-2109-C9456A365623}"/>
              </a:ext>
            </a:extLst>
          </p:cNvPr>
          <p:cNvSpPr/>
          <p:nvPr userDrawn="1"/>
        </p:nvSpPr>
        <p:spPr>
          <a:xfrm>
            <a:off x="0" y="0"/>
            <a:ext cx="9144000" cy="77046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4" name="Title 1">
            <a:extLst>
              <a:ext uri="{FF2B5EF4-FFF2-40B4-BE49-F238E27FC236}">
                <a16:creationId xmlns:a16="http://schemas.microsoft.com/office/drawing/2014/main" id="{1105E3DA-A12D-CD46-AD81-D1AD162ECF99}"/>
              </a:ext>
            </a:extLst>
          </p:cNvPr>
          <p:cNvSpPr>
            <a:spLocks noGrp="1"/>
          </p:cNvSpPr>
          <p:nvPr>
            <p:ph type="title"/>
          </p:nvPr>
        </p:nvSpPr>
        <p:spPr>
          <a:xfrm>
            <a:off x="75991" y="0"/>
            <a:ext cx="8987621" cy="770467"/>
          </a:xfrm>
          <a:prstGeom prst="rect">
            <a:avLst/>
          </a:prstGeom>
        </p:spPr>
        <p:txBody>
          <a:bodyPr anchor="ctr"/>
          <a:lstStyle>
            <a:lvl1pPr>
              <a:lnSpc>
                <a:spcPct val="100000"/>
              </a:lnSpc>
              <a:spcAft>
                <a:spcPts val="600"/>
              </a:spcAft>
              <a:defRPr sz="4400" b="1">
                <a:solidFill>
                  <a:schemeClr val="accent5">
                    <a:lumMod val="75000"/>
                  </a:schemeClr>
                </a:solidFill>
                <a:latin typeface="+mj-lt"/>
                <a:cs typeface="Segoe UI" panose="020B0502040204020203" pitchFamily="34" charset="0"/>
              </a:defRPr>
            </a:lvl1pPr>
          </a:lstStyle>
          <a:p>
            <a:r>
              <a:rPr lang="en-US"/>
              <a:t>Click to edit Master title style</a:t>
            </a:r>
          </a:p>
        </p:txBody>
      </p:sp>
      <p:sp>
        <p:nvSpPr>
          <p:cNvPr id="5" name="Slide Number Placeholder 5">
            <a:extLst>
              <a:ext uri="{FF2B5EF4-FFF2-40B4-BE49-F238E27FC236}">
                <a16:creationId xmlns:a16="http://schemas.microsoft.com/office/drawing/2014/main" id="{0E32C220-66DF-0292-BC74-F7D7AB3B60D9}"/>
              </a:ext>
            </a:extLst>
          </p:cNvPr>
          <p:cNvSpPr txBox="1">
            <a:spLocks/>
          </p:cNvSpPr>
          <p:nvPr userDrawn="1"/>
        </p:nvSpPr>
        <p:spPr>
          <a:xfrm>
            <a:off x="8153400" y="6457019"/>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solidFill>
                  <a:schemeClr val="accent5"/>
                </a:solidFill>
                <a:latin typeface="+mj-lt"/>
              </a:rPr>
              <a:pPr/>
              <a:t>‹#›</a:t>
            </a:fld>
            <a:endParaRPr lang="en-US">
              <a:solidFill>
                <a:schemeClr val="accent5"/>
              </a:solidFill>
              <a:latin typeface="+mj-lt"/>
            </a:endParaRPr>
          </a:p>
        </p:txBody>
      </p:sp>
      <p:pic>
        <p:nvPicPr>
          <p:cNvPr id="6" name="Picture 5" descr="safari.png">
            <a:extLst>
              <a:ext uri="{FF2B5EF4-FFF2-40B4-BE49-F238E27FC236}">
                <a16:creationId xmlns:a16="http://schemas.microsoft.com/office/drawing/2014/main" id="{53097FC4-A74D-A22A-4B64-10CAEEE5CAB3}"/>
              </a:ext>
            </a:extLst>
          </p:cNvPr>
          <p:cNvPicPr>
            <a:picLocks noChangeAspect="1"/>
          </p:cNvPicPr>
          <p:nvPr userDrawn="1"/>
        </p:nvPicPr>
        <p:blipFill>
          <a:blip r:embed="rId2" cstate="print"/>
          <a:stretch>
            <a:fillRect/>
          </a:stretch>
        </p:blipFill>
        <p:spPr>
          <a:xfrm>
            <a:off x="75991" y="6499732"/>
            <a:ext cx="1080120" cy="312522"/>
          </a:xfrm>
          <a:prstGeom prst="rect">
            <a:avLst/>
          </a:prstGeom>
        </p:spPr>
      </p:pic>
      <p:sp>
        <p:nvSpPr>
          <p:cNvPr id="14" name="Rectangle 13">
            <a:extLst>
              <a:ext uri="{FF2B5EF4-FFF2-40B4-BE49-F238E27FC236}">
                <a16:creationId xmlns:a16="http://schemas.microsoft.com/office/drawing/2014/main" id="{0D519217-67E0-AAD3-E218-4BC540433D92}"/>
              </a:ext>
            </a:extLst>
          </p:cNvPr>
          <p:cNvSpPr/>
          <p:nvPr userDrawn="1"/>
        </p:nvSpPr>
        <p:spPr>
          <a:xfrm>
            <a:off x="0" y="1158240"/>
            <a:ext cx="9144000" cy="77046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15" name="Title 1">
            <a:extLst>
              <a:ext uri="{FF2B5EF4-FFF2-40B4-BE49-F238E27FC236}">
                <a16:creationId xmlns:a16="http://schemas.microsoft.com/office/drawing/2014/main" id="{4C50D708-B568-B869-49C4-BC4A7113C56A}"/>
              </a:ext>
            </a:extLst>
          </p:cNvPr>
          <p:cNvSpPr txBox="1">
            <a:spLocks/>
          </p:cNvSpPr>
          <p:nvPr userDrawn="1"/>
        </p:nvSpPr>
        <p:spPr>
          <a:xfrm>
            <a:off x="75991" y="1158240"/>
            <a:ext cx="8987621" cy="770467"/>
          </a:xfrm>
          <a:prstGeom prst="rect">
            <a:avLst/>
          </a:prstGeom>
        </p:spPr>
        <p:txBody>
          <a:bodyPr anchor="ctr"/>
          <a:lstStyle>
            <a:lvl1pPr algn="l" defTabSz="914400" rtl="0" eaLnBrk="1" latinLnBrk="0" hangingPunct="1">
              <a:lnSpc>
                <a:spcPct val="100000"/>
              </a:lnSpc>
              <a:spcBef>
                <a:spcPct val="0"/>
              </a:spcBef>
              <a:spcAft>
                <a:spcPts val="600"/>
              </a:spcAft>
              <a:buNone/>
              <a:defRPr sz="4400" b="1" kern="1200">
                <a:solidFill>
                  <a:schemeClr val="accent5">
                    <a:lumMod val="75000"/>
                  </a:schemeClr>
                </a:solidFill>
                <a:latin typeface="+mj-lt"/>
                <a:ea typeface="+mj-ea"/>
                <a:cs typeface="Segoe UI" panose="020B0502040204020203" pitchFamily="34" charset="0"/>
              </a:defRPr>
            </a:lvl1pPr>
          </a:lstStyle>
          <a:p>
            <a:r>
              <a:rPr lang="en-US"/>
              <a:t>Click to edit Master title style</a:t>
            </a:r>
          </a:p>
        </p:txBody>
      </p:sp>
      <p:sp>
        <p:nvSpPr>
          <p:cNvPr id="16" name="Rectangle 15">
            <a:extLst>
              <a:ext uri="{FF2B5EF4-FFF2-40B4-BE49-F238E27FC236}">
                <a16:creationId xmlns:a16="http://schemas.microsoft.com/office/drawing/2014/main" id="{5B3FEC81-3384-4E6E-3104-9F3A8EC2FE69}"/>
              </a:ext>
            </a:extLst>
          </p:cNvPr>
          <p:cNvSpPr/>
          <p:nvPr userDrawn="1"/>
        </p:nvSpPr>
        <p:spPr>
          <a:xfrm>
            <a:off x="0" y="2316480"/>
            <a:ext cx="9144000" cy="77046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17" name="Title 1">
            <a:extLst>
              <a:ext uri="{FF2B5EF4-FFF2-40B4-BE49-F238E27FC236}">
                <a16:creationId xmlns:a16="http://schemas.microsoft.com/office/drawing/2014/main" id="{9F7A017E-9316-7EE2-9B04-99DCE0614AE6}"/>
              </a:ext>
            </a:extLst>
          </p:cNvPr>
          <p:cNvSpPr txBox="1">
            <a:spLocks/>
          </p:cNvSpPr>
          <p:nvPr userDrawn="1"/>
        </p:nvSpPr>
        <p:spPr>
          <a:xfrm>
            <a:off x="75991" y="2316480"/>
            <a:ext cx="8987621" cy="770467"/>
          </a:xfrm>
          <a:prstGeom prst="rect">
            <a:avLst/>
          </a:prstGeom>
        </p:spPr>
        <p:txBody>
          <a:bodyPr anchor="ctr"/>
          <a:lstStyle>
            <a:lvl1pPr algn="l" defTabSz="914400" rtl="0" eaLnBrk="1" latinLnBrk="0" hangingPunct="1">
              <a:lnSpc>
                <a:spcPct val="100000"/>
              </a:lnSpc>
              <a:spcBef>
                <a:spcPct val="0"/>
              </a:spcBef>
              <a:spcAft>
                <a:spcPts val="600"/>
              </a:spcAft>
              <a:buNone/>
              <a:defRPr sz="4400" b="1" kern="1200">
                <a:solidFill>
                  <a:schemeClr val="accent5">
                    <a:lumMod val="75000"/>
                  </a:schemeClr>
                </a:solidFill>
                <a:latin typeface="+mj-lt"/>
                <a:ea typeface="+mj-ea"/>
                <a:cs typeface="Segoe UI" panose="020B0502040204020203" pitchFamily="34" charset="0"/>
              </a:defRPr>
            </a:lvl1pPr>
          </a:lstStyle>
          <a:p>
            <a:r>
              <a:rPr lang="en-US"/>
              <a:t>Click to edit Master title style</a:t>
            </a:r>
          </a:p>
        </p:txBody>
      </p:sp>
      <p:sp>
        <p:nvSpPr>
          <p:cNvPr id="18" name="Rectangle 17">
            <a:extLst>
              <a:ext uri="{FF2B5EF4-FFF2-40B4-BE49-F238E27FC236}">
                <a16:creationId xmlns:a16="http://schemas.microsoft.com/office/drawing/2014/main" id="{32C290DD-9A5E-AED3-B4F9-DABBBFDF73D5}"/>
              </a:ext>
            </a:extLst>
          </p:cNvPr>
          <p:cNvSpPr/>
          <p:nvPr userDrawn="1"/>
        </p:nvSpPr>
        <p:spPr>
          <a:xfrm>
            <a:off x="0" y="3474720"/>
            <a:ext cx="9144000" cy="77046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19" name="Title 1">
            <a:extLst>
              <a:ext uri="{FF2B5EF4-FFF2-40B4-BE49-F238E27FC236}">
                <a16:creationId xmlns:a16="http://schemas.microsoft.com/office/drawing/2014/main" id="{C14951FB-8655-70A6-37C7-242E68037FB8}"/>
              </a:ext>
            </a:extLst>
          </p:cNvPr>
          <p:cNvSpPr txBox="1">
            <a:spLocks/>
          </p:cNvSpPr>
          <p:nvPr userDrawn="1"/>
        </p:nvSpPr>
        <p:spPr>
          <a:xfrm>
            <a:off x="75991" y="3474720"/>
            <a:ext cx="8987621" cy="770467"/>
          </a:xfrm>
          <a:prstGeom prst="rect">
            <a:avLst/>
          </a:prstGeom>
        </p:spPr>
        <p:txBody>
          <a:bodyPr anchor="ctr"/>
          <a:lstStyle>
            <a:lvl1pPr algn="l" defTabSz="914400" rtl="0" eaLnBrk="1" latinLnBrk="0" hangingPunct="1">
              <a:lnSpc>
                <a:spcPct val="100000"/>
              </a:lnSpc>
              <a:spcBef>
                <a:spcPct val="0"/>
              </a:spcBef>
              <a:spcAft>
                <a:spcPts val="600"/>
              </a:spcAft>
              <a:buNone/>
              <a:defRPr sz="4400" b="1" kern="1200">
                <a:solidFill>
                  <a:schemeClr val="accent5">
                    <a:lumMod val="75000"/>
                  </a:schemeClr>
                </a:solidFill>
                <a:latin typeface="+mj-lt"/>
                <a:ea typeface="+mj-ea"/>
                <a:cs typeface="Segoe UI" panose="020B0502040204020203" pitchFamily="34" charset="0"/>
              </a:defRPr>
            </a:lvl1pPr>
          </a:lstStyle>
          <a:p>
            <a:r>
              <a:rPr lang="en-US"/>
              <a:t>Click to edit Master title style</a:t>
            </a:r>
          </a:p>
        </p:txBody>
      </p:sp>
      <p:sp>
        <p:nvSpPr>
          <p:cNvPr id="20" name="Rectangle 19">
            <a:extLst>
              <a:ext uri="{FF2B5EF4-FFF2-40B4-BE49-F238E27FC236}">
                <a16:creationId xmlns:a16="http://schemas.microsoft.com/office/drawing/2014/main" id="{B05B1C1E-19AD-5C6D-8580-95ABD4A1E8D8}"/>
              </a:ext>
            </a:extLst>
          </p:cNvPr>
          <p:cNvSpPr/>
          <p:nvPr userDrawn="1"/>
        </p:nvSpPr>
        <p:spPr>
          <a:xfrm>
            <a:off x="0" y="4521539"/>
            <a:ext cx="9144000" cy="77046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21" name="Title 1">
            <a:extLst>
              <a:ext uri="{FF2B5EF4-FFF2-40B4-BE49-F238E27FC236}">
                <a16:creationId xmlns:a16="http://schemas.microsoft.com/office/drawing/2014/main" id="{71D84487-F582-FD28-168C-709F1576FE8E}"/>
              </a:ext>
            </a:extLst>
          </p:cNvPr>
          <p:cNvSpPr txBox="1">
            <a:spLocks/>
          </p:cNvSpPr>
          <p:nvPr userDrawn="1"/>
        </p:nvSpPr>
        <p:spPr>
          <a:xfrm>
            <a:off x="75991" y="4521539"/>
            <a:ext cx="8987621" cy="770467"/>
          </a:xfrm>
          <a:prstGeom prst="rect">
            <a:avLst/>
          </a:prstGeom>
        </p:spPr>
        <p:txBody>
          <a:bodyPr anchor="ctr"/>
          <a:lstStyle>
            <a:lvl1pPr algn="l" defTabSz="914400" rtl="0" eaLnBrk="1" latinLnBrk="0" hangingPunct="1">
              <a:lnSpc>
                <a:spcPct val="100000"/>
              </a:lnSpc>
              <a:spcBef>
                <a:spcPct val="0"/>
              </a:spcBef>
              <a:spcAft>
                <a:spcPts val="600"/>
              </a:spcAft>
              <a:buNone/>
              <a:defRPr sz="4400" b="1" kern="1200">
                <a:solidFill>
                  <a:schemeClr val="accent5">
                    <a:lumMod val="75000"/>
                  </a:schemeClr>
                </a:solidFill>
                <a:latin typeface="+mj-lt"/>
                <a:ea typeface="+mj-ea"/>
                <a:cs typeface="Segoe UI" panose="020B0502040204020203" pitchFamily="34" charset="0"/>
              </a:defRPr>
            </a:lvl1pPr>
          </a:lstStyle>
          <a:p>
            <a:r>
              <a:rPr lang="en-US"/>
              <a:t>Click to edit Master title style</a:t>
            </a:r>
          </a:p>
        </p:txBody>
      </p:sp>
      <p:sp>
        <p:nvSpPr>
          <p:cNvPr id="22" name="Rectangle 21">
            <a:extLst>
              <a:ext uri="{FF2B5EF4-FFF2-40B4-BE49-F238E27FC236}">
                <a16:creationId xmlns:a16="http://schemas.microsoft.com/office/drawing/2014/main" id="{07DB81E5-7CC8-C59B-C59B-494B1782B330}"/>
              </a:ext>
            </a:extLst>
          </p:cNvPr>
          <p:cNvSpPr/>
          <p:nvPr userDrawn="1"/>
        </p:nvSpPr>
        <p:spPr>
          <a:xfrm>
            <a:off x="0" y="5568358"/>
            <a:ext cx="9144000" cy="77046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23" name="Title 1">
            <a:extLst>
              <a:ext uri="{FF2B5EF4-FFF2-40B4-BE49-F238E27FC236}">
                <a16:creationId xmlns:a16="http://schemas.microsoft.com/office/drawing/2014/main" id="{90D92AFC-42D6-97E2-3E82-4B5BB5B1887A}"/>
              </a:ext>
            </a:extLst>
          </p:cNvPr>
          <p:cNvSpPr txBox="1">
            <a:spLocks/>
          </p:cNvSpPr>
          <p:nvPr userDrawn="1"/>
        </p:nvSpPr>
        <p:spPr>
          <a:xfrm>
            <a:off x="75991" y="5568358"/>
            <a:ext cx="8987621" cy="770467"/>
          </a:xfrm>
          <a:prstGeom prst="rect">
            <a:avLst/>
          </a:prstGeom>
        </p:spPr>
        <p:txBody>
          <a:bodyPr anchor="ctr"/>
          <a:lstStyle>
            <a:lvl1pPr algn="l" defTabSz="914400" rtl="0" eaLnBrk="1" latinLnBrk="0" hangingPunct="1">
              <a:lnSpc>
                <a:spcPct val="100000"/>
              </a:lnSpc>
              <a:spcBef>
                <a:spcPct val="0"/>
              </a:spcBef>
              <a:spcAft>
                <a:spcPts val="600"/>
              </a:spcAft>
              <a:buNone/>
              <a:defRPr sz="4400" b="1" kern="1200">
                <a:solidFill>
                  <a:schemeClr val="accent5">
                    <a:lumMod val="75000"/>
                  </a:schemeClr>
                </a:solidFill>
                <a:latin typeface="+mj-lt"/>
                <a:ea typeface="+mj-ea"/>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957789081"/>
      </p:ext>
    </p:extLst>
  </p:cSld>
  <p:clrMapOvr>
    <a:masterClrMapping/>
  </p:clrMapOvr>
</p:sldLayout>
</file>

<file path=ppt/slideLayouts/slideLayout6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E94D8-3B35-0727-B4E2-241AC58DD756}"/>
              </a:ext>
            </a:extLst>
          </p:cNvPr>
          <p:cNvSpPr>
            <a:spLocks noGrp="1"/>
          </p:cNvSpPr>
          <p:nvPr>
            <p:ph type="ctrTitle"/>
          </p:nvPr>
        </p:nvSpPr>
        <p:spPr>
          <a:xfrm>
            <a:off x="0" y="1122363"/>
            <a:ext cx="9144000" cy="2387600"/>
          </a:xfrm>
          <a:solidFill>
            <a:srgbClr val="FAF7F5"/>
          </a:solidFill>
          <a:ln>
            <a:solidFill>
              <a:srgbClr val="FAF7F5"/>
            </a:solidFill>
          </a:ln>
        </p:spPr>
        <p:txBody>
          <a:bodyPr anchor="ctr">
            <a:normAutofit/>
          </a:bodyPr>
          <a:lstStyle>
            <a:lvl1pPr algn="ctr">
              <a:lnSpc>
                <a:spcPct val="110000"/>
              </a:lnSpc>
              <a:defRPr sz="3600">
                <a:solidFill>
                  <a:srgbClr val="C80060"/>
                </a:solidFill>
              </a:defRPr>
            </a:lvl1pPr>
          </a:lstStyle>
          <a:p>
            <a:r>
              <a:rPr lang="en-GB"/>
              <a:t>Click to edit Master title style</a:t>
            </a:r>
            <a:endParaRPr lang="en-CH" dirty="0"/>
          </a:p>
        </p:txBody>
      </p:sp>
      <p:sp>
        <p:nvSpPr>
          <p:cNvPr id="3" name="Subtitle 2">
            <a:extLst>
              <a:ext uri="{FF2B5EF4-FFF2-40B4-BE49-F238E27FC236}">
                <a16:creationId xmlns:a16="http://schemas.microsoft.com/office/drawing/2014/main" id="{2A199CD0-69FB-5141-54B6-3956626D3CE1}"/>
              </a:ext>
            </a:extLst>
          </p:cNvPr>
          <p:cNvSpPr>
            <a:spLocks noGrp="1"/>
          </p:cNvSpPr>
          <p:nvPr>
            <p:ph type="subTitle" idx="1"/>
          </p:nvPr>
        </p:nvSpPr>
        <p:spPr>
          <a:xfrm>
            <a:off x="1143000" y="4079875"/>
            <a:ext cx="6858000" cy="2095638"/>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CH" dirty="0"/>
          </a:p>
        </p:txBody>
      </p:sp>
      <p:sp>
        <p:nvSpPr>
          <p:cNvPr id="8" name="Rectangle 7">
            <a:extLst>
              <a:ext uri="{FF2B5EF4-FFF2-40B4-BE49-F238E27FC236}">
                <a16:creationId xmlns:a16="http://schemas.microsoft.com/office/drawing/2014/main" id="{72A71D8C-6C6C-0E43-C344-9D08D9E1FB2F}"/>
              </a:ext>
            </a:extLst>
          </p:cNvPr>
          <p:cNvSpPr/>
          <p:nvPr userDrawn="1"/>
        </p:nvSpPr>
        <p:spPr>
          <a:xfrm>
            <a:off x="0" y="942113"/>
            <a:ext cx="9144000" cy="176350"/>
          </a:xfrm>
          <a:prstGeom prst="rect">
            <a:avLst/>
          </a:prstGeom>
          <a:solidFill>
            <a:srgbClr val="C80060"/>
          </a:solidFill>
          <a:ln>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H" sz="1350"/>
          </a:p>
        </p:txBody>
      </p:sp>
      <p:sp>
        <p:nvSpPr>
          <p:cNvPr id="9" name="Rectangle 8">
            <a:extLst>
              <a:ext uri="{FF2B5EF4-FFF2-40B4-BE49-F238E27FC236}">
                <a16:creationId xmlns:a16="http://schemas.microsoft.com/office/drawing/2014/main" id="{F94B6E8A-AD55-AF2C-D557-449A0305A438}"/>
              </a:ext>
            </a:extLst>
          </p:cNvPr>
          <p:cNvSpPr/>
          <p:nvPr userDrawn="1"/>
        </p:nvSpPr>
        <p:spPr>
          <a:xfrm>
            <a:off x="0" y="3513863"/>
            <a:ext cx="9144000" cy="176350"/>
          </a:xfrm>
          <a:prstGeom prst="rect">
            <a:avLst/>
          </a:prstGeom>
          <a:solidFill>
            <a:srgbClr val="C80060"/>
          </a:solidFill>
          <a:ln>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H" sz="1350"/>
          </a:p>
        </p:txBody>
      </p:sp>
    </p:spTree>
    <p:extLst>
      <p:ext uri="{BB962C8B-B14F-4D97-AF65-F5344CB8AC3E}">
        <p14:creationId xmlns:p14="http://schemas.microsoft.com/office/powerpoint/2010/main" val="714384932"/>
      </p:ext>
    </p:extLst>
  </p:cSld>
  <p:clrMapOvr>
    <a:masterClrMapping/>
  </p:clrMapOvr>
</p:sldLayout>
</file>

<file path=ppt/slideLayouts/slideLayout6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F2C52-D81D-6103-C514-3D93F3A3A3E7}"/>
              </a:ext>
            </a:extLst>
          </p:cNvPr>
          <p:cNvSpPr>
            <a:spLocks noGrp="1"/>
          </p:cNvSpPr>
          <p:nvPr>
            <p:ph type="title"/>
          </p:nvPr>
        </p:nvSpPr>
        <p:spPr>
          <a:xfrm>
            <a:off x="0" y="1"/>
            <a:ext cx="9144000" cy="800082"/>
          </a:xfrm>
          <a:solidFill>
            <a:srgbClr val="FAF7F5"/>
          </a:solidFill>
          <a:ln>
            <a:solidFill>
              <a:srgbClr val="FAF7F5"/>
            </a:solidFill>
          </a:ln>
        </p:spPr>
        <p:txBody>
          <a:bodyPr tIns="180000">
            <a:normAutofit/>
          </a:bodyPr>
          <a:lstStyle>
            <a:lvl1pPr>
              <a:defRPr sz="3200">
                <a:solidFill>
                  <a:srgbClr val="66665C"/>
                </a:solidFill>
              </a:defRPr>
            </a:lvl1pPr>
          </a:lstStyle>
          <a:p>
            <a:r>
              <a:rPr lang="en-GB" dirty="0"/>
              <a:t>Click to edit Master title style</a:t>
            </a:r>
            <a:endParaRPr lang="en-CH" dirty="0"/>
          </a:p>
        </p:txBody>
      </p:sp>
      <p:sp>
        <p:nvSpPr>
          <p:cNvPr id="3" name="Content Placeholder 2">
            <a:extLst>
              <a:ext uri="{FF2B5EF4-FFF2-40B4-BE49-F238E27FC236}">
                <a16:creationId xmlns:a16="http://schemas.microsoft.com/office/drawing/2014/main" id="{CB56C9A7-A794-032F-6DCF-FA32238AA5C7}"/>
              </a:ext>
            </a:extLst>
          </p:cNvPr>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CH" dirty="0"/>
          </a:p>
        </p:txBody>
      </p:sp>
      <p:sp>
        <p:nvSpPr>
          <p:cNvPr id="5" name="Footer Placeholder 4">
            <a:extLst>
              <a:ext uri="{FF2B5EF4-FFF2-40B4-BE49-F238E27FC236}">
                <a16:creationId xmlns:a16="http://schemas.microsoft.com/office/drawing/2014/main" id="{D11946FB-B897-7EEF-322B-36B66F1D7D09}"/>
              </a:ext>
            </a:extLst>
          </p:cNvPr>
          <p:cNvSpPr>
            <a:spLocks noGrp="1"/>
          </p:cNvSpPr>
          <p:nvPr>
            <p:ph type="ftr" sz="quarter" idx="11"/>
          </p:nvPr>
        </p:nvSpPr>
        <p:spPr>
          <a:xfrm>
            <a:off x="-8519" y="6560583"/>
            <a:ext cx="8004550" cy="365125"/>
          </a:xfrm>
        </p:spPr>
        <p:txBody>
          <a:bodyPr/>
          <a:lstStyle>
            <a:lvl1pPr>
              <a:defRPr sz="1200" b="1" i="0">
                <a:solidFill>
                  <a:schemeClr val="bg1"/>
                </a:solidFill>
                <a:latin typeface="Avenir Next Demi Bold" panose="020B0503020202020204" pitchFamily="34" charset="0"/>
              </a:defRPr>
            </a:lvl1pPr>
          </a:lstStyle>
          <a:p>
            <a:r>
              <a:rPr lang="en-GB" dirty="0"/>
              <a:t>Flash-Cosmos: In-Flash Bulk Bitwise Operations Using Inherent Computation </a:t>
            </a:r>
            <a:r>
              <a:rPr lang="en-GB" dirty="0" err="1"/>
              <a:t>Capbility</a:t>
            </a:r>
            <a:r>
              <a:rPr lang="en-GB" dirty="0"/>
              <a:t> of NAND Flash Memory</a:t>
            </a:r>
            <a:endParaRPr lang="en-CH" dirty="0"/>
          </a:p>
        </p:txBody>
      </p:sp>
      <p:sp>
        <p:nvSpPr>
          <p:cNvPr id="6" name="Slide Number Placeholder 5">
            <a:extLst>
              <a:ext uri="{FF2B5EF4-FFF2-40B4-BE49-F238E27FC236}">
                <a16:creationId xmlns:a16="http://schemas.microsoft.com/office/drawing/2014/main" id="{4A994CEE-A16E-CD13-AD5A-343524F6CAA0}"/>
              </a:ext>
            </a:extLst>
          </p:cNvPr>
          <p:cNvSpPr>
            <a:spLocks noGrp="1"/>
          </p:cNvSpPr>
          <p:nvPr>
            <p:ph type="sldNum" sz="quarter" idx="12"/>
          </p:nvPr>
        </p:nvSpPr>
        <p:spPr>
          <a:xfrm>
            <a:off x="6967331" y="6560583"/>
            <a:ext cx="2057400" cy="365125"/>
          </a:xfrm>
        </p:spPr>
        <p:txBody>
          <a:bodyPr/>
          <a:lstStyle>
            <a:lvl1pPr>
              <a:defRPr sz="1400" b="1" i="0">
                <a:solidFill>
                  <a:srgbClr val="66665C"/>
                </a:solidFill>
                <a:latin typeface="Avenir Next Demi Bold" panose="020B0503020202020204" pitchFamily="34" charset="0"/>
              </a:defRPr>
            </a:lvl1pPr>
          </a:lstStyle>
          <a:p>
            <a:fld id="{CC579B59-77B5-774A-97C3-0D6C62254113}" type="slidenum">
              <a:rPr lang="en-CH" smtClean="0"/>
              <a:pPr/>
              <a:t>‹#›</a:t>
            </a:fld>
            <a:endParaRPr lang="en-CH" dirty="0"/>
          </a:p>
        </p:txBody>
      </p:sp>
      <p:sp>
        <p:nvSpPr>
          <p:cNvPr id="7" name="Rectangle 6">
            <a:extLst>
              <a:ext uri="{FF2B5EF4-FFF2-40B4-BE49-F238E27FC236}">
                <a16:creationId xmlns:a16="http://schemas.microsoft.com/office/drawing/2014/main" id="{F7D32CAE-C200-B97E-8C05-88E1DCEFC7C8}"/>
              </a:ext>
            </a:extLst>
          </p:cNvPr>
          <p:cNvSpPr/>
          <p:nvPr userDrawn="1"/>
        </p:nvSpPr>
        <p:spPr>
          <a:xfrm>
            <a:off x="0" y="802951"/>
            <a:ext cx="9144000" cy="74466"/>
          </a:xfrm>
          <a:prstGeom prst="rect">
            <a:avLst/>
          </a:prstGeom>
          <a:solidFill>
            <a:srgbClr val="C80060"/>
          </a:solidFill>
          <a:ln>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H" sz="1350"/>
          </a:p>
        </p:txBody>
      </p:sp>
      <p:pic>
        <p:nvPicPr>
          <p:cNvPr id="4" name="그래픽 12">
            <a:extLst>
              <a:ext uri="{FF2B5EF4-FFF2-40B4-BE49-F238E27FC236}">
                <a16:creationId xmlns:a16="http://schemas.microsoft.com/office/drawing/2014/main" id="{2D6660E3-897F-7940-5162-70C1F7A2295C}"/>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096" y="6637917"/>
            <a:ext cx="978667" cy="188277"/>
          </a:xfrm>
          <a:prstGeom prst="rect">
            <a:avLst/>
          </a:prstGeom>
        </p:spPr>
      </p:pic>
    </p:spTree>
    <p:extLst>
      <p:ext uri="{BB962C8B-B14F-4D97-AF65-F5344CB8AC3E}">
        <p14:creationId xmlns:p14="http://schemas.microsoft.com/office/powerpoint/2010/main" val="3502573510"/>
      </p:ext>
    </p:extLst>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1"/>
            <a:ext cx="9144000" cy="3543300"/>
          </a:xfrm>
          <a:prstGeom prst="rect">
            <a:avLst/>
          </a:prstGeom>
          <a:solidFill>
            <a:srgbClr val="9DD1F1"/>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CH" sz="1350"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43000" y="4396729"/>
            <a:ext cx="6858000" cy="607662"/>
          </a:xfrm>
        </p:spPr>
        <p:txBody>
          <a:bodyPr>
            <a:normAutofit/>
          </a:bodyPr>
          <a:lstStyle>
            <a:lvl1pPr marL="0" indent="0" algn="ctr">
              <a:buNone/>
              <a:defRPr sz="3200" b="1" i="0" baseline="0">
                <a:latin typeface="FUTURA MEDIUM" panose="020B0602020204020303" pitchFamily="34" charset="-79"/>
                <a:cs typeface="FUTURA MEDIUM" panose="020B0602020204020303" pitchFamily="34" charset="-79"/>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z="3200" b="1">
                <a:latin typeface="Segoe UI" panose="020B0502040204020203" pitchFamily="34"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163444" y="5893016"/>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5583046" y="5857819"/>
            <a:ext cx="2640412" cy="607662"/>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392519"/>
            <a:ext cx="9144000" cy="2619375"/>
          </a:xfrm>
        </p:spPr>
        <p:txBody>
          <a:bodyPr anchor="ctr">
            <a:normAutofit/>
          </a:bodyPr>
          <a:lstStyle>
            <a:lvl1pPr marL="0" indent="0" algn="ctr">
              <a:buNone/>
              <a:defRPr sz="4800" b="1">
                <a:latin typeface="FUTURA MEDIUM" panose="020B0602020204020303" pitchFamily="34" charset="-79"/>
                <a:ea typeface="Segoe UI Symbol" panose="020B0502040204020203" pitchFamily="34" charset="0"/>
                <a:cs typeface="FUTURA MEDIUM" panose="020B0602020204020303" pitchFamily="34" charset="-79"/>
              </a:defRPr>
            </a:lvl1pPr>
          </a:lstStyle>
          <a:p>
            <a:pPr lvl="0"/>
            <a:r>
              <a:rPr lang="en-US" dirty="0"/>
              <a:t>Click to edit Title</a:t>
            </a:r>
          </a:p>
        </p:txBody>
      </p:sp>
    </p:spTree>
    <p:extLst>
      <p:ext uri="{BB962C8B-B14F-4D97-AF65-F5344CB8AC3E}">
        <p14:creationId xmlns:p14="http://schemas.microsoft.com/office/powerpoint/2010/main" val="1219878793"/>
      </p:ext>
    </p:extLst>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94D57C2-5A43-56AF-5C3B-A53FEAB50635}"/>
              </a:ext>
            </a:extLst>
          </p:cNvPr>
          <p:cNvSpPr/>
          <p:nvPr userDrawn="1"/>
        </p:nvSpPr>
        <p:spPr>
          <a:xfrm>
            <a:off x="0" y="0"/>
            <a:ext cx="9144000" cy="1068007"/>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4"/>
            <a:ext cx="8894602" cy="606084"/>
          </a:xfrm>
          <a:prstGeom prst="rect">
            <a:avLst/>
          </a:prstGeom>
        </p:spPr>
        <p:txBody>
          <a:bodyPr/>
          <a:lstStyle>
            <a:lvl1pPr algn="ctr">
              <a:defRPr sz="4400" b="1">
                <a:solidFill>
                  <a:srgbClr val="1A82C4"/>
                </a:solidFill>
                <a:latin typeface="Avenir Next" panose="020B0503020202020204" pitchFamily="34" charset="0"/>
                <a:cs typeface="FUTURA MEDIUM" panose="020B0602020204020303" pitchFamily="34" charset="-79"/>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Avenir Next" panose="020B0503020202020204" pitchFamily="34" charset="0"/>
                <a:cs typeface="Segoe UI" panose="020B0502040204020203" pitchFamily="34" charset="0"/>
              </a:defRPr>
            </a:lvl1pPr>
            <a:lvl2pPr marL="685800" indent="-228600">
              <a:buFont typeface="Cambria" panose="02040503050406030204" pitchFamily="18" charset="0"/>
              <a:buChar char="-"/>
              <a:defRPr sz="2400">
                <a:latin typeface="Avenir Next" panose="020B0503020202020204" pitchFamily="34" charset="0"/>
                <a:cs typeface="Segoe UI" panose="020B0502040204020203" pitchFamily="34" charset="0"/>
              </a:defRPr>
            </a:lvl2pPr>
            <a:lvl3pPr>
              <a:defRPr sz="2000">
                <a:latin typeface="Avenir Next" panose="020B0503020202020204" pitchFamily="34" charset="0"/>
                <a:cs typeface="Segoe UI" panose="020B0502040204020203" pitchFamily="34" charset="0"/>
              </a:defRPr>
            </a:lvl3pPr>
            <a:lvl4pPr>
              <a:defRPr sz="2000">
                <a:latin typeface="Avenir Next" panose="020B0503020202020204" pitchFamily="34" charset="0"/>
                <a:cs typeface="Segoe UI" panose="020B0502040204020203" pitchFamily="34" charset="0"/>
              </a:defRPr>
            </a:lvl4pPr>
            <a:lvl5pPr>
              <a:defRPr sz="2000">
                <a:latin typeface="Avenir Next" panose="020B0503020202020204" pitchFamily="34" charset="0"/>
                <a:cs typeface="Segoe UI" panose="020B05020402040202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487160"/>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b="0" smtClean="0">
                <a:latin typeface="Avenir Next" panose="020B0503020202020204" pitchFamily="34" charset="0"/>
                <a:cs typeface="Futura Medium" panose="020B0602020204020303" pitchFamily="34" charset="-79"/>
              </a:rPr>
              <a:pPr/>
              <a:t>‹#›</a:t>
            </a:fld>
            <a:endParaRPr lang="en-US" b="0" dirty="0">
              <a:latin typeface="Avenir Next" panose="020B0503020202020204" pitchFamily="34" charset="0"/>
              <a:cs typeface="Futura Medium" panose="020B0602020204020303" pitchFamily="34" charset="-79"/>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493154"/>
            <a:ext cx="1080120" cy="312522"/>
          </a:xfrm>
          <a:prstGeom prst="rect">
            <a:avLst/>
          </a:prstGeom>
        </p:spPr>
      </p:pic>
      <p:cxnSp>
        <p:nvCxnSpPr>
          <p:cNvPr id="2" name="Straight Connector 1">
            <a:extLst>
              <a:ext uri="{FF2B5EF4-FFF2-40B4-BE49-F238E27FC236}">
                <a16:creationId xmlns:a16="http://schemas.microsoft.com/office/drawing/2014/main" id="{403DC045-997A-35AB-E700-44B03E28D48E}"/>
              </a:ext>
            </a:extLst>
          </p:cNvPr>
          <p:cNvCxnSpPr>
            <a:cxnSpLocks/>
          </p:cNvCxnSpPr>
          <p:nvPr userDrawn="1"/>
        </p:nvCxnSpPr>
        <p:spPr>
          <a:xfrm>
            <a:off x="0" y="1068007"/>
            <a:ext cx="9144000" cy="0"/>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8700174"/>
      </p:ext>
    </p:extLst>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CDC00C90-2B48-774D-9D10-ACD2AA1FABF5}"/>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99AEA994-74D3-F245-934E-07CD18FA44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503ED410-A9AE-8449-9FA1-D23B9ED458F9}"/>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5096B33-C878-B64E-8604-BF7B8540464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D5E56938-326F-5F44-80B6-62A0071E3E54}"/>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2C0A28E5-8C47-A644-82FE-3D3608916BE2}"/>
              </a:ext>
            </a:extLst>
          </p:cNvPr>
          <p:cNvSpPr>
            <a:spLocks noGrp="1" noChangeArrowheads="1"/>
          </p:cNvSpPr>
          <p:nvPr>
            <p:ph type="sldNum" sz="quarter" idx="12"/>
          </p:nvPr>
        </p:nvSpPr>
        <p:spPr/>
        <p:txBody>
          <a:bodyPr/>
          <a:lstStyle>
            <a:lvl1pPr>
              <a:defRPr sz="1200"/>
            </a:lvl1pPr>
          </a:lstStyle>
          <a:p>
            <a:pPr>
              <a:defRPr/>
            </a:pPr>
            <a:fld id="{25068BFD-CE97-1846-81A4-E105DC1B4DBA}" type="slidenum">
              <a:rPr lang="en-US" altLang="en-US"/>
              <a:pPr>
                <a:defRPr/>
              </a:pPr>
              <a:t>‹#›</a:t>
            </a:fld>
            <a:endParaRPr lang="en-US" altLang="en-US"/>
          </a:p>
        </p:txBody>
      </p:sp>
    </p:spTree>
    <p:extLst>
      <p:ext uri="{BB962C8B-B14F-4D97-AF65-F5344CB8AC3E}">
        <p14:creationId xmlns:p14="http://schemas.microsoft.com/office/powerpoint/2010/main" val="2348653153"/>
      </p:ext>
    </p:extLst>
  </p:cSld>
  <p:clrMapOvr>
    <a:masterClrMapping/>
  </p:clrMapOvr>
  <p:transition/>
</p:sldLayout>
</file>

<file path=ppt/slideLayouts/slideLayout6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C7EF4DF-9854-0047-B390-FE284708696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15A02980-DCD2-954D-8D11-E3B6E3D1C240}"/>
              </a:ext>
            </a:extLst>
          </p:cNvPr>
          <p:cNvSpPr>
            <a:spLocks noGrp="1" noChangeArrowheads="1"/>
          </p:cNvSpPr>
          <p:nvPr>
            <p:ph type="sldNum" sz="quarter" idx="11"/>
          </p:nvPr>
        </p:nvSpPr>
        <p:spPr>
          <a:ln/>
        </p:spPr>
        <p:txBody>
          <a:bodyPr/>
          <a:lstStyle>
            <a:lvl1pPr>
              <a:defRPr/>
            </a:lvl1pPr>
          </a:lstStyle>
          <a:p>
            <a:pPr>
              <a:defRPr/>
            </a:pPr>
            <a:fld id="{696CF17A-3047-224B-BC46-DD606BE3B229}" type="slidenum">
              <a:rPr lang="en-US" altLang="en-US"/>
              <a:pPr>
                <a:defRPr/>
              </a:pPr>
              <a:t>‹#›</a:t>
            </a:fld>
            <a:endParaRPr lang="en-US" altLang="en-US"/>
          </a:p>
        </p:txBody>
      </p:sp>
    </p:spTree>
    <p:extLst>
      <p:ext uri="{BB962C8B-B14F-4D97-AF65-F5344CB8AC3E}">
        <p14:creationId xmlns:p14="http://schemas.microsoft.com/office/powerpoint/2010/main" val="2668132841"/>
      </p:ext>
    </p:extLst>
  </p:cSld>
  <p:clrMapOvr>
    <a:masterClrMapping/>
  </p:clrMapOvr>
  <p:transition/>
</p:sldLayout>
</file>

<file path=ppt/slideLayouts/slideLayout6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CE49ADBD-06B6-8446-AA68-DEB60554B86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FB0AD4B-F99D-A04F-AFEA-C26A531657EF}"/>
              </a:ext>
            </a:extLst>
          </p:cNvPr>
          <p:cNvSpPr>
            <a:spLocks noGrp="1" noChangeArrowheads="1"/>
          </p:cNvSpPr>
          <p:nvPr>
            <p:ph type="sldNum" sz="quarter" idx="11"/>
          </p:nvPr>
        </p:nvSpPr>
        <p:spPr>
          <a:ln/>
        </p:spPr>
        <p:txBody>
          <a:bodyPr/>
          <a:lstStyle>
            <a:lvl1pPr>
              <a:defRPr/>
            </a:lvl1pPr>
          </a:lstStyle>
          <a:p>
            <a:pPr>
              <a:defRPr/>
            </a:pPr>
            <a:fld id="{480945C1-562E-0B43-8BA6-CECFB3DB6883}" type="slidenum">
              <a:rPr lang="en-US" altLang="en-US"/>
              <a:pPr>
                <a:defRPr/>
              </a:pPr>
              <a:t>‹#›</a:t>
            </a:fld>
            <a:endParaRPr lang="en-US" altLang="en-US"/>
          </a:p>
        </p:txBody>
      </p:sp>
    </p:spTree>
    <p:extLst>
      <p:ext uri="{BB962C8B-B14F-4D97-AF65-F5344CB8AC3E}">
        <p14:creationId xmlns:p14="http://schemas.microsoft.com/office/powerpoint/2010/main" val="392516973"/>
      </p:ext>
    </p:extLst>
  </p:cSld>
  <p:clrMapOvr>
    <a:masterClrMapping/>
  </p:clrMapOvr>
  <p:transition/>
</p:sldLayout>
</file>

<file path=ppt/slideLayouts/slideLayout6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7B0B1CC9-3AFE-3B4A-916B-FD0123FECDB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D0ADB426-B89D-CE46-AC70-3C1BF392FD2A}"/>
              </a:ext>
            </a:extLst>
          </p:cNvPr>
          <p:cNvSpPr>
            <a:spLocks noGrp="1" noChangeArrowheads="1"/>
          </p:cNvSpPr>
          <p:nvPr>
            <p:ph type="sldNum" sz="quarter" idx="11"/>
          </p:nvPr>
        </p:nvSpPr>
        <p:spPr>
          <a:ln/>
        </p:spPr>
        <p:txBody>
          <a:bodyPr/>
          <a:lstStyle>
            <a:lvl1pPr>
              <a:defRPr/>
            </a:lvl1pPr>
          </a:lstStyle>
          <a:p>
            <a:pPr>
              <a:defRPr/>
            </a:pPr>
            <a:fld id="{FD41BB3E-5830-2B45-BB27-0294365D18EF}" type="slidenum">
              <a:rPr lang="en-US" altLang="en-US"/>
              <a:pPr>
                <a:defRPr/>
              </a:pPr>
              <a:t>‹#›</a:t>
            </a:fld>
            <a:endParaRPr lang="en-US" altLang="en-US"/>
          </a:p>
        </p:txBody>
      </p:sp>
    </p:spTree>
    <p:extLst>
      <p:ext uri="{BB962C8B-B14F-4D97-AF65-F5344CB8AC3E}">
        <p14:creationId xmlns:p14="http://schemas.microsoft.com/office/powerpoint/2010/main" val="4027140956"/>
      </p:ext>
    </p:extLst>
  </p:cSld>
  <p:clrMapOvr>
    <a:masterClrMapping/>
  </p:clrMapOvr>
  <p:transition/>
</p:sldLayout>
</file>

<file path=ppt/slideLayouts/slideLayout6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8422B8E-BA55-FE4A-81E9-8B46CBC0B31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2E94FC70-3D31-9340-9E6C-A712F6C3A501}"/>
              </a:ext>
            </a:extLst>
          </p:cNvPr>
          <p:cNvSpPr>
            <a:spLocks noGrp="1" noChangeArrowheads="1"/>
          </p:cNvSpPr>
          <p:nvPr>
            <p:ph type="sldNum" sz="quarter" idx="11"/>
          </p:nvPr>
        </p:nvSpPr>
        <p:spPr>
          <a:ln/>
        </p:spPr>
        <p:txBody>
          <a:bodyPr/>
          <a:lstStyle>
            <a:lvl1pPr>
              <a:defRPr/>
            </a:lvl1pPr>
          </a:lstStyle>
          <a:p>
            <a:pPr>
              <a:defRPr/>
            </a:pPr>
            <a:fld id="{ACEFB2BF-590A-6A48-A02A-D30AA854250D}" type="slidenum">
              <a:rPr lang="en-US" altLang="en-US"/>
              <a:pPr>
                <a:defRPr/>
              </a:pPr>
              <a:t>‹#›</a:t>
            </a:fld>
            <a:endParaRPr lang="en-US" altLang="en-US"/>
          </a:p>
        </p:txBody>
      </p:sp>
    </p:spTree>
    <p:extLst>
      <p:ext uri="{BB962C8B-B14F-4D97-AF65-F5344CB8AC3E}">
        <p14:creationId xmlns:p14="http://schemas.microsoft.com/office/powerpoint/2010/main" val="182162956"/>
      </p:ext>
    </p:extLst>
  </p:cSld>
  <p:clrMapOvr>
    <a:masterClrMapping/>
  </p:clrMapOvr>
  <p:transition/>
</p:sldLayout>
</file>

<file path=ppt/slideLayouts/slideLayout6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F3CC42-0BD2-394C-8B7F-5631AD30E6A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4679DEDC-0C3A-3C44-A2D5-4BD3691757A9}"/>
              </a:ext>
            </a:extLst>
          </p:cNvPr>
          <p:cNvSpPr>
            <a:spLocks noGrp="1" noChangeArrowheads="1"/>
          </p:cNvSpPr>
          <p:nvPr>
            <p:ph type="sldNum" sz="quarter" idx="11"/>
          </p:nvPr>
        </p:nvSpPr>
        <p:spPr>
          <a:ln/>
        </p:spPr>
        <p:txBody>
          <a:bodyPr/>
          <a:lstStyle>
            <a:lvl1pPr>
              <a:defRPr/>
            </a:lvl1pPr>
          </a:lstStyle>
          <a:p>
            <a:pPr>
              <a:defRPr/>
            </a:pPr>
            <a:fld id="{CF03530E-84F0-4E4D-97EC-F41FDF532921}" type="slidenum">
              <a:rPr lang="en-US" altLang="en-US"/>
              <a:pPr>
                <a:defRPr/>
              </a:pPr>
              <a:t>‹#›</a:t>
            </a:fld>
            <a:endParaRPr lang="en-US" altLang="en-US"/>
          </a:p>
        </p:txBody>
      </p:sp>
    </p:spTree>
    <p:extLst>
      <p:ext uri="{BB962C8B-B14F-4D97-AF65-F5344CB8AC3E}">
        <p14:creationId xmlns:p14="http://schemas.microsoft.com/office/powerpoint/2010/main" val="1726840332"/>
      </p:ext>
    </p:extLst>
  </p:cSld>
  <p:clrMapOvr>
    <a:masterClrMapping/>
  </p:clrMapOvr>
  <p:transition/>
</p:sldLayout>
</file>

<file path=ppt/slideLayouts/slideLayout6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E18DF1E5-E2E8-6947-99AF-7738B051BC7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9663BC53-9B1F-B146-8B0E-991A3099170E}"/>
              </a:ext>
            </a:extLst>
          </p:cNvPr>
          <p:cNvSpPr>
            <a:spLocks noGrp="1" noChangeArrowheads="1"/>
          </p:cNvSpPr>
          <p:nvPr>
            <p:ph type="sldNum" sz="quarter" idx="11"/>
          </p:nvPr>
        </p:nvSpPr>
        <p:spPr>
          <a:ln/>
        </p:spPr>
        <p:txBody>
          <a:bodyPr/>
          <a:lstStyle>
            <a:lvl1pPr>
              <a:defRPr/>
            </a:lvl1pPr>
          </a:lstStyle>
          <a:p>
            <a:pPr>
              <a:defRPr/>
            </a:pPr>
            <a:fld id="{AF3C5C33-E6A1-4847-95A7-3EBF9E8B9CAD}" type="slidenum">
              <a:rPr lang="en-US" altLang="en-US"/>
              <a:pPr>
                <a:defRPr/>
              </a:pPr>
              <a:t>‹#›</a:t>
            </a:fld>
            <a:endParaRPr lang="en-US" altLang="en-US"/>
          </a:p>
        </p:txBody>
      </p:sp>
    </p:spTree>
    <p:extLst>
      <p:ext uri="{BB962C8B-B14F-4D97-AF65-F5344CB8AC3E}">
        <p14:creationId xmlns:p14="http://schemas.microsoft.com/office/powerpoint/2010/main" val="3903648658"/>
      </p:ext>
    </p:extLst>
  </p:cSld>
  <p:clrMapOvr>
    <a:masterClrMapping/>
  </p:clrMapOvr>
  <p:transition/>
</p:sldLayout>
</file>

<file path=ppt/slideLayouts/slideLayout6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3E7E5B98-DD40-5A4E-A09F-1A9E05C90B7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4051EDA-0257-094E-A24D-0D703F040B2B}"/>
              </a:ext>
            </a:extLst>
          </p:cNvPr>
          <p:cNvSpPr>
            <a:spLocks noGrp="1" noChangeArrowheads="1"/>
          </p:cNvSpPr>
          <p:nvPr>
            <p:ph type="sldNum" sz="quarter" idx="11"/>
          </p:nvPr>
        </p:nvSpPr>
        <p:spPr>
          <a:ln/>
        </p:spPr>
        <p:txBody>
          <a:bodyPr/>
          <a:lstStyle>
            <a:lvl1pPr>
              <a:defRPr/>
            </a:lvl1pPr>
          </a:lstStyle>
          <a:p>
            <a:pPr>
              <a:defRPr/>
            </a:pPr>
            <a:fld id="{96F1F150-A575-9E40-AA2B-9458DBEC6D59}" type="slidenum">
              <a:rPr lang="en-US" altLang="en-US"/>
              <a:pPr>
                <a:defRPr/>
              </a:pPr>
              <a:t>‹#›</a:t>
            </a:fld>
            <a:endParaRPr lang="en-US" altLang="en-US"/>
          </a:p>
        </p:txBody>
      </p:sp>
    </p:spTree>
    <p:extLst>
      <p:ext uri="{BB962C8B-B14F-4D97-AF65-F5344CB8AC3E}">
        <p14:creationId xmlns:p14="http://schemas.microsoft.com/office/powerpoint/2010/main" val="902956769"/>
      </p:ext>
    </p:extLst>
  </p:cSld>
  <p:clrMapOvr>
    <a:masterClrMapping/>
  </p:clrMapOvr>
  <p:transition/>
</p:sldLayout>
</file>

<file path=ppt/slideLayouts/slideLayout6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F7DFFAD8-B4E9-194F-A4BA-01659826153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D408619-7AF3-7B4F-BD18-D47A85A5592E}"/>
              </a:ext>
            </a:extLst>
          </p:cNvPr>
          <p:cNvSpPr>
            <a:spLocks noGrp="1" noChangeArrowheads="1"/>
          </p:cNvSpPr>
          <p:nvPr>
            <p:ph type="sldNum" sz="quarter" idx="11"/>
          </p:nvPr>
        </p:nvSpPr>
        <p:spPr>
          <a:ln/>
        </p:spPr>
        <p:txBody>
          <a:bodyPr/>
          <a:lstStyle>
            <a:lvl1pPr>
              <a:defRPr/>
            </a:lvl1pPr>
          </a:lstStyle>
          <a:p>
            <a:pPr>
              <a:defRPr/>
            </a:pPr>
            <a:fld id="{E844B256-FDB8-A24A-BC54-E455A5EB84A9}" type="slidenum">
              <a:rPr lang="en-US" altLang="en-US"/>
              <a:pPr>
                <a:defRPr/>
              </a:pPr>
              <a:t>‹#›</a:t>
            </a:fld>
            <a:endParaRPr lang="en-US" altLang="en-US"/>
          </a:p>
        </p:txBody>
      </p:sp>
    </p:spTree>
    <p:extLst>
      <p:ext uri="{BB962C8B-B14F-4D97-AF65-F5344CB8AC3E}">
        <p14:creationId xmlns:p14="http://schemas.microsoft.com/office/powerpoint/2010/main" val="2372541483"/>
      </p:ext>
    </p:extLst>
  </p:cSld>
  <p:clrMapOvr>
    <a:masterClrMapping/>
  </p:clrMapOvr>
  <p:transition/>
</p:sldLayout>
</file>

<file path=ppt/slideLayouts/slideLayout7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9E45739-2222-874D-9ADA-D29F4ED43FB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334804F-BD3E-3B41-A0D1-E466DD49F22E}"/>
              </a:ext>
            </a:extLst>
          </p:cNvPr>
          <p:cNvSpPr>
            <a:spLocks noGrp="1" noChangeArrowheads="1"/>
          </p:cNvSpPr>
          <p:nvPr>
            <p:ph type="sldNum" sz="quarter" idx="11"/>
          </p:nvPr>
        </p:nvSpPr>
        <p:spPr>
          <a:ln/>
        </p:spPr>
        <p:txBody>
          <a:bodyPr/>
          <a:lstStyle>
            <a:lvl1pPr>
              <a:defRPr/>
            </a:lvl1pPr>
          </a:lstStyle>
          <a:p>
            <a:pPr>
              <a:defRPr/>
            </a:pPr>
            <a:fld id="{18BB26D8-7164-314F-AD57-1692E7A0EDBC}" type="slidenum">
              <a:rPr lang="en-US" altLang="en-US"/>
              <a:pPr>
                <a:defRPr/>
              </a:pPr>
              <a:t>‹#›</a:t>
            </a:fld>
            <a:endParaRPr lang="en-US" altLang="en-US"/>
          </a:p>
        </p:txBody>
      </p:sp>
    </p:spTree>
    <p:extLst>
      <p:ext uri="{BB962C8B-B14F-4D97-AF65-F5344CB8AC3E}">
        <p14:creationId xmlns:p14="http://schemas.microsoft.com/office/powerpoint/2010/main" val="3761782023"/>
      </p:ext>
    </p:extLst>
  </p:cSld>
  <p:clrMapOvr>
    <a:masterClrMapping/>
  </p:clrMapOvr>
  <p:transition/>
</p:sldLayout>
</file>

<file path=ppt/slideLayouts/slideLayout7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2887B67-9E93-F84F-9444-CEA91BB1C94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9B68B1E-88E7-FB46-BF5C-290B340EEA78}"/>
              </a:ext>
            </a:extLst>
          </p:cNvPr>
          <p:cNvSpPr>
            <a:spLocks noGrp="1" noChangeArrowheads="1"/>
          </p:cNvSpPr>
          <p:nvPr>
            <p:ph type="sldNum" sz="quarter" idx="11"/>
          </p:nvPr>
        </p:nvSpPr>
        <p:spPr>
          <a:ln/>
        </p:spPr>
        <p:txBody>
          <a:bodyPr/>
          <a:lstStyle>
            <a:lvl1pPr>
              <a:defRPr/>
            </a:lvl1pPr>
          </a:lstStyle>
          <a:p>
            <a:pPr>
              <a:defRPr/>
            </a:pPr>
            <a:fld id="{67BFF8DB-66A4-8F4B-9ECB-5597B3DAFE8A}" type="slidenum">
              <a:rPr lang="en-US" altLang="en-US"/>
              <a:pPr>
                <a:defRPr/>
              </a:pPr>
              <a:t>‹#›</a:t>
            </a:fld>
            <a:endParaRPr lang="en-US" altLang="en-US"/>
          </a:p>
        </p:txBody>
      </p:sp>
    </p:spTree>
    <p:extLst>
      <p:ext uri="{BB962C8B-B14F-4D97-AF65-F5344CB8AC3E}">
        <p14:creationId xmlns:p14="http://schemas.microsoft.com/office/powerpoint/2010/main" val="3953822930"/>
      </p:ext>
    </p:extLst>
  </p:cSld>
  <p:clrMapOvr>
    <a:masterClrMapping/>
  </p:clrMapOvr>
  <p:transition/>
</p:sldLayout>
</file>

<file path=ppt/slideLayouts/slideLayout70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55F49D8D-996B-D84B-BAC3-E81FCC0D249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64841AC-0C79-4A4E-B268-24574D71519A}"/>
              </a:ext>
            </a:extLst>
          </p:cNvPr>
          <p:cNvSpPr>
            <a:spLocks noGrp="1" noChangeArrowheads="1"/>
          </p:cNvSpPr>
          <p:nvPr>
            <p:ph type="sldNum" sz="quarter" idx="11"/>
          </p:nvPr>
        </p:nvSpPr>
        <p:spPr>
          <a:ln/>
        </p:spPr>
        <p:txBody>
          <a:bodyPr/>
          <a:lstStyle>
            <a:lvl1pPr>
              <a:defRPr/>
            </a:lvl1pPr>
          </a:lstStyle>
          <a:p>
            <a:pPr>
              <a:defRPr/>
            </a:pPr>
            <a:fld id="{1299FE76-E591-2347-A8E7-E38782B1C689}" type="slidenum">
              <a:rPr lang="en-US" altLang="en-US"/>
              <a:pPr>
                <a:defRPr/>
              </a:pPr>
              <a:t>‹#›</a:t>
            </a:fld>
            <a:endParaRPr lang="en-US" altLang="en-US"/>
          </a:p>
        </p:txBody>
      </p:sp>
    </p:spTree>
    <p:extLst>
      <p:ext uri="{BB962C8B-B14F-4D97-AF65-F5344CB8AC3E}">
        <p14:creationId xmlns:p14="http://schemas.microsoft.com/office/powerpoint/2010/main" val="226698682"/>
      </p:ext>
    </p:extLst>
  </p:cSld>
  <p:clrMapOvr>
    <a:masterClrMapping/>
  </p:clrMapOvr>
  <p:transition/>
</p:sldLayout>
</file>

<file path=ppt/slideLayouts/slideLayout7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231EE152-1659-8D42-9CA0-5FF63AEBB813}"/>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9E5635DA-784E-6D4C-8136-7C74616169D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7CB9712E-C73A-1945-B011-5C4D0C9348A3}"/>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68DB3E6D-EC3A-004E-A886-A3A430BAA072}"/>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8B21DC63-E09E-CC44-A17B-5BEFDC4A402F}"/>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03E0385D-6C4C-D346-82EE-DB2A28D58D8D}"/>
              </a:ext>
            </a:extLst>
          </p:cNvPr>
          <p:cNvSpPr>
            <a:spLocks noGrp="1" noChangeArrowheads="1"/>
          </p:cNvSpPr>
          <p:nvPr>
            <p:ph type="sldNum" sz="quarter" idx="12"/>
          </p:nvPr>
        </p:nvSpPr>
        <p:spPr/>
        <p:txBody>
          <a:bodyPr/>
          <a:lstStyle>
            <a:lvl1pPr>
              <a:defRPr sz="1200"/>
            </a:lvl1pPr>
          </a:lstStyle>
          <a:p>
            <a:pPr>
              <a:defRPr/>
            </a:pPr>
            <a:fld id="{7C9A786F-A3BB-2147-8F1A-670657404FB7}" type="slidenum">
              <a:rPr lang="en-US" altLang="en-US"/>
              <a:pPr>
                <a:defRPr/>
              </a:pPr>
              <a:t>‹#›</a:t>
            </a:fld>
            <a:endParaRPr lang="en-US" altLang="en-US"/>
          </a:p>
        </p:txBody>
      </p:sp>
    </p:spTree>
    <p:extLst>
      <p:ext uri="{BB962C8B-B14F-4D97-AF65-F5344CB8AC3E}">
        <p14:creationId xmlns:p14="http://schemas.microsoft.com/office/powerpoint/2010/main" val="3782579826"/>
      </p:ext>
    </p:extLst>
  </p:cSld>
  <p:clrMapOvr>
    <a:masterClrMapping/>
  </p:clrMapOvr>
  <p:transition/>
</p:sldLayout>
</file>

<file path=ppt/slideLayouts/slideLayout7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5B192E21-A78C-2747-9E41-E3F2F5658D8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71F64205-2D1C-C643-9409-828641918C15}"/>
              </a:ext>
            </a:extLst>
          </p:cNvPr>
          <p:cNvSpPr>
            <a:spLocks noGrp="1" noChangeArrowheads="1"/>
          </p:cNvSpPr>
          <p:nvPr>
            <p:ph type="sldNum" sz="quarter" idx="11"/>
          </p:nvPr>
        </p:nvSpPr>
        <p:spPr>
          <a:ln/>
        </p:spPr>
        <p:txBody>
          <a:bodyPr/>
          <a:lstStyle>
            <a:lvl1pPr>
              <a:defRPr/>
            </a:lvl1pPr>
          </a:lstStyle>
          <a:p>
            <a:pPr>
              <a:defRPr/>
            </a:pPr>
            <a:fld id="{0A1A696D-AE0C-9446-A38B-FCAFD25E7DF6}" type="slidenum">
              <a:rPr lang="en-US" altLang="en-US"/>
              <a:pPr>
                <a:defRPr/>
              </a:pPr>
              <a:t>‹#›</a:t>
            </a:fld>
            <a:endParaRPr lang="en-US" altLang="en-US"/>
          </a:p>
        </p:txBody>
      </p:sp>
    </p:spTree>
    <p:extLst>
      <p:ext uri="{BB962C8B-B14F-4D97-AF65-F5344CB8AC3E}">
        <p14:creationId xmlns:p14="http://schemas.microsoft.com/office/powerpoint/2010/main" val="3618463412"/>
      </p:ext>
    </p:extLst>
  </p:cSld>
  <p:clrMapOvr>
    <a:masterClrMapping/>
  </p:clrMapOvr>
  <p:transition/>
</p:sldLayout>
</file>

<file path=ppt/slideLayouts/slideLayout7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B9F7B4CA-3896-5A49-BD24-13B4552CA6A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78454FCF-6D7A-C34A-A0F5-C70BCBE369FA}"/>
              </a:ext>
            </a:extLst>
          </p:cNvPr>
          <p:cNvSpPr>
            <a:spLocks noGrp="1" noChangeArrowheads="1"/>
          </p:cNvSpPr>
          <p:nvPr>
            <p:ph type="sldNum" sz="quarter" idx="11"/>
          </p:nvPr>
        </p:nvSpPr>
        <p:spPr>
          <a:ln/>
        </p:spPr>
        <p:txBody>
          <a:bodyPr/>
          <a:lstStyle>
            <a:lvl1pPr>
              <a:defRPr/>
            </a:lvl1pPr>
          </a:lstStyle>
          <a:p>
            <a:pPr>
              <a:defRPr/>
            </a:pPr>
            <a:fld id="{C9E297E7-4D30-214E-B98B-FCD031CD24BB}" type="slidenum">
              <a:rPr lang="en-US" altLang="en-US"/>
              <a:pPr>
                <a:defRPr/>
              </a:pPr>
              <a:t>‹#›</a:t>
            </a:fld>
            <a:endParaRPr lang="en-US" altLang="en-US"/>
          </a:p>
        </p:txBody>
      </p:sp>
    </p:spTree>
    <p:extLst>
      <p:ext uri="{BB962C8B-B14F-4D97-AF65-F5344CB8AC3E}">
        <p14:creationId xmlns:p14="http://schemas.microsoft.com/office/powerpoint/2010/main" val="1537541651"/>
      </p:ext>
    </p:extLst>
  </p:cSld>
  <p:clrMapOvr>
    <a:masterClrMapping/>
  </p:clrMapOvr>
  <p:transition/>
</p:sldLayout>
</file>

<file path=ppt/slideLayouts/slideLayout7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A5CCE1EF-FB0D-C340-A7CE-F6B5CC766B3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66406B3-FFA9-D244-8DF5-262DA5B8CC11}"/>
              </a:ext>
            </a:extLst>
          </p:cNvPr>
          <p:cNvSpPr>
            <a:spLocks noGrp="1" noChangeArrowheads="1"/>
          </p:cNvSpPr>
          <p:nvPr>
            <p:ph type="sldNum" sz="quarter" idx="11"/>
          </p:nvPr>
        </p:nvSpPr>
        <p:spPr>
          <a:ln/>
        </p:spPr>
        <p:txBody>
          <a:bodyPr/>
          <a:lstStyle>
            <a:lvl1pPr>
              <a:defRPr/>
            </a:lvl1pPr>
          </a:lstStyle>
          <a:p>
            <a:pPr>
              <a:defRPr/>
            </a:pPr>
            <a:fld id="{6EF08FE2-77D4-CB42-9802-DC8513815FCF}" type="slidenum">
              <a:rPr lang="en-US" altLang="en-US"/>
              <a:pPr>
                <a:defRPr/>
              </a:pPr>
              <a:t>‹#›</a:t>
            </a:fld>
            <a:endParaRPr lang="en-US" altLang="en-US"/>
          </a:p>
        </p:txBody>
      </p:sp>
    </p:spTree>
    <p:extLst>
      <p:ext uri="{BB962C8B-B14F-4D97-AF65-F5344CB8AC3E}">
        <p14:creationId xmlns:p14="http://schemas.microsoft.com/office/powerpoint/2010/main" val="3783446382"/>
      </p:ext>
    </p:extLst>
  </p:cSld>
  <p:clrMapOvr>
    <a:masterClrMapping/>
  </p:clrMapOvr>
  <p:transition/>
</p:sldLayout>
</file>

<file path=ppt/slideLayouts/slideLayout7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E29E6A82-B671-A94A-B4CF-568FE2963C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795E87C3-EE11-A442-ACF4-79BFAA22D801}"/>
              </a:ext>
            </a:extLst>
          </p:cNvPr>
          <p:cNvSpPr>
            <a:spLocks noGrp="1" noChangeArrowheads="1"/>
          </p:cNvSpPr>
          <p:nvPr>
            <p:ph type="sldNum" sz="quarter" idx="11"/>
          </p:nvPr>
        </p:nvSpPr>
        <p:spPr>
          <a:ln/>
        </p:spPr>
        <p:txBody>
          <a:bodyPr/>
          <a:lstStyle>
            <a:lvl1pPr>
              <a:defRPr/>
            </a:lvl1pPr>
          </a:lstStyle>
          <a:p>
            <a:pPr>
              <a:defRPr/>
            </a:pPr>
            <a:fld id="{9EB8F5EE-DF3C-8044-A8A5-BE4FE93149AE}" type="slidenum">
              <a:rPr lang="en-US" altLang="en-US"/>
              <a:pPr>
                <a:defRPr/>
              </a:pPr>
              <a:t>‹#›</a:t>
            </a:fld>
            <a:endParaRPr lang="en-US" altLang="en-US"/>
          </a:p>
        </p:txBody>
      </p:sp>
    </p:spTree>
    <p:extLst>
      <p:ext uri="{BB962C8B-B14F-4D97-AF65-F5344CB8AC3E}">
        <p14:creationId xmlns:p14="http://schemas.microsoft.com/office/powerpoint/2010/main" val="124266868"/>
      </p:ext>
    </p:extLst>
  </p:cSld>
  <p:clrMapOvr>
    <a:masterClrMapping/>
  </p:clrMapOvr>
  <p:transition/>
</p:sldLayout>
</file>

<file path=ppt/slideLayouts/slideLayout7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CD0BB4E9-4628-3F43-BCD0-2C8E83D3A59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8FBFC350-5A5F-BC4F-AA3D-60EEC10E4EC6}"/>
              </a:ext>
            </a:extLst>
          </p:cNvPr>
          <p:cNvSpPr>
            <a:spLocks noGrp="1" noChangeArrowheads="1"/>
          </p:cNvSpPr>
          <p:nvPr>
            <p:ph type="sldNum" sz="quarter" idx="11"/>
          </p:nvPr>
        </p:nvSpPr>
        <p:spPr>
          <a:ln/>
        </p:spPr>
        <p:txBody>
          <a:bodyPr/>
          <a:lstStyle>
            <a:lvl1pPr>
              <a:defRPr/>
            </a:lvl1pPr>
          </a:lstStyle>
          <a:p>
            <a:pPr>
              <a:defRPr/>
            </a:pPr>
            <a:fld id="{4EF4DBC9-7B0B-5B41-930D-4ADA0808F194}" type="slidenum">
              <a:rPr lang="en-US" altLang="en-US"/>
              <a:pPr>
                <a:defRPr/>
              </a:pPr>
              <a:t>‹#›</a:t>
            </a:fld>
            <a:endParaRPr lang="en-US" altLang="en-US"/>
          </a:p>
        </p:txBody>
      </p:sp>
    </p:spTree>
    <p:extLst>
      <p:ext uri="{BB962C8B-B14F-4D97-AF65-F5344CB8AC3E}">
        <p14:creationId xmlns:p14="http://schemas.microsoft.com/office/powerpoint/2010/main" val="3143306225"/>
      </p:ext>
    </p:extLst>
  </p:cSld>
  <p:clrMapOvr>
    <a:masterClrMapping/>
  </p:clrMapOvr>
  <p:transition/>
</p:sldLayout>
</file>

<file path=ppt/slideLayouts/slideLayout7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ED7C6559-6CD8-9F41-B9AC-F56D4FC62C3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96F68078-0F0C-7D4E-B89F-4D1294BD29C0}"/>
              </a:ext>
            </a:extLst>
          </p:cNvPr>
          <p:cNvSpPr>
            <a:spLocks noGrp="1" noChangeArrowheads="1"/>
          </p:cNvSpPr>
          <p:nvPr>
            <p:ph type="sldNum" sz="quarter" idx="11"/>
          </p:nvPr>
        </p:nvSpPr>
        <p:spPr>
          <a:ln/>
        </p:spPr>
        <p:txBody>
          <a:bodyPr/>
          <a:lstStyle>
            <a:lvl1pPr>
              <a:defRPr/>
            </a:lvl1pPr>
          </a:lstStyle>
          <a:p>
            <a:pPr>
              <a:defRPr/>
            </a:pPr>
            <a:fld id="{8D349F5C-2E7D-434D-82E4-5F8D4750FB06}" type="slidenum">
              <a:rPr lang="en-US" altLang="en-US"/>
              <a:pPr>
                <a:defRPr/>
              </a:pPr>
              <a:t>‹#›</a:t>
            </a:fld>
            <a:endParaRPr lang="en-US" altLang="en-US"/>
          </a:p>
        </p:txBody>
      </p:sp>
    </p:spTree>
    <p:extLst>
      <p:ext uri="{BB962C8B-B14F-4D97-AF65-F5344CB8AC3E}">
        <p14:creationId xmlns:p14="http://schemas.microsoft.com/office/powerpoint/2010/main" val="3780267636"/>
      </p:ext>
    </p:extLst>
  </p:cSld>
  <p:clrMapOvr>
    <a:masterClrMapping/>
  </p:clrMapOvr>
  <p:transition/>
</p:sldLayout>
</file>

<file path=ppt/slideLayouts/slideLayout7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2123B2FD-B99C-0948-8BF2-7CC177BDF66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7D08DC1-BCB7-4542-BB2D-5D88A8284824}"/>
              </a:ext>
            </a:extLst>
          </p:cNvPr>
          <p:cNvSpPr>
            <a:spLocks noGrp="1" noChangeArrowheads="1"/>
          </p:cNvSpPr>
          <p:nvPr>
            <p:ph type="sldNum" sz="quarter" idx="11"/>
          </p:nvPr>
        </p:nvSpPr>
        <p:spPr>
          <a:ln/>
        </p:spPr>
        <p:txBody>
          <a:bodyPr/>
          <a:lstStyle>
            <a:lvl1pPr>
              <a:defRPr/>
            </a:lvl1pPr>
          </a:lstStyle>
          <a:p>
            <a:pPr>
              <a:defRPr/>
            </a:pPr>
            <a:fld id="{B8075E26-D0AF-AA4C-ABEE-75647DB5BBEF}" type="slidenum">
              <a:rPr lang="en-US" altLang="en-US"/>
              <a:pPr>
                <a:defRPr/>
              </a:pPr>
              <a:t>‹#›</a:t>
            </a:fld>
            <a:endParaRPr lang="en-US" altLang="en-US"/>
          </a:p>
        </p:txBody>
      </p:sp>
    </p:spTree>
    <p:extLst>
      <p:ext uri="{BB962C8B-B14F-4D97-AF65-F5344CB8AC3E}">
        <p14:creationId xmlns:p14="http://schemas.microsoft.com/office/powerpoint/2010/main" val="3426588907"/>
      </p:ext>
    </p:extLst>
  </p:cSld>
  <p:clrMapOvr>
    <a:masterClrMapping/>
  </p:clrMapOvr>
  <p:transition/>
</p:sldLayout>
</file>

<file path=ppt/slideLayouts/slideLayout7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4B004AE6-43D5-884E-A7E0-3E2C9D3CE6F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C929CE5-E563-D646-8865-4D2828E8704A}"/>
              </a:ext>
            </a:extLst>
          </p:cNvPr>
          <p:cNvSpPr>
            <a:spLocks noGrp="1" noChangeArrowheads="1"/>
          </p:cNvSpPr>
          <p:nvPr>
            <p:ph type="sldNum" sz="quarter" idx="11"/>
          </p:nvPr>
        </p:nvSpPr>
        <p:spPr>
          <a:ln/>
        </p:spPr>
        <p:txBody>
          <a:bodyPr/>
          <a:lstStyle>
            <a:lvl1pPr>
              <a:defRPr/>
            </a:lvl1pPr>
          </a:lstStyle>
          <a:p>
            <a:pPr>
              <a:defRPr/>
            </a:pPr>
            <a:fld id="{5FCA2A97-836E-1141-BF2F-9B24D430D832}" type="slidenum">
              <a:rPr lang="en-US" altLang="en-US"/>
              <a:pPr>
                <a:defRPr/>
              </a:pPr>
              <a:t>‹#›</a:t>
            </a:fld>
            <a:endParaRPr lang="en-US" altLang="en-US"/>
          </a:p>
        </p:txBody>
      </p:sp>
    </p:spTree>
    <p:extLst>
      <p:ext uri="{BB962C8B-B14F-4D97-AF65-F5344CB8AC3E}">
        <p14:creationId xmlns:p14="http://schemas.microsoft.com/office/powerpoint/2010/main" val="3301289511"/>
      </p:ext>
    </p:extLst>
  </p:cSld>
  <p:clrMapOvr>
    <a:masterClrMapping/>
  </p:clrMapOvr>
  <p:transition/>
</p:sldLayout>
</file>

<file path=ppt/slideLayouts/slideLayout7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D2B5205C-2CCA-C049-95CF-5AF8FC2154E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91A54E58-7997-8949-B909-338AEDA8B5B8}"/>
              </a:ext>
            </a:extLst>
          </p:cNvPr>
          <p:cNvSpPr>
            <a:spLocks noGrp="1" noChangeArrowheads="1"/>
          </p:cNvSpPr>
          <p:nvPr>
            <p:ph type="sldNum" sz="quarter" idx="11"/>
          </p:nvPr>
        </p:nvSpPr>
        <p:spPr>
          <a:ln/>
        </p:spPr>
        <p:txBody>
          <a:bodyPr/>
          <a:lstStyle>
            <a:lvl1pPr>
              <a:defRPr/>
            </a:lvl1pPr>
          </a:lstStyle>
          <a:p>
            <a:pPr>
              <a:defRPr/>
            </a:pPr>
            <a:fld id="{776414D7-0FAE-E247-A4B6-F1F16DAA1728}" type="slidenum">
              <a:rPr lang="en-US" altLang="en-US"/>
              <a:pPr>
                <a:defRPr/>
              </a:pPr>
              <a:t>‹#›</a:t>
            </a:fld>
            <a:endParaRPr lang="en-US" altLang="en-US"/>
          </a:p>
        </p:txBody>
      </p:sp>
    </p:spTree>
    <p:extLst>
      <p:ext uri="{BB962C8B-B14F-4D97-AF65-F5344CB8AC3E}">
        <p14:creationId xmlns:p14="http://schemas.microsoft.com/office/powerpoint/2010/main" val="1389147042"/>
      </p:ext>
    </p:extLst>
  </p:cSld>
  <p:clrMapOvr>
    <a:masterClrMapping/>
  </p:clrMapOvr>
  <p:transition/>
</p:sldLayout>
</file>

<file path=ppt/slideLayouts/slideLayout7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E01DF80F-C15D-B14D-A3CE-8989D4F3B26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7EFEADDB-6402-5F4F-859C-743CE630D34A}"/>
              </a:ext>
            </a:extLst>
          </p:cNvPr>
          <p:cNvSpPr>
            <a:spLocks noGrp="1" noChangeArrowheads="1"/>
          </p:cNvSpPr>
          <p:nvPr>
            <p:ph type="sldNum" sz="quarter" idx="11"/>
          </p:nvPr>
        </p:nvSpPr>
        <p:spPr>
          <a:ln/>
        </p:spPr>
        <p:txBody>
          <a:bodyPr/>
          <a:lstStyle>
            <a:lvl1pPr>
              <a:defRPr/>
            </a:lvl1pPr>
          </a:lstStyle>
          <a:p>
            <a:pPr>
              <a:defRPr/>
            </a:pPr>
            <a:fld id="{F1137034-9C31-3647-AE1C-00BAB89F781E}" type="slidenum">
              <a:rPr lang="en-US" altLang="en-US"/>
              <a:pPr>
                <a:defRPr/>
              </a:pPr>
              <a:t>‹#›</a:t>
            </a:fld>
            <a:endParaRPr lang="en-US" altLang="en-US"/>
          </a:p>
        </p:txBody>
      </p:sp>
    </p:spTree>
    <p:extLst>
      <p:ext uri="{BB962C8B-B14F-4D97-AF65-F5344CB8AC3E}">
        <p14:creationId xmlns:p14="http://schemas.microsoft.com/office/powerpoint/2010/main" val="1449882145"/>
      </p:ext>
    </p:extLst>
  </p:cSld>
  <p:clrMapOvr>
    <a:masterClrMapping/>
  </p:clrMapOvr>
  <p:transition/>
</p:sldLayout>
</file>

<file path=ppt/slideLayouts/slideLayout714.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1444DCE-203B-184C-8A99-DFDE506A3C0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8497C19-44B3-A346-9C79-B9BFA759E0BE}"/>
              </a:ext>
            </a:extLst>
          </p:cNvPr>
          <p:cNvSpPr>
            <a:spLocks noGrp="1" noChangeArrowheads="1"/>
          </p:cNvSpPr>
          <p:nvPr>
            <p:ph type="sldNum" sz="quarter" idx="11"/>
          </p:nvPr>
        </p:nvSpPr>
        <p:spPr>
          <a:ln/>
        </p:spPr>
        <p:txBody>
          <a:bodyPr/>
          <a:lstStyle>
            <a:lvl1pPr>
              <a:defRPr/>
            </a:lvl1pPr>
          </a:lstStyle>
          <a:p>
            <a:pPr>
              <a:defRPr/>
            </a:pPr>
            <a:fld id="{977B51B5-5BFA-F54D-BFFF-307CEF6CBD80}" type="slidenum">
              <a:rPr lang="en-US" altLang="en-US"/>
              <a:pPr>
                <a:defRPr/>
              </a:pPr>
              <a:t>‹#›</a:t>
            </a:fld>
            <a:endParaRPr lang="en-US" altLang="en-US"/>
          </a:p>
        </p:txBody>
      </p:sp>
    </p:spTree>
    <p:extLst>
      <p:ext uri="{BB962C8B-B14F-4D97-AF65-F5344CB8AC3E}">
        <p14:creationId xmlns:p14="http://schemas.microsoft.com/office/powerpoint/2010/main" val="3887246882"/>
      </p:ext>
    </p:extLst>
  </p:cSld>
  <p:clrMapOvr>
    <a:masterClrMapping/>
  </p:clrMapOvr>
  <p:transition/>
</p:sldLayout>
</file>

<file path=ppt/slideLayouts/slideLayout7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5/19/25</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4060168157"/>
      </p:ext>
    </p:extLst>
  </p:cSld>
  <p:clrMapOvr>
    <a:masterClrMapping/>
  </p:clrMapOvr>
</p:sldLayout>
</file>

<file path=ppt/slideLayouts/slideLayout7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5/19/25</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850535508"/>
      </p:ext>
    </p:extLst>
  </p:cSld>
  <p:clrMapOvr>
    <a:masterClrMapping/>
  </p:clrMapOvr>
</p:sldLayout>
</file>

<file path=ppt/slideLayouts/slideLayout7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5/19/25</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432205034"/>
      </p:ext>
    </p:extLst>
  </p:cSld>
  <p:clrMapOvr>
    <a:masterClrMapping/>
  </p:clrMapOvr>
</p:sldLayout>
</file>

<file path=ppt/slideLayouts/slideLayout7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5/19/25</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667261640"/>
      </p:ext>
    </p:extLst>
  </p:cSld>
  <p:clrMapOvr>
    <a:masterClrMapping/>
  </p:clrMapOvr>
</p:sldLayout>
</file>

<file path=ppt/slideLayouts/slideLayout7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5/19/25</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880780492"/>
      </p:ext>
    </p:extLst>
  </p:cSld>
  <p:clrMapOvr>
    <a:masterClrMapping/>
  </p:clrMapOvr>
</p:sldLayout>
</file>

<file path=ppt/slideLayouts/slideLayout7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5/19/25</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403808301"/>
      </p:ext>
    </p:extLst>
  </p:cSld>
  <p:clrMapOvr>
    <a:masterClrMapping/>
  </p:clrMapOvr>
</p:sldLayout>
</file>

<file path=ppt/slideLayouts/slideLayout7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5/19/25</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371504464"/>
      </p:ext>
    </p:extLst>
  </p:cSld>
  <p:clrMapOvr>
    <a:masterClrMapping/>
  </p:clrMapOvr>
</p:sldLayout>
</file>

<file path=ppt/slideLayouts/slideLayout7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5/19/25</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143887976"/>
      </p:ext>
    </p:extLst>
  </p:cSld>
  <p:clrMapOvr>
    <a:masterClrMapping/>
  </p:clrMapOvr>
</p:sldLayout>
</file>

<file path=ppt/slideLayouts/slideLayout7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5/19/25</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996784298"/>
      </p:ext>
    </p:extLst>
  </p:cSld>
  <p:clrMapOvr>
    <a:masterClrMapping/>
  </p:clrMapOvr>
</p:sldLayout>
</file>

<file path=ppt/slideLayouts/slideLayout7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5/19/25</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514553725"/>
      </p:ext>
    </p:extLst>
  </p:cSld>
  <p:clrMapOvr>
    <a:masterClrMapping/>
  </p:clrMapOvr>
</p:sldLayout>
</file>

<file path=ppt/slideLayouts/slideLayout7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5/19/25</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078687122"/>
      </p:ext>
    </p:extLst>
  </p:cSld>
  <p:clrMapOvr>
    <a:masterClrMapping/>
  </p:clrMapOvr>
</p:sldLayout>
</file>

<file path=ppt/slideLayouts/slideLayout7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solidFill>
                  <a:schemeClr val="accent5">
                    <a:lumMod val="75000"/>
                  </a:schemeClr>
                </a:solidFill>
                <a:latin typeface="Quire Sans" panose="020B0502040400020003" pitchFamily="34" charset="0"/>
                <a:cs typeface="Quire Sans" panose="020B0502040400020003" pitchFamily="34" charset="0"/>
              </a:defRPr>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atin typeface="Quire Sans" panose="020B0502040400020003" pitchFamily="34" charset="0"/>
                <a:cs typeface="Quire Sans" panose="020B0502040400020003" pitchFamily="34" charset="0"/>
              </a:defRPr>
            </a:lvl1pPr>
            <a:lvl2pPr marL="342884" indent="0" algn="ctr">
              <a:buNone/>
              <a:defRPr sz="1500"/>
            </a:lvl2pPr>
            <a:lvl3pPr marL="685766" indent="0" algn="ctr">
              <a:buNone/>
              <a:defRPr sz="1350"/>
            </a:lvl3pPr>
            <a:lvl4pPr marL="1028649" indent="0" algn="ctr">
              <a:buNone/>
              <a:defRPr sz="1200"/>
            </a:lvl4pPr>
            <a:lvl5pPr marL="1371532" indent="0" algn="ctr">
              <a:buNone/>
              <a:defRPr sz="1200"/>
            </a:lvl5pPr>
            <a:lvl6pPr marL="1714415" indent="0" algn="ctr">
              <a:buNone/>
              <a:defRPr sz="1200"/>
            </a:lvl6pPr>
            <a:lvl7pPr marL="2057297" indent="0" algn="ctr">
              <a:buNone/>
              <a:defRPr sz="1200"/>
            </a:lvl7pPr>
            <a:lvl8pPr marL="2400180" indent="0" algn="ctr">
              <a:buNone/>
              <a:defRPr sz="1200"/>
            </a:lvl8pPr>
            <a:lvl9pPr marL="2743064" indent="0" algn="ctr">
              <a:buNone/>
              <a:defRPr sz="1200"/>
            </a:lvl9pPr>
          </a:lstStyle>
          <a:p>
            <a:r>
              <a:rPr lang="en-US" dirty="0"/>
              <a:t>Click to edit Master subtitle style</a:t>
            </a:r>
          </a:p>
        </p:txBody>
      </p:sp>
    </p:spTree>
    <p:extLst>
      <p:ext uri="{BB962C8B-B14F-4D97-AF65-F5344CB8AC3E}">
        <p14:creationId xmlns:p14="http://schemas.microsoft.com/office/powerpoint/2010/main" val="2192747174"/>
      </p:ext>
    </p:extLst>
  </p:cSld>
  <p:clrMapOvr>
    <a:masterClrMapping/>
  </p:clrMapOvr>
</p:sldLayout>
</file>

<file path=ppt/slideLayouts/slideLayout7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9"/>
            <a:ext cx="7886700" cy="2852737"/>
          </a:xfrm>
        </p:spPr>
        <p:txBody>
          <a:bodyPr anchor="b"/>
          <a:lstStyle>
            <a:lvl1pPr>
              <a:defRPr sz="4500">
                <a:solidFill>
                  <a:schemeClr val="accent5">
                    <a:lumMod val="75000"/>
                  </a:schemeClr>
                </a:solidFill>
                <a:latin typeface="Quire Sans" panose="020B0502040400020003" pitchFamily="34" charset="0"/>
                <a:cs typeface="Quire Sans" panose="020B0502040400020003" pitchFamily="34" charset="0"/>
              </a:defRPr>
            </a:lvl1pPr>
          </a:lstStyle>
          <a:p>
            <a:r>
              <a:rPr lang="en-US" dirty="0"/>
              <a:t>Click to edit Master title style</a:t>
            </a:r>
          </a:p>
        </p:txBody>
      </p:sp>
      <p:sp>
        <p:nvSpPr>
          <p:cNvPr id="3" name="Text Placeholder 2"/>
          <p:cNvSpPr>
            <a:spLocks noGrp="1"/>
          </p:cNvSpPr>
          <p:nvPr>
            <p:ph type="body" idx="1"/>
          </p:nvPr>
        </p:nvSpPr>
        <p:spPr>
          <a:xfrm>
            <a:off x="623888" y="4589474"/>
            <a:ext cx="7886700" cy="1500187"/>
          </a:xfrm>
        </p:spPr>
        <p:txBody>
          <a:bodyPr/>
          <a:lstStyle>
            <a:lvl1pPr marL="0" indent="0">
              <a:buNone/>
              <a:defRPr sz="1800">
                <a:solidFill>
                  <a:schemeClr val="tx1">
                    <a:tint val="75000"/>
                  </a:schemeClr>
                </a:solidFill>
                <a:latin typeface="Quire Sans" panose="020B0502040400020003" pitchFamily="34" charset="0"/>
                <a:cs typeface="Quire Sans" panose="020B0502040400020003" pitchFamily="34" charset="0"/>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953075714"/>
      </p:ext>
    </p:extLst>
  </p:cSld>
  <p:clrMapOvr>
    <a:masterClrMapping/>
  </p:clrMapOvr>
</p:sldLayout>
</file>

<file path=ppt/slideLayouts/slideLayout7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5488" y="78848"/>
            <a:ext cx="8815517" cy="753812"/>
          </a:xfrm>
        </p:spPr>
        <p:txBody>
          <a:bodyPr/>
          <a:lstStyle>
            <a:lvl1pPr>
              <a:defRPr b="1">
                <a:solidFill>
                  <a:schemeClr val="accent5">
                    <a:lumMod val="75000"/>
                  </a:schemeClr>
                </a:solidFill>
                <a:latin typeface="Quire Sans" panose="020B0502040400020003" pitchFamily="34" charset="0"/>
                <a:cs typeface="Quire Sans" panose="020B0502040400020003" pitchFamily="34" charset="0"/>
              </a:defRPr>
            </a:lvl1pPr>
          </a:lstStyle>
          <a:p>
            <a:r>
              <a:rPr lang="en-US" dirty="0"/>
              <a:t>Click to edit Master title style</a:t>
            </a:r>
          </a:p>
        </p:txBody>
      </p:sp>
      <p:sp>
        <p:nvSpPr>
          <p:cNvPr id="3" name="Content Placeholder 2"/>
          <p:cNvSpPr>
            <a:spLocks noGrp="1"/>
          </p:cNvSpPr>
          <p:nvPr>
            <p:ph idx="1"/>
          </p:nvPr>
        </p:nvSpPr>
        <p:spPr>
          <a:xfrm>
            <a:off x="155488" y="1021493"/>
            <a:ext cx="8815517" cy="5307745"/>
          </a:xfrm>
        </p:spPr>
        <p:txBody>
          <a:bodyPr>
            <a:normAutofit/>
          </a:bodyPr>
          <a:lstStyle>
            <a:lvl1pPr>
              <a:defRPr sz="2800">
                <a:latin typeface="Quire Sans" panose="020B0502040400020003" pitchFamily="34" charset="0"/>
                <a:cs typeface="Quire Sans" panose="020B0502040400020003" pitchFamily="34" charset="0"/>
              </a:defRPr>
            </a:lvl1pPr>
            <a:lvl2pPr>
              <a:defRPr sz="2400">
                <a:latin typeface="Quire Sans" panose="020B0502040400020003" pitchFamily="34" charset="0"/>
                <a:cs typeface="Quire Sans" panose="020B0502040400020003" pitchFamily="34" charset="0"/>
              </a:defRPr>
            </a:lvl2pPr>
            <a:lvl3pPr>
              <a:defRPr sz="1800">
                <a:latin typeface="Quire Sans" panose="020B0502040400020003" pitchFamily="34" charset="0"/>
                <a:cs typeface="Quire Sans" panose="020B0502040400020003" pitchFamily="34" charset="0"/>
              </a:defRPr>
            </a:lvl3pPr>
            <a:lvl4pPr>
              <a:defRPr sz="1600">
                <a:latin typeface="Quire Sans" panose="020B0502040400020003" pitchFamily="34" charset="0"/>
                <a:cs typeface="Quire Sans" panose="020B0502040400020003" pitchFamily="34" charset="0"/>
              </a:defRPr>
            </a:lvl4pPr>
            <a:lvl5pPr>
              <a:defRPr sz="1600">
                <a:latin typeface="Quire Sans" panose="020B0502040400020003" pitchFamily="34" charset="0"/>
                <a:cs typeface="Quire Sans" panose="020B0502040400020003"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0E1FD7A5-C69D-412C-8DA5-5AA06BC4E515}"/>
              </a:ext>
            </a:extLst>
          </p:cNvPr>
          <p:cNvSpPr>
            <a:spLocks noGrp="1"/>
          </p:cNvSpPr>
          <p:nvPr>
            <p:ph type="sldNum" sz="quarter" idx="12"/>
          </p:nvPr>
        </p:nvSpPr>
        <p:spPr>
          <a:xfrm>
            <a:off x="6913605" y="6329238"/>
            <a:ext cx="2057400" cy="528761"/>
          </a:xfrm>
          <a:prstGeom prst="rect">
            <a:avLst/>
          </a:prstGeom>
        </p:spPr>
        <p:txBody>
          <a:bodyPr/>
          <a:lstStyle>
            <a:lvl1pPr algn="r">
              <a:defRPr sz="2400" b="1">
                <a:solidFill>
                  <a:schemeClr val="accent1">
                    <a:lumMod val="75000"/>
                  </a:schemeClr>
                </a:solidFill>
                <a:latin typeface="Quire Sans" panose="020B0502040400020003" pitchFamily="34" charset="0"/>
                <a:cs typeface="Quire Sans" panose="020B0502040400020003" pitchFamily="34" charset="0"/>
              </a:defRPr>
            </a:lvl1pPr>
          </a:lstStyle>
          <a:p>
            <a:fld id="{C19D2B53-EDAE-4B41-B849-8916FA40BCB6}" type="slidenum">
              <a:rPr lang="en-US" smtClean="0"/>
              <a:pPr/>
              <a:t>‹#›</a:t>
            </a:fld>
            <a:endParaRPr lang="en-US"/>
          </a:p>
        </p:txBody>
      </p:sp>
      <p:pic>
        <p:nvPicPr>
          <p:cNvPr id="5" name="Graphic 4">
            <a:extLst>
              <a:ext uri="{FF2B5EF4-FFF2-40B4-BE49-F238E27FC236}">
                <a16:creationId xmlns:a16="http://schemas.microsoft.com/office/drawing/2014/main" id="{1FE239BD-A8A4-43DB-B353-D4FADB3F97C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5488" y="6467844"/>
            <a:ext cx="1307552" cy="251549"/>
          </a:xfrm>
          <a:prstGeom prst="rect">
            <a:avLst/>
          </a:prstGeom>
        </p:spPr>
      </p:pic>
    </p:spTree>
    <p:extLst>
      <p:ext uri="{BB962C8B-B14F-4D97-AF65-F5344CB8AC3E}">
        <p14:creationId xmlns:p14="http://schemas.microsoft.com/office/powerpoint/2010/main" val="2232829162"/>
      </p:ext>
    </p:extLst>
  </p:cSld>
  <p:clrMapOvr>
    <a:masterClrMapping/>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F77D2451-9D72-4A45-A1BA-585E5FC3C46D}"/>
              </a:ext>
            </a:extLst>
          </p:cNvPr>
          <p:cNvSpPr txBox="1">
            <a:spLocks/>
          </p:cNvSpPr>
          <p:nvPr userDrawn="1"/>
        </p:nvSpPr>
        <p:spPr>
          <a:xfrm>
            <a:off x="155488" y="70610"/>
            <a:ext cx="8815517" cy="753812"/>
          </a:xfrm>
          <a:prstGeom prst="rect">
            <a:avLst/>
          </a:prstGeom>
        </p:spPr>
        <p:txBody>
          <a:bodyPr vert="horz" lIns="91440" tIns="45720" rIns="91440" bIns="45720" rtlCol="0" anchor="ctr">
            <a:normAutofit/>
          </a:bodyPr>
          <a:lstStyle>
            <a:lvl1pPr algn="l" defTabSz="685766" rtl="0" eaLnBrk="1" latinLnBrk="0" hangingPunct="1">
              <a:lnSpc>
                <a:spcPct val="90000"/>
              </a:lnSpc>
              <a:spcBef>
                <a:spcPct val="0"/>
              </a:spcBef>
              <a:buNone/>
              <a:defRPr sz="4000" b="1" kern="1200">
                <a:solidFill>
                  <a:schemeClr val="bg1"/>
                </a:solidFill>
                <a:latin typeface="Trebuchet MS" panose="020B0603020202020204" pitchFamily="34" charset="0"/>
                <a:ea typeface="Verdana" panose="020B0604030504040204" pitchFamily="34" charset="0"/>
                <a:cs typeface="Courier New" panose="02070309020205020404" pitchFamily="49" charset="0"/>
              </a:defRPr>
            </a:lvl1pPr>
          </a:lstStyle>
          <a:p>
            <a:r>
              <a:rPr lang="en-US" dirty="0">
                <a:solidFill>
                  <a:schemeClr val="accent5">
                    <a:lumMod val="75000"/>
                  </a:schemeClr>
                </a:solidFill>
                <a:latin typeface="Quire Sans" panose="020B0502040400020003" pitchFamily="34" charset="0"/>
                <a:cs typeface="Quire Sans" panose="020B0502040400020003" pitchFamily="34" charset="0"/>
              </a:rPr>
              <a:t>Click to edit Master title style</a:t>
            </a:r>
          </a:p>
        </p:txBody>
      </p:sp>
      <p:sp>
        <p:nvSpPr>
          <p:cNvPr id="10" name="Slide Number Placeholder 7">
            <a:extLst>
              <a:ext uri="{FF2B5EF4-FFF2-40B4-BE49-F238E27FC236}">
                <a16:creationId xmlns:a16="http://schemas.microsoft.com/office/drawing/2014/main" id="{17A3CC0F-C9D8-429D-AE24-ECD6172B1725}"/>
              </a:ext>
            </a:extLst>
          </p:cNvPr>
          <p:cNvSpPr>
            <a:spLocks noGrp="1"/>
          </p:cNvSpPr>
          <p:nvPr>
            <p:ph type="sldNum" sz="quarter" idx="12"/>
          </p:nvPr>
        </p:nvSpPr>
        <p:spPr>
          <a:xfrm>
            <a:off x="6913605" y="6329238"/>
            <a:ext cx="2057400" cy="528761"/>
          </a:xfrm>
          <a:prstGeom prst="rect">
            <a:avLst/>
          </a:prstGeom>
        </p:spPr>
        <p:txBody>
          <a:bodyPr/>
          <a:lstStyle>
            <a:lvl1pPr algn="r">
              <a:defRPr sz="2400" b="1">
                <a:solidFill>
                  <a:schemeClr val="accent1">
                    <a:lumMod val="75000"/>
                  </a:schemeClr>
                </a:solidFill>
                <a:latin typeface="Quire Sans" panose="020B0502040400020003" pitchFamily="34" charset="0"/>
                <a:cs typeface="Quire Sans" panose="020B0502040400020003" pitchFamily="34" charset="0"/>
              </a:defRPr>
            </a:lvl1pPr>
          </a:lstStyle>
          <a:p>
            <a:fld id="{C19D2B53-EDAE-4B41-B849-8916FA40BCB6}" type="slidenum">
              <a:rPr lang="en-US" smtClean="0"/>
              <a:pPr/>
              <a:t>‹#›</a:t>
            </a:fld>
            <a:endParaRPr lang="en-US"/>
          </a:p>
        </p:txBody>
      </p:sp>
      <p:pic>
        <p:nvPicPr>
          <p:cNvPr id="4" name="Graphic 3">
            <a:extLst>
              <a:ext uri="{FF2B5EF4-FFF2-40B4-BE49-F238E27FC236}">
                <a16:creationId xmlns:a16="http://schemas.microsoft.com/office/drawing/2014/main" id="{C31754A4-B376-431B-A0BC-8A7EB43B765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5488" y="6467844"/>
            <a:ext cx="1307552" cy="251549"/>
          </a:xfrm>
          <a:prstGeom prst="rect">
            <a:avLst/>
          </a:prstGeom>
        </p:spPr>
      </p:pic>
    </p:spTree>
    <p:extLst>
      <p:ext uri="{BB962C8B-B14F-4D97-AF65-F5344CB8AC3E}">
        <p14:creationId xmlns:p14="http://schemas.microsoft.com/office/powerpoint/2010/main" val="2851922050"/>
      </p:ext>
    </p:extLst>
  </p:cSld>
  <p:clrMapOvr>
    <a:masterClrMapping/>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9" name="Slide Number Placeholder 7">
            <a:extLst>
              <a:ext uri="{FF2B5EF4-FFF2-40B4-BE49-F238E27FC236}">
                <a16:creationId xmlns:a16="http://schemas.microsoft.com/office/drawing/2014/main" id="{D52620CB-F40B-4377-AE03-D77EEA0FDDFD}"/>
              </a:ext>
            </a:extLst>
          </p:cNvPr>
          <p:cNvSpPr>
            <a:spLocks noGrp="1"/>
          </p:cNvSpPr>
          <p:nvPr>
            <p:ph type="sldNum" sz="quarter" idx="12"/>
          </p:nvPr>
        </p:nvSpPr>
        <p:spPr>
          <a:xfrm>
            <a:off x="6913605" y="6329238"/>
            <a:ext cx="2057400" cy="528761"/>
          </a:xfrm>
          <a:prstGeom prst="rect">
            <a:avLst/>
          </a:prstGeom>
        </p:spPr>
        <p:txBody>
          <a:bodyPr/>
          <a:lstStyle>
            <a:lvl1pPr algn="r">
              <a:defRPr sz="2400" b="1">
                <a:solidFill>
                  <a:schemeClr val="accent1">
                    <a:lumMod val="75000"/>
                  </a:schemeClr>
                </a:solidFill>
                <a:latin typeface="Quire Sans" panose="020B0502040400020003" pitchFamily="34" charset="0"/>
                <a:cs typeface="Quire Sans" panose="020B0502040400020003" pitchFamily="34" charset="0"/>
              </a:defRPr>
            </a:lvl1pPr>
          </a:lstStyle>
          <a:p>
            <a:fld id="{C19D2B53-EDAE-4B41-B849-8916FA40BCB6}" type="slidenum">
              <a:rPr lang="en-US" smtClean="0"/>
              <a:pPr/>
              <a:t>‹#›</a:t>
            </a:fld>
            <a:endParaRPr lang="en-US"/>
          </a:p>
        </p:txBody>
      </p:sp>
      <p:pic>
        <p:nvPicPr>
          <p:cNvPr id="3" name="Graphic 2">
            <a:extLst>
              <a:ext uri="{FF2B5EF4-FFF2-40B4-BE49-F238E27FC236}">
                <a16:creationId xmlns:a16="http://schemas.microsoft.com/office/drawing/2014/main" id="{A4401882-3B48-42E2-9E56-FC35D490348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5488" y="6467844"/>
            <a:ext cx="1307552" cy="251549"/>
          </a:xfrm>
          <a:prstGeom prst="rect">
            <a:avLst/>
          </a:prstGeom>
        </p:spPr>
      </p:pic>
    </p:spTree>
    <p:extLst>
      <p:ext uri="{BB962C8B-B14F-4D97-AF65-F5344CB8AC3E}">
        <p14:creationId xmlns:p14="http://schemas.microsoft.com/office/powerpoint/2010/main" val="2444472061"/>
      </p:ext>
    </p:extLst>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2992803615"/>
      </p:ext>
    </p:extLst>
  </p:cSld>
  <p:clrMapOvr>
    <a:masterClrMapping/>
  </p:clrMapOvr>
  <p:transition/>
</p:sldLayout>
</file>

<file path=ppt/slideLayouts/slideLayout7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478454195"/>
      </p:ext>
    </p:extLst>
  </p:cSld>
  <p:clrMapOvr>
    <a:masterClrMapping/>
  </p:clrMapOvr>
  <p:transition/>
</p:sldLayout>
</file>

<file path=ppt/slideLayouts/slideLayout7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4230293029"/>
      </p:ext>
    </p:extLst>
  </p:cSld>
  <p:clrMapOvr>
    <a:masterClrMapping/>
  </p:clrMapOvr>
  <p:transition/>
</p:sldLayout>
</file>

<file path=ppt/slideLayouts/slideLayout7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2687602256"/>
      </p:ext>
    </p:extLst>
  </p:cSld>
  <p:clrMapOvr>
    <a:masterClrMapping/>
  </p:clrMapOvr>
  <p:transition/>
</p:sldLayout>
</file>

<file path=ppt/slideLayouts/slideLayout7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833957318"/>
      </p:ext>
    </p:extLst>
  </p:cSld>
  <p:clrMapOvr>
    <a:masterClrMapping/>
  </p:clrMapOvr>
  <p:transition/>
</p:sldLayout>
</file>

<file path=ppt/slideLayouts/slideLayout7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1695792141"/>
      </p:ext>
    </p:extLst>
  </p:cSld>
  <p:clrMapOvr>
    <a:masterClrMapping/>
  </p:clrMapOvr>
  <p:transition/>
</p:sldLayout>
</file>

<file path=ppt/slideLayouts/slideLayout7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176670752"/>
      </p:ext>
    </p:extLst>
  </p:cSld>
  <p:clrMapOvr>
    <a:masterClrMapping/>
  </p:clrMapOvr>
  <p:transition/>
</p:sldLayout>
</file>

<file path=ppt/slideLayouts/slideLayout7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1759035478"/>
      </p:ext>
    </p:extLst>
  </p:cSld>
  <p:clrMapOvr>
    <a:masterClrMapping/>
  </p:clrMapOvr>
  <p:transition/>
</p:sldLayout>
</file>

<file path=ppt/slideLayouts/slideLayout7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490199111"/>
      </p:ext>
    </p:extLst>
  </p:cSld>
  <p:clrMapOvr>
    <a:masterClrMapping/>
  </p:clrMapOvr>
  <p:transition/>
</p:sldLayout>
</file>

<file path=ppt/slideLayouts/slideLayout7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1588559078"/>
      </p:ext>
    </p:extLst>
  </p:cSld>
  <p:clrMapOvr>
    <a:masterClrMapping/>
  </p:clrMapOvr>
  <p:transition/>
</p:sldLayout>
</file>

<file path=ppt/slideLayouts/slideLayout7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4144539010"/>
      </p:ext>
    </p:extLst>
  </p:cSld>
  <p:clrMapOvr>
    <a:masterClrMapping/>
  </p:clrMapOvr>
  <p:transition/>
</p:sldLayout>
</file>

<file path=ppt/slideLayouts/slideLayout74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3951976920"/>
      </p:ext>
    </p:extLst>
  </p:cSld>
  <p:clrMapOvr>
    <a:masterClrMapping/>
  </p:clrMapOvr>
  <p:transition/>
</p:sldLayout>
</file>

<file path=ppt/slideLayouts/slideLayout7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96BA8-5A0E-1294-5159-40D70F59304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CH"/>
          </a:p>
        </p:txBody>
      </p:sp>
      <p:sp>
        <p:nvSpPr>
          <p:cNvPr id="3" name="Subtitle 2">
            <a:extLst>
              <a:ext uri="{FF2B5EF4-FFF2-40B4-BE49-F238E27FC236}">
                <a16:creationId xmlns:a16="http://schemas.microsoft.com/office/drawing/2014/main" id="{B6D15136-4E79-47C4-4ACC-A3D88E28D1E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CH"/>
          </a:p>
        </p:txBody>
      </p:sp>
      <p:sp>
        <p:nvSpPr>
          <p:cNvPr id="4" name="Date Placeholder 3">
            <a:extLst>
              <a:ext uri="{FF2B5EF4-FFF2-40B4-BE49-F238E27FC236}">
                <a16:creationId xmlns:a16="http://schemas.microsoft.com/office/drawing/2014/main" id="{5FC6FBD0-D1A5-3031-C9B3-F9FA160AEAA5}"/>
              </a:ext>
            </a:extLst>
          </p:cNvPr>
          <p:cNvSpPr>
            <a:spLocks noGrp="1"/>
          </p:cNvSpPr>
          <p:nvPr>
            <p:ph type="dt" sz="half" idx="10"/>
          </p:nvPr>
        </p:nvSpPr>
        <p:spPr/>
        <p:txBody>
          <a:bodyPr/>
          <a:lstStyle/>
          <a:p>
            <a:fld id="{08ADC5F0-EFB2-4C8A-AC6E-A3DC6897BEA1}" type="datetime8">
              <a:rPr lang="en-CH" smtClean="0"/>
              <a:t>5/19/25 10:12 AM</a:t>
            </a:fld>
            <a:endParaRPr lang="en-CH"/>
          </a:p>
        </p:txBody>
      </p:sp>
      <p:sp>
        <p:nvSpPr>
          <p:cNvPr id="5" name="Footer Placeholder 4">
            <a:extLst>
              <a:ext uri="{FF2B5EF4-FFF2-40B4-BE49-F238E27FC236}">
                <a16:creationId xmlns:a16="http://schemas.microsoft.com/office/drawing/2014/main" id="{5E20B122-A88B-6A83-40EF-C417FD8BB9A4}"/>
              </a:ext>
            </a:extLst>
          </p:cNvPr>
          <p:cNvSpPr>
            <a:spLocks noGrp="1"/>
          </p:cNvSpPr>
          <p:nvPr>
            <p:ph type="ftr" sz="quarter" idx="11"/>
          </p:nvPr>
        </p:nvSpPr>
        <p:spPr/>
        <p:txBody>
          <a:bodyPr/>
          <a:lstStyle/>
          <a:p>
            <a:endParaRPr lang="en-CH"/>
          </a:p>
        </p:txBody>
      </p:sp>
      <p:sp>
        <p:nvSpPr>
          <p:cNvPr id="6" name="Slide Number Placeholder 5">
            <a:extLst>
              <a:ext uri="{FF2B5EF4-FFF2-40B4-BE49-F238E27FC236}">
                <a16:creationId xmlns:a16="http://schemas.microsoft.com/office/drawing/2014/main" id="{C611FEDD-F290-81E4-4D6B-627759E2BBD4}"/>
              </a:ext>
            </a:extLst>
          </p:cNvPr>
          <p:cNvSpPr>
            <a:spLocks noGrp="1"/>
          </p:cNvSpPr>
          <p:nvPr>
            <p:ph type="sldNum" sz="quarter" idx="12"/>
          </p:nvPr>
        </p:nvSpPr>
        <p:spPr>
          <a:xfrm>
            <a:off x="6910955" y="6356350"/>
            <a:ext cx="2057400" cy="365125"/>
          </a:xfrm>
        </p:spPr>
        <p:txBody>
          <a:bodyPr/>
          <a:lstStyle>
            <a:lvl1pPr>
              <a:defRPr sz="1050">
                <a:solidFill>
                  <a:schemeClr val="tx1"/>
                </a:solidFill>
              </a:defRPr>
            </a:lvl1pPr>
          </a:lstStyle>
          <a:p>
            <a:fld id="{BE50D841-AE03-4072-8645-558D16E4E90D}" type="slidenum">
              <a:rPr lang="en-CH" smtClean="0"/>
              <a:pPr/>
              <a:t>‹#›</a:t>
            </a:fld>
            <a:endParaRPr lang="en-CH"/>
          </a:p>
        </p:txBody>
      </p:sp>
    </p:spTree>
    <p:extLst>
      <p:ext uri="{BB962C8B-B14F-4D97-AF65-F5344CB8AC3E}">
        <p14:creationId xmlns:p14="http://schemas.microsoft.com/office/powerpoint/2010/main" val="271567413"/>
      </p:ext>
    </p:extLst>
  </p:cSld>
  <p:clrMapOvr>
    <a:masterClrMapping/>
  </p:clrMapOvr>
</p:sldLayout>
</file>

<file path=ppt/slideLayouts/slideLayout7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1F151-574D-293F-15FA-92C00B5AE9EA}"/>
              </a:ext>
            </a:extLst>
          </p:cNvPr>
          <p:cNvSpPr>
            <a:spLocks noGrp="1"/>
          </p:cNvSpPr>
          <p:nvPr>
            <p:ph type="title"/>
          </p:nvPr>
        </p:nvSpPr>
        <p:spPr>
          <a:xfrm>
            <a:off x="1" y="1"/>
            <a:ext cx="9144000" cy="681036"/>
          </a:xfrm>
          <a:solidFill>
            <a:schemeClr val="accent2">
              <a:lumMod val="50000"/>
            </a:schemeClr>
          </a:solidFill>
          <a:ln>
            <a:noFill/>
          </a:ln>
        </p:spPr>
        <p:txBody>
          <a:bodyPr/>
          <a:lstStyle>
            <a:lvl1pPr marL="126206" indent="0">
              <a:defRPr b="1">
                <a:solidFill>
                  <a:schemeClr val="bg1"/>
                </a:solidFill>
              </a:defRPr>
            </a:lvl1pPr>
          </a:lstStyle>
          <a:p>
            <a:r>
              <a:rPr lang="en-US" dirty="0"/>
              <a:t>Click to edit Master title style</a:t>
            </a:r>
            <a:endParaRPr lang="en-CH" dirty="0"/>
          </a:p>
        </p:txBody>
      </p:sp>
      <p:sp>
        <p:nvSpPr>
          <p:cNvPr id="3" name="Content Placeholder 2">
            <a:extLst>
              <a:ext uri="{FF2B5EF4-FFF2-40B4-BE49-F238E27FC236}">
                <a16:creationId xmlns:a16="http://schemas.microsoft.com/office/drawing/2014/main" id="{97A6607E-0C9E-E9D4-4DC4-36B694960AD2}"/>
              </a:ext>
            </a:extLst>
          </p:cNvPr>
          <p:cNvSpPr>
            <a:spLocks noGrp="1"/>
          </p:cNvSpPr>
          <p:nvPr>
            <p:ph idx="1"/>
          </p:nvPr>
        </p:nvSpPr>
        <p:spPr>
          <a:xfrm>
            <a:off x="157294" y="843305"/>
            <a:ext cx="8776982" cy="533365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H" dirty="0"/>
          </a:p>
        </p:txBody>
      </p:sp>
      <p:sp>
        <p:nvSpPr>
          <p:cNvPr id="4" name="Date Placeholder 3">
            <a:extLst>
              <a:ext uri="{FF2B5EF4-FFF2-40B4-BE49-F238E27FC236}">
                <a16:creationId xmlns:a16="http://schemas.microsoft.com/office/drawing/2014/main" id="{6482D1F3-AF43-3032-0815-01A1080E6286}"/>
              </a:ext>
            </a:extLst>
          </p:cNvPr>
          <p:cNvSpPr>
            <a:spLocks noGrp="1"/>
          </p:cNvSpPr>
          <p:nvPr>
            <p:ph type="dt" sz="half" idx="10"/>
          </p:nvPr>
        </p:nvSpPr>
        <p:spPr/>
        <p:txBody>
          <a:bodyPr/>
          <a:lstStyle/>
          <a:p>
            <a:fld id="{73F9FE01-BB53-4137-9A0E-13B3E968FBBB}" type="datetime8">
              <a:rPr lang="en-CH" smtClean="0"/>
              <a:t>5/19/25 10:12 AM</a:t>
            </a:fld>
            <a:endParaRPr lang="en-CH"/>
          </a:p>
        </p:txBody>
      </p:sp>
      <p:sp>
        <p:nvSpPr>
          <p:cNvPr id="5" name="Footer Placeholder 4">
            <a:extLst>
              <a:ext uri="{FF2B5EF4-FFF2-40B4-BE49-F238E27FC236}">
                <a16:creationId xmlns:a16="http://schemas.microsoft.com/office/drawing/2014/main" id="{AB8B0EA1-DA52-49DD-7282-C83FA3BFD253}"/>
              </a:ext>
            </a:extLst>
          </p:cNvPr>
          <p:cNvSpPr>
            <a:spLocks noGrp="1"/>
          </p:cNvSpPr>
          <p:nvPr>
            <p:ph type="ftr" sz="quarter" idx="11"/>
          </p:nvPr>
        </p:nvSpPr>
        <p:spPr/>
        <p:txBody>
          <a:bodyPr/>
          <a:lstStyle/>
          <a:p>
            <a:endParaRPr lang="en-CH"/>
          </a:p>
        </p:txBody>
      </p:sp>
      <p:pic>
        <p:nvPicPr>
          <p:cNvPr id="7" name="Graphic 6">
            <a:extLst>
              <a:ext uri="{FF2B5EF4-FFF2-40B4-BE49-F238E27FC236}">
                <a16:creationId xmlns:a16="http://schemas.microsoft.com/office/drawing/2014/main" id="{A7C1CC70-A46B-5F0F-78C4-D068F856C69D}"/>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707" y="6518618"/>
            <a:ext cx="832180" cy="255085"/>
          </a:xfrm>
          <a:prstGeom prst="rect">
            <a:avLst/>
          </a:prstGeom>
        </p:spPr>
      </p:pic>
      <p:sp>
        <p:nvSpPr>
          <p:cNvPr id="8" name="Slide Number Placeholder 5">
            <a:extLst>
              <a:ext uri="{FF2B5EF4-FFF2-40B4-BE49-F238E27FC236}">
                <a16:creationId xmlns:a16="http://schemas.microsoft.com/office/drawing/2014/main" id="{BC5EE9DF-A784-C713-8BD3-597B120B3C3A}"/>
              </a:ext>
            </a:extLst>
          </p:cNvPr>
          <p:cNvSpPr txBox="1">
            <a:spLocks/>
          </p:cNvSpPr>
          <p:nvPr userDrawn="1"/>
        </p:nvSpPr>
        <p:spPr>
          <a:xfrm>
            <a:off x="6910955" y="6356350"/>
            <a:ext cx="2057400" cy="365125"/>
          </a:xfrm>
          <a:prstGeom prst="rect">
            <a:avLst/>
          </a:prstGeom>
        </p:spPr>
        <p:txBody>
          <a:bodyPr vert="horz" lIns="68580" tIns="34290" rIns="68580" bIns="34290" rtlCol="0" anchor="ctr"/>
          <a:lstStyle>
            <a:defPPr>
              <a:defRPr lang="en-CH"/>
            </a:defPPr>
            <a:lvl1pPr marL="0" algn="r" defTabSz="914400" rtl="0" eaLnBrk="1" latinLnBrk="0" hangingPunct="1">
              <a:defRPr sz="1400" kern="1200">
                <a:solidFill>
                  <a:schemeClr val="tx1"/>
                </a:solidFill>
                <a:latin typeface="Cambria" panose="02040503050406030204" pitchFamily="18" charset="0"/>
                <a:ea typeface="Cambria"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0D841-AE03-4072-8645-558D16E4E90D}" type="slidenum">
              <a:rPr lang="en-CH" sz="1350" b="1" smtClean="0">
                <a:solidFill>
                  <a:schemeClr val="accent2">
                    <a:lumMod val="50000"/>
                  </a:schemeClr>
                </a:solidFill>
              </a:rPr>
              <a:pPr/>
              <a:t>‹#›</a:t>
            </a:fld>
            <a:endParaRPr lang="en-CH" sz="1350" b="1" dirty="0">
              <a:solidFill>
                <a:schemeClr val="accent2">
                  <a:lumMod val="50000"/>
                </a:schemeClr>
              </a:solidFill>
            </a:endParaRPr>
          </a:p>
        </p:txBody>
      </p:sp>
    </p:spTree>
    <p:extLst>
      <p:ext uri="{BB962C8B-B14F-4D97-AF65-F5344CB8AC3E}">
        <p14:creationId xmlns:p14="http://schemas.microsoft.com/office/powerpoint/2010/main" val="3115556593"/>
      </p:ext>
    </p:extLst>
  </p:cSld>
  <p:clrMapOvr>
    <a:masterClrMapping/>
  </p:clrMapOvr>
</p:sldLayout>
</file>

<file path=ppt/slideLayouts/slideLayout74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A4F5FD3F-CA6E-77D9-852A-97717DA53F01}"/>
              </a:ext>
            </a:extLst>
          </p:cNvPr>
          <p:cNvCxnSpPr>
            <a:cxnSpLocks/>
          </p:cNvCxnSpPr>
          <p:nvPr userDrawn="1"/>
        </p:nvCxnSpPr>
        <p:spPr>
          <a:xfrm>
            <a:off x="0" y="4477732"/>
            <a:ext cx="2410905" cy="0"/>
          </a:xfrm>
          <a:prstGeom prst="line">
            <a:avLst/>
          </a:prstGeom>
          <a:ln w="38100" cap="rnd">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9AC3111-BCF9-CD82-3E20-BDB30841DACF}"/>
              </a:ext>
            </a:extLst>
          </p:cNvPr>
          <p:cNvSpPr>
            <a:spLocks noGrp="1"/>
          </p:cNvSpPr>
          <p:nvPr>
            <p:ph type="title"/>
          </p:nvPr>
        </p:nvSpPr>
        <p:spPr>
          <a:xfrm>
            <a:off x="623888" y="1709739"/>
            <a:ext cx="7886700" cy="2852737"/>
          </a:xfrm>
        </p:spPr>
        <p:txBody>
          <a:bodyPr anchor="b">
            <a:normAutofit/>
          </a:bodyPr>
          <a:lstStyle>
            <a:lvl1pPr>
              <a:defRPr sz="4950"/>
            </a:lvl1pPr>
          </a:lstStyle>
          <a:p>
            <a:r>
              <a:rPr lang="en-US" dirty="0"/>
              <a:t>Click to edit Master title style</a:t>
            </a:r>
            <a:endParaRPr lang="en-CH" dirty="0"/>
          </a:p>
        </p:txBody>
      </p:sp>
      <p:sp>
        <p:nvSpPr>
          <p:cNvPr id="3" name="Text Placeholder 2">
            <a:extLst>
              <a:ext uri="{FF2B5EF4-FFF2-40B4-BE49-F238E27FC236}">
                <a16:creationId xmlns:a16="http://schemas.microsoft.com/office/drawing/2014/main" id="{4275CF36-7DCE-25D2-BE65-3AFD8F701ED9}"/>
              </a:ext>
            </a:extLst>
          </p:cNvPr>
          <p:cNvSpPr>
            <a:spLocks noGrp="1"/>
          </p:cNvSpPr>
          <p:nvPr>
            <p:ph type="body" idx="1"/>
          </p:nvPr>
        </p:nvSpPr>
        <p:spPr>
          <a:xfrm>
            <a:off x="623888" y="4779390"/>
            <a:ext cx="7886700" cy="1310260"/>
          </a:xfrm>
        </p:spPr>
        <p:txBody>
          <a:bodyPr>
            <a:normAutofit/>
          </a:bodyPr>
          <a:lstStyle>
            <a:lvl1pPr marL="0" indent="0">
              <a:buNone/>
              <a:defRPr sz="24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03042C7F-3A07-F117-B574-039769003665}"/>
              </a:ext>
            </a:extLst>
          </p:cNvPr>
          <p:cNvSpPr>
            <a:spLocks noGrp="1"/>
          </p:cNvSpPr>
          <p:nvPr>
            <p:ph type="dt" sz="half" idx="10"/>
          </p:nvPr>
        </p:nvSpPr>
        <p:spPr/>
        <p:txBody>
          <a:bodyPr/>
          <a:lstStyle/>
          <a:p>
            <a:fld id="{E8356BFF-8413-41CC-9EB5-6E62F767A530}" type="datetime8">
              <a:rPr lang="en-CH" smtClean="0"/>
              <a:t>5/19/25 10:12 AM</a:t>
            </a:fld>
            <a:endParaRPr lang="en-CH"/>
          </a:p>
        </p:txBody>
      </p:sp>
      <p:sp>
        <p:nvSpPr>
          <p:cNvPr id="5" name="Footer Placeholder 4">
            <a:extLst>
              <a:ext uri="{FF2B5EF4-FFF2-40B4-BE49-F238E27FC236}">
                <a16:creationId xmlns:a16="http://schemas.microsoft.com/office/drawing/2014/main" id="{7557B032-B5F3-2BB6-CE9B-7E937A9A2DAB}"/>
              </a:ext>
            </a:extLst>
          </p:cNvPr>
          <p:cNvSpPr>
            <a:spLocks noGrp="1"/>
          </p:cNvSpPr>
          <p:nvPr>
            <p:ph type="ftr" sz="quarter" idx="11"/>
          </p:nvPr>
        </p:nvSpPr>
        <p:spPr/>
        <p:txBody>
          <a:bodyPr/>
          <a:lstStyle/>
          <a:p>
            <a:endParaRPr lang="en-CH"/>
          </a:p>
        </p:txBody>
      </p:sp>
      <p:sp>
        <p:nvSpPr>
          <p:cNvPr id="6" name="Slide Number Placeholder 5">
            <a:extLst>
              <a:ext uri="{FF2B5EF4-FFF2-40B4-BE49-F238E27FC236}">
                <a16:creationId xmlns:a16="http://schemas.microsoft.com/office/drawing/2014/main" id="{5AE9D815-5743-AABC-A2EB-775D4223568C}"/>
              </a:ext>
            </a:extLst>
          </p:cNvPr>
          <p:cNvSpPr>
            <a:spLocks noGrp="1"/>
          </p:cNvSpPr>
          <p:nvPr>
            <p:ph type="sldNum" sz="quarter" idx="12"/>
          </p:nvPr>
        </p:nvSpPr>
        <p:spPr/>
        <p:txBody>
          <a:bodyPr/>
          <a:lstStyle/>
          <a:p>
            <a:fld id="{BE50D841-AE03-4072-8645-558D16E4E90D}" type="slidenum">
              <a:rPr lang="en-CH" smtClean="0"/>
              <a:t>‹#›</a:t>
            </a:fld>
            <a:endParaRPr lang="en-CH"/>
          </a:p>
        </p:txBody>
      </p:sp>
      <p:sp>
        <p:nvSpPr>
          <p:cNvPr id="10" name="Flowchart: Document 9">
            <a:extLst>
              <a:ext uri="{FF2B5EF4-FFF2-40B4-BE49-F238E27FC236}">
                <a16:creationId xmlns:a16="http://schemas.microsoft.com/office/drawing/2014/main" id="{8BD1F7D0-16E0-F2BD-AED6-4AF163E6088E}"/>
              </a:ext>
            </a:extLst>
          </p:cNvPr>
          <p:cNvSpPr/>
          <p:nvPr userDrawn="1"/>
        </p:nvSpPr>
        <p:spPr>
          <a:xfrm>
            <a:off x="84842" y="-9427"/>
            <a:ext cx="374715" cy="801278"/>
          </a:xfrm>
          <a:prstGeom prst="flowChartDocumen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H" sz="1350"/>
          </a:p>
        </p:txBody>
      </p:sp>
    </p:spTree>
    <p:extLst>
      <p:ext uri="{BB962C8B-B14F-4D97-AF65-F5344CB8AC3E}">
        <p14:creationId xmlns:p14="http://schemas.microsoft.com/office/powerpoint/2010/main" val="2261585969"/>
      </p:ext>
    </p:extLst>
  </p:cSld>
  <p:clrMapOvr>
    <a:masterClrMapping/>
  </p:clrMapOvr>
</p:sldLayout>
</file>

<file path=ppt/slideLayouts/slideLayout7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AB05B-E4CE-DBD1-A248-DBE8B141159A}"/>
              </a:ext>
            </a:extLst>
          </p:cNvPr>
          <p:cNvSpPr>
            <a:spLocks noGrp="1"/>
          </p:cNvSpPr>
          <p:nvPr>
            <p:ph type="title"/>
          </p:nvPr>
        </p:nvSpPr>
        <p:spPr/>
        <p:txBody>
          <a:bodyPr/>
          <a:lstStyle/>
          <a:p>
            <a:r>
              <a:rPr lang="en-US"/>
              <a:t>Click to edit Master title style</a:t>
            </a:r>
            <a:endParaRPr lang="en-CH"/>
          </a:p>
        </p:txBody>
      </p:sp>
      <p:sp>
        <p:nvSpPr>
          <p:cNvPr id="3" name="Content Placeholder 2">
            <a:extLst>
              <a:ext uri="{FF2B5EF4-FFF2-40B4-BE49-F238E27FC236}">
                <a16:creationId xmlns:a16="http://schemas.microsoft.com/office/drawing/2014/main" id="{7AF00136-E6C3-46F2-833F-16CAA5749B18}"/>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H"/>
          </a:p>
        </p:txBody>
      </p:sp>
      <p:sp>
        <p:nvSpPr>
          <p:cNvPr id="4" name="Content Placeholder 3">
            <a:extLst>
              <a:ext uri="{FF2B5EF4-FFF2-40B4-BE49-F238E27FC236}">
                <a16:creationId xmlns:a16="http://schemas.microsoft.com/office/drawing/2014/main" id="{990ED900-30B7-A217-A717-6E274CBA3A2D}"/>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H"/>
          </a:p>
        </p:txBody>
      </p:sp>
      <p:sp>
        <p:nvSpPr>
          <p:cNvPr id="5" name="Date Placeholder 4">
            <a:extLst>
              <a:ext uri="{FF2B5EF4-FFF2-40B4-BE49-F238E27FC236}">
                <a16:creationId xmlns:a16="http://schemas.microsoft.com/office/drawing/2014/main" id="{6D125900-E3C6-B714-D23D-E6F1479D4B6E}"/>
              </a:ext>
            </a:extLst>
          </p:cNvPr>
          <p:cNvSpPr>
            <a:spLocks noGrp="1"/>
          </p:cNvSpPr>
          <p:nvPr>
            <p:ph type="dt" sz="half" idx="10"/>
          </p:nvPr>
        </p:nvSpPr>
        <p:spPr/>
        <p:txBody>
          <a:bodyPr/>
          <a:lstStyle/>
          <a:p>
            <a:fld id="{0B67CA9A-39F3-49DC-9B19-80B2109FD5BC}" type="datetime8">
              <a:rPr lang="en-CH" smtClean="0"/>
              <a:t>5/19/25 10:12 AM</a:t>
            </a:fld>
            <a:endParaRPr lang="en-CH"/>
          </a:p>
        </p:txBody>
      </p:sp>
      <p:sp>
        <p:nvSpPr>
          <p:cNvPr id="6" name="Footer Placeholder 5">
            <a:extLst>
              <a:ext uri="{FF2B5EF4-FFF2-40B4-BE49-F238E27FC236}">
                <a16:creationId xmlns:a16="http://schemas.microsoft.com/office/drawing/2014/main" id="{A0BBE290-A7B5-E6F9-9CDF-B63F16698630}"/>
              </a:ext>
            </a:extLst>
          </p:cNvPr>
          <p:cNvSpPr>
            <a:spLocks noGrp="1"/>
          </p:cNvSpPr>
          <p:nvPr>
            <p:ph type="ftr" sz="quarter" idx="11"/>
          </p:nvPr>
        </p:nvSpPr>
        <p:spPr/>
        <p:txBody>
          <a:bodyPr/>
          <a:lstStyle/>
          <a:p>
            <a:endParaRPr lang="en-CH"/>
          </a:p>
        </p:txBody>
      </p:sp>
      <p:sp>
        <p:nvSpPr>
          <p:cNvPr id="7" name="Slide Number Placeholder 6">
            <a:extLst>
              <a:ext uri="{FF2B5EF4-FFF2-40B4-BE49-F238E27FC236}">
                <a16:creationId xmlns:a16="http://schemas.microsoft.com/office/drawing/2014/main" id="{7041E910-EA5C-DA10-1ABB-2FF1DF3BBC8E}"/>
              </a:ext>
            </a:extLst>
          </p:cNvPr>
          <p:cNvSpPr>
            <a:spLocks noGrp="1"/>
          </p:cNvSpPr>
          <p:nvPr>
            <p:ph type="sldNum" sz="quarter" idx="12"/>
          </p:nvPr>
        </p:nvSpPr>
        <p:spPr/>
        <p:txBody>
          <a:bodyPr/>
          <a:lstStyle/>
          <a:p>
            <a:fld id="{BE50D841-AE03-4072-8645-558D16E4E90D}" type="slidenum">
              <a:rPr lang="en-CH" smtClean="0"/>
              <a:t>‹#›</a:t>
            </a:fld>
            <a:endParaRPr lang="en-CH"/>
          </a:p>
        </p:txBody>
      </p:sp>
    </p:spTree>
    <p:extLst>
      <p:ext uri="{BB962C8B-B14F-4D97-AF65-F5344CB8AC3E}">
        <p14:creationId xmlns:p14="http://schemas.microsoft.com/office/powerpoint/2010/main" val="1687019653"/>
      </p:ext>
    </p:extLst>
  </p:cSld>
  <p:clrMapOvr>
    <a:masterClrMapping/>
  </p:clrMapOvr>
</p:sldLayout>
</file>

<file path=ppt/slideLayouts/slideLayout7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D827-F3E7-BAD1-1467-BA19329D977A}"/>
              </a:ext>
            </a:extLst>
          </p:cNvPr>
          <p:cNvSpPr>
            <a:spLocks noGrp="1"/>
          </p:cNvSpPr>
          <p:nvPr>
            <p:ph type="title"/>
          </p:nvPr>
        </p:nvSpPr>
        <p:spPr>
          <a:xfrm>
            <a:off x="629841" y="365126"/>
            <a:ext cx="7886700" cy="1325563"/>
          </a:xfrm>
        </p:spPr>
        <p:txBody>
          <a:bodyPr/>
          <a:lstStyle/>
          <a:p>
            <a:r>
              <a:rPr lang="en-US"/>
              <a:t>Click to edit Master title style</a:t>
            </a:r>
            <a:endParaRPr lang="en-CH"/>
          </a:p>
        </p:txBody>
      </p:sp>
      <p:sp>
        <p:nvSpPr>
          <p:cNvPr id="3" name="Text Placeholder 2">
            <a:extLst>
              <a:ext uri="{FF2B5EF4-FFF2-40B4-BE49-F238E27FC236}">
                <a16:creationId xmlns:a16="http://schemas.microsoft.com/office/drawing/2014/main" id="{826C5CFF-BE71-55F8-48D0-907B6A0C091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FED4493-80F6-8E2C-BCAB-FF9A0A06B4F3}"/>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H"/>
          </a:p>
        </p:txBody>
      </p:sp>
      <p:sp>
        <p:nvSpPr>
          <p:cNvPr id="5" name="Text Placeholder 4">
            <a:extLst>
              <a:ext uri="{FF2B5EF4-FFF2-40B4-BE49-F238E27FC236}">
                <a16:creationId xmlns:a16="http://schemas.microsoft.com/office/drawing/2014/main" id="{EDD0507B-A970-9788-1881-B6A6A314B8D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B21B720-3D79-5A08-654C-39CBD040B414}"/>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H"/>
          </a:p>
        </p:txBody>
      </p:sp>
      <p:sp>
        <p:nvSpPr>
          <p:cNvPr id="7" name="Date Placeholder 6">
            <a:extLst>
              <a:ext uri="{FF2B5EF4-FFF2-40B4-BE49-F238E27FC236}">
                <a16:creationId xmlns:a16="http://schemas.microsoft.com/office/drawing/2014/main" id="{A0AED7BB-2959-18D7-33FB-FCEEF698C259}"/>
              </a:ext>
            </a:extLst>
          </p:cNvPr>
          <p:cNvSpPr>
            <a:spLocks noGrp="1"/>
          </p:cNvSpPr>
          <p:nvPr>
            <p:ph type="dt" sz="half" idx="10"/>
          </p:nvPr>
        </p:nvSpPr>
        <p:spPr/>
        <p:txBody>
          <a:bodyPr/>
          <a:lstStyle/>
          <a:p>
            <a:fld id="{5E5C58E9-D159-43EE-885E-334484516EA4}" type="datetime8">
              <a:rPr lang="en-CH" smtClean="0"/>
              <a:t>5/19/25 10:12 AM</a:t>
            </a:fld>
            <a:endParaRPr lang="en-CH"/>
          </a:p>
        </p:txBody>
      </p:sp>
      <p:sp>
        <p:nvSpPr>
          <p:cNvPr id="8" name="Footer Placeholder 7">
            <a:extLst>
              <a:ext uri="{FF2B5EF4-FFF2-40B4-BE49-F238E27FC236}">
                <a16:creationId xmlns:a16="http://schemas.microsoft.com/office/drawing/2014/main" id="{BEC82384-1C81-AC3C-73F3-D16EAE2E5732}"/>
              </a:ext>
            </a:extLst>
          </p:cNvPr>
          <p:cNvSpPr>
            <a:spLocks noGrp="1"/>
          </p:cNvSpPr>
          <p:nvPr>
            <p:ph type="ftr" sz="quarter" idx="11"/>
          </p:nvPr>
        </p:nvSpPr>
        <p:spPr/>
        <p:txBody>
          <a:bodyPr/>
          <a:lstStyle/>
          <a:p>
            <a:endParaRPr lang="en-CH"/>
          </a:p>
        </p:txBody>
      </p:sp>
      <p:sp>
        <p:nvSpPr>
          <p:cNvPr id="9" name="Slide Number Placeholder 8">
            <a:extLst>
              <a:ext uri="{FF2B5EF4-FFF2-40B4-BE49-F238E27FC236}">
                <a16:creationId xmlns:a16="http://schemas.microsoft.com/office/drawing/2014/main" id="{6EA9BFB1-4808-8F74-6C39-29D878745BC5}"/>
              </a:ext>
            </a:extLst>
          </p:cNvPr>
          <p:cNvSpPr>
            <a:spLocks noGrp="1"/>
          </p:cNvSpPr>
          <p:nvPr>
            <p:ph type="sldNum" sz="quarter" idx="12"/>
          </p:nvPr>
        </p:nvSpPr>
        <p:spPr/>
        <p:txBody>
          <a:bodyPr/>
          <a:lstStyle/>
          <a:p>
            <a:fld id="{BE50D841-AE03-4072-8645-558D16E4E90D}" type="slidenum">
              <a:rPr lang="en-CH" smtClean="0"/>
              <a:t>‹#›</a:t>
            </a:fld>
            <a:endParaRPr lang="en-CH"/>
          </a:p>
        </p:txBody>
      </p:sp>
    </p:spTree>
    <p:extLst>
      <p:ext uri="{BB962C8B-B14F-4D97-AF65-F5344CB8AC3E}">
        <p14:creationId xmlns:p14="http://schemas.microsoft.com/office/powerpoint/2010/main" val="2840571778"/>
      </p:ext>
    </p:extLst>
  </p:cSld>
  <p:clrMapOvr>
    <a:masterClrMapping/>
  </p:clrMapOvr>
</p:sldLayout>
</file>

<file path=ppt/slideLayouts/slideLayout7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F903F-1355-7471-830E-22A4C2223EC1}"/>
              </a:ext>
            </a:extLst>
          </p:cNvPr>
          <p:cNvSpPr>
            <a:spLocks noGrp="1"/>
          </p:cNvSpPr>
          <p:nvPr>
            <p:ph type="title"/>
          </p:nvPr>
        </p:nvSpPr>
        <p:spPr/>
        <p:txBody>
          <a:bodyPr/>
          <a:lstStyle/>
          <a:p>
            <a:r>
              <a:rPr lang="en-US"/>
              <a:t>Click to edit Master title style</a:t>
            </a:r>
            <a:endParaRPr lang="en-CH"/>
          </a:p>
        </p:txBody>
      </p:sp>
      <p:sp>
        <p:nvSpPr>
          <p:cNvPr id="3" name="Date Placeholder 2">
            <a:extLst>
              <a:ext uri="{FF2B5EF4-FFF2-40B4-BE49-F238E27FC236}">
                <a16:creationId xmlns:a16="http://schemas.microsoft.com/office/drawing/2014/main" id="{5DA0B4AA-874F-D15F-4D66-3A2484F55787}"/>
              </a:ext>
            </a:extLst>
          </p:cNvPr>
          <p:cNvSpPr>
            <a:spLocks noGrp="1"/>
          </p:cNvSpPr>
          <p:nvPr>
            <p:ph type="dt" sz="half" idx="10"/>
          </p:nvPr>
        </p:nvSpPr>
        <p:spPr/>
        <p:txBody>
          <a:bodyPr/>
          <a:lstStyle/>
          <a:p>
            <a:fld id="{CDC9BC93-A3EB-4325-9254-A7FBDA65A138}" type="datetime8">
              <a:rPr lang="en-CH" smtClean="0"/>
              <a:t>5/19/25 10:12 AM</a:t>
            </a:fld>
            <a:endParaRPr lang="en-CH"/>
          </a:p>
        </p:txBody>
      </p:sp>
      <p:sp>
        <p:nvSpPr>
          <p:cNvPr id="4" name="Footer Placeholder 3">
            <a:extLst>
              <a:ext uri="{FF2B5EF4-FFF2-40B4-BE49-F238E27FC236}">
                <a16:creationId xmlns:a16="http://schemas.microsoft.com/office/drawing/2014/main" id="{01C743E3-619A-4CF9-3CE8-3643733FB940}"/>
              </a:ext>
            </a:extLst>
          </p:cNvPr>
          <p:cNvSpPr>
            <a:spLocks noGrp="1"/>
          </p:cNvSpPr>
          <p:nvPr>
            <p:ph type="ftr" sz="quarter" idx="11"/>
          </p:nvPr>
        </p:nvSpPr>
        <p:spPr/>
        <p:txBody>
          <a:bodyPr/>
          <a:lstStyle/>
          <a:p>
            <a:endParaRPr lang="en-CH"/>
          </a:p>
        </p:txBody>
      </p:sp>
      <p:sp>
        <p:nvSpPr>
          <p:cNvPr id="5" name="Slide Number Placeholder 4">
            <a:extLst>
              <a:ext uri="{FF2B5EF4-FFF2-40B4-BE49-F238E27FC236}">
                <a16:creationId xmlns:a16="http://schemas.microsoft.com/office/drawing/2014/main" id="{74D76B73-94F9-6A1B-32F0-EA974F1E5E17}"/>
              </a:ext>
            </a:extLst>
          </p:cNvPr>
          <p:cNvSpPr>
            <a:spLocks noGrp="1"/>
          </p:cNvSpPr>
          <p:nvPr>
            <p:ph type="sldNum" sz="quarter" idx="12"/>
          </p:nvPr>
        </p:nvSpPr>
        <p:spPr/>
        <p:txBody>
          <a:bodyPr/>
          <a:lstStyle/>
          <a:p>
            <a:fld id="{BE50D841-AE03-4072-8645-558D16E4E90D}" type="slidenum">
              <a:rPr lang="en-CH" smtClean="0"/>
              <a:t>‹#›</a:t>
            </a:fld>
            <a:endParaRPr lang="en-CH"/>
          </a:p>
        </p:txBody>
      </p:sp>
    </p:spTree>
    <p:extLst>
      <p:ext uri="{BB962C8B-B14F-4D97-AF65-F5344CB8AC3E}">
        <p14:creationId xmlns:p14="http://schemas.microsoft.com/office/powerpoint/2010/main" val="2498619642"/>
      </p:ext>
    </p:extLst>
  </p:cSld>
  <p:clrMapOvr>
    <a:masterClrMapping/>
  </p:clrMapOvr>
</p:sldLayout>
</file>

<file path=ppt/slideLayouts/slideLayout7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2A32E2-66B0-F24C-146B-C88782195FF8}"/>
              </a:ext>
            </a:extLst>
          </p:cNvPr>
          <p:cNvSpPr>
            <a:spLocks noGrp="1"/>
          </p:cNvSpPr>
          <p:nvPr>
            <p:ph type="dt" sz="half" idx="10"/>
          </p:nvPr>
        </p:nvSpPr>
        <p:spPr/>
        <p:txBody>
          <a:bodyPr/>
          <a:lstStyle/>
          <a:p>
            <a:fld id="{9D4CE406-89A3-4591-AB16-4291EE11909C}" type="datetime8">
              <a:rPr lang="en-CH" smtClean="0"/>
              <a:t>5/19/25 10:12 AM</a:t>
            </a:fld>
            <a:endParaRPr lang="en-CH"/>
          </a:p>
        </p:txBody>
      </p:sp>
      <p:sp>
        <p:nvSpPr>
          <p:cNvPr id="3" name="Footer Placeholder 2">
            <a:extLst>
              <a:ext uri="{FF2B5EF4-FFF2-40B4-BE49-F238E27FC236}">
                <a16:creationId xmlns:a16="http://schemas.microsoft.com/office/drawing/2014/main" id="{69327D76-7E6D-3F2D-3BAA-E1C563EC860C}"/>
              </a:ext>
            </a:extLst>
          </p:cNvPr>
          <p:cNvSpPr>
            <a:spLocks noGrp="1"/>
          </p:cNvSpPr>
          <p:nvPr>
            <p:ph type="ftr" sz="quarter" idx="11"/>
          </p:nvPr>
        </p:nvSpPr>
        <p:spPr/>
        <p:txBody>
          <a:bodyPr/>
          <a:lstStyle/>
          <a:p>
            <a:endParaRPr lang="en-CH"/>
          </a:p>
        </p:txBody>
      </p:sp>
      <p:sp>
        <p:nvSpPr>
          <p:cNvPr id="4" name="Slide Number Placeholder 3">
            <a:extLst>
              <a:ext uri="{FF2B5EF4-FFF2-40B4-BE49-F238E27FC236}">
                <a16:creationId xmlns:a16="http://schemas.microsoft.com/office/drawing/2014/main" id="{FD5F5168-1AEC-7DC1-6B32-D8B92E8E4FF0}"/>
              </a:ext>
            </a:extLst>
          </p:cNvPr>
          <p:cNvSpPr>
            <a:spLocks noGrp="1"/>
          </p:cNvSpPr>
          <p:nvPr>
            <p:ph type="sldNum" sz="quarter" idx="12"/>
          </p:nvPr>
        </p:nvSpPr>
        <p:spPr/>
        <p:txBody>
          <a:bodyPr/>
          <a:lstStyle/>
          <a:p>
            <a:fld id="{BE50D841-AE03-4072-8645-558D16E4E90D}" type="slidenum">
              <a:rPr lang="en-CH" smtClean="0"/>
              <a:t>‹#›</a:t>
            </a:fld>
            <a:endParaRPr lang="en-CH"/>
          </a:p>
        </p:txBody>
      </p:sp>
    </p:spTree>
    <p:extLst>
      <p:ext uri="{BB962C8B-B14F-4D97-AF65-F5344CB8AC3E}">
        <p14:creationId xmlns:p14="http://schemas.microsoft.com/office/powerpoint/2010/main" val="2757144308"/>
      </p:ext>
    </p:extLst>
  </p:cSld>
  <p:clrMapOvr>
    <a:masterClrMapping/>
  </p:clrMapOvr>
</p:sldLayout>
</file>

<file path=ppt/slideLayouts/slideLayout7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DCE0-77CA-2CEF-2897-9033A1B8130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CH"/>
          </a:p>
        </p:txBody>
      </p:sp>
      <p:sp>
        <p:nvSpPr>
          <p:cNvPr id="3" name="Content Placeholder 2">
            <a:extLst>
              <a:ext uri="{FF2B5EF4-FFF2-40B4-BE49-F238E27FC236}">
                <a16:creationId xmlns:a16="http://schemas.microsoft.com/office/drawing/2014/main" id="{51D41BD6-6AD4-02A0-017B-EF14B7DE84B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H"/>
          </a:p>
        </p:txBody>
      </p:sp>
      <p:sp>
        <p:nvSpPr>
          <p:cNvPr id="4" name="Text Placeholder 3">
            <a:extLst>
              <a:ext uri="{FF2B5EF4-FFF2-40B4-BE49-F238E27FC236}">
                <a16:creationId xmlns:a16="http://schemas.microsoft.com/office/drawing/2014/main" id="{5842688E-2242-1738-E3AB-228F904AE36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007E14E-F5CF-685E-7054-C517283506F7}"/>
              </a:ext>
            </a:extLst>
          </p:cNvPr>
          <p:cNvSpPr>
            <a:spLocks noGrp="1"/>
          </p:cNvSpPr>
          <p:nvPr>
            <p:ph type="dt" sz="half" idx="10"/>
          </p:nvPr>
        </p:nvSpPr>
        <p:spPr/>
        <p:txBody>
          <a:bodyPr/>
          <a:lstStyle/>
          <a:p>
            <a:fld id="{AA33AA57-598A-4E0C-B8F6-2E6A4C7AB212}" type="datetime8">
              <a:rPr lang="en-CH" smtClean="0"/>
              <a:t>5/19/25 10:12 AM</a:t>
            </a:fld>
            <a:endParaRPr lang="en-CH"/>
          </a:p>
        </p:txBody>
      </p:sp>
      <p:sp>
        <p:nvSpPr>
          <p:cNvPr id="6" name="Footer Placeholder 5">
            <a:extLst>
              <a:ext uri="{FF2B5EF4-FFF2-40B4-BE49-F238E27FC236}">
                <a16:creationId xmlns:a16="http://schemas.microsoft.com/office/drawing/2014/main" id="{5E4D76D8-D6DD-B781-DADF-5C12F656CEC8}"/>
              </a:ext>
            </a:extLst>
          </p:cNvPr>
          <p:cNvSpPr>
            <a:spLocks noGrp="1"/>
          </p:cNvSpPr>
          <p:nvPr>
            <p:ph type="ftr" sz="quarter" idx="11"/>
          </p:nvPr>
        </p:nvSpPr>
        <p:spPr/>
        <p:txBody>
          <a:bodyPr/>
          <a:lstStyle/>
          <a:p>
            <a:endParaRPr lang="en-CH"/>
          </a:p>
        </p:txBody>
      </p:sp>
      <p:sp>
        <p:nvSpPr>
          <p:cNvPr id="7" name="Slide Number Placeholder 6">
            <a:extLst>
              <a:ext uri="{FF2B5EF4-FFF2-40B4-BE49-F238E27FC236}">
                <a16:creationId xmlns:a16="http://schemas.microsoft.com/office/drawing/2014/main" id="{0F682F4B-7675-8EC6-96E9-1B5584146A98}"/>
              </a:ext>
            </a:extLst>
          </p:cNvPr>
          <p:cNvSpPr>
            <a:spLocks noGrp="1"/>
          </p:cNvSpPr>
          <p:nvPr>
            <p:ph type="sldNum" sz="quarter" idx="12"/>
          </p:nvPr>
        </p:nvSpPr>
        <p:spPr/>
        <p:txBody>
          <a:bodyPr/>
          <a:lstStyle/>
          <a:p>
            <a:fld id="{BE50D841-AE03-4072-8645-558D16E4E90D}" type="slidenum">
              <a:rPr lang="en-CH" smtClean="0"/>
              <a:t>‹#›</a:t>
            </a:fld>
            <a:endParaRPr lang="en-CH"/>
          </a:p>
        </p:txBody>
      </p:sp>
    </p:spTree>
    <p:extLst>
      <p:ext uri="{BB962C8B-B14F-4D97-AF65-F5344CB8AC3E}">
        <p14:creationId xmlns:p14="http://schemas.microsoft.com/office/powerpoint/2010/main" val="2601504906"/>
      </p:ext>
    </p:extLst>
  </p:cSld>
  <p:clrMapOvr>
    <a:masterClrMapping/>
  </p:clrMapOvr>
</p:sldLayout>
</file>

<file path=ppt/slideLayouts/slideLayout7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D07F2-FB4A-EEC6-ED04-F6845C21BE68}"/>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CH"/>
          </a:p>
        </p:txBody>
      </p:sp>
      <p:sp>
        <p:nvSpPr>
          <p:cNvPr id="3" name="Picture Placeholder 2">
            <a:extLst>
              <a:ext uri="{FF2B5EF4-FFF2-40B4-BE49-F238E27FC236}">
                <a16:creationId xmlns:a16="http://schemas.microsoft.com/office/drawing/2014/main" id="{2E9C00B8-98E4-39AA-E54A-DD7B06796213}"/>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CH"/>
          </a:p>
        </p:txBody>
      </p:sp>
      <p:sp>
        <p:nvSpPr>
          <p:cNvPr id="4" name="Text Placeholder 3">
            <a:extLst>
              <a:ext uri="{FF2B5EF4-FFF2-40B4-BE49-F238E27FC236}">
                <a16:creationId xmlns:a16="http://schemas.microsoft.com/office/drawing/2014/main" id="{15998F6E-EFCC-F21E-D971-4D185242CE4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2990164-F638-2497-8418-FF3D37429E12}"/>
              </a:ext>
            </a:extLst>
          </p:cNvPr>
          <p:cNvSpPr>
            <a:spLocks noGrp="1"/>
          </p:cNvSpPr>
          <p:nvPr>
            <p:ph type="dt" sz="half" idx="10"/>
          </p:nvPr>
        </p:nvSpPr>
        <p:spPr/>
        <p:txBody>
          <a:bodyPr/>
          <a:lstStyle/>
          <a:p>
            <a:fld id="{E652EBB5-C89B-4A28-9143-9709F5B9ADA5}" type="datetime8">
              <a:rPr lang="en-CH" smtClean="0"/>
              <a:t>5/19/25 10:12 AM</a:t>
            </a:fld>
            <a:endParaRPr lang="en-CH"/>
          </a:p>
        </p:txBody>
      </p:sp>
      <p:sp>
        <p:nvSpPr>
          <p:cNvPr id="6" name="Footer Placeholder 5">
            <a:extLst>
              <a:ext uri="{FF2B5EF4-FFF2-40B4-BE49-F238E27FC236}">
                <a16:creationId xmlns:a16="http://schemas.microsoft.com/office/drawing/2014/main" id="{6AC03FFE-96ED-4535-3BF8-21C38020201F}"/>
              </a:ext>
            </a:extLst>
          </p:cNvPr>
          <p:cNvSpPr>
            <a:spLocks noGrp="1"/>
          </p:cNvSpPr>
          <p:nvPr>
            <p:ph type="ftr" sz="quarter" idx="11"/>
          </p:nvPr>
        </p:nvSpPr>
        <p:spPr/>
        <p:txBody>
          <a:bodyPr/>
          <a:lstStyle/>
          <a:p>
            <a:endParaRPr lang="en-CH"/>
          </a:p>
        </p:txBody>
      </p:sp>
      <p:sp>
        <p:nvSpPr>
          <p:cNvPr id="7" name="Slide Number Placeholder 6">
            <a:extLst>
              <a:ext uri="{FF2B5EF4-FFF2-40B4-BE49-F238E27FC236}">
                <a16:creationId xmlns:a16="http://schemas.microsoft.com/office/drawing/2014/main" id="{BA97DD62-FFAB-6132-CFC1-C9159D6EA4E1}"/>
              </a:ext>
            </a:extLst>
          </p:cNvPr>
          <p:cNvSpPr>
            <a:spLocks noGrp="1"/>
          </p:cNvSpPr>
          <p:nvPr>
            <p:ph type="sldNum" sz="quarter" idx="12"/>
          </p:nvPr>
        </p:nvSpPr>
        <p:spPr/>
        <p:txBody>
          <a:bodyPr/>
          <a:lstStyle/>
          <a:p>
            <a:fld id="{BE50D841-AE03-4072-8645-558D16E4E90D}" type="slidenum">
              <a:rPr lang="en-CH" smtClean="0"/>
              <a:t>‹#›</a:t>
            </a:fld>
            <a:endParaRPr lang="en-CH"/>
          </a:p>
        </p:txBody>
      </p:sp>
    </p:spTree>
    <p:extLst>
      <p:ext uri="{BB962C8B-B14F-4D97-AF65-F5344CB8AC3E}">
        <p14:creationId xmlns:p14="http://schemas.microsoft.com/office/powerpoint/2010/main" val="4194264936"/>
      </p:ext>
    </p:extLst>
  </p:cSld>
  <p:clrMapOvr>
    <a:masterClrMapping/>
  </p:clrMapOvr>
</p:sldLayout>
</file>

<file path=ppt/slideLayouts/slideLayout7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A5C75-DB3C-8B71-5EFB-1217822E8AE6}"/>
              </a:ext>
            </a:extLst>
          </p:cNvPr>
          <p:cNvSpPr>
            <a:spLocks noGrp="1"/>
          </p:cNvSpPr>
          <p:nvPr>
            <p:ph type="title"/>
          </p:nvPr>
        </p:nvSpPr>
        <p:spPr/>
        <p:txBody>
          <a:bodyPr/>
          <a:lstStyle/>
          <a:p>
            <a:r>
              <a:rPr lang="en-US"/>
              <a:t>Click to edit Master title style</a:t>
            </a:r>
            <a:endParaRPr lang="en-CH"/>
          </a:p>
        </p:txBody>
      </p:sp>
      <p:sp>
        <p:nvSpPr>
          <p:cNvPr id="3" name="Vertical Text Placeholder 2">
            <a:extLst>
              <a:ext uri="{FF2B5EF4-FFF2-40B4-BE49-F238E27FC236}">
                <a16:creationId xmlns:a16="http://schemas.microsoft.com/office/drawing/2014/main" id="{D1F73FFA-CD47-0E9C-D965-F2EAF274F4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H"/>
          </a:p>
        </p:txBody>
      </p:sp>
      <p:sp>
        <p:nvSpPr>
          <p:cNvPr id="4" name="Date Placeholder 3">
            <a:extLst>
              <a:ext uri="{FF2B5EF4-FFF2-40B4-BE49-F238E27FC236}">
                <a16:creationId xmlns:a16="http://schemas.microsoft.com/office/drawing/2014/main" id="{AC54AA40-A471-0126-A23F-3FD1EA56BCE4}"/>
              </a:ext>
            </a:extLst>
          </p:cNvPr>
          <p:cNvSpPr>
            <a:spLocks noGrp="1"/>
          </p:cNvSpPr>
          <p:nvPr>
            <p:ph type="dt" sz="half" idx="10"/>
          </p:nvPr>
        </p:nvSpPr>
        <p:spPr/>
        <p:txBody>
          <a:bodyPr/>
          <a:lstStyle/>
          <a:p>
            <a:fld id="{906955B1-B60E-40A2-8D3F-34F43AF6F706}" type="datetime8">
              <a:rPr lang="en-CH" smtClean="0"/>
              <a:t>5/19/25 10:12 AM</a:t>
            </a:fld>
            <a:endParaRPr lang="en-CH"/>
          </a:p>
        </p:txBody>
      </p:sp>
      <p:sp>
        <p:nvSpPr>
          <p:cNvPr id="5" name="Footer Placeholder 4">
            <a:extLst>
              <a:ext uri="{FF2B5EF4-FFF2-40B4-BE49-F238E27FC236}">
                <a16:creationId xmlns:a16="http://schemas.microsoft.com/office/drawing/2014/main" id="{06620C9B-B268-E6E0-DF80-7BFE3D8A9E06}"/>
              </a:ext>
            </a:extLst>
          </p:cNvPr>
          <p:cNvSpPr>
            <a:spLocks noGrp="1"/>
          </p:cNvSpPr>
          <p:nvPr>
            <p:ph type="ftr" sz="quarter" idx="11"/>
          </p:nvPr>
        </p:nvSpPr>
        <p:spPr/>
        <p:txBody>
          <a:bodyPr/>
          <a:lstStyle/>
          <a:p>
            <a:endParaRPr lang="en-CH"/>
          </a:p>
        </p:txBody>
      </p:sp>
      <p:sp>
        <p:nvSpPr>
          <p:cNvPr id="6" name="Slide Number Placeholder 5">
            <a:extLst>
              <a:ext uri="{FF2B5EF4-FFF2-40B4-BE49-F238E27FC236}">
                <a16:creationId xmlns:a16="http://schemas.microsoft.com/office/drawing/2014/main" id="{9374FC10-B11C-0F23-0BA7-9FEB9E96DDF9}"/>
              </a:ext>
            </a:extLst>
          </p:cNvPr>
          <p:cNvSpPr>
            <a:spLocks noGrp="1"/>
          </p:cNvSpPr>
          <p:nvPr>
            <p:ph type="sldNum" sz="quarter" idx="12"/>
          </p:nvPr>
        </p:nvSpPr>
        <p:spPr/>
        <p:txBody>
          <a:bodyPr/>
          <a:lstStyle/>
          <a:p>
            <a:fld id="{BE50D841-AE03-4072-8645-558D16E4E90D}" type="slidenum">
              <a:rPr lang="en-CH" smtClean="0"/>
              <a:t>‹#›</a:t>
            </a:fld>
            <a:endParaRPr lang="en-CH"/>
          </a:p>
        </p:txBody>
      </p:sp>
    </p:spTree>
    <p:extLst>
      <p:ext uri="{BB962C8B-B14F-4D97-AF65-F5344CB8AC3E}">
        <p14:creationId xmlns:p14="http://schemas.microsoft.com/office/powerpoint/2010/main" val="779868073"/>
      </p:ext>
    </p:extLst>
  </p:cSld>
  <p:clrMapOvr>
    <a:masterClrMapping/>
  </p:clrMapOvr>
</p:sldLayout>
</file>

<file path=ppt/slideLayouts/slideLayout7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240703-78EB-22C6-A493-944A929EBF3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CH"/>
          </a:p>
        </p:txBody>
      </p:sp>
      <p:sp>
        <p:nvSpPr>
          <p:cNvPr id="3" name="Vertical Text Placeholder 2">
            <a:extLst>
              <a:ext uri="{FF2B5EF4-FFF2-40B4-BE49-F238E27FC236}">
                <a16:creationId xmlns:a16="http://schemas.microsoft.com/office/drawing/2014/main" id="{85B01C05-7466-DD31-35CC-C9C9098529E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H"/>
          </a:p>
        </p:txBody>
      </p:sp>
      <p:sp>
        <p:nvSpPr>
          <p:cNvPr id="4" name="Date Placeholder 3">
            <a:extLst>
              <a:ext uri="{FF2B5EF4-FFF2-40B4-BE49-F238E27FC236}">
                <a16:creationId xmlns:a16="http://schemas.microsoft.com/office/drawing/2014/main" id="{888153B2-23FE-DB3E-C492-7661377B931D}"/>
              </a:ext>
            </a:extLst>
          </p:cNvPr>
          <p:cNvSpPr>
            <a:spLocks noGrp="1"/>
          </p:cNvSpPr>
          <p:nvPr>
            <p:ph type="dt" sz="half" idx="10"/>
          </p:nvPr>
        </p:nvSpPr>
        <p:spPr/>
        <p:txBody>
          <a:bodyPr/>
          <a:lstStyle/>
          <a:p>
            <a:fld id="{17EE0A70-6B3A-4CFB-BE13-06F3E884DBE7}" type="datetime8">
              <a:rPr lang="en-CH" smtClean="0"/>
              <a:t>5/19/25 10:12 AM</a:t>
            </a:fld>
            <a:endParaRPr lang="en-CH"/>
          </a:p>
        </p:txBody>
      </p:sp>
      <p:sp>
        <p:nvSpPr>
          <p:cNvPr id="5" name="Footer Placeholder 4">
            <a:extLst>
              <a:ext uri="{FF2B5EF4-FFF2-40B4-BE49-F238E27FC236}">
                <a16:creationId xmlns:a16="http://schemas.microsoft.com/office/drawing/2014/main" id="{61AA8C82-2CD3-76D4-3931-D99F4FCD9CA4}"/>
              </a:ext>
            </a:extLst>
          </p:cNvPr>
          <p:cNvSpPr>
            <a:spLocks noGrp="1"/>
          </p:cNvSpPr>
          <p:nvPr>
            <p:ph type="ftr" sz="quarter" idx="11"/>
          </p:nvPr>
        </p:nvSpPr>
        <p:spPr/>
        <p:txBody>
          <a:bodyPr/>
          <a:lstStyle/>
          <a:p>
            <a:endParaRPr lang="en-CH"/>
          </a:p>
        </p:txBody>
      </p:sp>
      <p:sp>
        <p:nvSpPr>
          <p:cNvPr id="6" name="Slide Number Placeholder 5">
            <a:extLst>
              <a:ext uri="{FF2B5EF4-FFF2-40B4-BE49-F238E27FC236}">
                <a16:creationId xmlns:a16="http://schemas.microsoft.com/office/drawing/2014/main" id="{1D2C3D64-6D99-9E3C-5439-361F294B8CB0}"/>
              </a:ext>
            </a:extLst>
          </p:cNvPr>
          <p:cNvSpPr>
            <a:spLocks noGrp="1"/>
          </p:cNvSpPr>
          <p:nvPr>
            <p:ph type="sldNum" sz="quarter" idx="12"/>
          </p:nvPr>
        </p:nvSpPr>
        <p:spPr/>
        <p:txBody>
          <a:bodyPr/>
          <a:lstStyle/>
          <a:p>
            <a:fld id="{BE50D841-AE03-4072-8645-558D16E4E90D}" type="slidenum">
              <a:rPr lang="en-CH" smtClean="0"/>
              <a:t>‹#›</a:t>
            </a:fld>
            <a:endParaRPr lang="en-CH"/>
          </a:p>
        </p:txBody>
      </p:sp>
    </p:spTree>
    <p:extLst>
      <p:ext uri="{BB962C8B-B14F-4D97-AF65-F5344CB8AC3E}">
        <p14:creationId xmlns:p14="http://schemas.microsoft.com/office/powerpoint/2010/main" val="3568101507"/>
      </p:ext>
    </p:extLst>
  </p:cSld>
  <p:clrMapOvr>
    <a:masterClrMapping/>
  </p:clrMapOvr>
</p:sldLayout>
</file>

<file path=ppt/slideLayouts/slideLayout75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endParaRPr 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cs typeface="ＭＳ Ｐゴシック" charset="0"/>
              </a:defRPr>
            </a:lvl1pPr>
          </a:lstStyle>
          <a:p>
            <a:pPr>
              <a:defRPr/>
            </a:pPr>
            <a:fld id="{2B0615E8-B7BA-A94F-8CD8-59ABAB50F7E7}" type="slidenum">
              <a:rPr lang="en-US"/>
              <a:pPr>
                <a:defRPr/>
              </a:pPr>
              <a:t>‹#›</a:t>
            </a:fld>
            <a:endParaRPr lang="en-US"/>
          </a:p>
        </p:txBody>
      </p:sp>
    </p:spTree>
    <p:extLst>
      <p:ext uri="{BB962C8B-B14F-4D97-AF65-F5344CB8AC3E}">
        <p14:creationId xmlns:p14="http://schemas.microsoft.com/office/powerpoint/2010/main" val="930935178"/>
      </p:ext>
    </p:extLst>
  </p:cSld>
  <p:clrMapOvr>
    <a:masterClrMapping/>
  </p:clrMapOvr>
  <p:transition/>
</p:sldLayout>
</file>

<file path=ppt/slideLayouts/slideLayout7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8E574D81-B5DE-384D-B24B-566C679AE608}" type="slidenum">
              <a:rPr lang="en-US"/>
              <a:pPr>
                <a:defRPr/>
              </a:pPr>
              <a:t>‹#›</a:t>
            </a:fld>
            <a:endParaRPr lang="en-US"/>
          </a:p>
        </p:txBody>
      </p:sp>
    </p:spTree>
    <p:extLst>
      <p:ext uri="{BB962C8B-B14F-4D97-AF65-F5344CB8AC3E}">
        <p14:creationId xmlns:p14="http://schemas.microsoft.com/office/powerpoint/2010/main" val="3905906413"/>
      </p:ext>
    </p:extLst>
  </p:cSld>
  <p:clrMapOvr>
    <a:masterClrMapping/>
  </p:clrMapOvr>
  <p:transition/>
</p:sldLayout>
</file>

<file path=ppt/slideLayouts/slideLayout7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7F718DBD-A8C3-BF41-B930-E6F09B914FC3}" type="slidenum">
              <a:rPr lang="en-US"/>
              <a:pPr>
                <a:defRPr/>
              </a:pPr>
              <a:t>‹#›</a:t>
            </a:fld>
            <a:endParaRPr lang="en-US"/>
          </a:p>
        </p:txBody>
      </p:sp>
    </p:spTree>
    <p:extLst>
      <p:ext uri="{BB962C8B-B14F-4D97-AF65-F5344CB8AC3E}">
        <p14:creationId xmlns:p14="http://schemas.microsoft.com/office/powerpoint/2010/main" val="2976774"/>
      </p:ext>
    </p:extLst>
  </p:cSld>
  <p:clrMapOvr>
    <a:masterClrMapping/>
  </p:clrMapOvr>
  <p:transition/>
</p:sldLayout>
</file>

<file path=ppt/slideLayouts/slideLayout7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79E6F74A-33AD-9C44-A652-5BC058E44322}" type="slidenum">
              <a:rPr lang="en-US"/>
              <a:pPr>
                <a:defRPr/>
              </a:pPr>
              <a:t>‹#›</a:t>
            </a:fld>
            <a:endParaRPr lang="en-US"/>
          </a:p>
        </p:txBody>
      </p:sp>
    </p:spTree>
    <p:extLst>
      <p:ext uri="{BB962C8B-B14F-4D97-AF65-F5344CB8AC3E}">
        <p14:creationId xmlns:p14="http://schemas.microsoft.com/office/powerpoint/2010/main" val="2887491318"/>
      </p:ext>
    </p:extLst>
  </p:cSld>
  <p:clrMapOvr>
    <a:masterClrMapping/>
  </p:clrMapOvr>
  <p:transition/>
</p:sldLayout>
</file>

<file path=ppt/slideLayouts/slideLayout7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a:defRPr>
                <a:cs typeface="ＭＳ Ｐゴシック" charset="0"/>
              </a:defRPr>
            </a:lvl1pPr>
          </a:lstStyle>
          <a:p>
            <a:pPr>
              <a:defRPr/>
            </a:pPr>
            <a:fld id="{2FE313B9-34D2-9B4F-924F-705E340D7A3C}" type="slidenum">
              <a:rPr lang="en-US"/>
              <a:pPr>
                <a:defRPr/>
              </a:pPr>
              <a:t>‹#›</a:t>
            </a:fld>
            <a:endParaRPr lang="en-US"/>
          </a:p>
        </p:txBody>
      </p:sp>
    </p:spTree>
    <p:extLst>
      <p:ext uri="{BB962C8B-B14F-4D97-AF65-F5344CB8AC3E}">
        <p14:creationId xmlns:p14="http://schemas.microsoft.com/office/powerpoint/2010/main" val="3432374027"/>
      </p:ext>
    </p:extLst>
  </p:cSld>
  <p:clrMapOvr>
    <a:masterClrMapping/>
  </p:clrMapOvr>
  <p:transition/>
</p:sldLayout>
</file>

<file path=ppt/slideLayouts/slideLayout7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a:defRPr>
                <a:cs typeface="ＭＳ Ｐゴシック" charset="0"/>
              </a:defRPr>
            </a:lvl1pPr>
          </a:lstStyle>
          <a:p>
            <a:pPr>
              <a:defRPr/>
            </a:pPr>
            <a:fld id="{272681F7-101F-CD48-BD26-A7C1DB38DD72}" type="slidenum">
              <a:rPr lang="en-US"/>
              <a:pPr>
                <a:defRPr/>
              </a:pPr>
              <a:t>‹#›</a:t>
            </a:fld>
            <a:endParaRPr lang="en-US"/>
          </a:p>
        </p:txBody>
      </p:sp>
    </p:spTree>
    <p:extLst>
      <p:ext uri="{BB962C8B-B14F-4D97-AF65-F5344CB8AC3E}">
        <p14:creationId xmlns:p14="http://schemas.microsoft.com/office/powerpoint/2010/main" val="3433959441"/>
      </p:ext>
    </p:extLst>
  </p:cSld>
  <p:clrMapOvr>
    <a:masterClrMapping/>
  </p:clrMapOvr>
  <p:transition/>
</p:sldLayout>
</file>

<file path=ppt/slideLayouts/slideLayout7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a:defRPr>
                <a:cs typeface="ＭＳ Ｐゴシック" charset="0"/>
              </a:defRPr>
            </a:lvl1pPr>
          </a:lstStyle>
          <a:p>
            <a:pPr>
              <a:defRPr/>
            </a:pPr>
            <a:fld id="{4DA22FE8-1BF1-7945-858E-9EDF18117A7F}" type="slidenum">
              <a:rPr lang="en-US"/>
              <a:pPr>
                <a:defRPr/>
              </a:pPr>
              <a:t>‹#›</a:t>
            </a:fld>
            <a:endParaRPr lang="en-US"/>
          </a:p>
        </p:txBody>
      </p:sp>
    </p:spTree>
    <p:extLst>
      <p:ext uri="{BB962C8B-B14F-4D97-AF65-F5344CB8AC3E}">
        <p14:creationId xmlns:p14="http://schemas.microsoft.com/office/powerpoint/2010/main" val="2986717299"/>
      </p:ext>
    </p:extLst>
  </p:cSld>
  <p:clrMapOvr>
    <a:masterClrMapping/>
  </p:clrMapOvr>
  <p:transition/>
</p:sldLayout>
</file>

<file path=ppt/slideLayouts/slideLayout7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EDECFB72-9437-4E43-B6E9-A86EC5F84799}" type="slidenum">
              <a:rPr lang="en-US"/>
              <a:pPr>
                <a:defRPr/>
              </a:pPr>
              <a:t>‹#›</a:t>
            </a:fld>
            <a:endParaRPr lang="en-US"/>
          </a:p>
        </p:txBody>
      </p:sp>
    </p:spTree>
    <p:extLst>
      <p:ext uri="{BB962C8B-B14F-4D97-AF65-F5344CB8AC3E}">
        <p14:creationId xmlns:p14="http://schemas.microsoft.com/office/powerpoint/2010/main" val="723701476"/>
      </p:ext>
    </p:extLst>
  </p:cSld>
  <p:clrMapOvr>
    <a:masterClrMapping/>
  </p:clrMapOvr>
  <p:transition/>
</p:sldLayout>
</file>

<file path=ppt/slideLayouts/slideLayout7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9F1BB03A-AA9C-3441-BB02-8D748B0FE787}" type="slidenum">
              <a:rPr lang="en-US"/>
              <a:pPr>
                <a:defRPr/>
              </a:pPr>
              <a:t>‹#›</a:t>
            </a:fld>
            <a:endParaRPr lang="en-US"/>
          </a:p>
        </p:txBody>
      </p:sp>
    </p:spTree>
    <p:extLst>
      <p:ext uri="{BB962C8B-B14F-4D97-AF65-F5344CB8AC3E}">
        <p14:creationId xmlns:p14="http://schemas.microsoft.com/office/powerpoint/2010/main" val="2341110785"/>
      </p:ext>
    </p:extLst>
  </p:cSld>
  <p:clrMapOvr>
    <a:masterClrMapping/>
  </p:clrMapOvr>
  <p:transition/>
</p:sldLayout>
</file>

<file path=ppt/slideLayouts/slideLayout7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F09218E9-1586-4840-9706-4250AB6924DC}" type="slidenum">
              <a:rPr lang="en-US"/>
              <a:pPr>
                <a:defRPr/>
              </a:pPr>
              <a:t>‹#›</a:t>
            </a:fld>
            <a:endParaRPr lang="en-US"/>
          </a:p>
        </p:txBody>
      </p:sp>
    </p:spTree>
    <p:extLst>
      <p:ext uri="{BB962C8B-B14F-4D97-AF65-F5344CB8AC3E}">
        <p14:creationId xmlns:p14="http://schemas.microsoft.com/office/powerpoint/2010/main" val="1374626192"/>
      </p:ext>
    </p:extLst>
  </p:cSld>
  <p:clrMapOvr>
    <a:masterClrMapping/>
  </p:clrMapOvr>
  <p:transition/>
</p:sldLayout>
</file>

<file path=ppt/slideLayouts/slideLayout7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0C7C5289-DED0-BF4F-8007-4B3A361AC980}" type="slidenum">
              <a:rPr lang="en-US"/>
              <a:pPr>
                <a:defRPr/>
              </a:pPr>
              <a:t>‹#›</a:t>
            </a:fld>
            <a:endParaRPr lang="en-US"/>
          </a:p>
        </p:txBody>
      </p:sp>
    </p:spTree>
    <p:extLst>
      <p:ext uri="{BB962C8B-B14F-4D97-AF65-F5344CB8AC3E}">
        <p14:creationId xmlns:p14="http://schemas.microsoft.com/office/powerpoint/2010/main" val="236402680"/>
      </p:ext>
    </p:extLst>
  </p:cSld>
  <p:clrMapOvr>
    <a:masterClrMapping/>
  </p:clrMapOvr>
  <p:transition/>
</p:sldLayout>
</file>

<file path=ppt/slideLayouts/slideLayout76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177E2285-5DCA-104D-A461-AF822D41BD2E}" type="slidenum">
              <a:rPr lang="en-US"/>
              <a:pPr>
                <a:defRPr/>
              </a:pPr>
              <a:t>‹#›</a:t>
            </a:fld>
            <a:endParaRPr lang="en-US"/>
          </a:p>
        </p:txBody>
      </p:sp>
    </p:spTree>
    <p:extLst>
      <p:ext uri="{BB962C8B-B14F-4D97-AF65-F5344CB8AC3E}">
        <p14:creationId xmlns:p14="http://schemas.microsoft.com/office/powerpoint/2010/main" val="1063571261"/>
      </p:ext>
    </p:extLst>
  </p:cSld>
  <p:clrMapOvr>
    <a:masterClrMapping/>
  </p:clrMapOvr>
  <p:transition/>
</p:sldLayout>
</file>

<file path=ppt/slideLayouts/slideLayout7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Tree>
    <p:extLst>
      <p:ext uri="{BB962C8B-B14F-4D97-AF65-F5344CB8AC3E}">
        <p14:creationId xmlns:p14="http://schemas.microsoft.com/office/powerpoint/2010/main" val="1784601892"/>
      </p:ext>
    </p:extLst>
  </p:cSld>
  <p:clrMapOvr>
    <a:masterClrMapping/>
  </p:clrMapOvr>
</p:sldLayout>
</file>

<file path=ppt/slideLayouts/slideLayout7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p:cNvSpPr>
            <a:spLocks noGrp="1"/>
          </p:cNvSpPr>
          <p:nvPr>
            <p:ph type="sldNum" sz="quarter" idx="10"/>
          </p:nvPr>
        </p:nvSpPr>
        <p:spPr>
          <a:xfrm>
            <a:off x="8077200" y="6340475"/>
            <a:ext cx="685800" cy="365125"/>
          </a:xfrm>
        </p:spPr>
        <p:txBody>
          <a:bodyPr wrap="square" numCol="1" anchorCtr="0" compatLnSpc="1">
            <a:prstTxWarp prst="textNoShape">
              <a:avLst/>
            </a:prstTxWarp>
          </a:bodyPr>
          <a:lstStyle>
            <a:lvl1pPr fontAlgn="base">
              <a:spcBef>
                <a:spcPct val="0"/>
              </a:spcBef>
              <a:spcAft>
                <a:spcPct val="0"/>
              </a:spcAft>
              <a:defRPr sz="2000">
                <a:solidFill>
                  <a:srgbClr val="898989"/>
                </a:solidFill>
                <a:latin typeface="Cambria Math" charset="0"/>
                <a:ea typeface="ＭＳ Ｐゴシック" charset="0"/>
                <a:cs typeface="Cambria Math" charset="0"/>
              </a:defRPr>
            </a:lvl1pPr>
          </a:lstStyle>
          <a:p>
            <a:fld id="{2F9AB1DC-1F54-3E4A-95A3-3C4F38B38287}" type="slidenum">
              <a:rPr lang="en-US"/>
              <a:pPr/>
              <a:t>‹#›</a:t>
            </a:fld>
            <a:endParaRPr lang="en-US"/>
          </a:p>
        </p:txBody>
      </p:sp>
    </p:spTree>
    <p:extLst>
      <p:ext uri="{BB962C8B-B14F-4D97-AF65-F5344CB8AC3E}">
        <p14:creationId xmlns:p14="http://schemas.microsoft.com/office/powerpoint/2010/main" val="3823081156"/>
      </p:ext>
    </p:extLst>
  </p:cSld>
  <p:clrMapOvr>
    <a:masterClrMapping/>
  </p:clrMapOvr>
</p:sldLayout>
</file>

<file path=ppt/slideLayouts/slideLayout7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D5ABD69-D797-204B-8AF8-3D380E6914CA}" type="slidenum">
              <a:rPr lang="en-US"/>
              <a:pPr>
                <a:defRPr/>
              </a:pPr>
              <a:t>‹#›</a:t>
            </a:fld>
            <a:endParaRPr lang="en-US"/>
          </a:p>
        </p:txBody>
      </p:sp>
    </p:spTree>
    <p:extLst>
      <p:ext uri="{BB962C8B-B14F-4D97-AF65-F5344CB8AC3E}">
        <p14:creationId xmlns:p14="http://schemas.microsoft.com/office/powerpoint/2010/main" val="3118653596"/>
      </p:ext>
    </p:extLst>
  </p:cSld>
  <p:clrMapOvr>
    <a:masterClrMapping/>
  </p:clrMapOvr>
</p:sldLayout>
</file>

<file path=ppt/slideLayouts/slideLayout7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D4167CB6-3B08-5F41-8B2C-916DD676D121}" type="slidenum">
              <a:rPr lang="en-US"/>
              <a:pPr>
                <a:defRPr/>
              </a:pPr>
              <a:t>‹#›</a:t>
            </a:fld>
            <a:endParaRPr lang="en-US"/>
          </a:p>
        </p:txBody>
      </p:sp>
    </p:spTree>
    <p:extLst>
      <p:ext uri="{BB962C8B-B14F-4D97-AF65-F5344CB8AC3E}">
        <p14:creationId xmlns:p14="http://schemas.microsoft.com/office/powerpoint/2010/main" val="2688356605"/>
      </p:ext>
    </p:extLst>
  </p:cSld>
  <p:clrMapOvr>
    <a:masterClrMapping/>
  </p:clrMapOvr>
</p:sldLayout>
</file>

<file path=ppt/slideLayouts/slideLayout7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A0D681A-F5B4-9644-896C-61B2B0FDE4AA}" type="slidenum">
              <a:rPr lang="en-US"/>
              <a:pPr>
                <a:defRPr/>
              </a:pPr>
              <a:t>‹#›</a:t>
            </a:fld>
            <a:endParaRPr lang="en-US"/>
          </a:p>
        </p:txBody>
      </p:sp>
    </p:spTree>
    <p:extLst>
      <p:ext uri="{BB962C8B-B14F-4D97-AF65-F5344CB8AC3E}">
        <p14:creationId xmlns:p14="http://schemas.microsoft.com/office/powerpoint/2010/main" val="1753827927"/>
      </p:ext>
    </p:extLst>
  </p:cSld>
  <p:clrMapOvr>
    <a:masterClrMapping/>
  </p:clrMapOvr>
</p:sldLayout>
</file>

<file path=ppt/slideLayouts/slideLayout7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E9EE30A7-2F09-2442-8BD0-04F2DD3C2603}" type="slidenum">
              <a:rPr lang="en-US"/>
              <a:pPr>
                <a:defRPr/>
              </a:pPr>
              <a:t>‹#›</a:t>
            </a:fld>
            <a:endParaRPr lang="en-US"/>
          </a:p>
        </p:txBody>
      </p:sp>
    </p:spTree>
    <p:extLst>
      <p:ext uri="{BB962C8B-B14F-4D97-AF65-F5344CB8AC3E}">
        <p14:creationId xmlns:p14="http://schemas.microsoft.com/office/powerpoint/2010/main" val="3335358546"/>
      </p:ext>
    </p:extLst>
  </p:cSld>
  <p:clrMapOvr>
    <a:masterClrMapping/>
  </p:clrMapOvr>
</p:sldLayout>
</file>

<file path=ppt/slideLayouts/slideLayout7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56C5735-7F4B-8947-B422-F91141E3F4AD}" type="slidenum">
              <a:rPr lang="en-US"/>
              <a:pPr>
                <a:defRPr/>
              </a:pPr>
              <a:t>‹#›</a:t>
            </a:fld>
            <a:endParaRPr lang="en-US"/>
          </a:p>
        </p:txBody>
      </p:sp>
    </p:spTree>
    <p:extLst>
      <p:ext uri="{BB962C8B-B14F-4D97-AF65-F5344CB8AC3E}">
        <p14:creationId xmlns:p14="http://schemas.microsoft.com/office/powerpoint/2010/main" val="1768011696"/>
      </p:ext>
    </p:extLst>
  </p:cSld>
  <p:clrMapOvr>
    <a:masterClrMapping/>
  </p:clrMapOvr>
</p:sldLayout>
</file>

<file path=ppt/slideLayouts/slideLayout7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9E84826-6BA8-884D-A601-2AAB8825DBC3}" type="slidenum">
              <a:rPr lang="en-US"/>
              <a:pPr>
                <a:defRPr/>
              </a:pPr>
              <a:t>‹#›</a:t>
            </a:fld>
            <a:endParaRPr lang="en-US"/>
          </a:p>
        </p:txBody>
      </p:sp>
    </p:spTree>
    <p:extLst>
      <p:ext uri="{BB962C8B-B14F-4D97-AF65-F5344CB8AC3E}">
        <p14:creationId xmlns:p14="http://schemas.microsoft.com/office/powerpoint/2010/main" val="1321593517"/>
      </p:ext>
    </p:extLst>
  </p:cSld>
  <p:clrMapOvr>
    <a:masterClrMapping/>
  </p:clrMapOvr>
</p:sldLayout>
</file>

<file path=ppt/slideLayouts/slideLayout7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6531BACC-C330-6040-8E9C-315FB8A2D4F3}" type="slidenum">
              <a:rPr lang="en-US"/>
              <a:pPr>
                <a:defRPr/>
              </a:pPr>
              <a:t>‹#›</a:t>
            </a:fld>
            <a:endParaRPr lang="en-US"/>
          </a:p>
        </p:txBody>
      </p:sp>
    </p:spTree>
    <p:extLst>
      <p:ext uri="{BB962C8B-B14F-4D97-AF65-F5344CB8AC3E}">
        <p14:creationId xmlns:p14="http://schemas.microsoft.com/office/powerpoint/2010/main" val="3176480140"/>
      </p:ext>
    </p:extLst>
  </p:cSld>
  <p:clrMapOvr>
    <a:masterClrMapping/>
  </p:clrMapOvr>
</p:sldLayout>
</file>

<file path=ppt/slideLayouts/slideLayout7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CA13EE9E-551C-B04A-8AEF-33C040418E39}" type="slidenum">
              <a:rPr lang="en-US"/>
              <a:pPr>
                <a:defRPr/>
              </a:pPr>
              <a:t>‹#›</a:t>
            </a:fld>
            <a:endParaRPr lang="en-US"/>
          </a:p>
        </p:txBody>
      </p:sp>
    </p:spTree>
    <p:extLst>
      <p:ext uri="{BB962C8B-B14F-4D97-AF65-F5344CB8AC3E}">
        <p14:creationId xmlns:p14="http://schemas.microsoft.com/office/powerpoint/2010/main" val="2367805344"/>
      </p:ext>
    </p:extLst>
  </p:cSld>
  <p:clrMapOvr>
    <a:masterClrMapping/>
  </p:clrMapOvr>
</p:sldLayout>
</file>

<file path=ppt/slideLayouts/slideLayout7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200974D-7775-EC48-B655-6C7A7623F53B}" type="slidenum">
              <a:rPr lang="en-US"/>
              <a:pPr>
                <a:defRPr/>
              </a:pPr>
              <a:t>‹#›</a:t>
            </a:fld>
            <a:endParaRPr lang="en-US"/>
          </a:p>
        </p:txBody>
      </p:sp>
    </p:spTree>
    <p:extLst>
      <p:ext uri="{BB962C8B-B14F-4D97-AF65-F5344CB8AC3E}">
        <p14:creationId xmlns:p14="http://schemas.microsoft.com/office/powerpoint/2010/main" val="2610737726"/>
      </p:ext>
    </p:extLst>
  </p:cSld>
  <p:clrMapOvr>
    <a:masterClrMapping/>
  </p:clrMapOvr>
</p:sldLayout>
</file>

<file path=ppt/slideLayouts/slideLayout7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8CE3EE-5F6D-30D9-6691-6C24B7F56349}"/>
              </a:ext>
            </a:extLst>
          </p:cNvPr>
          <p:cNvSpPr/>
          <p:nvPr userDrawn="1"/>
        </p:nvSpPr>
        <p:spPr>
          <a:xfrm>
            <a:off x="0" y="0"/>
            <a:ext cx="9144000" cy="3555564"/>
          </a:xfrm>
          <a:prstGeom prst="rect">
            <a:avLst/>
          </a:prstGeom>
          <a:solidFill>
            <a:srgbClr val="59595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2" name="Title 1"/>
          <p:cNvSpPr>
            <a:spLocks noGrp="1"/>
          </p:cNvSpPr>
          <p:nvPr>
            <p:ph type="ctrTitle"/>
          </p:nvPr>
        </p:nvSpPr>
        <p:spPr>
          <a:xfrm>
            <a:off x="685800" y="1122363"/>
            <a:ext cx="7772400" cy="2254188"/>
          </a:xfrm>
        </p:spPr>
        <p:txBody>
          <a:bodyPr anchor="b"/>
          <a:lstStyle>
            <a:lvl1pPr algn="ctr">
              <a:defRPr sz="6000" b="1">
                <a:solidFill>
                  <a:schemeClr val="bg1"/>
                </a:solidFill>
                <a:latin typeface="Cambria" panose="02040503050406030204" pitchFamily="18" charset="0"/>
                <a:ea typeface="Cambria" panose="02040503050406030204" pitchFamily="18" charset="0"/>
              </a:defRPr>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tx1">
                    <a:lumMod val="50000"/>
                    <a:lumOff val="50000"/>
                  </a:schemeClr>
                </a:solidFill>
                <a:latin typeface="Cambria" panose="02040503050406030204" pitchFamily="18" charset="0"/>
                <a:ea typeface="Cambria" panose="020405030504060302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36209CE-1A85-4944-AF2D-3BF692221AD4}" type="datetime8">
              <a:rPr lang="en-CH" smtClean="0"/>
              <a:t>5/19/25 10:12 AM</a:t>
            </a:fld>
            <a:endParaRPr lang="en-CH"/>
          </a:p>
        </p:txBody>
      </p:sp>
      <p:sp>
        <p:nvSpPr>
          <p:cNvPr id="5" name="Footer Placeholder 4"/>
          <p:cNvSpPr>
            <a:spLocks noGrp="1"/>
          </p:cNvSpPr>
          <p:nvPr>
            <p:ph type="ftr" sz="quarter" idx="11"/>
          </p:nvPr>
        </p:nvSpPr>
        <p:spPr/>
        <p:txBody>
          <a:bodyPr/>
          <a:lstStyle/>
          <a:p>
            <a:endParaRPr lang="en-CH"/>
          </a:p>
        </p:txBody>
      </p:sp>
      <p:pic>
        <p:nvPicPr>
          <p:cNvPr id="9" name="Google Shape;57;p13" descr="http://www.euroc-project.eu/fileadmin/imgEuroc/eurocConsortiumLogos/ethLogo.png">
            <a:extLst>
              <a:ext uri="{FF2B5EF4-FFF2-40B4-BE49-F238E27FC236}">
                <a16:creationId xmlns:a16="http://schemas.microsoft.com/office/drawing/2014/main" id="{C2A20B87-3B56-2955-EC83-54FDE8CC0813}"/>
              </a:ext>
            </a:extLst>
          </p:cNvPr>
          <p:cNvPicPr preferRelativeResize="0"/>
          <p:nvPr userDrawn="1"/>
        </p:nvPicPr>
        <p:blipFill rotWithShape="1">
          <a:blip r:embed="rId2">
            <a:alphaModFix/>
          </a:blip>
          <a:srcRect/>
          <a:stretch/>
        </p:blipFill>
        <p:spPr>
          <a:xfrm>
            <a:off x="6060689" y="5974307"/>
            <a:ext cx="2397511" cy="492491"/>
          </a:xfrm>
          <a:prstGeom prst="rect">
            <a:avLst/>
          </a:prstGeom>
          <a:noFill/>
          <a:ln>
            <a:noFill/>
          </a:ln>
        </p:spPr>
      </p:pic>
      <p:pic>
        <p:nvPicPr>
          <p:cNvPr id="10" name="Graphic 9">
            <a:extLst>
              <a:ext uri="{FF2B5EF4-FFF2-40B4-BE49-F238E27FC236}">
                <a16:creationId xmlns:a16="http://schemas.microsoft.com/office/drawing/2014/main" id="{D84F6266-43B5-7F47-0360-AB4CFC563877}"/>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4251" y="5943937"/>
            <a:ext cx="2875694" cy="553229"/>
          </a:xfrm>
          <a:prstGeom prst="rect">
            <a:avLst/>
          </a:prstGeom>
        </p:spPr>
      </p:pic>
    </p:spTree>
    <p:extLst>
      <p:ext uri="{BB962C8B-B14F-4D97-AF65-F5344CB8AC3E}">
        <p14:creationId xmlns:p14="http://schemas.microsoft.com/office/powerpoint/2010/main" val="3341605046"/>
      </p:ext>
    </p:extLst>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4B5CA0-49E7-FE9B-EE5B-1C5C5EB456E2}"/>
              </a:ext>
            </a:extLst>
          </p:cNvPr>
          <p:cNvSpPr/>
          <p:nvPr userDrawn="1"/>
        </p:nvSpPr>
        <p:spPr>
          <a:xfrm>
            <a:off x="0" y="1"/>
            <a:ext cx="9144000" cy="625434"/>
          </a:xfrm>
          <a:prstGeom prst="rect">
            <a:avLst/>
          </a:prstGeom>
          <a:solidFill>
            <a:srgbClr val="59595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H"/>
          </a:p>
        </p:txBody>
      </p:sp>
      <p:sp>
        <p:nvSpPr>
          <p:cNvPr id="2" name="Title 1"/>
          <p:cNvSpPr>
            <a:spLocks noGrp="1"/>
          </p:cNvSpPr>
          <p:nvPr>
            <p:ph type="title"/>
          </p:nvPr>
        </p:nvSpPr>
        <p:spPr>
          <a:xfrm>
            <a:off x="118506" y="85582"/>
            <a:ext cx="8863692" cy="454271"/>
          </a:xfrm>
        </p:spPr>
        <p:txBody>
          <a:bodyPr>
            <a:noAutofit/>
          </a:bodyPr>
          <a:lstStyle>
            <a:lvl1pPr>
              <a:defRPr sz="3600" b="1">
                <a:solidFill>
                  <a:schemeClr val="bg1"/>
                </a:solidFill>
                <a:latin typeface="Cambria" panose="02040503050406030204" pitchFamily="18" charset="0"/>
                <a:ea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121970" y="720436"/>
            <a:ext cx="8863692" cy="5632864"/>
          </a:xfrm>
        </p:spPr>
        <p:txBody>
          <a:bodyPr>
            <a:normAutofit/>
          </a:bodyPr>
          <a:lstStyle>
            <a:lvl1pPr>
              <a:defRPr sz="2400">
                <a:latin typeface="Cambria" panose="02040503050406030204" pitchFamily="18" charset="0"/>
                <a:ea typeface="Cambria" panose="02040503050406030204" pitchFamily="18" charset="0"/>
              </a:defRPr>
            </a:lvl1pPr>
            <a:lvl2pPr>
              <a:defRPr sz="2000">
                <a:latin typeface="Cambria" panose="02040503050406030204" pitchFamily="18" charset="0"/>
                <a:ea typeface="Cambria" panose="02040503050406030204" pitchFamily="18" charset="0"/>
              </a:defRPr>
            </a:lvl2pPr>
            <a:lvl3pPr>
              <a:defRPr sz="1800">
                <a:latin typeface="Cambria" panose="02040503050406030204" pitchFamily="18" charset="0"/>
                <a:ea typeface="Cambria" panose="02040503050406030204" pitchFamily="18" charset="0"/>
              </a:defRPr>
            </a:lvl3pPr>
            <a:lvl4pPr>
              <a:defRPr sz="1600">
                <a:latin typeface="Cambria" panose="02040503050406030204" pitchFamily="18" charset="0"/>
                <a:ea typeface="Cambria" panose="02040503050406030204" pitchFamily="18" charset="0"/>
              </a:defRPr>
            </a:lvl4pPr>
            <a:lvl5pPr>
              <a:defRPr sz="1600">
                <a:latin typeface="Cambria" panose="02040503050406030204" pitchFamily="18" charset="0"/>
                <a:ea typeface="Cambria" panose="02040503050406030204" pitchFamily="18" charset="0"/>
              </a:defRPr>
            </a:lvl5pPr>
          </a:lstStyle>
          <a:p>
            <a:pPr lvl="0"/>
            <a:r>
              <a:rPr lang="en-US" dirty="0"/>
              <a:t>Click to edit Master text styles</a:t>
            </a:r>
          </a:p>
          <a:p>
            <a:pPr lvl="1"/>
            <a:r>
              <a:rPr lang="en-US" dirty="0"/>
              <a:t>Second level</a:t>
            </a:r>
          </a:p>
        </p:txBody>
      </p:sp>
      <p:sp>
        <p:nvSpPr>
          <p:cNvPr id="6" name="Slide Number Placeholder 5"/>
          <p:cNvSpPr>
            <a:spLocks noGrp="1"/>
          </p:cNvSpPr>
          <p:nvPr>
            <p:ph type="sldNum" sz="quarter" idx="12"/>
          </p:nvPr>
        </p:nvSpPr>
        <p:spPr>
          <a:xfrm>
            <a:off x="6924798" y="6468965"/>
            <a:ext cx="2057400" cy="244594"/>
          </a:xfrm>
        </p:spPr>
        <p:txBody>
          <a:bodyPr/>
          <a:lstStyle>
            <a:lvl1pPr>
              <a:defRPr sz="1800" b="1">
                <a:latin typeface="Cambria" panose="02040503050406030204" pitchFamily="18" charset="0"/>
                <a:ea typeface="Cambria" panose="02040503050406030204" pitchFamily="18" charset="0"/>
              </a:defRPr>
            </a:lvl1pPr>
          </a:lstStyle>
          <a:p>
            <a:fld id="{7E31B401-36E9-4C00-B8DC-84A96D356336}" type="slidenum">
              <a:rPr lang="en-CH" smtClean="0"/>
              <a:pPr/>
              <a:t>‹#›</a:t>
            </a:fld>
            <a:endParaRPr lang="en-CH" dirty="0"/>
          </a:p>
        </p:txBody>
      </p:sp>
      <p:pic>
        <p:nvPicPr>
          <p:cNvPr id="8" name="Graphic 7">
            <a:extLst>
              <a:ext uri="{FF2B5EF4-FFF2-40B4-BE49-F238E27FC236}">
                <a16:creationId xmlns:a16="http://schemas.microsoft.com/office/drawing/2014/main" id="{45171DDF-1964-DD27-3DA3-56A73B8E617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70" y="6468965"/>
            <a:ext cx="1271401" cy="244594"/>
          </a:xfrm>
          <a:prstGeom prst="rect">
            <a:avLst/>
          </a:prstGeom>
        </p:spPr>
      </p:pic>
    </p:spTree>
    <p:extLst>
      <p:ext uri="{BB962C8B-B14F-4D97-AF65-F5344CB8AC3E}">
        <p14:creationId xmlns:p14="http://schemas.microsoft.com/office/powerpoint/2010/main" val="2084917755"/>
      </p:ext>
    </p:extLst>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632C73-1967-4EAC-BB8B-1E68029824D9}" type="datetime8">
              <a:rPr lang="en-CH" smtClean="0"/>
              <a:t>5/19/25 10:12 AM</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7E31B401-36E9-4C00-B8DC-84A96D356336}" type="slidenum">
              <a:rPr lang="en-CH" smtClean="0"/>
              <a:t>‹#›</a:t>
            </a:fld>
            <a:endParaRPr lang="en-CH"/>
          </a:p>
        </p:txBody>
      </p:sp>
    </p:spTree>
    <p:extLst>
      <p:ext uri="{BB962C8B-B14F-4D97-AF65-F5344CB8AC3E}">
        <p14:creationId xmlns:p14="http://schemas.microsoft.com/office/powerpoint/2010/main" val="34044679"/>
      </p:ext>
    </p:extLst>
  </p:cSld>
  <p:clrMapOvr>
    <a:masterClrMapping/>
  </p:clrMapOvr>
</p:sldLayout>
</file>

<file path=ppt/slideLayouts/slideLayout7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23D230-9951-4ADB-9190-620D8099CA49}" type="datetime8">
              <a:rPr lang="en-CH" smtClean="0"/>
              <a:t>5/19/25 10:12 AM</a:t>
            </a:fld>
            <a:endParaRPr lang="en-CH"/>
          </a:p>
        </p:txBody>
      </p:sp>
      <p:sp>
        <p:nvSpPr>
          <p:cNvPr id="6" name="Footer Placeholder 5"/>
          <p:cNvSpPr>
            <a:spLocks noGrp="1"/>
          </p:cNvSpPr>
          <p:nvPr>
            <p:ph type="ftr" sz="quarter" idx="11"/>
          </p:nvPr>
        </p:nvSpPr>
        <p:spPr/>
        <p:txBody>
          <a:bodyPr/>
          <a:lstStyle/>
          <a:p>
            <a:endParaRPr lang="en-CH"/>
          </a:p>
        </p:txBody>
      </p:sp>
      <p:sp>
        <p:nvSpPr>
          <p:cNvPr id="7" name="Slide Number Placeholder 6"/>
          <p:cNvSpPr>
            <a:spLocks noGrp="1"/>
          </p:cNvSpPr>
          <p:nvPr>
            <p:ph type="sldNum" sz="quarter" idx="12"/>
          </p:nvPr>
        </p:nvSpPr>
        <p:spPr/>
        <p:txBody>
          <a:bodyPr/>
          <a:lstStyle/>
          <a:p>
            <a:fld id="{7E31B401-36E9-4C00-B8DC-84A96D356336}" type="slidenum">
              <a:rPr lang="en-CH" smtClean="0"/>
              <a:t>‹#›</a:t>
            </a:fld>
            <a:endParaRPr lang="en-CH"/>
          </a:p>
        </p:txBody>
      </p:sp>
    </p:spTree>
    <p:extLst>
      <p:ext uri="{BB962C8B-B14F-4D97-AF65-F5344CB8AC3E}">
        <p14:creationId xmlns:p14="http://schemas.microsoft.com/office/powerpoint/2010/main" val="702702404"/>
      </p:ext>
    </p:extLst>
  </p:cSld>
  <p:clrMapOvr>
    <a:masterClrMapping/>
  </p:clrMapOvr>
</p:sldLayout>
</file>

<file path=ppt/slideLayouts/slideLayout7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D683A7-697F-46FA-98DC-F423254CCD3F}" type="datetime8">
              <a:rPr lang="en-CH" smtClean="0"/>
              <a:t>5/19/25 10:12 AM</a:t>
            </a:fld>
            <a:endParaRPr lang="en-CH"/>
          </a:p>
        </p:txBody>
      </p:sp>
      <p:sp>
        <p:nvSpPr>
          <p:cNvPr id="8" name="Footer Placeholder 7"/>
          <p:cNvSpPr>
            <a:spLocks noGrp="1"/>
          </p:cNvSpPr>
          <p:nvPr>
            <p:ph type="ftr" sz="quarter" idx="11"/>
          </p:nvPr>
        </p:nvSpPr>
        <p:spPr/>
        <p:txBody>
          <a:bodyPr/>
          <a:lstStyle/>
          <a:p>
            <a:endParaRPr lang="en-CH"/>
          </a:p>
        </p:txBody>
      </p:sp>
      <p:sp>
        <p:nvSpPr>
          <p:cNvPr id="9" name="Slide Number Placeholder 8"/>
          <p:cNvSpPr>
            <a:spLocks noGrp="1"/>
          </p:cNvSpPr>
          <p:nvPr>
            <p:ph type="sldNum" sz="quarter" idx="12"/>
          </p:nvPr>
        </p:nvSpPr>
        <p:spPr/>
        <p:txBody>
          <a:bodyPr/>
          <a:lstStyle/>
          <a:p>
            <a:fld id="{7E31B401-36E9-4C00-B8DC-84A96D356336}" type="slidenum">
              <a:rPr lang="en-CH" smtClean="0"/>
              <a:t>‹#›</a:t>
            </a:fld>
            <a:endParaRPr lang="en-CH"/>
          </a:p>
        </p:txBody>
      </p:sp>
    </p:spTree>
    <p:extLst>
      <p:ext uri="{BB962C8B-B14F-4D97-AF65-F5344CB8AC3E}">
        <p14:creationId xmlns:p14="http://schemas.microsoft.com/office/powerpoint/2010/main" val="3796161399"/>
      </p:ext>
    </p:extLst>
  </p:cSld>
  <p:clrMapOvr>
    <a:masterClrMapping/>
  </p:clrMapOvr>
</p:sldLayout>
</file>

<file path=ppt/slideLayouts/slideLayout7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71EA57-F84E-4C8D-9043-16E7ABE43D97}" type="datetime8">
              <a:rPr lang="en-CH" smtClean="0"/>
              <a:t>5/19/25 10:12 AM</a:t>
            </a:fld>
            <a:endParaRPr lang="en-CH"/>
          </a:p>
        </p:txBody>
      </p:sp>
      <p:sp>
        <p:nvSpPr>
          <p:cNvPr id="4" name="Footer Placeholder 3"/>
          <p:cNvSpPr>
            <a:spLocks noGrp="1"/>
          </p:cNvSpPr>
          <p:nvPr>
            <p:ph type="ftr" sz="quarter" idx="11"/>
          </p:nvPr>
        </p:nvSpPr>
        <p:spPr/>
        <p:txBody>
          <a:bodyPr/>
          <a:lstStyle/>
          <a:p>
            <a:endParaRPr lang="en-CH"/>
          </a:p>
        </p:txBody>
      </p:sp>
      <p:sp>
        <p:nvSpPr>
          <p:cNvPr id="5" name="Slide Number Placeholder 4"/>
          <p:cNvSpPr>
            <a:spLocks noGrp="1"/>
          </p:cNvSpPr>
          <p:nvPr>
            <p:ph type="sldNum" sz="quarter" idx="12"/>
          </p:nvPr>
        </p:nvSpPr>
        <p:spPr/>
        <p:txBody>
          <a:bodyPr/>
          <a:lstStyle/>
          <a:p>
            <a:fld id="{7E31B401-36E9-4C00-B8DC-84A96D356336}" type="slidenum">
              <a:rPr lang="en-CH" smtClean="0"/>
              <a:t>‹#›</a:t>
            </a:fld>
            <a:endParaRPr lang="en-CH"/>
          </a:p>
        </p:txBody>
      </p:sp>
    </p:spTree>
    <p:extLst>
      <p:ext uri="{BB962C8B-B14F-4D97-AF65-F5344CB8AC3E}">
        <p14:creationId xmlns:p14="http://schemas.microsoft.com/office/powerpoint/2010/main" val="2380281595"/>
      </p:ext>
    </p:extLst>
  </p:cSld>
  <p:clrMapOvr>
    <a:masterClrMapping/>
  </p:clrMapOvr>
</p:sldLayout>
</file>

<file path=ppt/slideLayouts/slideLayout7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59B479-0152-4A89-9AF8-2B2A8894E312}" type="datetime8">
              <a:rPr lang="en-CH" smtClean="0"/>
              <a:t>5/19/25 10:12 AM</a:t>
            </a:fld>
            <a:endParaRPr lang="en-CH"/>
          </a:p>
        </p:txBody>
      </p:sp>
      <p:sp>
        <p:nvSpPr>
          <p:cNvPr id="3" name="Footer Placeholder 2"/>
          <p:cNvSpPr>
            <a:spLocks noGrp="1"/>
          </p:cNvSpPr>
          <p:nvPr>
            <p:ph type="ftr" sz="quarter" idx="11"/>
          </p:nvPr>
        </p:nvSpPr>
        <p:spPr/>
        <p:txBody>
          <a:bodyPr/>
          <a:lstStyle/>
          <a:p>
            <a:endParaRPr lang="en-CH"/>
          </a:p>
        </p:txBody>
      </p:sp>
      <p:sp>
        <p:nvSpPr>
          <p:cNvPr id="4" name="Slide Number Placeholder 3"/>
          <p:cNvSpPr>
            <a:spLocks noGrp="1"/>
          </p:cNvSpPr>
          <p:nvPr>
            <p:ph type="sldNum" sz="quarter" idx="12"/>
          </p:nvPr>
        </p:nvSpPr>
        <p:spPr/>
        <p:txBody>
          <a:bodyPr/>
          <a:lstStyle/>
          <a:p>
            <a:fld id="{7E31B401-36E9-4C00-B8DC-84A96D356336}" type="slidenum">
              <a:rPr lang="en-CH" smtClean="0"/>
              <a:t>‹#›</a:t>
            </a:fld>
            <a:endParaRPr lang="en-CH"/>
          </a:p>
        </p:txBody>
      </p:sp>
    </p:spTree>
    <p:extLst>
      <p:ext uri="{BB962C8B-B14F-4D97-AF65-F5344CB8AC3E}">
        <p14:creationId xmlns:p14="http://schemas.microsoft.com/office/powerpoint/2010/main" val="65023290"/>
      </p:ext>
    </p:extLst>
  </p:cSld>
  <p:clrMapOvr>
    <a:masterClrMapping/>
  </p:clrMapOvr>
</p:sldLayout>
</file>

<file path=ppt/slideLayouts/slideLayout7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D531A3-C014-4028-9B34-AC5DE262CA7B}" type="datetime8">
              <a:rPr lang="en-CH" smtClean="0"/>
              <a:t>5/19/25 10:12 AM</a:t>
            </a:fld>
            <a:endParaRPr lang="en-CH"/>
          </a:p>
        </p:txBody>
      </p:sp>
      <p:sp>
        <p:nvSpPr>
          <p:cNvPr id="6" name="Footer Placeholder 5"/>
          <p:cNvSpPr>
            <a:spLocks noGrp="1"/>
          </p:cNvSpPr>
          <p:nvPr>
            <p:ph type="ftr" sz="quarter" idx="11"/>
          </p:nvPr>
        </p:nvSpPr>
        <p:spPr/>
        <p:txBody>
          <a:bodyPr/>
          <a:lstStyle/>
          <a:p>
            <a:endParaRPr lang="en-CH"/>
          </a:p>
        </p:txBody>
      </p:sp>
      <p:sp>
        <p:nvSpPr>
          <p:cNvPr id="7" name="Slide Number Placeholder 6"/>
          <p:cNvSpPr>
            <a:spLocks noGrp="1"/>
          </p:cNvSpPr>
          <p:nvPr>
            <p:ph type="sldNum" sz="quarter" idx="12"/>
          </p:nvPr>
        </p:nvSpPr>
        <p:spPr/>
        <p:txBody>
          <a:bodyPr/>
          <a:lstStyle/>
          <a:p>
            <a:fld id="{7E31B401-36E9-4C00-B8DC-84A96D356336}" type="slidenum">
              <a:rPr lang="en-CH" smtClean="0"/>
              <a:t>‹#›</a:t>
            </a:fld>
            <a:endParaRPr lang="en-CH"/>
          </a:p>
        </p:txBody>
      </p:sp>
    </p:spTree>
    <p:extLst>
      <p:ext uri="{BB962C8B-B14F-4D97-AF65-F5344CB8AC3E}">
        <p14:creationId xmlns:p14="http://schemas.microsoft.com/office/powerpoint/2010/main" val="1186724845"/>
      </p:ext>
    </p:extLst>
  </p:cSld>
  <p:clrMapOvr>
    <a:masterClrMapping/>
  </p:clrMapOvr>
</p:sldLayout>
</file>

<file path=ppt/slideLayouts/slideLayout7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24F234-6D75-469E-A6FC-633B39A6B6F8}" type="datetime8">
              <a:rPr lang="en-CH" smtClean="0"/>
              <a:t>5/19/25 10:12 AM</a:t>
            </a:fld>
            <a:endParaRPr lang="en-CH"/>
          </a:p>
        </p:txBody>
      </p:sp>
      <p:sp>
        <p:nvSpPr>
          <p:cNvPr id="6" name="Footer Placeholder 5"/>
          <p:cNvSpPr>
            <a:spLocks noGrp="1"/>
          </p:cNvSpPr>
          <p:nvPr>
            <p:ph type="ftr" sz="quarter" idx="11"/>
          </p:nvPr>
        </p:nvSpPr>
        <p:spPr/>
        <p:txBody>
          <a:bodyPr/>
          <a:lstStyle/>
          <a:p>
            <a:endParaRPr lang="en-CH"/>
          </a:p>
        </p:txBody>
      </p:sp>
      <p:sp>
        <p:nvSpPr>
          <p:cNvPr id="7" name="Slide Number Placeholder 6"/>
          <p:cNvSpPr>
            <a:spLocks noGrp="1"/>
          </p:cNvSpPr>
          <p:nvPr>
            <p:ph type="sldNum" sz="quarter" idx="12"/>
          </p:nvPr>
        </p:nvSpPr>
        <p:spPr/>
        <p:txBody>
          <a:bodyPr/>
          <a:lstStyle/>
          <a:p>
            <a:fld id="{7E31B401-36E9-4C00-B8DC-84A96D356336}" type="slidenum">
              <a:rPr lang="en-CH" smtClean="0"/>
              <a:t>‹#›</a:t>
            </a:fld>
            <a:endParaRPr lang="en-CH"/>
          </a:p>
        </p:txBody>
      </p:sp>
    </p:spTree>
    <p:extLst>
      <p:ext uri="{BB962C8B-B14F-4D97-AF65-F5344CB8AC3E}">
        <p14:creationId xmlns:p14="http://schemas.microsoft.com/office/powerpoint/2010/main" val="1165341600"/>
      </p:ext>
    </p:extLst>
  </p:cSld>
  <p:clrMapOvr>
    <a:masterClrMapping/>
  </p:clrMapOvr>
</p:sldLayout>
</file>

<file path=ppt/slideLayouts/slideLayout7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0AB80E-0F00-4820-9A77-0072E43F0E7C}" type="datetime8">
              <a:rPr lang="en-CH" smtClean="0"/>
              <a:t>5/19/25 10:12 AM</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7E31B401-36E9-4C00-B8DC-84A96D356336}" type="slidenum">
              <a:rPr lang="en-CH" smtClean="0"/>
              <a:t>‹#›</a:t>
            </a:fld>
            <a:endParaRPr lang="en-CH"/>
          </a:p>
        </p:txBody>
      </p:sp>
    </p:spTree>
    <p:extLst>
      <p:ext uri="{BB962C8B-B14F-4D97-AF65-F5344CB8AC3E}">
        <p14:creationId xmlns:p14="http://schemas.microsoft.com/office/powerpoint/2010/main" val="2171013139"/>
      </p:ext>
    </p:extLst>
  </p:cSld>
  <p:clrMapOvr>
    <a:masterClrMapping/>
  </p:clrMapOvr>
</p:sldLayout>
</file>

<file path=ppt/slideLayouts/slideLayout7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099CA8-2656-4802-9210-8A5AA313BAAC}" type="datetime8">
              <a:rPr lang="en-CH" smtClean="0"/>
              <a:t>5/19/25 10:12 AM</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7E31B401-36E9-4C00-B8DC-84A96D356336}" type="slidenum">
              <a:rPr lang="en-CH" smtClean="0"/>
              <a:t>‹#›</a:t>
            </a:fld>
            <a:endParaRPr lang="en-CH"/>
          </a:p>
        </p:txBody>
      </p:sp>
    </p:spTree>
    <p:extLst>
      <p:ext uri="{BB962C8B-B14F-4D97-AF65-F5344CB8AC3E}">
        <p14:creationId xmlns:p14="http://schemas.microsoft.com/office/powerpoint/2010/main" val="3512636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image" Target="../media/image5.emf"/><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image" Target="../media/image4.png"/><Relationship Id="rId2" Type="http://schemas.openxmlformats.org/officeDocument/2006/relationships/slideLayout" Target="../slideLayouts/slideLayout57.xml"/><Relationship Id="rId16" Type="http://schemas.openxmlformats.org/officeDocument/2006/relationships/image" Target="../media/image3.png"/><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2.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image" Target="../media/image1.png"/><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9.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image" Target="../media/image1.png"/><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10.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image" Target="../media/image1.png"/><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1.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1.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2.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image" Target="../media/image1.png"/><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3.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4.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image" Target="../media/image1.png"/><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5.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6.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image" Target="../media/image1.png"/><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7.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6.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8.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7.xml"/><Relationship Id="rId13" Type="http://schemas.openxmlformats.org/officeDocument/2006/relationships/theme" Target="../theme/theme19.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slideLayout" Target="../slideLayouts/slideLayout201.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 Id="rId14" Type="http://schemas.openxmlformats.org/officeDocument/2006/relationships/image" Target="../media/image1.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09.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theme" Target="../theme/theme20.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0.xml"/><Relationship Id="rId13" Type="http://schemas.openxmlformats.org/officeDocument/2006/relationships/image" Target="../media/image1.png"/><Relationship Id="rId3" Type="http://schemas.openxmlformats.org/officeDocument/2006/relationships/slideLayout" Target="../slideLayouts/slideLayout215.xml"/><Relationship Id="rId7" Type="http://schemas.openxmlformats.org/officeDocument/2006/relationships/slideLayout" Target="../slideLayouts/slideLayout219.xml"/><Relationship Id="rId12" Type="http://schemas.openxmlformats.org/officeDocument/2006/relationships/theme" Target="../theme/theme21.xml"/><Relationship Id="rId2" Type="http://schemas.openxmlformats.org/officeDocument/2006/relationships/slideLayout" Target="../slideLayouts/slideLayout214.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5" Type="http://schemas.openxmlformats.org/officeDocument/2006/relationships/slideLayout" Target="../slideLayouts/slideLayout217.xml"/><Relationship Id="rId10" Type="http://schemas.openxmlformats.org/officeDocument/2006/relationships/slideLayout" Target="../slideLayouts/slideLayout222.xml"/><Relationship Id="rId4" Type="http://schemas.openxmlformats.org/officeDocument/2006/relationships/slideLayout" Target="../slideLayouts/slideLayout216.xml"/><Relationship Id="rId9" Type="http://schemas.openxmlformats.org/officeDocument/2006/relationships/slideLayout" Target="../slideLayouts/slideLayout2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1.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theme" Target="../theme/theme22.xml"/><Relationship Id="rId2" Type="http://schemas.openxmlformats.org/officeDocument/2006/relationships/slideLayout" Target="../slideLayouts/slideLayout225.xml"/><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slideLayout" Target="../slideLayouts/slideLayout234.xml"/><Relationship Id="rId5" Type="http://schemas.openxmlformats.org/officeDocument/2006/relationships/slideLayout" Target="../slideLayouts/slideLayout228.xml"/><Relationship Id="rId10" Type="http://schemas.openxmlformats.org/officeDocument/2006/relationships/slideLayout" Target="../slideLayouts/slideLayout233.xml"/><Relationship Id="rId4" Type="http://schemas.openxmlformats.org/officeDocument/2006/relationships/slideLayout" Target="../slideLayouts/slideLayout227.xml"/><Relationship Id="rId9" Type="http://schemas.openxmlformats.org/officeDocument/2006/relationships/slideLayout" Target="../slideLayouts/slideLayout23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2.xml"/><Relationship Id="rId13" Type="http://schemas.openxmlformats.org/officeDocument/2006/relationships/theme" Target="../theme/theme23.xml"/><Relationship Id="rId3" Type="http://schemas.openxmlformats.org/officeDocument/2006/relationships/slideLayout" Target="../slideLayouts/slideLayout237.xml"/><Relationship Id="rId7" Type="http://schemas.openxmlformats.org/officeDocument/2006/relationships/slideLayout" Target="../slideLayouts/slideLayout241.xml"/><Relationship Id="rId12" Type="http://schemas.openxmlformats.org/officeDocument/2006/relationships/slideLayout" Target="../slideLayouts/slideLayout246.xml"/><Relationship Id="rId2" Type="http://schemas.openxmlformats.org/officeDocument/2006/relationships/slideLayout" Target="../slideLayouts/slideLayout236.xml"/><Relationship Id="rId1" Type="http://schemas.openxmlformats.org/officeDocument/2006/relationships/slideLayout" Target="../slideLayouts/slideLayout235.xml"/><Relationship Id="rId6" Type="http://schemas.openxmlformats.org/officeDocument/2006/relationships/slideLayout" Target="../slideLayouts/slideLayout240.xml"/><Relationship Id="rId11" Type="http://schemas.openxmlformats.org/officeDocument/2006/relationships/slideLayout" Target="../slideLayouts/slideLayout245.xml"/><Relationship Id="rId5" Type="http://schemas.openxmlformats.org/officeDocument/2006/relationships/slideLayout" Target="../slideLayouts/slideLayout239.xml"/><Relationship Id="rId10" Type="http://schemas.openxmlformats.org/officeDocument/2006/relationships/slideLayout" Target="../slideLayouts/slideLayout244.xml"/><Relationship Id="rId4" Type="http://schemas.openxmlformats.org/officeDocument/2006/relationships/slideLayout" Target="../slideLayouts/slideLayout238.xml"/><Relationship Id="rId9" Type="http://schemas.openxmlformats.org/officeDocument/2006/relationships/slideLayout" Target="../slideLayouts/slideLayout24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4.xml"/><Relationship Id="rId13" Type="http://schemas.openxmlformats.org/officeDocument/2006/relationships/theme" Target="../theme/theme24.xml"/><Relationship Id="rId3" Type="http://schemas.openxmlformats.org/officeDocument/2006/relationships/slideLayout" Target="../slideLayouts/slideLayout249.xml"/><Relationship Id="rId7" Type="http://schemas.openxmlformats.org/officeDocument/2006/relationships/slideLayout" Target="../slideLayouts/slideLayout253.xml"/><Relationship Id="rId12" Type="http://schemas.openxmlformats.org/officeDocument/2006/relationships/slideLayout" Target="../slideLayouts/slideLayout258.xml"/><Relationship Id="rId2" Type="http://schemas.openxmlformats.org/officeDocument/2006/relationships/slideLayout" Target="../slideLayouts/slideLayout248.xml"/><Relationship Id="rId1" Type="http://schemas.openxmlformats.org/officeDocument/2006/relationships/slideLayout" Target="../slideLayouts/slideLayout247.xml"/><Relationship Id="rId6" Type="http://schemas.openxmlformats.org/officeDocument/2006/relationships/slideLayout" Target="../slideLayouts/slideLayout252.xml"/><Relationship Id="rId11" Type="http://schemas.openxmlformats.org/officeDocument/2006/relationships/slideLayout" Target="../slideLayouts/slideLayout257.xml"/><Relationship Id="rId5" Type="http://schemas.openxmlformats.org/officeDocument/2006/relationships/slideLayout" Target="../slideLayouts/slideLayout251.xml"/><Relationship Id="rId10" Type="http://schemas.openxmlformats.org/officeDocument/2006/relationships/slideLayout" Target="../slideLayouts/slideLayout256.xml"/><Relationship Id="rId4" Type="http://schemas.openxmlformats.org/officeDocument/2006/relationships/slideLayout" Target="../slideLayouts/slideLayout250.xml"/><Relationship Id="rId9" Type="http://schemas.openxmlformats.org/officeDocument/2006/relationships/slideLayout" Target="../slideLayouts/slideLayout255.xml"/><Relationship Id="rId14" Type="http://schemas.openxmlformats.org/officeDocument/2006/relationships/image" Target="../media/image1.png"/></Relationships>
</file>

<file path=ppt/slideMasters/_rels/slideMaster25.xml.rels><?xml version="1.0" encoding="UTF-8" standalone="yes"?>
<Relationships xmlns="http://schemas.openxmlformats.org/package/2006/relationships"><Relationship Id="rId8" Type="http://schemas.openxmlformats.org/officeDocument/2006/relationships/theme" Target="../theme/theme25.xml"/><Relationship Id="rId3" Type="http://schemas.openxmlformats.org/officeDocument/2006/relationships/slideLayout" Target="../slideLayouts/slideLayout261.xml"/><Relationship Id="rId7" Type="http://schemas.openxmlformats.org/officeDocument/2006/relationships/slideLayout" Target="../slideLayouts/slideLayout265.xml"/><Relationship Id="rId2" Type="http://schemas.openxmlformats.org/officeDocument/2006/relationships/slideLayout" Target="../slideLayouts/slideLayout260.xml"/><Relationship Id="rId1" Type="http://schemas.openxmlformats.org/officeDocument/2006/relationships/slideLayout" Target="../slideLayouts/slideLayout259.xml"/><Relationship Id="rId6" Type="http://schemas.openxmlformats.org/officeDocument/2006/relationships/slideLayout" Target="../slideLayouts/slideLayout264.xml"/><Relationship Id="rId5" Type="http://schemas.openxmlformats.org/officeDocument/2006/relationships/slideLayout" Target="../slideLayouts/slideLayout263.xml"/><Relationship Id="rId4" Type="http://schemas.openxmlformats.org/officeDocument/2006/relationships/slideLayout" Target="../slideLayouts/slideLayout262.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73.xml"/><Relationship Id="rId13" Type="http://schemas.openxmlformats.org/officeDocument/2006/relationships/image" Target="../media/image1.png"/><Relationship Id="rId3" Type="http://schemas.openxmlformats.org/officeDocument/2006/relationships/slideLayout" Target="../slideLayouts/slideLayout268.xml"/><Relationship Id="rId7" Type="http://schemas.openxmlformats.org/officeDocument/2006/relationships/slideLayout" Target="../slideLayouts/slideLayout272.xml"/><Relationship Id="rId12" Type="http://schemas.openxmlformats.org/officeDocument/2006/relationships/theme" Target="../theme/theme26.xml"/><Relationship Id="rId2" Type="http://schemas.openxmlformats.org/officeDocument/2006/relationships/slideLayout" Target="../slideLayouts/slideLayout267.xml"/><Relationship Id="rId1" Type="http://schemas.openxmlformats.org/officeDocument/2006/relationships/slideLayout" Target="../slideLayouts/slideLayout266.xml"/><Relationship Id="rId6" Type="http://schemas.openxmlformats.org/officeDocument/2006/relationships/slideLayout" Target="../slideLayouts/slideLayout271.xml"/><Relationship Id="rId11" Type="http://schemas.openxmlformats.org/officeDocument/2006/relationships/slideLayout" Target="../slideLayouts/slideLayout276.xml"/><Relationship Id="rId5" Type="http://schemas.openxmlformats.org/officeDocument/2006/relationships/slideLayout" Target="../slideLayouts/slideLayout270.xml"/><Relationship Id="rId10" Type="http://schemas.openxmlformats.org/officeDocument/2006/relationships/slideLayout" Target="../slideLayouts/slideLayout275.xml"/><Relationship Id="rId4" Type="http://schemas.openxmlformats.org/officeDocument/2006/relationships/slideLayout" Target="../slideLayouts/slideLayout269.xml"/><Relationship Id="rId9" Type="http://schemas.openxmlformats.org/officeDocument/2006/relationships/slideLayout" Target="../slideLayouts/slideLayout274.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84.xml"/><Relationship Id="rId13" Type="http://schemas.openxmlformats.org/officeDocument/2006/relationships/image" Target="../media/image1.png"/><Relationship Id="rId3" Type="http://schemas.openxmlformats.org/officeDocument/2006/relationships/slideLayout" Target="../slideLayouts/slideLayout279.xml"/><Relationship Id="rId7" Type="http://schemas.openxmlformats.org/officeDocument/2006/relationships/slideLayout" Target="../slideLayouts/slideLayout283.xml"/><Relationship Id="rId12" Type="http://schemas.openxmlformats.org/officeDocument/2006/relationships/theme" Target="../theme/theme27.xml"/><Relationship Id="rId2" Type="http://schemas.openxmlformats.org/officeDocument/2006/relationships/slideLayout" Target="../slideLayouts/slideLayout278.xml"/><Relationship Id="rId1" Type="http://schemas.openxmlformats.org/officeDocument/2006/relationships/slideLayout" Target="../slideLayouts/slideLayout277.xml"/><Relationship Id="rId6" Type="http://schemas.openxmlformats.org/officeDocument/2006/relationships/slideLayout" Target="../slideLayouts/slideLayout282.xml"/><Relationship Id="rId11" Type="http://schemas.openxmlformats.org/officeDocument/2006/relationships/slideLayout" Target="../slideLayouts/slideLayout287.xml"/><Relationship Id="rId5" Type="http://schemas.openxmlformats.org/officeDocument/2006/relationships/slideLayout" Target="../slideLayouts/slideLayout281.xml"/><Relationship Id="rId10" Type="http://schemas.openxmlformats.org/officeDocument/2006/relationships/slideLayout" Target="../slideLayouts/slideLayout286.xml"/><Relationship Id="rId4" Type="http://schemas.openxmlformats.org/officeDocument/2006/relationships/slideLayout" Target="../slideLayouts/slideLayout280.xml"/><Relationship Id="rId9" Type="http://schemas.openxmlformats.org/officeDocument/2006/relationships/slideLayout" Target="../slideLayouts/slideLayout285.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5.xml"/><Relationship Id="rId13" Type="http://schemas.openxmlformats.org/officeDocument/2006/relationships/image" Target="../media/image1.png"/><Relationship Id="rId3" Type="http://schemas.openxmlformats.org/officeDocument/2006/relationships/slideLayout" Target="../slideLayouts/slideLayout290.xml"/><Relationship Id="rId7" Type="http://schemas.openxmlformats.org/officeDocument/2006/relationships/slideLayout" Target="../slideLayouts/slideLayout294.xml"/><Relationship Id="rId12" Type="http://schemas.openxmlformats.org/officeDocument/2006/relationships/theme" Target="../theme/theme28.xml"/><Relationship Id="rId2" Type="http://schemas.openxmlformats.org/officeDocument/2006/relationships/slideLayout" Target="../slideLayouts/slideLayout289.xml"/><Relationship Id="rId1" Type="http://schemas.openxmlformats.org/officeDocument/2006/relationships/slideLayout" Target="../slideLayouts/slideLayout288.xml"/><Relationship Id="rId6" Type="http://schemas.openxmlformats.org/officeDocument/2006/relationships/slideLayout" Target="../slideLayouts/slideLayout293.xml"/><Relationship Id="rId11" Type="http://schemas.openxmlformats.org/officeDocument/2006/relationships/slideLayout" Target="../slideLayouts/slideLayout298.xml"/><Relationship Id="rId5" Type="http://schemas.openxmlformats.org/officeDocument/2006/relationships/slideLayout" Target="../slideLayouts/slideLayout292.xml"/><Relationship Id="rId10" Type="http://schemas.openxmlformats.org/officeDocument/2006/relationships/slideLayout" Target="../slideLayouts/slideLayout297.xml"/><Relationship Id="rId4" Type="http://schemas.openxmlformats.org/officeDocument/2006/relationships/slideLayout" Target="../slideLayouts/slideLayout291.xml"/><Relationship Id="rId9" Type="http://schemas.openxmlformats.org/officeDocument/2006/relationships/slideLayout" Target="../slideLayouts/slideLayout296.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6.xml"/><Relationship Id="rId13" Type="http://schemas.openxmlformats.org/officeDocument/2006/relationships/theme" Target="../theme/theme29.xml"/><Relationship Id="rId3" Type="http://schemas.openxmlformats.org/officeDocument/2006/relationships/slideLayout" Target="../slideLayouts/slideLayout301.xml"/><Relationship Id="rId7" Type="http://schemas.openxmlformats.org/officeDocument/2006/relationships/slideLayout" Target="../slideLayouts/slideLayout305.xml"/><Relationship Id="rId12" Type="http://schemas.openxmlformats.org/officeDocument/2006/relationships/slideLayout" Target="../slideLayouts/slideLayout310.xml"/><Relationship Id="rId2" Type="http://schemas.openxmlformats.org/officeDocument/2006/relationships/slideLayout" Target="../slideLayouts/slideLayout300.xml"/><Relationship Id="rId1" Type="http://schemas.openxmlformats.org/officeDocument/2006/relationships/slideLayout" Target="../slideLayouts/slideLayout299.xml"/><Relationship Id="rId6" Type="http://schemas.openxmlformats.org/officeDocument/2006/relationships/slideLayout" Target="../slideLayouts/slideLayout304.xml"/><Relationship Id="rId11" Type="http://schemas.openxmlformats.org/officeDocument/2006/relationships/slideLayout" Target="../slideLayouts/slideLayout309.xml"/><Relationship Id="rId5" Type="http://schemas.openxmlformats.org/officeDocument/2006/relationships/slideLayout" Target="../slideLayouts/slideLayout303.xml"/><Relationship Id="rId10" Type="http://schemas.openxmlformats.org/officeDocument/2006/relationships/slideLayout" Target="../slideLayouts/slideLayout308.xml"/><Relationship Id="rId4" Type="http://schemas.openxmlformats.org/officeDocument/2006/relationships/slideLayout" Target="../slideLayouts/slideLayout302.xml"/><Relationship Id="rId9" Type="http://schemas.openxmlformats.org/officeDocument/2006/relationships/slideLayout" Target="../slideLayouts/slideLayout307.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18.xml"/><Relationship Id="rId13" Type="http://schemas.openxmlformats.org/officeDocument/2006/relationships/image" Target="../media/image1.png"/><Relationship Id="rId3" Type="http://schemas.openxmlformats.org/officeDocument/2006/relationships/slideLayout" Target="../slideLayouts/slideLayout313.xml"/><Relationship Id="rId7" Type="http://schemas.openxmlformats.org/officeDocument/2006/relationships/slideLayout" Target="../slideLayouts/slideLayout317.xml"/><Relationship Id="rId12" Type="http://schemas.openxmlformats.org/officeDocument/2006/relationships/theme" Target="../theme/theme30.xml"/><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slideLayout" Target="../slideLayouts/slideLayout316.xml"/><Relationship Id="rId11" Type="http://schemas.openxmlformats.org/officeDocument/2006/relationships/slideLayout" Target="../slideLayouts/slideLayout321.xml"/><Relationship Id="rId5" Type="http://schemas.openxmlformats.org/officeDocument/2006/relationships/slideLayout" Target="../slideLayouts/slideLayout315.xml"/><Relationship Id="rId10" Type="http://schemas.openxmlformats.org/officeDocument/2006/relationships/slideLayout" Target="../slideLayouts/slideLayout320.xml"/><Relationship Id="rId4" Type="http://schemas.openxmlformats.org/officeDocument/2006/relationships/slideLayout" Target="../slideLayouts/slideLayout314.xml"/><Relationship Id="rId9" Type="http://schemas.openxmlformats.org/officeDocument/2006/relationships/slideLayout" Target="../slideLayouts/slideLayout319.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29.xml"/><Relationship Id="rId3" Type="http://schemas.openxmlformats.org/officeDocument/2006/relationships/slideLayout" Target="../slideLayouts/slideLayout324.xml"/><Relationship Id="rId7" Type="http://schemas.openxmlformats.org/officeDocument/2006/relationships/slideLayout" Target="../slideLayouts/slideLayout328.xml"/><Relationship Id="rId12" Type="http://schemas.openxmlformats.org/officeDocument/2006/relationships/theme" Target="../theme/theme31.xml"/><Relationship Id="rId2" Type="http://schemas.openxmlformats.org/officeDocument/2006/relationships/slideLayout" Target="../slideLayouts/slideLayout323.xml"/><Relationship Id="rId1" Type="http://schemas.openxmlformats.org/officeDocument/2006/relationships/slideLayout" Target="../slideLayouts/slideLayout322.xml"/><Relationship Id="rId6" Type="http://schemas.openxmlformats.org/officeDocument/2006/relationships/slideLayout" Target="../slideLayouts/slideLayout327.xml"/><Relationship Id="rId11" Type="http://schemas.openxmlformats.org/officeDocument/2006/relationships/slideLayout" Target="../slideLayouts/slideLayout332.xml"/><Relationship Id="rId5" Type="http://schemas.openxmlformats.org/officeDocument/2006/relationships/slideLayout" Target="../slideLayouts/slideLayout326.xml"/><Relationship Id="rId10" Type="http://schemas.openxmlformats.org/officeDocument/2006/relationships/slideLayout" Target="../slideLayouts/slideLayout331.xml"/><Relationship Id="rId4" Type="http://schemas.openxmlformats.org/officeDocument/2006/relationships/slideLayout" Target="../slideLayouts/slideLayout325.xml"/><Relationship Id="rId9" Type="http://schemas.openxmlformats.org/officeDocument/2006/relationships/slideLayout" Target="../slideLayouts/slideLayout330.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0.xml"/><Relationship Id="rId13" Type="http://schemas.openxmlformats.org/officeDocument/2006/relationships/image" Target="../media/image1.png"/><Relationship Id="rId3" Type="http://schemas.openxmlformats.org/officeDocument/2006/relationships/slideLayout" Target="../slideLayouts/slideLayout335.xml"/><Relationship Id="rId7" Type="http://schemas.openxmlformats.org/officeDocument/2006/relationships/slideLayout" Target="../slideLayouts/slideLayout339.xml"/><Relationship Id="rId12" Type="http://schemas.openxmlformats.org/officeDocument/2006/relationships/theme" Target="../theme/theme32.xml"/><Relationship Id="rId2" Type="http://schemas.openxmlformats.org/officeDocument/2006/relationships/slideLayout" Target="../slideLayouts/slideLayout334.xml"/><Relationship Id="rId1" Type="http://schemas.openxmlformats.org/officeDocument/2006/relationships/slideLayout" Target="../slideLayouts/slideLayout333.xml"/><Relationship Id="rId6" Type="http://schemas.openxmlformats.org/officeDocument/2006/relationships/slideLayout" Target="../slideLayouts/slideLayout338.xml"/><Relationship Id="rId11" Type="http://schemas.openxmlformats.org/officeDocument/2006/relationships/slideLayout" Target="../slideLayouts/slideLayout343.xml"/><Relationship Id="rId5" Type="http://schemas.openxmlformats.org/officeDocument/2006/relationships/slideLayout" Target="../slideLayouts/slideLayout337.xml"/><Relationship Id="rId10" Type="http://schemas.openxmlformats.org/officeDocument/2006/relationships/slideLayout" Target="../slideLayouts/slideLayout342.xml"/><Relationship Id="rId4" Type="http://schemas.openxmlformats.org/officeDocument/2006/relationships/slideLayout" Target="../slideLayouts/slideLayout336.xml"/><Relationship Id="rId9" Type="http://schemas.openxmlformats.org/officeDocument/2006/relationships/slideLayout" Target="../slideLayouts/slideLayout341.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1.xml"/><Relationship Id="rId13" Type="http://schemas.openxmlformats.org/officeDocument/2006/relationships/image" Target="../media/image1.png"/><Relationship Id="rId3" Type="http://schemas.openxmlformats.org/officeDocument/2006/relationships/slideLayout" Target="../slideLayouts/slideLayout346.xml"/><Relationship Id="rId7" Type="http://schemas.openxmlformats.org/officeDocument/2006/relationships/slideLayout" Target="../slideLayouts/slideLayout350.xml"/><Relationship Id="rId12" Type="http://schemas.openxmlformats.org/officeDocument/2006/relationships/theme" Target="../theme/theme33.xml"/><Relationship Id="rId2" Type="http://schemas.openxmlformats.org/officeDocument/2006/relationships/slideLayout" Target="../slideLayouts/slideLayout345.xml"/><Relationship Id="rId1" Type="http://schemas.openxmlformats.org/officeDocument/2006/relationships/slideLayout" Target="../slideLayouts/slideLayout344.xml"/><Relationship Id="rId6" Type="http://schemas.openxmlformats.org/officeDocument/2006/relationships/slideLayout" Target="../slideLayouts/slideLayout349.xml"/><Relationship Id="rId11" Type="http://schemas.openxmlformats.org/officeDocument/2006/relationships/slideLayout" Target="../slideLayouts/slideLayout354.xml"/><Relationship Id="rId5" Type="http://schemas.openxmlformats.org/officeDocument/2006/relationships/slideLayout" Target="../slideLayouts/slideLayout348.xml"/><Relationship Id="rId10" Type="http://schemas.openxmlformats.org/officeDocument/2006/relationships/slideLayout" Target="../slideLayouts/slideLayout353.xml"/><Relationship Id="rId4" Type="http://schemas.openxmlformats.org/officeDocument/2006/relationships/slideLayout" Target="../slideLayouts/slideLayout347.xml"/><Relationship Id="rId9" Type="http://schemas.openxmlformats.org/officeDocument/2006/relationships/slideLayout" Target="../slideLayouts/slideLayout352.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2.xml"/><Relationship Id="rId13" Type="http://schemas.openxmlformats.org/officeDocument/2006/relationships/image" Target="../media/image1.png"/><Relationship Id="rId3" Type="http://schemas.openxmlformats.org/officeDocument/2006/relationships/slideLayout" Target="../slideLayouts/slideLayout357.xml"/><Relationship Id="rId7" Type="http://schemas.openxmlformats.org/officeDocument/2006/relationships/slideLayout" Target="../slideLayouts/slideLayout361.xml"/><Relationship Id="rId12" Type="http://schemas.openxmlformats.org/officeDocument/2006/relationships/theme" Target="../theme/theme34.xml"/><Relationship Id="rId2" Type="http://schemas.openxmlformats.org/officeDocument/2006/relationships/slideLayout" Target="../slideLayouts/slideLayout356.xml"/><Relationship Id="rId1" Type="http://schemas.openxmlformats.org/officeDocument/2006/relationships/slideLayout" Target="../slideLayouts/slideLayout355.xml"/><Relationship Id="rId6" Type="http://schemas.openxmlformats.org/officeDocument/2006/relationships/slideLayout" Target="../slideLayouts/slideLayout360.xml"/><Relationship Id="rId11" Type="http://schemas.openxmlformats.org/officeDocument/2006/relationships/slideLayout" Target="../slideLayouts/slideLayout365.xml"/><Relationship Id="rId5" Type="http://schemas.openxmlformats.org/officeDocument/2006/relationships/slideLayout" Target="../slideLayouts/slideLayout359.xml"/><Relationship Id="rId10" Type="http://schemas.openxmlformats.org/officeDocument/2006/relationships/slideLayout" Target="../slideLayouts/slideLayout364.xml"/><Relationship Id="rId4" Type="http://schemas.openxmlformats.org/officeDocument/2006/relationships/slideLayout" Target="../slideLayouts/slideLayout358.xml"/><Relationship Id="rId9" Type="http://schemas.openxmlformats.org/officeDocument/2006/relationships/slideLayout" Target="../slideLayouts/slideLayout363.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73.xml"/><Relationship Id="rId13" Type="http://schemas.openxmlformats.org/officeDocument/2006/relationships/image" Target="../media/image1.png"/><Relationship Id="rId3" Type="http://schemas.openxmlformats.org/officeDocument/2006/relationships/slideLayout" Target="../slideLayouts/slideLayout368.xml"/><Relationship Id="rId7" Type="http://schemas.openxmlformats.org/officeDocument/2006/relationships/slideLayout" Target="../slideLayouts/slideLayout372.xml"/><Relationship Id="rId12" Type="http://schemas.openxmlformats.org/officeDocument/2006/relationships/theme" Target="../theme/theme35.xml"/><Relationship Id="rId2" Type="http://schemas.openxmlformats.org/officeDocument/2006/relationships/slideLayout" Target="../slideLayouts/slideLayout367.xml"/><Relationship Id="rId1" Type="http://schemas.openxmlformats.org/officeDocument/2006/relationships/slideLayout" Target="../slideLayouts/slideLayout366.xml"/><Relationship Id="rId6" Type="http://schemas.openxmlformats.org/officeDocument/2006/relationships/slideLayout" Target="../slideLayouts/slideLayout371.xml"/><Relationship Id="rId11" Type="http://schemas.openxmlformats.org/officeDocument/2006/relationships/slideLayout" Target="../slideLayouts/slideLayout376.xml"/><Relationship Id="rId5" Type="http://schemas.openxmlformats.org/officeDocument/2006/relationships/slideLayout" Target="../slideLayouts/slideLayout370.xml"/><Relationship Id="rId10" Type="http://schemas.openxmlformats.org/officeDocument/2006/relationships/slideLayout" Target="../slideLayouts/slideLayout375.xml"/><Relationship Id="rId4" Type="http://schemas.openxmlformats.org/officeDocument/2006/relationships/slideLayout" Target="../slideLayouts/slideLayout369.xml"/><Relationship Id="rId9" Type="http://schemas.openxmlformats.org/officeDocument/2006/relationships/slideLayout" Target="../slideLayouts/slideLayout374.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84.xml"/><Relationship Id="rId3" Type="http://schemas.openxmlformats.org/officeDocument/2006/relationships/slideLayout" Target="../slideLayouts/slideLayout379.xml"/><Relationship Id="rId7" Type="http://schemas.openxmlformats.org/officeDocument/2006/relationships/slideLayout" Target="../slideLayouts/slideLayout383.xml"/><Relationship Id="rId12" Type="http://schemas.openxmlformats.org/officeDocument/2006/relationships/theme" Target="../theme/theme36.xml"/><Relationship Id="rId2" Type="http://schemas.openxmlformats.org/officeDocument/2006/relationships/slideLayout" Target="../slideLayouts/slideLayout378.xml"/><Relationship Id="rId1" Type="http://schemas.openxmlformats.org/officeDocument/2006/relationships/slideLayout" Target="../slideLayouts/slideLayout377.xml"/><Relationship Id="rId6" Type="http://schemas.openxmlformats.org/officeDocument/2006/relationships/slideLayout" Target="../slideLayouts/slideLayout382.xml"/><Relationship Id="rId11" Type="http://schemas.openxmlformats.org/officeDocument/2006/relationships/slideLayout" Target="../slideLayouts/slideLayout387.xml"/><Relationship Id="rId5" Type="http://schemas.openxmlformats.org/officeDocument/2006/relationships/slideLayout" Target="../slideLayouts/slideLayout381.xml"/><Relationship Id="rId10" Type="http://schemas.openxmlformats.org/officeDocument/2006/relationships/slideLayout" Target="../slideLayouts/slideLayout386.xml"/><Relationship Id="rId4" Type="http://schemas.openxmlformats.org/officeDocument/2006/relationships/slideLayout" Target="../slideLayouts/slideLayout380.xml"/><Relationship Id="rId9" Type="http://schemas.openxmlformats.org/officeDocument/2006/relationships/slideLayout" Target="../slideLayouts/slideLayout385.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95.xml"/><Relationship Id="rId3" Type="http://schemas.openxmlformats.org/officeDocument/2006/relationships/slideLayout" Target="../slideLayouts/slideLayout390.xml"/><Relationship Id="rId7" Type="http://schemas.openxmlformats.org/officeDocument/2006/relationships/slideLayout" Target="../slideLayouts/slideLayout394.xml"/><Relationship Id="rId12" Type="http://schemas.openxmlformats.org/officeDocument/2006/relationships/theme" Target="../theme/theme37.xml"/><Relationship Id="rId2" Type="http://schemas.openxmlformats.org/officeDocument/2006/relationships/slideLayout" Target="../slideLayouts/slideLayout389.xml"/><Relationship Id="rId1" Type="http://schemas.openxmlformats.org/officeDocument/2006/relationships/slideLayout" Target="../slideLayouts/slideLayout388.xml"/><Relationship Id="rId6" Type="http://schemas.openxmlformats.org/officeDocument/2006/relationships/slideLayout" Target="../slideLayouts/slideLayout393.xml"/><Relationship Id="rId11" Type="http://schemas.openxmlformats.org/officeDocument/2006/relationships/slideLayout" Target="../slideLayouts/slideLayout398.xml"/><Relationship Id="rId5" Type="http://schemas.openxmlformats.org/officeDocument/2006/relationships/slideLayout" Target="../slideLayouts/slideLayout392.xml"/><Relationship Id="rId10" Type="http://schemas.openxmlformats.org/officeDocument/2006/relationships/slideLayout" Target="../slideLayouts/slideLayout397.xml"/><Relationship Id="rId4" Type="http://schemas.openxmlformats.org/officeDocument/2006/relationships/slideLayout" Target="../slideLayouts/slideLayout391.xml"/><Relationship Id="rId9" Type="http://schemas.openxmlformats.org/officeDocument/2006/relationships/slideLayout" Target="../slideLayouts/slideLayout396.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06.xml"/><Relationship Id="rId13" Type="http://schemas.openxmlformats.org/officeDocument/2006/relationships/image" Target="../media/image1.png"/><Relationship Id="rId3" Type="http://schemas.openxmlformats.org/officeDocument/2006/relationships/slideLayout" Target="../slideLayouts/slideLayout401.xml"/><Relationship Id="rId7" Type="http://schemas.openxmlformats.org/officeDocument/2006/relationships/slideLayout" Target="../slideLayouts/slideLayout405.xml"/><Relationship Id="rId12" Type="http://schemas.openxmlformats.org/officeDocument/2006/relationships/theme" Target="../theme/theme38.xml"/><Relationship Id="rId2" Type="http://schemas.openxmlformats.org/officeDocument/2006/relationships/slideLayout" Target="../slideLayouts/slideLayout400.xml"/><Relationship Id="rId1" Type="http://schemas.openxmlformats.org/officeDocument/2006/relationships/slideLayout" Target="../slideLayouts/slideLayout399.xml"/><Relationship Id="rId6" Type="http://schemas.openxmlformats.org/officeDocument/2006/relationships/slideLayout" Target="../slideLayouts/slideLayout404.xml"/><Relationship Id="rId11" Type="http://schemas.openxmlformats.org/officeDocument/2006/relationships/slideLayout" Target="../slideLayouts/slideLayout409.xml"/><Relationship Id="rId5" Type="http://schemas.openxmlformats.org/officeDocument/2006/relationships/slideLayout" Target="../slideLayouts/slideLayout403.xml"/><Relationship Id="rId10" Type="http://schemas.openxmlformats.org/officeDocument/2006/relationships/slideLayout" Target="../slideLayouts/slideLayout408.xml"/><Relationship Id="rId4" Type="http://schemas.openxmlformats.org/officeDocument/2006/relationships/slideLayout" Target="../slideLayouts/slideLayout402.xml"/><Relationship Id="rId9" Type="http://schemas.openxmlformats.org/officeDocument/2006/relationships/slideLayout" Target="../slideLayouts/slideLayout407.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17.xml"/><Relationship Id="rId13" Type="http://schemas.openxmlformats.org/officeDocument/2006/relationships/image" Target="../media/image1.png"/><Relationship Id="rId3" Type="http://schemas.openxmlformats.org/officeDocument/2006/relationships/slideLayout" Target="../slideLayouts/slideLayout412.xml"/><Relationship Id="rId7" Type="http://schemas.openxmlformats.org/officeDocument/2006/relationships/slideLayout" Target="../slideLayouts/slideLayout416.xml"/><Relationship Id="rId12" Type="http://schemas.openxmlformats.org/officeDocument/2006/relationships/theme" Target="../theme/theme39.xml"/><Relationship Id="rId2" Type="http://schemas.openxmlformats.org/officeDocument/2006/relationships/slideLayout" Target="../slideLayouts/slideLayout411.xml"/><Relationship Id="rId1" Type="http://schemas.openxmlformats.org/officeDocument/2006/relationships/slideLayout" Target="../slideLayouts/slideLayout410.xml"/><Relationship Id="rId6" Type="http://schemas.openxmlformats.org/officeDocument/2006/relationships/slideLayout" Target="../slideLayouts/slideLayout415.xml"/><Relationship Id="rId11" Type="http://schemas.openxmlformats.org/officeDocument/2006/relationships/slideLayout" Target="../slideLayouts/slideLayout420.xml"/><Relationship Id="rId5" Type="http://schemas.openxmlformats.org/officeDocument/2006/relationships/slideLayout" Target="../slideLayouts/slideLayout414.xml"/><Relationship Id="rId10" Type="http://schemas.openxmlformats.org/officeDocument/2006/relationships/slideLayout" Target="../slideLayouts/slideLayout419.xml"/><Relationship Id="rId4" Type="http://schemas.openxmlformats.org/officeDocument/2006/relationships/slideLayout" Target="../slideLayouts/slideLayout413.xml"/><Relationship Id="rId9" Type="http://schemas.openxmlformats.org/officeDocument/2006/relationships/slideLayout" Target="../slideLayouts/slideLayout418.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28.xml"/><Relationship Id="rId13" Type="http://schemas.openxmlformats.org/officeDocument/2006/relationships/theme" Target="../theme/theme40.xml"/><Relationship Id="rId3" Type="http://schemas.openxmlformats.org/officeDocument/2006/relationships/slideLayout" Target="../slideLayouts/slideLayout423.xml"/><Relationship Id="rId7" Type="http://schemas.openxmlformats.org/officeDocument/2006/relationships/slideLayout" Target="../slideLayouts/slideLayout427.xml"/><Relationship Id="rId12" Type="http://schemas.openxmlformats.org/officeDocument/2006/relationships/slideLayout" Target="../slideLayouts/slideLayout432.xml"/><Relationship Id="rId2" Type="http://schemas.openxmlformats.org/officeDocument/2006/relationships/slideLayout" Target="../slideLayouts/slideLayout422.xml"/><Relationship Id="rId1" Type="http://schemas.openxmlformats.org/officeDocument/2006/relationships/slideLayout" Target="../slideLayouts/slideLayout421.xml"/><Relationship Id="rId6" Type="http://schemas.openxmlformats.org/officeDocument/2006/relationships/slideLayout" Target="../slideLayouts/slideLayout426.xml"/><Relationship Id="rId11" Type="http://schemas.openxmlformats.org/officeDocument/2006/relationships/slideLayout" Target="../slideLayouts/slideLayout431.xml"/><Relationship Id="rId5" Type="http://schemas.openxmlformats.org/officeDocument/2006/relationships/slideLayout" Target="../slideLayouts/slideLayout425.xml"/><Relationship Id="rId10" Type="http://schemas.openxmlformats.org/officeDocument/2006/relationships/slideLayout" Target="../slideLayouts/slideLayout430.xml"/><Relationship Id="rId4" Type="http://schemas.openxmlformats.org/officeDocument/2006/relationships/slideLayout" Target="../slideLayouts/slideLayout424.xml"/><Relationship Id="rId9" Type="http://schemas.openxmlformats.org/officeDocument/2006/relationships/slideLayout" Target="../slideLayouts/slideLayout429.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0.xml"/><Relationship Id="rId13" Type="http://schemas.openxmlformats.org/officeDocument/2006/relationships/theme" Target="../theme/theme41.xml"/><Relationship Id="rId3" Type="http://schemas.openxmlformats.org/officeDocument/2006/relationships/slideLayout" Target="../slideLayouts/slideLayout435.xml"/><Relationship Id="rId7" Type="http://schemas.openxmlformats.org/officeDocument/2006/relationships/slideLayout" Target="../slideLayouts/slideLayout439.xml"/><Relationship Id="rId12" Type="http://schemas.openxmlformats.org/officeDocument/2006/relationships/slideLayout" Target="../slideLayouts/slideLayout444.xml"/><Relationship Id="rId2" Type="http://schemas.openxmlformats.org/officeDocument/2006/relationships/slideLayout" Target="../slideLayouts/slideLayout434.xml"/><Relationship Id="rId1" Type="http://schemas.openxmlformats.org/officeDocument/2006/relationships/slideLayout" Target="../slideLayouts/slideLayout433.xml"/><Relationship Id="rId6" Type="http://schemas.openxmlformats.org/officeDocument/2006/relationships/slideLayout" Target="../slideLayouts/slideLayout438.xml"/><Relationship Id="rId11" Type="http://schemas.openxmlformats.org/officeDocument/2006/relationships/slideLayout" Target="../slideLayouts/slideLayout443.xml"/><Relationship Id="rId5" Type="http://schemas.openxmlformats.org/officeDocument/2006/relationships/slideLayout" Target="../slideLayouts/slideLayout437.xml"/><Relationship Id="rId10" Type="http://schemas.openxmlformats.org/officeDocument/2006/relationships/slideLayout" Target="../slideLayouts/slideLayout442.xml"/><Relationship Id="rId4" Type="http://schemas.openxmlformats.org/officeDocument/2006/relationships/slideLayout" Target="../slideLayouts/slideLayout436.xml"/><Relationship Id="rId9" Type="http://schemas.openxmlformats.org/officeDocument/2006/relationships/slideLayout" Target="../slideLayouts/slideLayout441.xml"/><Relationship Id="rId14" Type="http://schemas.openxmlformats.org/officeDocument/2006/relationships/image" Target="../media/image1.png"/></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52.xml"/><Relationship Id="rId13" Type="http://schemas.openxmlformats.org/officeDocument/2006/relationships/image" Target="../media/image1.png"/><Relationship Id="rId3" Type="http://schemas.openxmlformats.org/officeDocument/2006/relationships/slideLayout" Target="../slideLayouts/slideLayout447.xml"/><Relationship Id="rId7" Type="http://schemas.openxmlformats.org/officeDocument/2006/relationships/slideLayout" Target="../slideLayouts/slideLayout451.xml"/><Relationship Id="rId12" Type="http://schemas.openxmlformats.org/officeDocument/2006/relationships/theme" Target="../theme/theme42.xml"/><Relationship Id="rId2" Type="http://schemas.openxmlformats.org/officeDocument/2006/relationships/slideLayout" Target="../slideLayouts/slideLayout446.xml"/><Relationship Id="rId1" Type="http://schemas.openxmlformats.org/officeDocument/2006/relationships/slideLayout" Target="../slideLayouts/slideLayout445.xml"/><Relationship Id="rId6" Type="http://schemas.openxmlformats.org/officeDocument/2006/relationships/slideLayout" Target="../slideLayouts/slideLayout450.xml"/><Relationship Id="rId11" Type="http://schemas.openxmlformats.org/officeDocument/2006/relationships/slideLayout" Target="../slideLayouts/slideLayout455.xml"/><Relationship Id="rId5" Type="http://schemas.openxmlformats.org/officeDocument/2006/relationships/slideLayout" Target="../slideLayouts/slideLayout449.xml"/><Relationship Id="rId10" Type="http://schemas.openxmlformats.org/officeDocument/2006/relationships/slideLayout" Target="../slideLayouts/slideLayout454.xml"/><Relationship Id="rId4" Type="http://schemas.openxmlformats.org/officeDocument/2006/relationships/slideLayout" Target="../slideLayouts/slideLayout448.xml"/><Relationship Id="rId9" Type="http://schemas.openxmlformats.org/officeDocument/2006/relationships/slideLayout" Target="../slideLayouts/slideLayout453.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63.xml"/><Relationship Id="rId13" Type="http://schemas.openxmlformats.org/officeDocument/2006/relationships/theme" Target="../theme/theme43.xml"/><Relationship Id="rId3" Type="http://schemas.openxmlformats.org/officeDocument/2006/relationships/slideLayout" Target="../slideLayouts/slideLayout458.xml"/><Relationship Id="rId7" Type="http://schemas.openxmlformats.org/officeDocument/2006/relationships/slideLayout" Target="../slideLayouts/slideLayout462.xml"/><Relationship Id="rId12" Type="http://schemas.openxmlformats.org/officeDocument/2006/relationships/slideLayout" Target="../slideLayouts/slideLayout467.xml"/><Relationship Id="rId2" Type="http://schemas.openxmlformats.org/officeDocument/2006/relationships/slideLayout" Target="../slideLayouts/slideLayout457.xml"/><Relationship Id="rId1" Type="http://schemas.openxmlformats.org/officeDocument/2006/relationships/slideLayout" Target="../slideLayouts/slideLayout456.xml"/><Relationship Id="rId6" Type="http://schemas.openxmlformats.org/officeDocument/2006/relationships/slideLayout" Target="../slideLayouts/slideLayout461.xml"/><Relationship Id="rId11" Type="http://schemas.openxmlformats.org/officeDocument/2006/relationships/slideLayout" Target="../slideLayouts/slideLayout466.xml"/><Relationship Id="rId5" Type="http://schemas.openxmlformats.org/officeDocument/2006/relationships/slideLayout" Target="../slideLayouts/slideLayout460.xml"/><Relationship Id="rId10" Type="http://schemas.openxmlformats.org/officeDocument/2006/relationships/slideLayout" Target="../slideLayouts/slideLayout465.xml"/><Relationship Id="rId4" Type="http://schemas.openxmlformats.org/officeDocument/2006/relationships/slideLayout" Target="../slideLayouts/slideLayout459.xml"/><Relationship Id="rId9" Type="http://schemas.openxmlformats.org/officeDocument/2006/relationships/slideLayout" Target="../slideLayouts/slideLayout464.xml"/><Relationship Id="rId14" Type="http://schemas.openxmlformats.org/officeDocument/2006/relationships/image" Target="../media/image1.png"/></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75.xml"/><Relationship Id="rId13" Type="http://schemas.openxmlformats.org/officeDocument/2006/relationships/image" Target="../media/image1.png"/><Relationship Id="rId3" Type="http://schemas.openxmlformats.org/officeDocument/2006/relationships/slideLayout" Target="../slideLayouts/slideLayout470.xml"/><Relationship Id="rId7" Type="http://schemas.openxmlformats.org/officeDocument/2006/relationships/slideLayout" Target="../slideLayouts/slideLayout474.xml"/><Relationship Id="rId12" Type="http://schemas.openxmlformats.org/officeDocument/2006/relationships/theme" Target="../theme/theme44.xml"/><Relationship Id="rId2" Type="http://schemas.openxmlformats.org/officeDocument/2006/relationships/slideLayout" Target="../slideLayouts/slideLayout469.xml"/><Relationship Id="rId1" Type="http://schemas.openxmlformats.org/officeDocument/2006/relationships/slideLayout" Target="../slideLayouts/slideLayout468.xml"/><Relationship Id="rId6" Type="http://schemas.openxmlformats.org/officeDocument/2006/relationships/slideLayout" Target="../slideLayouts/slideLayout473.xml"/><Relationship Id="rId11" Type="http://schemas.openxmlformats.org/officeDocument/2006/relationships/slideLayout" Target="../slideLayouts/slideLayout478.xml"/><Relationship Id="rId5" Type="http://schemas.openxmlformats.org/officeDocument/2006/relationships/slideLayout" Target="../slideLayouts/slideLayout472.xml"/><Relationship Id="rId10" Type="http://schemas.openxmlformats.org/officeDocument/2006/relationships/slideLayout" Target="../slideLayouts/slideLayout477.xml"/><Relationship Id="rId4" Type="http://schemas.openxmlformats.org/officeDocument/2006/relationships/slideLayout" Target="../slideLayouts/slideLayout471.xml"/><Relationship Id="rId9" Type="http://schemas.openxmlformats.org/officeDocument/2006/relationships/slideLayout" Target="../slideLayouts/slideLayout476.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86.xml"/><Relationship Id="rId13" Type="http://schemas.openxmlformats.org/officeDocument/2006/relationships/image" Target="../media/image1.png"/><Relationship Id="rId3" Type="http://schemas.openxmlformats.org/officeDocument/2006/relationships/slideLayout" Target="../slideLayouts/slideLayout481.xml"/><Relationship Id="rId7" Type="http://schemas.openxmlformats.org/officeDocument/2006/relationships/slideLayout" Target="../slideLayouts/slideLayout485.xml"/><Relationship Id="rId12" Type="http://schemas.openxmlformats.org/officeDocument/2006/relationships/theme" Target="../theme/theme45.xml"/><Relationship Id="rId2" Type="http://schemas.openxmlformats.org/officeDocument/2006/relationships/slideLayout" Target="../slideLayouts/slideLayout480.xml"/><Relationship Id="rId1" Type="http://schemas.openxmlformats.org/officeDocument/2006/relationships/slideLayout" Target="../slideLayouts/slideLayout479.xml"/><Relationship Id="rId6" Type="http://schemas.openxmlformats.org/officeDocument/2006/relationships/slideLayout" Target="../slideLayouts/slideLayout484.xml"/><Relationship Id="rId11" Type="http://schemas.openxmlformats.org/officeDocument/2006/relationships/slideLayout" Target="../slideLayouts/slideLayout489.xml"/><Relationship Id="rId5" Type="http://schemas.openxmlformats.org/officeDocument/2006/relationships/slideLayout" Target="../slideLayouts/slideLayout483.xml"/><Relationship Id="rId10" Type="http://schemas.openxmlformats.org/officeDocument/2006/relationships/slideLayout" Target="../slideLayouts/slideLayout488.xml"/><Relationship Id="rId4" Type="http://schemas.openxmlformats.org/officeDocument/2006/relationships/slideLayout" Target="../slideLayouts/slideLayout482.xml"/><Relationship Id="rId9" Type="http://schemas.openxmlformats.org/officeDocument/2006/relationships/slideLayout" Target="../slideLayouts/slideLayout487.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497.xml"/><Relationship Id="rId13" Type="http://schemas.openxmlformats.org/officeDocument/2006/relationships/image" Target="../media/image1.png"/><Relationship Id="rId3" Type="http://schemas.openxmlformats.org/officeDocument/2006/relationships/slideLayout" Target="../slideLayouts/slideLayout492.xml"/><Relationship Id="rId7" Type="http://schemas.openxmlformats.org/officeDocument/2006/relationships/slideLayout" Target="../slideLayouts/slideLayout496.xml"/><Relationship Id="rId12" Type="http://schemas.openxmlformats.org/officeDocument/2006/relationships/theme" Target="../theme/theme46.xml"/><Relationship Id="rId2" Type="http://schemas.openxmlformats.org/officeDocument/2006/relationships/slideLayout" Target="../slideLayouts/slideLayout491.xml"/><Relationship Id="rId1" Type="http://schemas.openxmlformats.org/officeDocument/2006/relationships/slideLayout" Target="../slideLayouts/slideLayout490.xml"/><Relationship Id="rId6" Type="http://schemas.openxmlformats.org/officeDocument/2006/relationships/slideLayout" Target="../slideLayouts/slideLayout495.xml"/><Relationship Id="rId11" Type="http://schemas.openxmlformats.org/officeDocument/2006/relationships/slideLayout" Target="../slideLayouts/slideLayout500.xml"/><Relationship Id="rId5" Type="http://schemas.openxmlformats.org/officeDocument/2006/relationships/slideLayout" Target="../slideLayouts/slideLayout494.xml"/><Relationship Id="rId10" Type="http://schemas.openxmlformats.org/officeDocument/2006/relationships/slideLayout" Target="../slideLayouts/slideLayout499.xml"/><Relationship Id="rId4" Type="http://schemas.openxmlformats.org/officeDocument/2006/relationships/slideLayout" Target="../slideLayouts/slideLayout493.xml"/><Relationship Id="rId9" Type="http://schemas.openxmlformats.org/officeDocument/2006/relationships/slideLayout" Target="../slideLayouts/slideLayout498.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08.xml"/><Relationship Id="rId13" Type="http://schemas.openxmlformats.org/officeDocument/2006/relationships/theme" Target="../theme/theme47.xml"/><Relationship Id="rId3" Type="http://schemas.openxmlformats.org/officeDocument/2006/relationships/slideLayout" Target="../slideLayouts/slideLayout503.xml"/><Relationship Id="rId7" Type="http://schemas.openxmlformats.org/officeDocument/2006/relationships/slideLayout" Target="../slideLayouts/slideLayout507.xml"/><Relationship Id="rId12" Type="http://schemas.openxmlformats.org/officeDocument/2006/relationships/slideLayout" Target="../slideLayouts/slideLayout512.xml"/><Relationship Id="rId2" Type="http://schemas.openxmlformats.org/officeDocument/2006/relationships/slideLayout" Target="../slideLayouts/slideLayout502.xml"/><Relationship Id="rId1" Type="http://schemas.openxmlformats.org/officeDocument/2006/relationships/slideLayout" Target="../slideLayouts/slideLayout501.xml"/><Relationship Id="rId6" Type="http://schemas.openxmlformats.org/officeDocument/2006/relationships/slideLayout" Target="../slideLayouts/slideLayout506.xml"/><Relationship Id="rId11" Type="http://schemas.openxmlformats.org/officeDocument/2006/relationships/slideLayout" Target="../slideLayouts/slideLayout511.xml"/><Relationship Id="rId5" Type="http://schemas.openxmlformats.org/officeDocument/2006/relationships/slideLayout" Target="../slideLayouts/slideLayout505.xml"/><Relationship Id="rId10" Type="http://schemas.openxmlformats.org/officeDocument/2006/relationships/slideLayout" Target="../slideLayouts/slideLayout510.xml"/><Relationship Id="rId4" Type="http://schemas.openxmlformats.org/officeDocument/2006/relationships/slideLayout" Target="../slideLayouts/slideLayout504.xml"/><Relationship Id="rId9" Type="http://schemas.openxmlformats.org/officeDocument/2006/relationships/slideLayout" Target="../slideLayouts/slideLayout509.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20.xml"/><Relationship Id="rId13" Type="http://schemas.openxmlformats.org/officeDocument/2006/relationships/theme" Target="../theme/theme48.xml"/><Relationship Id="rId3" Type="http://schemas.openxmlformats.org/officeDocument/2006/relationships/slideLayout" Target="../slideLayouts/slideLayout515.xml"/><Relationship Id="rId7" Type="http://schemas.openxmlformats.org/officeDocument/2006/relationships/slideLayout" Target="../slideLayouts/slideLayout519.xml"/><Relationship Id="rId12" Type="http://schemas.openxmlformats.org/officeDocument/2006/relationships/slideLayout" Target="../slideLayouts/slideLayout524.xml"/><Relationship Id="rId2" Type="http://schemas.openxmlformats.org/officeDocument/2006/relationships/slideLayout" Target="../slideLayouts/slideLayout514.xml"/><Relationship Id="rId1" Type="http://schemas.openxmlformats.org/officeDocument/2006/relationships/slideLayout" Target="../slideLayouts/slideLayout513.xml"/><Relationship Id="rId6" Type="http://schemas.openxmlformats.org/officeDocument/2006/relationships/slideLayout" Target="../slideLayouts/slideLayout518.xml"/><Relationship Id="rId11" Type="http://schemas.openxmlformats.org/officeDocument/2006/relationships/slideLayout" Target="../slideLayouts/slideLayout523.xml"/><Relationship Id="rId5" Type="http://schemas.openxmlformats.org/officeDocument/2006/relationships/slideLayout" Target="../slideLayouts/slideLayout517.xml"/><Relationship Id="rId10" Type="http://schemas.openxmlformats.org/officeDocument/2006/relationships/slideLayout" Target="../slideLayouts/slideLayout522.xml"/><Relationship Id="rId4" Type="http://schemas.openxmlformats.org/officeDocument/2006/relationships/slideLayout" Target="../slideLayouts/slideLayout516.xml"/><Relationship Id="rId9" Type="http://schemas.openxmlformats.org/officeDocument/2006/relationships/slideLayout" Target="../slideLayouts/slideLayout521.xml"/><Relationship Id="rId14" Type="http://schemas.openxmlformats.org/officeDocument/2006/relationships/image" Target="../media/image1.png"/></Relationships>
</file>

<file path=ppt/slideMasters/_rels/slideMaster49.xml.rels><?xml version="1.0" encoding="UTF-8" standalone="yes"?>
<Relationships xmlns="http://schemas.openxmlformats.org/package/2006/relationships"><Relationship Id="rId3" Type="http://schemas.openxmlformats.org/officeDocument/2006/relationships/slideLayout" Target="../slideLayouts/slideLayout527.xml"/><Relationship Id="rId2" Type="http://schemas.openxmlformats.org/officeDocument/2006/relationships/slideLayout" Target="../slideLayouts/slideLayout526.xml"/><Relationship Id="rId1" Type="http://schemas.openxmlformats.org/officeDocument/2006/relationships/slideLayout" Target="../slideLayouts/slideLayout525.xml"/><Relationship Id="rId4" Type="http://schemas.openxmlformats.org/officeDocument/2006/relationships/theme" Target="../theme/theme49.xml"/></Relationships>
</file>

<file path=ppt/slideMasters/_rels/slideMaster50.xml.rels><?xml version="1.0" encoding="UTF-8" standalone="yes"?>
<Relationships xmlns="http://schemas.openxmlformats.org/package/2006/relationships"><Relationship Id="rId3" Type="http://schemas.openxmlformats.org/officeDocument/2006/relationships/slideLayout" Target="../slideLayouts/slideLayout530.xml"/><Relationship Id="rId2" Type="http://schemas.openxmlformats.org/officeDocument/2006/relationships/slideLayout" Target="../slideLayouts/slideLayout529.xml"/><Relationship Id="rId1" Type="http://schemas.openxmlformats.org/officeDocument/2006/relationships/slideLayout" Target="../slideLayouts/slideLayout528.xml"/><Relationship Id="rId4" Type="http://schemas.openxmlformats.org/officeDocument/2006/relationships/theme" Target="../theme/theme50.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38.xml"/><Relationship Id="rId13" Type="http://schemas.openxmlformats.org/officeDocument/2006/relationships/image" Target="../media/image1.png"/><Relationship Id="rId3" Type="http://schemas.openxmlformats.org/officeDocument/2006/relationships/slideLayout" Target="../slideLayouts/slideLayout533.xml"/><Relationship Id="rId7" Type="http://schemas.openxmlformats.org/officeDocument/2006/relationships/slideLayout" Target="../slideLayouts/slideLayout537.xml"/><Relationship Id="rId12" Type="http://schemas.openxmlformats.org/officeDocument/2006/relationships/theme" Target="../theme/theme51.xml"/><Relationship Id="rId2" Type="http://schemas.openxmlformats.org/officeDocument/2006/relationships/slideLayout" Target="../slideLayouts/slideLayout532.xml"/><Relationship Id="rId1" Type="http://schemas.openxmlformats.org/officeDocument/2006/relationships/slideLayout" Target="../slideLayouts/slideLayout531.xml"/><Relationship Id="rId6" Type="http://schemas.openxmlformats.org/officeDocument/2006/relationships/slideLayout" Target="../slideLayouts/slideLayout536.xml"/><Relationship Id="rId11" Type="http://schemas.openxmlformats.org/officeDocument/2006/relationships/slideLayout" Target="../slideLayouts/slideLayout541.xml"/><Relationship Id="rId5" Type="http://schemas.openxmlformats.org/officeDocument/2006/relationships/slideLayout" Target="../slideLayouts/slideLayout535.xml"/><Relationship Id="rId10" Type="http://schemas.openxmlformats.org/officeDocument/2006/relationships/slideLayout" Target="../slideLayouts/slideLayout540.xml"/><Relationship Id="rId4" Type="http://schemas.openxmlformats.org/officeDocument/2006/relationships/slideLayout" Target="../slideLayouts/slideLayout534.xml"/><Relationship Id="rId9" Type="http://schemas.openxmlformats.org/officeDocument/2006/relationships/slideLayout" Target="../slideLayouts/slideLayout539.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49.xml"/><Relationship Id="rId13" Type="http://schemas.openxmlformats.org/officeDocument/2006/relationships/theme" Target="../theme/theme52.xml"/><Relationship Id="rId3" Type="http://schemas.openxmlformats.org/officeDocument/2006/relationships/slideLayout" Target="../slideLayouts/slideLayout544.xml"/><Relationship Id="rId7" Type="http://schemas.openxmlformats.org/officeDocument/2006/relationships/slideLayout" Target="../slideLayouts/slideLayout548.xml"/><Relationship Id="rId12" Type="http://schemas.openxmlformats.org/officeDocument/2006/relationships/slideLayout" Target="../slideLayouts/slideLayout553.xml"/><Relationship Id="rId2" Type="http://schemas.openxmlformats.org/officeDocument/2006/relationships/slideLayout" Target="../slideLayouts/slideLayout543.xml"/><Relationship Id="rId1" Type="http://schemas.openxmlformats.org/officeDocument/2006/relationships/slideLayout" Target="../slideLayouts/slideLayout542.xml"/><Relationship Id="rId6" Type="http://schemas.openxmlformats.org/officeDocument/2006/relationships/slideLayout" Target="../slideLayouts/slideLayout547.xml"/><Relationship Id="rId11" Type="http://schemas.openxmlformats.org/officeDocument/2006/relationships/slideLayout" Target="../slideLayouts/slideLayout552.xml"/><Relationship Id="rId5" Type="http://schemas.openxmlformats.org/officeDocument/2006/relationships/slideLayout" Target="../slideLayouts/slideLayout546.xml"/><Relationship Id="rId10" Type="http://schemas.openxmlformats.org/officeDocument/2006/relationships/slideLayout" Target="../slideLayouts/slideLayout551.xml"/><Relationship Id="rId4" Type="http://schemas.openxmlformats.org/officeDocument/2006/relationships/slideLayout" Target="../slideLayouts/slideLayout545.xml"/><Relationship Id="rId9" Type="http://schemas.openxmlformats.org/officeDocument/2006/relationships/slideLayout" Target="../slideLayouts/slideLayout550.xml"/><Relationship Id="rId14" Type="http://schemas.openxmlformats.org/officeDocument/2006/relationships/image" Target="../media/image1.png"/></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61.xml"/><Relationship Id="rId13" Type="http://schemas.openxmlformats.org/officeDocument/2006/relationships/image" Target="../media/image1.png"/><Relationship Id="rId3" Type="http://schemas.openxmlformats.org/officeDocument/2006/relationships/slideLayout" Target="../slideLayouts/slideLayout556.xml"/><Relationship Id="rId7" Type="http://schemas.openxmlformats.org/officeDocument/2006/relationships/slideLayout" Target="../slideLayouts/slideLayout560.xml"/><Relationship Id="rId12" Type="http://schemas.openxmlformats.org/officeDocument/2006/relationships/theme" Target="../theme/theme53.xml"/><Relationship Id="rId2" Type="http://schemas.openxmlformats.org/officeDocument/2006/relationships/slideLayout" Target="../slideLayouts/slideLayout555.xml"/><Relationship Id="rId1" Type="http://schemas.openxmlformats.org/officeDocument/2006/relationships/slideLayout" Target="../slideLayouts/slideLayout554.xml"/><Relationship Id="rId6" Type="http://schemas.openxmlformats.org/officeDocument/2006/relationships/slideLayout" Target="../slideLayouts/slideLayout559.xml"/><Relationship Id="rId11" Type="http://schemas.openxmlformats.org/officeDocument/2006/relationships/slideLayout" Target="../slideLayouts/slideLayout564.xml"/><Relationship Id="rId5" Type="http://schemas.openxmlformats.org/officeDocument/2006/relationships/slideLayout" Target="../slideLayouts/slideLayout558.xml"/><Relationship Id="rId10" Type="http://schemas.openxmlformats.org/officeDocument/2006/relationships/slideLayout" Target="../slideLayouts/slideLayout563.xml"/><Relationship Id="rId4" Type="http://schemas.openxmlformats.org/officeDocument/2006/relationships/slideLayout" Target="../slideLayouts/slideLayout557.xml"/><Relationship Id="rId9" Type="http://schemas.openxmlformats.org/officeDocument/2006/relationships/slideLayout" Target="../slideLayouts/slideLayout562.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72.xml"/><Relationship Id="rId3" Type="http://schemas.openxmlformats.org/officeDocument/2006/relationships/slideLayout" Target="../slideLayouts/slideLayout567.xml"/><Relationship Id="rId7" Type="http://schemas.openxmlformats.org/officeDocument/2006/relationships/slideLayout" Target="../slideLayouts/slideLayout571.xml"/><Relationship Id="rId12" Type="http://schemas.openxmlformats.org/officeDocument/2006/relationships/theme" Target="../theme/theme54.xml"/><Relationship Id="rId2" Type="http://schemas.openxmlformats.org/officeDocument/2006/relationships/slideLayout" Target="../slideLayouts/slideLayout566.xml"/><Relationship Id="rId1" Type="http://schemas.openxmlformats.org/officeDocument/2006/relationships/slideLayout" Target="../slideLayouts/slideLayout565.xml"/><Relationship Id="rId6" Type="http://schemas.openxmlformats.org/officeDocument/2006/relationships/slideLayout" Target="../slideLayouts/slideLayout570.xml"/><Relationship Id="rId11" Type="http://schemas.openxmlformats.org/officeDocument/2006/relationships/slideLayout" Target="../slideLayouts/slideLayout575.xml"/><Relationship Id="rId5" Type="http://schemas.openxmlformats.org/officeDocument/2006/relationships/slideLayout" Target="../slideLayouts/slideLayout569.xml"/><Relationship Id="rId10" Type="http://schemas.openxmlformats.org/officeDocument/2006/relationships/slideLayout" Target="../slideLayouts/slideLayout574.xml"/><Relationship Id="rId4" Type="http://schemas.openxmlformats.org/officeDocument/2006/relationships/slideLayout" Target="../slideLayouts/slideLayout568.xml"/><Relationship Id="rId9" Type="http://schemas.openxmlformats.org/officeDocument/2006/relationships/slideLayout" Target="../slideLayouts/slideLayout573.xml"/></Relationships>
</file>

<file path=ppt/slideMasters/_rels/slideMaster55.xml.rels><?xml version="1.0" encoding="UTF-8" standalone="yes"?>
<Relationships xmlns="http://schemas.openxmlformats.org/package/2006/relationships"><Relationship Id="rId3" Type="http://schemas.openxmlformats.org/officeDocument/2006/relationships/slideLayout" Target="../slideLayouts/slideLayout578.xml"/><Relationship Id="rId2" Type="http://schemas.openxmlformats.org/officeDocument/2006/relationships/slideLayout" Target="../slideLayouts/slideLayout577.xml"/><Relationship Id="rId1" Type="http://schemas.openxmlformats.org/officeDocument/2006/relationships/slideLayout" Target="../slideLayouts/slideLayout576.xml"/><Relationship Id="rId5" Type="http://schemas.openxmlformats.org/officeDocument/2006/relationships/theme" Target="../theme/theme55.xml"/><Relationship Id="rId4" Type="http://schemas.openxmlformats.org/officeDocument/2006/relationships/slideLayout" Target="../slideLayouts/slideLayout579.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587.xml"/><Relationship Id="rId3" Type="http://schemas.openxmlformats.org/officeDocument/2006/relationships/slideLayout" Target="../slideLayouts/slideLayout582.xml"/><Relationship Id="rId7" Type="http://schemas.openxmlformats.org/officeDocument/2006/relationships/slideLayout" Target="../slideLayouts/slideLayout586.xml"/><Relationship Id="rId12" Type="http://schemas.openxmlformats.org/officeDocument/2006/relationships/theme" Target="../theme/theme56.xml"/><Relationship Id="rId2" Type="http://schemas.openxmlformats.org/officeDocument/2006/relationships/slideLayout" Target="../slideLayouts/slideLayout581.xml"/><Relationship Id="rId1" Type="http://schemas.openxmlformats.org/officeDocument/2006/relationships/slideLayout" Target="../slideLayouts/slideLayout580.xml"/><Relationship Id="rId6" Type="http://schemas.openxmlformats.org/officeDocument/2006/relationships/slideLayout" Target="../slideLayouts/slideLayout585.xml"/><Relationship Id="rId11" Type="http://schemas.openxmlformats.org/officeDocument/2006/relationships/slideLayout" Target="../slideLayouts/slideLayout590.xml"/><Relationship Id="rId5" Type="http://schemas.openxmlformats.org/officeDocument/2006/relationships/slideLayout" Target="../slideLayouts/slideLayout584.xml"/><Relationship Id="rId10" Type="http://schemas.openxmlformats.org/officeDocument/2006/relationships/slideLayout" Target="../slideLayouts/slideLayout589.xml"/><Relationship Id="rId4" Type="http://schemas.openxmlformats.org/officeDocument/2006/relationships/slideLayout" Target="../slideLayouts/slideLayout583.xml"/><Relationship Id="rId9" Type="http://schemas.openxmlformats.org/officeDocument/2006/relationships/slideLayout" Target="../slideLayouts/slideLayout588.xml"/></Relationships>
</file>

<file path=ppt/slideMasters/_rels/slideMaster57.xml.rels><?xml version="1.0" encoding="UTF-8" standalone="yes"?>
<Relationships xmlns="http://schemas.openxmlformats.org/package/2006/relationships"><Relationship Id="rId3" Type="http://schemas.openxmlformats.org/officeDocument/2006/relationships/slideLayout" Target="../slideLayouts/slideLayout593.xml"/><Relationship Id="rId2" Type="http://schemas.openxmlformats.org/officeDocument/2006/relationships/slideLayout" Target="../slideLayouts/slideLayout592.xml"/><Relationship Id="rId1" Type="http://schemas.openxmlformats.org/officeDocument/2006/relationships/slideLayout" Target="../slideLayouts/slideLayout591.xml"/><Relationship Id="rId5" Type="http://schemas.openxmlformats.org/officeDocument/2006/relationships/theme" Target="../theme/theme57.xml"/><Relationship Id="rId4" Type="http://schemas.openxmlformats.org/officeDocument/2006/relationships/slideLayout" Target="../slideLayouts/slideLayout594.xml"/></Relationships>
</file>

<file path=ppt/slideMasters/_rels/slideMaster58.xml.rels><?xml version="1.0" encoding="UTF-8" standalone="yes"?>
<Relationships xmlns="http://schemas.openxmlformats.org/package/2006/relationships"><Relationship Id="rId3" Type="http://schemas.openxmlformats.org/officeDocument/2006/relationships/slideLayout" Target="../slideLayouts/slideLayout597.xml"/><Relationship Id="rId2" Type="http://schemas.openxmlformats.org/officeDocument/2006/relationships/slideLayout" Target="../slideLayouts/slideLayout596.xml"/><Relationship Id="rId1" Type="http://schemas.openxmlformats.org/officeDocument/2006/relationships/slideLayout" Target="../slideLayouts/slideLayout595.xml"/><Relationship Id="rId5" Type="http://schemas.openxmlformats.org/officeDocument/2006/relationships/theme" Target="../theme/theme58.xml"/><Relationship Id="rId4" Type="http://schemas.openxmlformats.org/officeDocument/2006/relationships/slideLayout" Target="../slideLayouts/slideLayout598.xml"/></Relationships>
</file>

<file path=ppt/slideMasters/_rels/slideMaster59.xml.rels><?xml version="1.0" encoding="UTF-8" standalone="yes"?>
<Relationships xmlns="http://schemas.openxmlformats.org/package/2006/relationships"><Relationship Id="rId3" Type="http://schemas.openxmlformats.org/officeDocument/2006/relationships/theme" Target="../theme/theme59.xml"/><Relationship Id="rId2" Type="http://schemas.openxmlformats.org/officeDocument/2006/relationships/slideLayout" Target="../slideLayouts/slideLayout600.xml"/><Relationship Id="rId1" Type="http://schemas.openxmlformats.org/officeDocument/2006/relationships/slideLayout" Target="../slideLayouts/slideLayout599.xml"/></Relationships>
</file>

<file path=ppt/slideMasters/_rels/slideMaster60.xml.rels><?xml version="1.0" encoding="UTF-8" standalone="yes"?>
<Relationships xmlns="http://schemas.openxmlformats.org/package/2006/relationships"><Relationship Id="rId8" Type="http://schemas.openxmlformats.org/officeDocument/2006/relationships/slideLayout" Target="../slideLayouts/slideLayout608.xml"/><Relationship Id="rId13" Type="http://schemas.openxmlformats.org/officeDocument/2006/relationships/theme" Target="../theme/theme60.xml"/><Relationship Id="rId3" Type="http://schemas.openxmlformats.org/officeDocument/2006/relationships/slideLayout" Target="../slideLayouts/slideLayout603.xml"/><Relationship Id="rId7" Type="http://schemas.openxmlformats.org/officeDocument/2006/relationships/slideLayout" Target="../slideLayouts/slideLayout607.xml"/><Relationship Id="rId12" Type="http://schemas.openxmlformats.org/officeDocument/2006/relationships/slideLayout" Target="../slideLayouts/slideLayout612.xml"/><Relationship Id="rId2" Type="http://schemas.openxmlformats.org/officeDocument/2006/relationships/slideLayout" Target="../slideLayouts/slideLayout602.xml"/><Relationship Id="rId1" Type="http://schemas.openxmlformats.org/officeDocument/2006/relationships/slideLayout" Target="../slideLayouts/slideLayout601.xml"/><Relationship Id="rId6" Type="http://schemas.openxmlformats.org/officeDocument/2006/relationships/slideLayout" Target="../slideLayouts/slideLayout606.xml"/><Relationship Id="rId11" Type="http://schemas.openxmlformats.org/officeDocument/2006/relationships/slideLayout" Target="../slideLayouts/slideLayout611.xml"/><Relationship Id="rId5" Type="http://schemas.openxmlformats.org/officeDocument/2006/relationships/slideLayout" Target="../slideLayouts/slideLayout605.xml"/><Relationship Id="rId10" Type="http://schemas.openxmlformats.org/officeDocument/2006/relationships/slideLayout" Target="../slideLayouts/slideLayout610.xml"/><Relationship Id="rId4" Type="http://schemas.openxmlformats.org/officeDocument/2006/relationships/slideLayout" Target="../slideLayouts/slideLayout604.xml"/><Relationship Id="rId9" Type="http://schemas.openxmlformats.org/officeDocument/2006/relationships/slideLayout" Target="../slideLayouts/slideLayout609.xml"/></Relationships>
</file>

<file path=ppt/slideMasters/_rels/slideMaster61.xml.rels><?xml version="1.0" encoding="UTF-8" standalone="yes"?>
<Relationships xmlns="http://schemas.openxmlformats.org/package/2006/relationships"><Relationship Id="rId8" Type="http://schemas.openxmlformats.org/officeDocument/2006/relationships/slideLayout" Target="../slideLayouts/slideLayout620.xml"/><Relationship Id="rId13" Type="http://schemas.openxmlformats.org/officeDocument/2006/relationships/image" Target="../media/image1.png"/><Relationship Id="rId3" Type="http://schemas.openxmlformats.org/officeDocument/2006/relationships/slideLayout" Target="../slideLayouts/slideLayout615.xml"/><Relationship Id="rId7" Type="http://schemas.openxmlformats.org/officeDocument/2006/relationships/slideLayout" Target="../slideLayouts/slideLayout619.xml"/><Relationship Id="rId12" Type="http://schemas.openxmlformats.org/officeDocument/2006/relationships/theme" Target="../theme/theme61.xml"/><Relationship Id="rId2" Type="http://schemas.openxmlformats.org/officeDocument/2006/relationships/slideLayout" Target="../slideLayouts/slideLayout614.xml"/><Relationship Id="rId1" Type="http://schemas.openxmlformats.org/officeDocument/2006/relationships/slideLayout" Target="../slideLayouts/slideLayout613.xml"/><Relationship Id="rId6" Type="http://schemas.openxmlformats.org/officeDocument/2006/relationships/slideLayout" Target="../slideLayouts/slideLayout618.xml"/><Relationship Id="rId11" Type="http://schemas.openxmlformats.org/officeDocument/2006/relationships/slideLayout" Target="../slideLayouts/slideLayout623.xml"/><Relationship Id="rId5" Type="http://schemas.openxmlformats.org/officeDocument/2006/relationships/slideLayout" Target="../slideLayouts/slideLayout617.xml"/><Relationship Id="rId10" Type="http://schemas.openxmlformats.org/officeDocument/2006/relationships/slideLayout" Target="../slideLayouts/slideLayout622.xml"/><Relationship Id="rId4" Type="http://schemas.openxmlformats.org/officeDocument/2006/relationships/slideLayout" Target="../slideLayouts/slideLayout616.xml"/><Relationship Id="rId9" Type="http://schemas.openxmlformats.org/officeDocument/2006/relationships/slideLayout" Target="../slideLayouts/slideLayout621.xml"/></Relationships>
</file>

<file path=ppt/slideMasters/_rels/slideMaster62.xml.rels><?xml version="1.0" encoding="UTF-8" standalone="yes"?>
<Relationships xmlns="http://schemas.openxmlformats.org/package/2006/relationships"><Relationship Id="rId8" Type="http://schemas.openxmlformats.org/officeDocument/2006/relationships/slideLayout" Target="../slideLayouts/slideLayout631.xml"/><Relationship Id="rId13" Type="http://schemas.openxmlformats.org/officeDocument/2006/relationships/theme" Target="../theme/theme62.xml"/><Relationship Id="rId3" Type="http://schemas.openxmlformats.org/officeDocument/2006/relationships/slideLayout" Target="../slideLayouts/slideLayout626.xml"/><Relationship Id="rId7" Type="http://schemas.openxmlformats.org/officeDocument/2006/relationships/slideLayout" Target="../slideLayouts/slideLayout630.xml"/><Relationship Id="rId12" Type="http://schemas.openxmlformats.org/officeDocument/2006/relationships/slideLayout" Target="../slideLayouts/slideLayout635.xml"/><Relationship Id="rId2" Type="http://schemas.openxmlformats.org/officeDocument/2006/relationships/slideLayout" Target="../slideLayouts/slideLayout625.xml"/><Relationship Id="rId1" Type="http://schemas.openxmlformats.org/officeDocument/2006/relationships/slideLayout" Target="../slideLayouts/slideLayout624.xml"/><Relationship Id="rId6" Type="http://schemas.openxmlformats.org/officeDocument/2006/relationships/slideLayout" Target="../slideLayouts/slideLayout629.xml"/><Relationship Id="rId11" Type="http://schemas.openxmlformats.org/officeDocument/2006/relationships/slideLayout" Target="../slideLayouts/slideLayout634.xml"/><Relationship Id="rId5" Type="http://schemas.openxmlformats.org/officeDocument/2006/relationships/slideLayout" Target="../slideLayouts/slideLayout628.xml"/><Relationship Id="rId10" Type="http://schemas.openxmlformats.org/officeDocument/2006/relationships/slideLayout" Target="../slideLayouts/slideLayout633.xml"/><Relationship Id="rId4" Type="http://schemas.openxmlformats.org/officeDocument/2006/relationships/slideLayout" Target="../slideLayouts/slideLayout627.xml"/><Relationship Id="rId9" Type="http://schemas.openxmlformats.org/officeDocument/2006/relationships/slideLayout" Target="../slideLayouts/slideLayout632.xml"/><Relationship Id="rId14" Type="http://schemas.openxmlformats.org/officeDocument/2006/relationships/image" Target="../media/image1.png"/></Relationships>
</file>

<file path=ppt/slideMasters/_rels/slideMaster63.xml.rels><?xml version="1.0" encoding="UTF-8" standalone="yes"?>
<Relationships xmlns="http://schemas.openxmlformats.org/package/2006/relationships"><Relationship Id="rId8" Type="http://schemas.openxmlformats.org/officeDocument/2006/relationships/slideLayout" Target="../slideLayouts/slideLayout643.xml"/><Relationship Id="rId13" Type="http://schemas.openxmlformats.org/officeDocument/2006/relationships/image" Target="../media/image1.png"/><Relationship Id="rId3" Type="http://schemas.openxmlformats.org/officeDocument/2006/relationships/slideLayout" Target="../slideLayouts/slideLayout638.xml"/><Relationship Id="rId7" Type="http://schemas.openxmlformats.org/officeDocument/2006/relationships/slideLayout" Target="../slideLayouts/slideLayout642.xml"/><Relationship Id="rId12" Type="http://schemas.openxmlformats.org/officeDocument/2006/relationships/theme" Target="../theme/theme63.xml"/><Relationship Id="rId2" Type="http://schemas.openxmlformats.org/officeDocument/2006/relationships/slideLayout" Target="../slideLayouts/slideLayout637.xml"/><Relationship Id="rId1" Type="http://schemas.openxmlformats.org/officeDocument/2006/relationships/slideLayout" Target="../slideLayouts/slideLayout636.xml"/><Relationship Id="rId6" Type="http://schemas.openxmlformats.org/officeDocument/2006/relationships/slideLayout" Target="../slideLayouts/slideLayout641.xml"/><Relationship Id="rId11" Type="http://schemas.openxmlformats.org/officeDocument/2006/relationships/slideLayout" Target="../slideLayouts/slideLayout646.xml"/><Relationship Id="rId5" Type="http://schemas.openxmlformats.org/officeDocument/2006/relationships/slideLayout" Target="../slideLayouts/slideLayout640.xml"/><Relationship Id="rId10" Type="http://schemas.openxmlformats.org/officeDocument/2006/relationships/slideLayout" Target="../slideLayouts/slideLayout645.xml"/><Relationship Id="rId4" Type="http://schemas.openxmlformats.org/officeDocument/2006/relationships/slideLayout" Target="../slideLayouts/slideLayout639.xml"/><Relationship Id="rId9" Type="http://schemas.openxmlformats.org/officeDocument/2006/relationships/slideLayout" Target="../slideLayouts/slideLayout644.xml"/></Relationships>
</file>

<file path=ppt/slideMasters/_rels/slideMaster64.xml.rels><?xml version="1.0" encoding="UTF-8" standalone="yes"?>
<Relationships xmlns="http://schemas.openxmlformats.org/package/2006/relationships"><Relationship Id="rId8" Type="http://schemas.openxmlformats.org/officeDocument/2006/relationships/slideLayout" Target="../slideLayouts/slideLayout654.xml"/><Relationship Id="rId13" Type="http://schemas.openxmlformats.org/officeDocument/2006/relationships/theme" Target="../theme/theme64.xml"/><Relationship Id="rId3" Type="http://schemas.openxmlformats.org/officeDocument/2006/relationships/slideLayout" Target="../slideLayouts/slideLayout649.xml"/><Relationship Id="rId7" Type="http://schemas.openxmlformats.org/officeDocument/2006/relationships/slideLayout" Target="../slideLayouts/slideLayout653.xml"/><Relationship Id="rId12" Type="http://schemas.openxmlformats.org/officeDocument/2006/relationships/slideLayout" Target="../slideLayouts/slideLayout658.xml"/><Relationship Id="rId2" Type="http://schemas.openxmlformats.org/officeDocument/2006/relationships/slideLayout" Target="../slideLayouts/slideLayout648.xml"/><Relationship Id="rId1" Type="http://schemas.openxmlformats.org/officeDocument/2006/relationships/slideLayout" Target="../slideLayouts/slideLayout647.xml"/><Relationship Id="rId6" Type="http://schemas.openxmlformats.org/officeDocument/2006/relationships/slideLayout" Target="../slideLayouts/slideLayout652.xml"/><Relationship Id="rId11" Type="http://schemas.openxmlformats.org/officeDocument/2006/relationships/slideLayout" Target="../slideLayouts/slideLayout657.xml"/><Relationship Id="rId5" Type="http://schemas.openxmlformats.org/officeDocument/2006/relationships/slideLayout" Target="../slideLayouts/slideLayout651.xml"/><Relationship Id="rId10" Type="http://schemas.openxmlformats.org/officeDocument/2006/relationships/slideLayout" Target="../slideLayouts/slideLayout656.xml"/><Relationship Id="rId4" Type="http://schemas.openxmlformats.org/officeDocument/2006/relationships/slideLayout" Target="../slideLayouts/slideLayout650.xml"/><Relationship Id="rId9" Type="http://schemas.openxmlformats.org/officeDocument/2006/relationships/slideLayout" Target="../slideLayouts/slideLayout655.xml"/><Relationship Id="rId14" Type="http://schemas.openxmlformats.org/officeDocument/2006/relationships/image" Target="../media/image1.png"/></Relationships>
</file>

<file path=ppt/slideMasters/_rels/slideMaster65.xml.rels><?xml version="1.0" encoding="UTF-8" standalone="yes"?>
<Relationships xmlns="http://schemas.openxmlformats.org/package/2006/relationships"><Relationship Id="rId3" Type="http://schemas.openxmlformats.org/officeDocument/2006/relationships/theme" Target="../theme/theme65.xml"/><Relationship Id="rId2" Type="http://schemas.openxmlformats.org/officeDocument/2006/relationships/slideLayout" Target="../slideLayouts/slideLayout660.xml"/><Relationship Id="rId1" Type="http://schemas.openxmlformats.org/officeDocument/2006/relationships/slideLayout" Target="../slideLayouts/slideLayout659.xml"/></Relationships>
</file>

<file path=ppt/slideMasters/_rels/slideMaster66.xml.rels><?xml version="1.0" encoding="UTF-8" standalone="yes"?>
<Relationships xmlns="http://schemas.openxmlformats.org/package/2006/relationships"><Relationship Id="rId8" Type="http://schemas.openxmlformats.org/officeDocument/2006/relationships/slideLayout" Target="../slideLayouts/slideLayout668.xml"/><Relationship Id="rId13" Type="http://schemas.openxmlformats.org/officeDocument/2006/relationships/theme" Target="../theme/theme66.xml"/><Relationship Id="rId3" Type="http://schemas.openxmlformats.org/officeDocument/2006/relationships/slideLayout" Target="../slideLayouts/slideLayout663.xml"/><Relationship Id="rId7" Type="http://schemas.openxmlformats.org/officeDocument/2006/relationships/slideLayout" Target="../slideLayouts/slideLayout667.xml"/><Relationship Id="rId12" Type="http://schemas.openxmlformats.org/officeDocument/2006/relationships/slideLayout" Target="../slideLayouts/slideLayout672.xml"/><Relationship Id="rId2" Type="http://schemas.openxmlformats.org/officeDocument/2006/relationships/slideLayout" Target="../slideLayouts/slideLayout662.xml"/><Relationship Id="rId1" Type="http://schemas.openxmlformats.org/officeDocument/2006/relationships/slideLayout" Target="../slideLayouts/slideLayout661.xml"/><Relationship Id="rId6" Type="http://schemas.openxmlformats.org/officeDocument/2006/relationships/slideLayout" Target="../slideLayouts/slideLayout666.xml"/><Relationship Id="rId11" Type="http://schemas.openxmlformats.org/officeDocument/2006/relationships/slideLayout" Target="../slideLayouts/slideLayout671.xml"/><Relationship Id="rId5" Type="http://schemas.openxmlformats.org/officeDocument/2006/relationships/slideLayout" Target="../slideLayouts/slideLayout665.xml"/><Relationship Id="rId10" Type="http://schemas.openxmlformats.org/officeDocument/2006/relationships/slideLayout" Target="../slideLayouts/slideLayout670.xml"/><Relationship Id="rId4" Type="http://schemas.openxmlformats.org/officeDocument/2006/relationships/slideLayout" Target="../slideLayouts/slideLayout664.xml"/><Relationship Id="rId9" Type="http://schemas.openxmlformats.org/officeDocument/2006/relationships/slideLayout" Target="../slideLayouts/slideLayout669.xml"/><Relationship Id="rId14" Type="http://schemas.openxmlformats.org/officeDocument/2006/relationships/image" Target="../media/image1.png"/></Relationships>
</file>

<file path=ppt/slideMasters/_rels/slideMaster67.xml.rels><?xml version="1.0" encoding="UTF-8" standalone="yes"?>
<Relationships xmlns="http://schemas.openxmlformats.org/package/2006/relationships"><Relationship Id="rId8" Type="http://schemas.openxmlformats.org/officeDocument/2006/relationships/slideLayout" Target="../slideLayouts/slideLayout680.xml"/><Relationship Id="rId13" Type="http://schemas.openxmlformats.org/officeDocument/2006/relationships/image" Target="../media/image1.png"/><Relationship Id="rId3" Type="http://schemas.openxmlformats.org/officeDocument/2006/relationships/slideLayout" Target="../slideLayouts/slideLayout675.xml"/><Relationship Id="rId7" Type="http://schemas.openxmlformats.org/officeDocument/2006/relationships/slideLayout" Target="../slideLayouts/slideLayout679.xml"/><Relationship Id="rId12" Type="http://schemas.openxmlformats.org/officeDocument/2006/relationships/theme" Target="../theme/theme67.xml"/><Relationship Id="rId2" Type="http://schemas.openxmlformats.org/officeDocument/2006/relationships/slideLayout" Target="../slideLayouts/slideLayout674.xml"/><Relationship Id="rId1" Type="http://schemas.openxmlformats.org/officeDocument/2006/relationships/slideLayout" Target="../slideLayouts/slideLayout673.xml"/><Relationship Id="rId6" Type="http://schemas.openxmlformats.org/officeDocument/2006/relationships/slideLayout" Target="../slideLayouts/slideLayout678.xml"/><Relationship Id="rId11" Type="http://schemas.openxmlformats.org/officeDocument/2006/relationships/slideLayout" Target="../slideLayouts/slideLayout683.xml"/><Relationship Id="rId5" Type="http://schemas.openxmlformats.org/officeDocument/2006/relationships/slideLayout" Target="../slideLayouts/slideLayout677.xml"/><Relationship Id="rId10" Type="http://schemas.openxmlformats.org/officeDocument/2006/relationships/slideLayout" Target="../slideLayouts/slideLayout682.xml"/><Relationship Id="rId4" Type="http://schemas.openxmlformats.org/officeDocument/2006/relationships/slideLayout" Target="../slideLayouts/slideLayout676.xml"/><Relationship Id="rId9" Type="http://schemas.openxmlformats.org/officeDocument/2006/relationships/slideLayout" Target="../slideLayouts/slideLayout681.xml"/></Relationships>
</file>

<file path=ppt/slideMasters/_rels/slideMaster68.xml.rels><?xml version="1.0" encoding="UTF-8" standalone="yes"?>
<Relationships xmlns="http://schemas.openxmlformats.org/package/2006/relationships"><Relationship Id="rId3" Type="http://schemas.openxmlformats.org/officeDocument/2006/relationships/slideLayout" Target="../slideLayouts/slideLayout686.xml"/><Relationship Id="rId2" Type="http://schemas.openxmlformats.org/officeDocument/2006/relationships/slideLayout" Target="../slideLayouts/slideLayout685.xml"/><Relationship Id="rId1" Type="http://schemas.openxmlformats.org/officeDocument/2006/relationships/slideLayout" Target="../slideLayouts/slideLayout684.xml"/><Relationship Id="rId4" Type="http://schemas.openxmlformats.org/officeDocument/2006/relationships/theme" Target="../theme/theme68.xml"/></Relationships>
</file>

<file path=ppt/slideMasters/_rels/slideMaster69.xml.rels><?xml version="1.0" encoding="UTF-8" standalone="yes"?>
<Relationships xmlns="http://schemas.openxmlformats.org/package/2006/relationships"><Relationship Id="rId3" Type="http://schemas.openxmlformats.org/officeDocument/2006/relationships/theme" Target="../theme/theme69.xml"/><Relationship Id="rId2" Type="http://schemas.openxmlformats.org/officeDocument/2006/relationships/slideLayout" Target="../slideLayouts/slideLayout688.xml"/><Relationship Id="rId1" Type="http://schemas.openxmlformats.org/officeDocument/2006/relationships/slideLayout" Target="../slideLayouts/slideLayout687.xml"/></Relationships>
</file>

<file path=ppt/slideMasters/_rels/slideMaster70.xml.rels><?xml version="1.0" encoding="UTF-8" standalone="yes"?>
<Relationships xmlns="http://schemas.openxmlformats.org/package/2006/relationships"><Relationship Id="rId3" Type="http://schemas.openxmlformats.org/officeDocument/2006/relationships/theme" Target="../theme/theme70.xml"/><Relationship Id="rId2" Type="http://schemas.openxmlformats.org/officeDocument/2006/relationships/slideLayout" Target="../slideLayouts/slideLayout690.xml"/><Relationship Id="rId1" Type="http://schemas.openxmlformats.org/officeDocument/2006/relationships/slideLayout" Target="../slideLayouts/slideLayout689.xml"/></Relationships>
</file>

<file path=ppt/slideMasters/_rels/slideMaster71.xml.rels><?xml version="1.0" encoding="UTF-8" standalone="yes"?>
<Relationships xmlns="http://schemas.openxmlformats.org/package/2006/relationships"><Relationship Id="rId8" Type="http://schemas.openxmlformats.org/officeDocument/2006/relationships/slideLayout" Target="../slideLayouts/slideLayout698.xml"/><Relationship Id="rId13" Type="http://schemas.openxmlformats.org/officeDocument/2006/relationships/theme" Target="../theme/theme71.xml"/><Relationship Id="rId3" Type="http://schemas.openxmlformats.org/officeDocument/2006/relationships/slideLayout" Target="../slideLayouts/slideLayout693.xml"/><Relationship Id="rId7" Type="http://schemas.openxmlformats.org/officeDocument/2006/relationships/slideLayout" Target="../slideLayouts/slideLayout697.xml"/><Relationship Id="rId12" Type="http://schemas.openxmlformats.org/officeDocument/2006/relationships/slideLayout" Target="../slideLayouts/slideLayout702.xml"/><Relationship Id="rId2" Type="http://schemas.openxmlformats.org/officeDocument/2006/relationships/slideLayout" Target="../slideLayouts/slideLayout692.xml"/><Relationship Id="rId1" Type="http://schemas.openxmlformats.org/officeDocument/2006/relationships/slideLayout" Target="../slideLayouts/slideLayout691.xml"/><Relationship Id="rId6" Type="http://schemas.openxmlformats.org/officeDocument/2006/relationships/slideLayout" Target="../slideLayouts/slideLayout696.xml"/><Relationship Id="rId11" Type="http://schemas.openxmlformats.org/officeDocument/2006/relationships/slideLayout" Target="../slideLayouts/slideLayout701.xml"/><Relationship Id="rId5" Type="http://schemas.openxmlformats.org/officeDocument/2006/relationships/slideLayout" Target="../slideLayouts/slideLayout695.xml"/><Relationship Id="rId10" Type="http://schemas.openxmlformats.org/officeDocument/2006/relationships/slideLayout" Target="../slideLayouts/slideLayout700.xml"/><Relationship Id="rId4" Type="http://schemas.openxmlformats.org/officeDocument/2006/relationships/slideLayout" Target="../slideLayouts/slideLayout694.xml"/><Relationship Id="rId9" Type="http://schemas.openxmlformats.org/officeDocument/2006/relationships/slideLayout" Target="../slideLayouts/slideLayout699.xml"/></Relationships>
</file>

<file path=ppt/slideMasters/_rels/slideMaster72.xml.rels><?xml version="1.0" encoding="UTF-8" standalone="yes"?>
<Relationships xmlns="http://schemas.openxmlformats.org/package/2006/relationships"><Relationship Id="rId8" Type="http://schemas.openxmlformats.org/officeDocument/2006/relationships/slideLayout" Target="../slideLayouts/slideLayout710.xml"/><Relationship Id="rId13" Type="http://schemas.openxmlformats.org/officeDocument/2006/relationships/theme" Target="../theme/theme72.xml"/><Relationship Id="rId3" Type="http://schemas.openxmlformats.org/officeDocument/2006/relationships/slideLayout" Target="../slideLayouts/slideLayout705.xml"/><Relationship Id="rId7" Type="http://schemas.openxmlformats.org/officeDocument/2006/relationships/slideLayout" Target="../slideLayouts/slideLayout709.xml"/><Relationship Id="rId12" Type="http://schemas.openxmlformats.org/officeDocument/2006/relationships/slideLayout" Target="../slideLayouts/slideLayout714.xml"/><Relationship Id="rId2" Type="http://schemas.openxmlformats.org/officeDocument/2006/relationships/slideLayout" Target="../slideLayouts/slideLayout704.xml"/><Relationship Id="rId1" Type="http://schemas.openxmlformats.org/officeDocument/2006/relationships/slideLayout" Target="../slideLayouts/slideLayout703.xml"/><Relationship Id="rId6" Type="http://schemas.openxmlformats.org/officeDocument/2006/relationships/slideLayout" Target="../slideLayouts/slideLayout708.xml"/><Relationship Id="rId11" Type="http://schemas.openxmlformats.org/officeDocument/2006/relationships/slideLayout" Target="../slideLayouts/slideLayout713.xml"/><Relationship Id="rId5" Type="http://schemas.openxmlformats.org/officeDocument/2006/relationships/slideLayout" Target="../slideLayouts/slideLayout707.xml"/><Relationship Id="rId10" Type="http://schemas.openxmlformats.org/officeDocument/2006/relationships/slideLayout" Target="../slideLayouts/slideLayout712.xml"/><Relationship Id="rId4" Type="http://schemas.openxmlformats.org/officeDocument/2006/relationships/slideLayout" Target="../slideLayouts/slideLayout706.xml"/><Relationship Id="rId9" Type="http://schemas.openxmlformats.org/officeDocument/2006/relationships/slideLayout" Target="../slideLayouts/slideLayout711.xml"/></Relationships>
</file>

<file path=ppt/slideMasters/_rels/slideMaster73.xml.rels><?xml version="1.0" encoding="UTF-8" standalone="yes"?>
<Relationships xmlns="http://schemas.openxmlformats.org/package/2006/relationships"><Relationship Id="rId8" Type="http://schemas.openxmlformats.org/officeDocument/2006/relationships/slideLayout" Target="../slideLayouts/slideLayout722.xml"/><Relationship Id="rId3" Type="http://schemas.openxmlformats.org/officeDocument/2006/relationships/slideLayout" Target="../slideLayouts/slideLayout717.xml"/><Relationship Id="rId7" Type="http://schemas.openxmlformats.org/officeDocument/2006/relationships/slideLayout" Target="../slideLayouts/slideLayout721.xml"/><Relationship Id="rId12" Type="http://schemas.openxmlformats.org/officeDocument/2006/relationships/theme" Target="../theme/theme73.xml"/><Relationship Id="rId2" Type="http://schemas.openxmlformats.org/officeDocument/2006/relationships/slideLayout" Target="../slideLayouts/slideLayout716.xml"/><Relationship Id="rId1" Type="http://schemas.openxmlformats.org/officeDocument/2006/relationships/slideLayout" Target="../slideLayouts/slideLayout715.xml"/><Relationship Id="rId6" Type="http://schemas.openxmlformats.org/officeDocument/2006/relationships/slideLayout" Target="../slideLayouts/slideLayout720.xml"/><Relationship Id="rId11" Type="http://schemas.openxmlformats.org/officeDocument/2006/relationships/slideLayout" Target="../slideLayouts/slideLayout725.xml"/><Relationship Id="rId5" Type="http://schemas.openxmlformats.org/officeDocument/2006/relationships/slideLayout" Target="../slideLayouts/slideLayout719.xml"/><Relationship Id="rId10" Type="http://schemas.openxmlformats.org/officeDocument/2006/relationships/slideLayout" Target="../slideLayouts/slideLayout724.xml"/><Relationship Id="rId4" Type="http://schemas.openxmlformats.org/officeDocument/2006/relationships/slideLayout" Target="../slideLayouts/slideLayout718.xml"/><Relationship Id="rId9" Type="http://schemas.openxmlformats.org/officeDocument/2006/relationships/slideLayout" Target="../slideLayouts/slideLayout723.xml"/></Relationships>
</file>

<file path=ppt/slideMasters/_rels/slideMaster74.xml.rels><?xml version="1.0" encoding="UTF-8" standalone="yes"?>
<Relationships xmlns="http://schemas.openxmlformats.org/package/2006/relationships"><Relationship Id="rId3" Type="http://schemas.openxmlformats.org/officeDocument/2006/relationships/slideLayout" Target="../slideLayouts/slideLayout728.xml"/><Relationship Id="rId2" Type="http://schemas.openxmlformats.org/officeDocument/2006/relationships/slideLayout" Target="../slideLayouts/slideLayout727.xml"/><Relationship Id="rId1" Type="http://schemas.openxmlformats.org/officeDocument/2006/relationships/slideLayout" Target="../slideLayouts/slideLayout726.xml"/><Relationship Id="rId6" Type="http://schemas.openxmlformats.org/officeDocument/2006/relationships/theme" Target="../theme/theme74.xml"/><Relationship Id="rId5" Type="http://schemas.openxmlformats.org/officeDocument/2006/relationships/slideLayout" Target="../slideLayouts/slideLayout730.xml"/><Relationship Id="rId4" Type="http://schemas.openxmlformats.org/officeDocument/2006/relationships/slideLayout" Target="../slideLayouts/slideLayout729.xml"/></Relationships>
</file>

<file path=ppt/slideMasters/_rels/slideMaster75.xml.rels><?xml version="1.0" encoding="UTF-8" standalone="yes"?>
<Relationships xmlns="http://schemas.openxmlformats.org/package/2006/relationships"><Relationship Id="rId8" Type="http://schemas.openxmlformats.org/officeDocument/2006/relationships/slideLayout" Target="../slideLayouts/slideLayout738.xml"/><Relationship Id="rId13" Type="http://schemas.openxmlformats.org/officeDocument/2006/relationships/theme" Target="../theme/theme75.xml"/><Relationship Id="rId3" Type="http://schemas.openxmlformats.org/officeDocument/2006/relationships/slideLayout" Target="../slideLayouts/slideLayout733.xml"/><Relationship Id="rId7" Type="http://schemas.openxmlformats.org/officeDocument/2006/relationships/slideLayout" Target="../slideLayouts/slideLayout737.xml"/><Relationship Id="rId12" Type="http://schemas.openxmlformats.org/officeDocument/2006/relationships/slideLayout" Target="../slideLayouts/slideLayout742.xml"/><Relationship Id="rId2" Type="http://schemas.openxmlformats.org/officeDocument/2006/relationships/slideLayout" Target="../slideLayouts/slideLayout732.xml"/><Relationship Id="rId1" Type="http://schemas.openxmlformats.org/officeDocument/2006/relationships/slideLayout" Target="../slideLayouts/slideLayout731.xml"/><Relationship Id="rId6" Type="http://schemas.openxmlformats.org/officeDocument/2006/relationships/slideLayout" Target="../slideLayouts/slideLayout736.xml"/><Relationship Id="rId11" Type="http://schemas.openxmlformats.org/officeDocument/2006/relationships/slideLayout" Target="../slideLayouts/slideLayout741.xml"/><Relationship Id="rId5" Type="http://schemas.openxmlformats.org/officeDocument/2006/relationships/slideLayout" Target="../slideLayouts/slideLayout735.xml"/><Relationship Id="rId10" Type="http://schemas.openxmlformats.org/officeDocument/2006/relationships/slideLayout" Target="../slideLayouts/slideLayout740.xml"/><Relationship Id="rId4" Type="http://schemas.openxmlformats.org/officeDocument/2006/relationships/slideLayout" Target="../slideLayouts/slideLayout734.xml"/><Relationship Id="rId9" Type="http://schemas.openxmlformats.org/officeDocument/2006/relationships/slideLayout" Target="../slideLayouts/slideLayout739.xml"/><Relationship Id="rId14" Type="http://schemas.openxmlformats.org/officeDocument/2006/relationships/image" Target="../media/image1.png"/></Relationships>
</file>

<file path=ppt/slideMasters/_rels/slideMaster76.xml.rels><?xml version="1.0" encoding="UTF-8" standalone="yes"?>
<Relationships xmlns="http://schemas.openxmlformats.org/package/2006/relationships"><Relationship Id="rId8" Type="http://schemas.openxmlformats.org/officeDocument/2006/relationships/slideLayout" Target="../slideLayouts/slideLayout750.xml"/><Relationship Id="rId3" Type="http://schemas.openxmlformats.org/officeDocument/2006/relationships/slideLayout" Target="../slideLayouts/slideLayout745.xml"/><Relationship Id="rId7" Type="http://schemas.openxmlformats.org/officeDocument/2006/relationships/slideLayout" Target="../slideLayouts/slideLayout749.xml"/><Relationship Id="rId12" Type="http://schemas.openxmlformats.org/officeDocument/2006/relationships/theme" Target="../theme/theme76.xml"/><Relationship Id="rId2" Type="http://schemas.openxmlformats.org/officeDocument/2006/relationships/slideLayout" Target="../slideLayouts/slideLayout744.xml"/><Relationship Id="rId1" Type="http://schemas.openxmlformats.org/officeDocument/2006/relationships/slideLayout" Target="../slideLayouts/slideLayout743.xml"/><Relationship Id="rId6" Type="http://schemas.openxmlformats.org/officeDocument/2006/relationships/slideLayout" Target="../slideLayouts/slideLayout748.xml"/><Relationship Id="rId11" Type="http://schemas.openxmlformats.org/officeDocument/2006/relationships/slideLayout" Target="../slideLayouts/slideLayout753.xml"/><Relationship Id="rId5" Type="http://schemas.openxmlformats.org/officeDocument/2006/relationships/slideLayout" Target="../slideLayouts/slideLayout747.xml"/><Relationship Id="rId10" Type="http://schemas.openxmlformats.org/officeDocument/2006/relationships/slideLayout" Target="../slideLayouts/slideLayout752.xml"/><Relationship Id="rId4" Type="http://schemas.openxmlformats.org/officeDocument/2006/relationships/slideLayout" Target="../slideLayouts/slideLayout746.xml"/><Relationship Id="rId9" Type="http://schemas.openxmlformats.org/officeDocument/2006/relationships/slideLayout" Target="../slideLayouts/slideLayout751.xml"/></Relationships>
</file>

<file path=ppt/slideMasters/_rels/slideMaster77.xml.rels><?xml version="1.0" encoding="UTF-8" standalone="yes"?>
<Relationships xmlns="http://schemas.openxmlformats.org/package/2006/relationships"><Relationship Id="rId8" Type="http://schemas.openxmlformats.org/officeDocument/2006/relationships/slideLayout" Target="../slideLayouts/slideLayout761.xml"/><Relationship Id="rId13" Type="http://schemas.openxmlformats.org/officeDocument/2006/relationships/theme" Target="../theme/theme77.xml"/><Relationship Id="rId3" Type="http://schemas.openxmlformats.org/officeDocument/2006/relationships/slideLayout" Target="../slideLayouts/slideLayout756.xml"/><Relationship Id="rId7" Type="http://schemas.openxmlformats.org/officeDocument/2006/relationships/slideLayout" Target="../slideLayouts/slideLayout760.xml"/><Relationship Id="rId12" Type="http://schemas.openxmlformats.org/officeDocument/2006/relationships/slideLayout" Target="../slideLayouts/slideLayout765.xml"/><Relationship Id="rId2" Type="http://schemas.openxmlformats.org/officeDocument/2006/relationships/slideLayout" Target="../slideLayouts/slideLayout755.xml"/><Relationship Id="rId1" Type="http://schemas.openxmlformats.org/officeDocument/2006/relationships/slideLayout" Target="../slideLayouts/slideLayout754.xml"/><Relationship Id="rId6" Type="http://schemas.openxmlformats.org/officeDocument/2006/relationships/slideLayout" Target="../slideLayouts/slideLayout759.xml"/><Relationship Id="rId11" Type="http://schemas.openxmlformats.org/officeDocument/2006/relationships/slideLayout" Target="../slideLayouts/slideLayout764.xml"/><Relationship Id="rId5" Type="http://schemas.openxmlformats.org/officeDocument/2006/relationships/slideLayout" Target="../slideLayouts/slideLayout758.xml"/><Relationship Id="rId10" Type="http://schemas.openxmlformats.org/officeDocument/2006/relationships/slideLayout" Target="../slideLayouts/slideLayout763.xml"/><Relationship Id="rId4" Type="http://schemas.openxmlformats.org/officeDocument/2006/relationships/slideLayout" Target="../slideLayouts/slideLayout757.xml"/><Relationship Id="rId9" Type="http://schemas.openxmlformats.org/officeDocument/2006/relationships/slideLayout" Target="../slideLayouts/slideLayout762.xml"/></Relationships>
</file>

<file path=ppt/slideMasters/_rels/slideMaster78.xml.rels><?xml version="1.0" encoding="UTF-8" standalone="yes"?>
<Relationships xmlns="http://schemas.openxmlformats.org/package/2006/relationships"><Relationship Id="rId8" Type="http://schemas.openxmlformats.org/officeDocument/2006/relationships/slideLayout" Target="../slideLayouts/slideLayout773.xml"/><Relationship Id="rId3" Type="http://schemas.openxmlformats.org/officeDocument/2006/relationships/slideLayout" Target="../slideLayouts/slideLayout768.xml"/><Relationship Id="rId7" Type="http://schemas.openxmlformats.org/officeDocument/2006/relationships/slideLayout" Target="../slideLayouts/slideLayout772.xml"/><Relationship Id="rId12" Type="http://schemas.openxmlformats.org/officeDocument/2006/relationships/theme" Target="../theme/theme78.xml"/><Relationship Id="rId2" Type="http://schemas.openxmlformats.org/officeDocument/2006/relationships/slideLayout" Target="../slideLayouts/slideLayout767.xml"/><Relationship Id="rId1" Type="http://schemas.openxmlformats.org/officeDocument/2006/relationships/slideLayout" Target="../slideLayouts/slideLayout766.xml"/><Relationship Id="rId6" Type="http://schemas.openxmlformats.org/officeDocument/2006/relationships/slideLayout" Target="../slideLayouts/slideLayout771.xml"/><Relationship Id="rId11" Type="http://schemas.openxmlformats.org/officeDocument/2006/relationships/slideLayout" Target="../slideLayouts/slideLayout776.xml"/><Relationship Id="rId5" Type="http://schemas.openxmlformats.org/officeDocument/2006/relationships/slideLayout" Target="../slideLayouts/slideLayout770.xml"/><Relationship Id="rId10" Type="http://schemas.openxmlformats.org/officeDocument/2006/relationships/slideLayout" Target="../slideLayouts/slideLayout775.xml"/><Relationship Id="rId4" Type="http://schemas.openxmlformats.org/officeDocument/2006/relationships/slideLayout" Target="../slideLayouts/slideLayout769.xml"/><Relationship Id="rId9" Type="http://schemas.openxmlformats.org/officeDocument/2006/relationships/slideLayout" Target="../slideLayouts/slideLayout774.xml"/></Relationships>
</file>

<file path=ppt/slideMasters/_rels/slideMaster79.xml.rels><?xml version="1.0" encoding="UTF-8" standalone="yes"?>
<Relationships xmlns="http://schemas.openxmlformats.org/package/2006/relationships"><Relationship Id="rId8" Type="http://schemas.openxmlformats.org/officeDocument/2006/relationships/slideLayout" Target="../slideLayouts/slideLayout784.xml"/><Relationship Id="rId3" Type="http://schemas.openxmlformats.org/officeDocument/2006/relationships/slideLayout" Target="../slideLayouts/slideLayout779.xml"/><Relationship Id="rId7" Type="http://schemas.openxmlformats.org/officeDocument/2006/relationships/slideLayout" Target="../slideLayouts/slideLayout783.xml"/><Relationship Id="rId12" Type="http://schemas.openxmlformats.org/officeDocument/2006/relationships/theme" Target="../theme/theme79.xml"/><Relationship Id="rId2" Type="http://schemas.openxmlformats.org/officeDocument/2006/relationships/slideLayout" Target="../slideLayouts/slideLayout778.xml"/><Relationship Id="rId1" Type="http://schemas.openxmlformats.org/officeDocument/2006/relationships/slideLayout" Target="../slideLayouts/slideLayout777.xml"/><Relationship Id="rId6" Type="http://schemas.openxmlformats.org/officeDocument/2006/relationships/slideLayout" Target="../slideLayouts/slideLayout782.xml"/><Relationship Id="rId11" Type="http://schemas.openxmlformats.org/officeDocument/2006/relationships/slideLayout" Target="../slideLayouts/slideLayout787.xml"/><Relationship Id="rId5" Type="http://schemas.openxmlformats.org/officeDocument/2006/relationships/slideLayout" Target="../slideLayouts/slideLayout781.xml"/><Relationship Id="rId10" Type="http://schemas.openxmlformats.org/officeDocument/2006/relationships/slideLayout" Target="../slideLayouts/slideLayout786.xml"/><Relationship Id="rId4" Type="http://schemas.openxmlformats.org/officeDocument/2006/relationships/slideLayout" Target="../slideLayouts/slideLayout780.xml"/><Relationship Id="rId9" Type="http://schemas.openxmlformats.org/officeDocument/2006/relationships/slideLayout" Target="../slideLayouts/slideLayout78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4831965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395177809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188812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pic>
        <p:nvPicPr>
          <p:cNvPr id="6" name="Picture 5"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7728707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ransition/>
  <p:hf hdr="0" ftr="0" dt="0"/>
  <p:txStyles>
    <p:titleStyle>
      <a:lvl1pPr algn="l" rtl="0" eaLnBrk="0" fontAlgn="base" hangingPunct="0">
        <a:spcBef>
          <a:spcPct val="0"/>
        </a:spcBef>
        <a:spcAft>
          <a:spcPct val="0"/>
        </a:spcAft>
        <a:defRPr sz="4000">
          <a:solidFill>
            <a:schemeClr val="tx1"/>
          </a:solidFill>
          <a:latin typeface="Times New Roman"/>
          <a:ea typeface="+mj-ea"/>
          <a:cs typeface="Times New Roman"/>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header.png"/>
          <p:cNvPicPr>
            <a:picLocks noChangeAspect="1"/>
          </p:cNvPicPr>
          <p:nvPr userDrawn="1"/>
        </p:nvPicPr>
        <p:blipFill>
          <a:blip r:embed="rId15"/>
          <a:stretch>
            <a:fillRect/>
          </a:stretch>
        </p:blipFill>
        <p:spPr>
          <a:xfrm>
            <a:off x="4053359" y="264849"/>
            <a:ext cx="5102012" cy="542508"/>
          </a:xfrm>
          <a:prstGeom prst="rect">
            <a:avLst/>
          </a:prstGeom>
        </p:spPr>
      </p:pic>
      <p:sp>
        <p:nvSpPr>
          <p:cNvPr id="8" name="Title Placeholder 1"/>
          <p:cNvSpPr>
            <a:spLocks noGrp="1"/>
          </p:cNvSpPr>
          <p:nvPr>
            <p:ph type="title"/>
          </p:nvPr>
        </p:nvSpPr>
        <p:spPr>
          <a:xfrm>
            <a:off x="299306" y="274638"/>
            <a:ext cx="8387494" cy="532719"/>
          </a:xfrm>
          <a:prstGeom prst="rect">
            <a:avLst/>
          </a:prstGeom>
        </p:spPr>
        <p:txBody>
          <a:bodyPr vert="horz" lIns="91440" tIns="45720" rIns="91440" bIns="45720" rtlCol="0" anchor="ctr">
            <a:noAutofit/>
          </a:bodyPr>
          <a:lstStyle/>
          <a:p>
            <a:r>
              <a:rPr lang="en-US" dirty="0"/>
              <a:t>Click edit Master title style</a:t>
            </a:r>
          </a:p>
        </p:txBody>
      </p:sp>
      <p:pic>
        <p:nvPicPr>
          <p:cNvPr id="9" name="Picture 8" descr="footer.png"/>
          <p:cNvPicPr>
            <a:picLocks noChangeAspect="1"/>
          </p:cNvPicPr>
          <p:nvPr userDrawn="1"/>
        </p:nvPicPr>
        <p:blipFill>
          <a:blip r:embed="rId16"/>
          <a:stretch>
            <a:fillRect/>
          </a:stretch>
        </p:blipFill>
        <p:spPr>
          <a:xfrm>
            <a:off x="-27215" y="6267135"/>
            <a:ext cx="9189720" cy="611833"/>
          </a:xfrm>
          <a:prstGeom prst="rect">
            <a:avLst/>
          </a:prstGeom>
          <a:ln>
            <a:noFill/>
          </a:ln>
        </p:spPr>
      </p:pic>
      <p:pic>
        <p:nvPicPr>
          <p:cNvPr id="10" name="Picture 9" descr="ecelogorb.psd"/>
          <p:cNvPicPr>
            <a:picLocks noChangeAspect="1"/>
          </p:cNvPicPr>
          <p:nvPr userDrawn="1"/>
        </p:nvPicPr>
        <p:blipFill>
          <a:blip r:embed="rId17">
            <a:lum bright="-8000"/>
          </a:blip>
          <a:stretch>
            <a:fillRect/>
          </a:stretch>
        </p:blipFill>
        <p:spPr>
          <a:xfrm>
            <a:off x="193350" y="6294367"/>
            <a:ext cx="2563296" cy="512659"/>
          </a:xfrm>
          <a:prstGeom prst="rect">
            <a:avLst/>
          </a:prstGeom>
          <a:effectLst/>
        </p:spPr>
      </p:pic>
      <p:pic>
        <p:nvPicPr>
          <p:cNvPr id="11" name="Picture 10" descr="CMU_logo_horiz_black.eps"/>
          <p:cNvPicPr>
            <a:picLocks noChangeAspect="1"/>
          </p:cNvPicPr>
          <p:nvPr userDrawn="1"/>
        </p:nvPicPr>
        <p:blipFill>
          <a:blip r:embed="rId18"/>
          <a:stretch>
            <a:fillRect/>
          </a:stretch>
        </p:blipFill>
        <p:spPr>
          <a:xfrm>
            <a:off x="5263668" y="6393688"/>
            <a:ext cx="3714414" cy="337908"/>
          </a:xfrm>
          <a:prstGeom prst="rect">
            <a:avLst/>
          </a:prstGeom>
          <a:effectLst/>
        </p:spPr>
      </p:pic>
    </p:spTree>
    <p:extLst>
      <p:ext uri="{BB962C8B-B14F-4D97-AF65-F5344CB8AC3E}">
        <p14:creationId xmlns:p14="http://schemas.microsoft.com/office/powerpoint/2010/main" val="109218544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20" r:id="rId10"/>
    <p:sldLayoutId id="2147483921" r:id="rId11"/>
    <p:sldLayoutId id="2147483922" r:id="rId12"/>
    <p:sldLayoutId id="2147483923" r:id="rId13"/>
  </p:sldLayoutIdLst>
  <p:txStyles>
    <p:titleStyle>
      <a:lvl1pPr algn="l" defTabSz="457200" rtl="0" eaLnBrk="1" latinLnBrk="0" hangingPunct="1">
        <a:spcBef>
          <a:spcPct val="0"/>
        </a:spcBef>
        <a:buNone/>
        <a:defRPr sz="3600" kern="1200">
          <a:solidFill>
            <a:schemeClr val="tx1"/>
          </a:solidFill>
          <a:latin typeface="Arial"/>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44848149"/>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42787214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941076515"/>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4174514676"/>
      </p:ext>
    </p:extLst>
  </p:cSld>
  <p:clrMap bg1="lt1" tx1="dk1" bg2="lt2" tx2="dk2" accent1="accent1" accent2="accent2" accent3="accent3" accent4="accent4" accent5="accent5" accent6="accent6" hlink="hlink" folHlink="folHlink"/>
  <p:sldLayoutIdLst>
    <p:sldLayoutId id="2147484282" r:id="rId1"/>
    <p:sldLayoutId id="2147484283" r:id="rId2"/>
    <p:sldLayoutId id="2147484284" r:id="rId3"/>
    <p:sldLayoutId id="2147484285" r:id="rId4"/>
    <p:sldLayoutId id="2147484286" r:id="rId5"/>
    <p:sldLayoutId id="2147484287" r:id="rId6"/>
    <p:sldLayoutId id="2147484288" r:id="rId7"/>
    <p:sldLayoutId id="2147484289" r:id="rId8"/>
    <p:sldLayoutId id="2147484290" r:id="rId9"/>
    <p:sldLayoutId id="2147484291" r:id="rId10"/>
    <p:sldLayoutId id="21474842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r>
              <a:rPr lang="en-US" altLang="en-US" dirty="0">
                <a:solidFill>
                  <a:srgbClr val="000000"/>
                </a:solidFill>
              </a:rPr>
              <a:t>CHIPPER: HPCA 2011</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285720" y="6357958"/>
            <a:ext cx="1347679" cy="389938"/>
          </a:xfrm>
          <a:prstGeom prst="rect">
            <a:avLst/>
          </a:prstGeom>
        </p:spPr>
      </p:pic>
    </p:spTree>
    <p:extLst>
      <p:ext uri="{BB962C8B-B14F-4D97-AF65-F5344CB8AC3E}">
        <p14:creationId xmlns:p14="http://schemas.microsoft.com/office/powerpoint/2010/main" val="2503778565"/>
      </p:ext>
    </p:extLst>
  </p:cSld>
  <p:clrMap bg1="lt1" tx1="dk1" bg2="lt2" tx2="dk2" accent1="accent1" accent2="accent2" accent3="accent3" accent4="accent4" accent5="accent5" accent6="accent6" hlink="hlink" folHlink="folHlink"/>
  <p:sldLayoutIdLst>
    <p:sldLayoutId id="2147484523" r:id="rId1"/>
    <p:sldLayoutId id="2147484524" r:id="rId2"/>
    <p:sldLayoutId id="2147484525" r:id="rId3"/>
    <p:sldLayoutId id="2147484526" r:id="rId4"/>
    <p:sldLayoutId id="2147484527" r:id="rId5"/>
    <p:sldLayoutId id="2147484528" r:id="rId6"/>
    <p:sldLayoutId id="2147484529" r:id="rId7"/>
    <p:sldLayoutId id="2147484530" r:id="rId8"/>
    <p:sldLayoutId id="2147484531" r:id="rId9"/>
    <p:sldLayoutId id="2147484532" r:id="rId10"/>
    <p:sldLayoutId id="214748453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2586202913"/>
      </p:ext>
    </p:extLst>
  </p:cSld>
  <p:clrMap bg1="lt1" tx1="dk1" bg2="lt2" tx2="dk2" accent1="accent1" accent2="accent2" accent3="accent3" accent4="accent4" accent5="accent5" accent6="accent6" hlink="hlink" folHlink="folHlink"/>
  <p:sldLayoutIdLst>
    <p:sldLayoutId id="2147484572" r:id="rId1"/>
    <p:sldLayoutId id="2147484573" r:id="rId2"/>
    <p:sldLayoutId id="2147484574" r:id="rId3"/>
    <p:sldLayoutId id="2147484575" r:id="rId4"/>
    <p:sldLayoutId id="2147484576" r:id="rId5"/>
    <p:sldLayoutId id="2147484577" r:id="rId6"/>
    <p:sldLayoutId id="2147484578" r:id="rId7"/>
    <p:sldLayoutId id="2147484579" r:id="rId8"/>
    <p:sldLayoutId id="2147484580" r:id="rId9"/>
    <p:sldLayoutId id="2147484581" r:id="rId10"/>
    <p:sldLayoutId id="214748458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dirty="0">
              <a:solidFill>
                <a:srgbClr val="000000"/>
              </a:solidFill>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4272753442"/>
      </p:ext>
    </p:extLst>
  </p:cSld>
  <p:clrMap bg1="lt1" tx1="dk1" bg2="lt2" tx2="dk2" accent1="accent1" accent2="accent2" accent3="accent3" accent4="accent4" accent5="accent5" accent6="accent6" hlink="hlink" folHlink="folHlink"/>
  <p:sldLayoutIdLst>
    <p:sldLayoutId id="2147484778" r:id="rId1"/>
    <p:sldLayoutId id="2147484779" r:id="rId2"/>
    <p:sldLayoutId id="2147484780" r:id="rId3"/>
    <p:sldLayoutId id="2147484781" r:id="rId4"/>
    <p:sldLayoutId id="2147484782" r:id="rId5"/>
    <p:sldLayoutId id="2147484783" r:id="rId6"/>
    <p:sldLayoutId id="2147484784" r:id="rId7"/>
    <p:sldLayoutId id="2147484785" r:id="rId8"/>
    <p:sldLayoutId id="2147484786" r:id="rId9"/>
    <p:sldLayoutId id="2147484787" r:id="rId10"/>
    <p:sldLayoutId id="21474847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27860052"/>
      </p:ext>
    </p:extLst>
  </p:cSld>
  <p:clrMap bg1="lt1" tx1="dk1" bg2="lt2" tx2="dk2" accent1="accent1" accent2="accent2" accent3="accent3" accent4="accent4" accent5="accent5" accent6="accent6" hlink="hlink" folHlink="folHlink"/>
  <p:sldLayoutIdLst>
    <p:sldLayoutId id="2147484838" r:id="rId1"/>
    <p:sldLayoutId id="2147484839" r:id="rId2"/>
    <p:sldLayoutId id="2147484840" r:id="rId3"/>
    <p:sldLayoutId id="2147484841" r:id="rId4"/>
    <p:sldLayoutId id="2147484842" r:id="rId5"/>
    <p:sldLayoutId id="2147484843" r:id="rId6"/>
    <p:sldLayoutId id="2147484844" r:id="rId7"/>
    <p:sldLayoutId id="2147484845" r:id="rId8"/>
    <p:sldLayoutId id="2147484846" r:id="rId9"/>
    <p:sldLayoutId id="2147484847" r:id="rId10"/>
    <p:sldLayoutId id="214748484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2151711694"/>
      </p:ext>
    </p:extLst>
  </p:cSld>
  <p:clrMap bg1="lt1" tx1="dk1" bg2="lt2" tx2="dk2" accent1="accent1" accent2="accent2" accent3="accent3" accent4="accent4" accent5="accent5" accent6="accent6" hlink="hlink" folHlink="folHlink"/>
  <p:sldLayoutIdLst>
    <p:sldLayoutId id="2147484850" r:id="rId1"/>
    <p:sldLayoutId id="2147484851" r:id="rId2"/>
    <p:sldLayoutId id="2147484852" r:id="rId3"/>
    <p:sldLayoutId id="2147484853" r:id="rId4"/>
    <p:sldLayoutId id="2147484854" r:id="rId5"/>
    <p:sldLayoutId id="2147484855" r:id="rId6"/>
    <p:sldLayoutId id="2147484856" r:id="rId7"/>
    <p:sldLayoutId id="2147484857" r:id="rId8"/>
    <p:sldLayoutId id="2147484858" r:id="rId9"/>
    <p:sldLayoutId id="2147484859" r:id="rId10"/>
    <p:sldLayoutId id="214748486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691673417"/>
      </p:ext>
    </p:extLst>
  </p:cSld>
  <p:clrMap bg1="lt1" tx1="dk1" bg2="lt2" tx2="dk2" accent1="accent1" accent2="accent2" accent3="accent3" accent4="accent4" accent5="accent5" accent6="accent6" hlink="hlink" folHlink="folHlink"/>
  <p:sldLayoutIdLst>
    <p:sldLayoutId id="2147484862" r:id="rId1"/>
    <p:sldLayoutId id="2147484863" r:id="rId2"/>
    <p:sldLayoutId id="2147484864" r:id="rId3"/>
    <p:sldLayoutId id="2147484865" r:id="rId4"/>
    <p:sldLayoutId id="2147484866" r:id="rId5"/>
    <p:sldLayoutId id="2147484867" r:id="rId6"/>
    <p:sldLayoutId id="2147484868" r:id="rId7"/>
    <p:sldLayoutId id="2147484869" r:id="rId8"/>
    <p:sldLayoutId id="2147484870" r:id="rId9"/>
    <p:sldLayoutId id="2147484871" r:id="rId10"/>
    <p:sldLayoutId id="214748487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1079760595"/>
      </p:ext>
    </p:extLst>
  </p:cSld>
  <p:clrMap bg1="lt1" tx1="dk1" bg2="lt2" tx2="dk2" accent1="accent1" accent2="accent2" accent3="accent3" accent4="accent4" accent5="accent5" accent6="accent6" hlink="hlink" folHlink="folHlink"/>
  <p:sldLayoutIdLst>
    <p:sldLayoutId id="2147484874" r:id="rId1"/>
    <p:sldLayoutId id="2147484875" r:id="rId2"/>
    <p:sldLayoutId id="2147484876" r:id="rId3"/>
    <p:sldLayoutId id="2147484877" r:id="rId4"/>
    <p:sldLayoutId id="2147484878" r:id="rId5"/>
    <p:sldLayoutId id="2147484879" r:id="rId6"/>
    <p:sldLayoutId id="2147484880" r:id="rId7"/>
    <p:sldLayoutId id="2147484881" r:id="rId8"/>
    <p:sldLayoutId id="2147484882" r:id="rId9"/>
    <p:sldLayoutId id="2147484883" r:id="rId10"/>
    <p:sldLayoutId id="21474848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63"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charset="0"/>
              </a:defRPr>
            </a:lvl1pPr>
          </a:lstStyle>
          <a:p>
            <a:pPr fontAlgn="base">
              <a:spcBef>
                <a:spcPct val="0"/>
              </a:spcBef>
              <a:spcAft>
                <a:spcPct val="0"/>
              </a:spcAft>
              <a:defRPr/>
            </a:pPr>
            <a:endParaRPr lang="en-US">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defRPr/>
            </a:pPr>
            <a:fld id="{12B59C95-9F24-CC4B-832C-1D8C21792A43}" type="slidenum">
              <a:rPr lang="en-US">
                <a:ea typeface="ＭＳ Ｐゴシック" charset="0"/>
                <a:cs typeface="ＭＳ Ｐゴシック" charset="0"/>
              </a:rPr>
              <a:pPr fontAlgn="base">
                <a:spcBef>
                  <a:spcPct val="0"/>
                </a:spcBef>
                <a:spcAft>
                  <a:spcPct val="0"/>
                </a:spcAft>
                <a:defRPr/>
              </a:pPr>
              <a:t>‹#›</a:t>
            </a:fld>
            <a:endParaRPr lang="en-US">
              <a:ea typeface="ＭＳ Ｐゴシック" charset="0"/>
              <a:cs typeface="ＭＳ Ｐゴシック" charset="0"/>
            </a:endParaRPr>
          </a:p>
        </p:txBody>
      </p:sp>
      <p:sp>
        <p:nvSpPr>
          <p:cNvPr id="143366"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367"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43368"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5159085"/>
      </p:ext>
    </p:extLst>
  </p:cSld>
  <p:clrMap bg1="lt1" tx1="dk1" bg2="lt2" tx2="dk2" accent1="accent1" accent2="accent2" accent3="accent3" accent4="accent4" accent5="accent5" accent6="accent6" hlink="hlink" folHlink="folHlink"/>
  <p:sldLayoutIdLst>
    <p:sldLayoutId id="2147484970" r:id="rId1"/>
    <p:sldLayoutId id="2147484971" r:id="rId2"/>
    <p:sldLayoutId id="2147484972"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858009255"/>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 id="2147485420" r:id="rId10"/>
    <p:sldLayoutId id="214748542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5848122"/>
      </p:ext>
    </p:extLst>
  </p:cSld>
  <p:clrMap bg1="lt1" tx1="dk1" bg2="lt2" tx2="dk2" accent1="accent1" accent2="accent2" accent3="accent3" accent4="accent4" accent5="accent5" accent6="accent6" hlink="hlink" folHlink="folHlink"/>
  <p:sldLayoutIdLst>
    <p:sldLayoutId id="2147485521" r:id="rId1"/>
    <p:sldLayoutId id="2147485522" r:id="rId2"/>
    <p:sldLayoutId id="2147485523" r:id="rId3"/>
    <p:sldLayoutId id="2147485524" r:id="rId4"/>
    <p:sldLayoutId id="2147485525" r:id="rId5"/>
    <p:sldLayoutId id="2147485526" r:id="rId6"/>
    <p:sldLayoutId id="2147485527" r:id="rId7"/>
    <p:sldLayoutId id="2147485528" r:id="rId8"/>
    <p:sldLayoutId id="2147485529" r:id="rId9"/>
    <p:sldLayoutId id="2147485530" r:id="rId10"/>
    <p:sldLayoutId id="21474855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1921638257"/>
      </p:ext>
    </p:extLst>
  </p:cSld>
  <p:clrMap bg1="lt1" tx1="dk1" bg2="lt2" tx2="dk2" accent1="accent1" accent2="accent2" accent3="accent3" accent4="accent4" accent5="accent5" accent6="accent6" hlink="hlink" folHlink="folHlink"/>
  <p:sldLayoutIdLst>
    <p:sldLayoutId id="2147485533" r:id="rId1"/>
    <p:sldLayoutId id="2147485534" r:id="rId2"/>
    <p:sldLayoutId id="2147485535" r:id="rId3"/>
    <p:sldLayoutId id="2147485536" r:id="rId4"/>
    <p:sldLayoutId id="2147485537" r:id="rId5"/>
    <p:sldLayoutId id="2147485538" r:id="rId6"/>
    <p:sldLayoutId id="2147485539" r:id="rId7"/>
    <p:sldLayoutId id="2147485540" r:id="rId8"/>
    <p:sldLayoutId id="2147485541" r:id="rId9"/>
    <p:sldLayoutId id="2147485542" r:id="rId10"/>
    <p:sldLayoutId id="21474855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2826778"/>
      </p:ext>
    </p:extLst>
  </p:cSld>
  <p:clrMap bg1="lt1" tx1="dk1" bg2="lt2" tx2="dk2" accent1="accent1" accent2="accent2" accent3="accent3" accent4="accent4" accent5="accent5" accent6="accent6" hlink="hlink" folHlink="folHlink"/>
  <p:sldLayoutIdLst>
    <p:sldLayoutId id="2147485666" r:id="rId1"/>
    <p:sldLayoutId id="2147485667" r:id="rId2"/>
    <p:sldLayoutId id="2147485668" r:id="rId3"/>
    <p:sldLayoutId id="2147485669" r:id="rId4"/>
    <p:sldLayoutId id="2147485670" r:id="rId5"/>
    <p:sldLayoutId id="2147485671" r:id="rId6"/>
    <p:sldLayoutId id="2147485672" r:id="rId7"/>
    <p:sldLayoutId id="2147485673" r:id="rId8"/>
    <p:sldLayoutId id="2147485674" r:id="rId9"/>
    <p:sldLayoutId id="2147485675" r:id="rId10"/>
    <p:sldLayoutId id="2147485676" r:id="rId11"/>
    <p:sldLayoutId id="2147485677"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48738813"/>
      </p:ext>
    </p:extLst>
  </p:cSld>
  <p:clrMap bg1="lt1" tx1="dk1" bg2="lt2" tx2="dk2" accent1="accent1" accent2="accent2" accent3="accent3" accent4="accent4" accent5="accent5" accent6="accent6" hlink="hlink" folHlink="folHlink"/>
  <p:sldLayoutIdLst>
    <p:sldLayoutId id="2147485715" r:id="rId1"/>
    <p:sldLayoutId id="2147485716" r:id="rId2"/>
    <p:sldLayoutId id="2147485717" r:id="rId3"/>
    <p:sldLayoutId id="2147485718" r:id="rId4"/>
    <p:sldLayoutId id="2147485719" r:id="rId5"/>
    <p:sldLayoutId id="2147485720" r:id="rId6"/>
    <p:sldLayoutId id="2147485721" r:id="rId7"/>
    <p:sldLayoutId id="2147485722" r:id="rId8"/>
    <p:sldLayoutId id="2147485723" r:id="rId9"/>
    <p:sldLayoutId id="2147485724" r:id="rId10"/>
    <p:sldLayoutId id="2147485725" r:id="rId11"/>
    <p:sldLayoutId id="214748572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2"/>
          </p:nvPr>
        </p:nvSpPr>
        <p:spPr>
          <a:xfrm>
            <a:off x="457200" y="6453336"/>
            <a:ext cx="2133600" cy="268139"/>
          </a:xfrm>
          <a:prstGeom prst="rect">
            <a:avLst/>
          </a:prstGeom>
        </p:spPr>
        <p:txBody>
          <a:bodyPr vert="horz" lIns="91440" tIns="45720" rIns="91440" bIns="45720" rtlCol="0" anchor="ctr"/>
          <a:lstStyle>
            <a:lvl1pPr algn="l">
              <a:defRPr sz="1200">
                <a:solidFill>
                  <a:schemeClr val="tx1">
                    <a:tint val="75000"/>
                  </a:schemeClr>
                </a:solidFill>
              </a:defRPr>
            </a:lvl1pPr>
          </a:lstStyle>
          <a:p>
            <a:pPr latinLnBrk="1"/>
            <a:fld id="{FB30EDBD-1C2D-4C1E-B459-B60219FAB484}" type="datetimeFigureOut">
              <a:rPr lang="ko-KR" altLang="en-US" smtClean="0">
                <a:solidFill>
                  <a:prstClr val="black">
                    <a:tint val="75000"/>
                  </a:prstClr>
                </a:solidFill>
                <a:latin typeface="Calibri"/>
                <a:ea typeface="나눔고딕"/>
              </a:rPr>
              <a:pPr latinLnBrk="1"/>
              <a:t>2025. 5. 19.</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3"/>
          </p:nvPr>
        </p:nvSpPr>
        <p:spPr>
          <a:xfrm>
            <a:off x="3124200" y="6453336"/>
            <a:ext cx="2895600" cy="268139"/>
          </a:xfrm>
          <a:prstGeom prst="rect">
            <a:avLst/>
          </a:prstGeom>
        </p:spPr>
        <p:txBody>
          <a:bodyPr vert="horz" lIns="91440" tIns="45720" rIns="91440" bIns="45720" rtlCol="0" anchor="ctr"/>
          <a:lstStyle>
            <a:lvl1pPr algn="ctr">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4"/>
          </p:nvPr>
        </p:nvSpPr>
        <p:spPr>
          <a:xfrm>
            <a:off x="6553200" y="6453336"/>
            <a:ext cx="2133600" cy="268139"/>
          </a:xfrm>
          <a:prstGeom prst="rect">
            <a:avLst/>
          </a:prstGeom>
        </p:spPr>
        <p:txBody>
          <a:bodyPr vert="horz" lIns="91440" tIns="45720" rIns="91440" bIns="45720" rtlCol="0" anchor="ctr"/>
          <a:lstStyle>
            <a:lvl1pPr algn="r">
              <a:defRPr sz="1200">
                <a:solidFill>
                  <a:schemeClr val="tx1">
                    <a:tint val="75000"/>
                  </a:schemeClr>
                </a:solidFill>
              </a:defRPr>
            </a:lvl1pPr>
          </a:lstStyle>
          <a:p>
            <a:pPr latinLnBrk="1"/>
            <a:fld id="{4BEDD84E-25D4-4983-8AA1-2863C96F08D9}" type="slidenum">
              <a:rPr lang="ko-KR" altLang="en-US" smtClean="0">
                <a:solidFill>
                  <a:prstClr val="black">
                    <a:tint val="75000"/>
                  </a:prstClr>
                </a:solidFill>
                <a:latin typeface="Calibri"/>
                <a:ea typeface="나눔고딕"/>
              </a:rPr>
              <a:pPr latinLnBrk="1"/>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377926446"/>
      </p:ext>
    </p:extLst>
  </p:cSld>
  <p:clrMap bg1="lt1" tx1="dk1" bg2="lt2" tx2="dk2" accent1="accent1" accent2="accent2" accent3="accent3" accent4="accent4" accent5="accent5" accent6="accent6" hlink="hlink" folHlink="folHlink"/>
  <p:sldLayoutIdLst>
    <p:sldLayoutId id="2147486473" r:id="rId1"/>
    <p:sldLayoutId id="2147486474" r:id="rId2"/>
    <p:sldLayoutId id="2147486475" r:id="rId3"/>
    <p:sldLayoutId id="2147486476" r:id="rId4"/>
    <p:sldLayoutId id="2147486477" r:id="rId5"/>
    <p:sldLayoutId id="2147486478" r:id="rId6"/>
    <p:sldLayoutId id="2147486479" r:id="rId7"/>
  </p:sldLayoutIdLst>
  <p:txStyles>
    <p:titleStyle>
      <a:lvl1pPr algn="ctr" defTabSz="914400" rtl="0" eaLnBrk="1" latinLnBrk="1" hangingPunct="1">
        <a:spcBef>
          <a:spcPct val="0"/>
        </a:spcBef>
        <a:buNone/>
        <a:defRPr sz="4000" b="1" kern="1200">
          <a:solidFill>
            <a:schemeClr val="tx1"/>
          </a:solidFill>
          <a:latin typeface="+mj-lt"/>
          <a:ea typeface="+mj-ea"/>
          <a:cs typeface="+mj-cs"/>
        </a:defRPr>
      </a:lvl1pPr>
    </p:titleStyle>
    <p:body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218258153"/>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494495"/>
      </p:ext>
    </p:extLst>
  </p:cSld>
  <p:clrMap bg1="lt1" tx1="dk1" bg2="lt2" tx2="dk2" accent1="accent1" accent2="accent2" accent3="accent3" accent4="accent4" accent5="accent5" accent6="accent6" hlink="hlink" folHlink="folHlink"/>
  <p:sldLayoutIdLst>
    <p:sldLayoutId id="2147486872" r:id="rId1"/>
    <p:sldLayoutId id="2147486873" r:id="rId2"/>
    <p:sldLayoutId id="2147486874" r:id="rId3"/>
    <p:sldLayoutId id="2147486875" r:id="rId4"/>
    <p:sldLayoutId id="2147486876" r:id="rId5"/>
    <p:sldLayoutId id="2147486877" r:id="rId6"/>
    <p:sldLayoutId id="2147486878" r:id="rId7"/>
    <p:sldLayoutId id="2147486879" r:id="rId8"/>
    <p:sldLayoutId id="2147486880" r:id="rId9"/>
    <p:sldLayoutId id="2147486881" r:id="rId10"/>
    <p:sldLayoutId id="2147486882"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107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3107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B223C560-0E5F-EA4E-BC8F-576A57968152}" type="slidenum">
              <a:rPr lang="en-US" altLang="en-US"/>
              <a:pPr>
                <a:defRPr/>
              </a:pPr>
              <a:t>‹#›</a:t>
            </a:fld>
            <a:endParaRPr lang="en-US" altLang="en-US"/>
          </a:p>
        </p:txBody>
      </p:sp>
      <p:sp>
        <p:nvSpPr>
          <p:cNvPr id="13107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3107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31080" name="Picture 7" descr="safari.pn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179388" y="6453188"/>
            <a:ext cx="1079500" cy="3127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3472234"/>
      </p:ext>
    </p:extLst>
  </p:cSld>
  <p:clrMap bg1="lt1" tx1="dk1" bg2="lt2" tx2="dk2" accent1="accent1" accent2="accent2" accent3="accent3" accent4="accent4" accent5="accent5" accent6="accent6" hlink="hlink" folHlink="folHlink"/>
  <p:sldLayoutIdLst>
    <p:sldLayoutId id="2147487121" r:id="rId1"/>
    <p:sldLayoutId id="2147487122" r:id="rId2"/>
    <p:sldLayoutId id="2147487123" r:id="rId3"/>
    <p:sldLayoutId id="2147487124" r:id="rId4"/>
    <p:sldLayoutId id="2147487125" r:id="rId5"/>
    <p:sldLayoutId id="2147487126" r:id="rId6"/>
    <p:sldLayoutId id="2147487127" r:id="rId7"/>
    <p:sldLayoutId id="2147487128" r:id="rId8"/>
    <p:sldLayoutId id="2147487129" r:id="rId9"/>
    <p:sldLayoutId id="2147487130" r:id="rId10"/>
    <p:sldLayoutId id="21474871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5/19/25</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929406329"/>
      </p:ext>
    </p:extLst>
  </p:cSld>
  <p:clrMap bg1="lt1" tx1="dk1" bg2="lt2" tx2="dk2" accent1="accent1" accent2="accent2" accent3="accent3" accent4="accent4" accent5="accent5" accent6="accent6" hlink="hlink" folHlink="folHlink"/>
  <p:sldLayoutIdLst>
    <p:sldLayoutId id="2147487145" r:id="rId1"/>
    <p:sldLayoutId id="2147487146" r:id="rId2"/>
    <p:sldLayoutId id="2147487147" r:id="rId3"/>
    <p:sldLayoutId id="2147487148" r:id="rId4"/>
    <p:sldLayoutId id="2147487149" r:id="rId5"/>
    <p:sldLayoutId id="2147487150" r:id="rId6"/>
    <p:sldLayoutId id="2147487151" r:id="rId7"/>
    <p:sldLayoutId id="2147487152" r:id="rId8"/>
    <p:sldLayoutId id="2147487153" r:id="rId9"/>
    <p:sldLayoutId id="2147487154" r:id="rId10"/>
    <p:sldLayoutId id="2147487155" r:id="rId11"/>
    <p:sldLayoutId id="2147487156"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998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69987"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EFC36330-171D-874A-B302-CA3D70443983}" type="slidenum">
              <a:rPr lang="en-US" altLang="en-US"/>
              <a:pPr>
                <a:defRPr/>
              </a:pPr>
              <a:t>‹#›</a:t>
            </a:fld>
            <a:endParaRPr lang="en-US" altLang="en-US"/>
          </a:p>
        </p:txBody>
      </p:sp>
      <p:sp>
        <p:nvSpPr>
          <p:cNvPr id="169990"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9991"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69992" name="Picture 7" descr="safari.pn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179388" y="6453188"/>
            <a:ext cx="1079500" cy="3127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560839"/>
      </p:ext>
    </p:extLst>
  </p:cSld>
  <p:clrMap bg1="lt1" tx1="dk1" bg2="lt2" tx2="dk2" accent1="accent1" accent2="accent2" accent3="accent3" accent4="accent4" accent5="accent5" accent6="accent6" hlink="hlink" folHlink="folHlink"/>
  <p:sldLayoutIdLst>
    <p:sldLayoutId id="2147487195" r:id="rId1"/>
    <p:sldLayoutId id="2147487196" r:id="rId2"/>
    <p:sldLayoutId id="2147487197" r:id="rId3"/>
    <p:sldLayoutId id="2147487198" r:id="rId4"/>
    <p:sldLayoutId id="2147487199" r:id="rId5"/>
    <p:sldLayoutId id="2147487200" r:id="rId6"/>
    <p:sldLayoutId id="2147487201" r:id="rId7"/>
    <p:sldLayoutId id="2147487202" r:id="rId8"/>
    <p:sldLayoutId id="2147487203" r:id="rId9"/>
    <p:sldLayoutId id="2147487204" r:id="rId10"/>
    <p:sldLayoutId id="214748720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72694B9D-8BFE-654E-8D86-2D1B27ECA5D0}" type="slidenum">
              <a:rPr lang="en-US" altLang="en-US"/>
              <a:pPr>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37550987"/>
      </p:ext>
    </p:extLst>
  </p:cSld>
  <p:clrMap bg1="lt1" tx1="dk1" bg2="lt2" tx2="dk2" accent1="accent1" accent2="accent2" accent3="accent3" accent4="accent4" accent5="accent5" accent6="accent6" hlink="hlink" folHlink="folHlink"/>
  <p:sldLayoutIdLst>
    <p:sldLayoutId id="2147487207" r:id="rId1"/>
    <p:sldLayoutId id="2147487208" r:id="rId2"/>
    <p:sldLayoutId id="2147487209" r:id="rId3"/>
    <p:sldLayoutId id="2147487210" r:id="rId4"/>
    <p:sldLayoutId id="2147487211" r:id="rId5"/>
    <p:sldLayoutId id="2147487212" r:id="rId6"/>
    <p:sldLayoutId id="2147487213" r:id="rId7"/>
    <p:sldLayoutId id="2147487214" r:id="rId8"/>
    <p:sldLayoutId id="2147487215" r:id="rId9"/>
    <p:sldLayoutId id="2147487216" r:id="rId10"/>
    <p:sldLayoutId id="2147487217"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94431041"/>
      </p:ext>
    </p:extLst>
  </p:cSld>
  <p:clrMap bg1="lt1" tx1="dk1" bg2="lt2" tx2="dk2" accent1="accent1" accent2="accent2" accent3="accent3" accent4="accent4" accent5="accent5" accent6="accent6" hlink="hlink" folHlink="folHlink"/>
  <p:sldLayoutIdLst>
    <p:sldLayoutId id="2147487259" r:id="rId1"/>
    <p:sldLayoutId id="2147487260" r:id="rId2"/>
    <p:sldLayoutId id="2147487261" r:id="rId3"/>
    <p:sldLayoutId id="2147487262" r:id="rId4"/>
    <p:sldLayoutId id="2147487263" r:id="rId5"/>
    <p:sldLayoutId id="2147487264" r:id="rId6"/>
    <p:sldLayoutId id="2147487265" r:id="rId7"/>
    <p:sldLayoutId id="2147487266" r:id="rId8"/>
    <p:sldLayoutId id="2147487267" r:id="rId9"/>
    <p:sldLayoutId id="2147487268" r:id="rId10"/>
    <p:sldLayoutId id="214748726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07527537"/>
      </p:ext>
    </p:extLst>
  </p:cSld>
  <p:clrMap bg1="lt1" tx1="dk1" bg2="lt2" tx2="dk2" accent1="accent1" accent2="accent2" accent3="accent3" accent4="accent4" accent5="accent5" accent6="accent6" hlink="hlink" folHlink="folHlink"/>
  <p:sldLayoutIdLst>
    <p:sldLayoutId id="2147487575" r:id="rId1"/>
    <p:sldLayoutId id="2147487576" r:id="rId2"/>
    <p:sldLayoutId id="2147487577" r:id="rId3"/>
    <p:sldLayoutId id="2147487578" r:id="rId4"/>
    <p:sldLayoutId id="2147487579" r:id="rId5"/>
    <p:sldLayoutId id="2147487580" r:id="rId6"/>
    <p:sldLayoutId id="2147487581" r:id="rId7"/>
    <p:sldLayoutId id="2147487582" r:id="rId8"/>
    <p:sldLayoutId id="2147487583" r:id="rId9"/>
    <p:sldLayoutId id="2147487584" r:id="rId10"/>
    <p:sldLayoutId id="214748758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24069023"/>
      </p:ext>
    </p:extLst>
  </p:cSld>
  <p:clrMap bg1="lt1" tx1="dk1" bg2="lt2" tx2="dk2" accent1="accent1" accent2="accent2" accent3="accent3" accent4="accent4" accent5="accent5" accent6="accent6" hlink="hlink" folHlink="folHlink"/>
  <p:sldLayoutIdLst>
    <p:sldLayoutId id="2147487624" r:id="rId1"/>
    <p:sldLayoutId id="2147487625" r:id="rId2"/>
    <p:sldLayoutId id="2147487626" r:id="rId3"/>
    <p:sldLayoutId id="2147487627" r:id="rId4"/>
    <p:sldLayoutId id="2147487628" r:id="rId5"/>
    <p:sldLayoutId id="2147487629" r:id="rId6"/>
    <p:sldLayoutId id="2147487630" r:id="rId7"/>
    <p:sldLayoutId id="2147487631" r:id="rId8"/>
    <p:sldLayoutId id="2147487632" r:id="rId9"/>
    <p:sldLayoutId id="2147487633" r:id="rId10"/>
    <p:sldLayoutId id="214748763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solidFill>
                  <a:srgbClr val="000000"/>
                </a:solidFill>
              </a:rPr>
              <a:pPr/>
              <a:t>‹#›</a:t>
            </a:fld>
            <a:endParaRPr 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826463370"/>
      </p:ext>
    </p:extLst>
  </p:cSld>
  <p:clrMap bg1="lt1" tx1="dk1" bg2="lt2" tx2="dk2" accent1="accent1" accent2="accent2" accent3="accent3" accent4="accent4" accent5="accent5" accent6="accent6" hlink="hlink" folHlink="folHlink"/>
  <p:sldLayoutIdLst>
    <p:sldLayoutId id="2147487744" r:id="rId1"/>
    <p:sldLayoutId id="2147487745" r:id="rId2"/>
    <p:sldLayoutId id="2147487746" r:id="rId3"/>
    <p:sldLayoutId id="2147487747" r:id="rId4"/>
    <p:sldLayoutId id="2147487748" r:id="rId5"/>
    <p:sldLayoutId id="2147487749" r:id="rId6"/>
    <p:sldLayoutId id="2147487750" r:id="rId7"/>
    <p:sldLayoutId id="2147487751" r:id="rId8"/>
    <p:sldLayoutId id="2147487752" r:id="rId9"/>
    <p:sldLayoutId id="2147487753" r:id="rId10"/>
    <p:sldLayoutId id="2147487754"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Tree>
    <p:extLst>
      <p:ext uri="{BB962C8B-B14F-4D97-AF65-F5344CB8AC3E}">
        <p14:creationId xmlns:p14="http://schemas.microsoft.com/office/powerpoint/2010/main" val="230368275"/>
      </p:ext>
    </p:extLst>
  </p:cSld>
  <p:clrMap bg1="lt1" tx1="dk1" bg2="lt2" tx2="dk2" accent1="accent1" accent2="accent2" accent3="accent3" accent4="accent4" accent5="accent5" accent6="accent6" hlink="hlink" folHlink="folHlink"/>
  <p:sldLayoutIdLst>
    <p:sldLayoutId id="2147488086" r:id="rId1"/>
    <p:sldLayoutId id="2147488087" r:id="rId2"/>
    <p:sldLayoutId id="2147488088" r:id="rId3"/>
    <p:sldLayoutId id="2147488089" r:id="rId4"/>
    <p:sldLayoutId id="2147488090" r:id="rId5"/>
    <p:sldLayoutId id="2147488091" r:id="rId6"/>
    <p:sldLayoutId id="2147488092" r:id="rId7"/>
    <p:sldLayoutId id="2147488093" r:id="rId8"/>
    <p:sldLayoutId id="2147488094" r:id="rId9"/>
    <p:sldLayoutId id="2147488095" r:id="rId10"/>
    <p:sldLayoutId id="214748809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spTree>
    <p:extLst>
      <p:ext uri="{BB962C8B-B14F-4D97-AF65-F5344CB8AC3E}">
        <p14:creationId xmlns:p14="http://schemas.microsoft.com/office/powerpoint/2010/main" val="1573160285"/>
      </p:ext>
    </p:extLst>
  </p:cSld>
  <p:clrMap bg1="lt1" tx1="dk1" bg2="lt2" tx2="dk2" accent1="accent1" accent2="accent2" accent3="accent3" accent4="accent4" accent5="accent5" accent6="accent6" hlink="hlink" folHlink="folHlink"/>
  <p:sldLayoutIdLst>
    <p:sldLayoutId id="2147488098" r:id="rId1"/>
    <p:sldLayoutId id="2147488099" r:id="rId2"/>
    <p:sldLayoutId id="2147488100" r:id="rId3"/>
    <p:sldLayoutId id="2147488101" r:id="rId4"/>
    <p:sldLayoutId id="2147488102" r:id="rId5"/>
    <p:sldLayoutId id="2147488103" r:id="rId6"/>
    <p:sldLayoutId id="2147488104" r:id="rId7"/>
    <p:sldLayoutId id="2147488105" r:id="rId8"/>
    <p:sldLayoutId id="2147488106" r:id="rId9"/>
    <p:sldLayoutId id="2147488107" r:id="rId10"/>
    <p:sldLayoutId id="214748810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626765284"/>
      </p:ext>
    </p:extLst>
  </p:cSld>
  <p:clrMap bg1="lt1" tx1="dk1" bg2="lt2" tx2="dk2" accent1="accent1" accent2="accent2" accent3="accent3" accent4="accent4" accent5="accent5" accent6="accent6" hlink="hlink" folHlink="folHlink"/>
  <p:sldLayoutIdLst>
    <p:sldLayoutId id="2147488266" r:id="rId1"/>
    <p:sldLayoutId id="2147488267" r:id="rId2"/>
    <p:sldLayoutId id="2147488268" r:id="rId3"/>
    <p:sldLayoutId id="2147488269" r:id="rId4"/>
    <p:sldLayoutId id="2147488270" r:id="rId5"/>
    <p:sldLayoutId id="2147488271" r:id="rId6"/>
    <p:sldLayoutId id="2147488272" r:id="rId7"/>
    <p:sldLayoutId id="2147488273" r:id="rId8"/>
    <p:sldLayoutId id="2147488274" r:id="rId9"/>
    <p:sldLayoutId id="2147488275" r:id="rId10"/>
    <p:sldLayoutId id="2147488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571615621"/>
      </p:ext>
    </p:extLst>
  </p:cSld>
  <p:clrMap bg1="lt1" tx1="dk1" bg2="lt2" tx2="dk2" accent1="accent1" accent2="accent2" accent3="accent3" accent4="accent4" accent5="accent5" accent6="accent6" hlink="hlink" folHlink="folHlink"/>
  <p:sldLayoutIdLst>
    <p:sldLayoutId id="2147488332" r:id="rId1"/>
    <p:sldLayoutId id="2147488333" r:id="rId2"/>
    <p:sldLayoutId id="2147488334" r:id="rId3"/>
    <p:sldLayoutId id="2147488335" r:id="rId4"/>
    <p:sldLayoutId id="2147488336" r:id="rId5"/>
    <p:sldLayoutId id="2147488337" r:id="rId6"/>
    <p:sldLayoutId id="2147488338" r:id="rId7"/>
    <p:sldLayoutId id="2147488339" r:id="rId8"/>
    <p:sldLayoutId id="2147488340" r:id="rId9"/>
    <p:sldLayoutId id="2147488341" r:id="rId10"/>
    <p:sldLayoutId id="214748834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9"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227335F6-6954-3C40-A4A8-B5A9BB3542FD}"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434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4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75492868"/>
      </p:ext>
    </p:extLst>
  </p:cSld>
  <p:clrMap bg1="lt1" tx1="dk1" bg2="lt2" tx2="dk2" accent1="accent1" accent2="accent2" accent3="accent3" accent4="accent4" accent5="accent5" accent6="accent6" hlink="hlink" folHlink="folHlink"/>
  <p:sldLayoutIdLst>
    <p:sldLayoutId id="2147488418" r:id="rId1"/>
    <p:sldLayoutId id="2147488419" r:id="rId2"/>
    <p:sldLayoutId id="2147488420" r:id="rId3"/>
    <p:sldLayoutId id="2147488421" r:id="rId4"/>
    <p:sldLayoutId id="2147488422" r:id="rId5"/>
    <p:sldLayoutId id="2147488423" r:id="rId6"/>
    <p:sldLayoutId id="2147488424" r:id="rId7"/>
    <p:sldLayoutId id="2147488425" r:id="rId8"/>
    <p:sldLayoutId id="2147488426" r:id="rId9"/>
    <p:sldLayoutId id="2147488427" r:id="rId10"/>
    <p:sldLayoutId id="2147488428" r:id="rId11"/>
    <p:sldLayoutId id="2147488429"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073079405"/>
      </p:ext>
    </p:extLst>
  </p:cSld>
  <p:clrMap bg1="lt1" tx1="dk1" bg2="lt2" tx2="dk2" accent1="accent1" accent2="accent2" accent3="accent3" accent4="accent4" accent5="accent5" accent6="accent6" hlink="hlink" folHlink="folHlink"/>
  <p:sldLayoutIdLst>
    <p:sldLayoutId id="2147488548" r:id="rId1"/>
    <p:sldLayoutId id="2147488549" r:id="rId2"/>
    <p:sldLayoutId id="2147488550" r:id="rId3"/>
    <p:sldLayoutId id="2147488551" r:id="rId4"/>
    <p:sldLayoutId id="2147488552" r:id="rId5"/>
    <p:sldLayoutId id="2147488553" r:id="rId6"/>
    <p:sldLayoutId id="2147488554" r:id="rId7"/>
    <p:sldLayoutId id="2147488555" r:id="rId8"/>
    <p:sldLayoutId id="2147488556" r:id="rId9"/>
    <p:sldLayoutId id="2147488557" r:id="rId10"/>
    <p:sldLayoutId id="2147488558" r:id="rId11"/>
    <p:sldLayoutId id="2147488559"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1520895988"/>
      </p:ext>
    </p:extLst>
  </p:cSld>
  <p:clrMap bg1="lt1" tx1="dk1" bg2="lt2" tx2="dk2" accent1="accent1" accent2="accent2" accent3="accent3" accent4="accent4" accent5="accent5" accent6="accent6" hlink="hlink" folHlink="folHlink"/>
  <p:sldLayoutIdLst>
    <p:sldLayoutId id="2147488600" r:id="rId1"/>
    <p:sldLayoutId id="2147488601" r:id="rId2"/>
    <p:sldLayoutId id="2147488602" r:id="rId3"/>
    <p:sldLayoutId id="2147488603" r:id="rId4"/>
    <p:sldLayoutId id="2147488604" r:id="rId5"/>
    <p:sldLayoutId id="2147488605" r:id="rId6"/>
    <p:sldLayoutId id="2147488606" r:id="rId7"/>
    <p:sldLayoutId id="2147488607" r:id="rId8"/>
    <p:sldLayoutId id="2147488608" r:id="rId9"/>
    <p:sldLayoutId id="2147488609" r:id="rId10"/>
    <p:sldLayoutId id="2147488610"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15400401"/>
      </p:ext>
    </p:extLst>
  </p:cSld>
  <p:clrMap bg1="lt1" tx1="dk1" bg2="lt2" tx2="dk2" accent1="accent1" accent2="accent2" accent3="accent3" accent4="accent4" accent5="accent5" accent6="accent6" hlink="hlink" folHlink="folHlink"/>
  <p:sldLayoutIdLst>
    <p:sldLayoutId id="2147488675" r:id="rId1"/>
    <p:sldLayoutId id="2147488676" r:id="rId2"/>
    <p:sldLayoutId id="2147488677" r:id="rId3"/>
    <p:sldLayoutId id="2147488678" r:id="rId4"/>
    <p:sldLayoutId id="2147488679" r:id="rId5"/>
    <p:sldLayoutId id="2147488680" r:id="rId6"/>
    <p:sldLayoutId id="2147488681" r:id="rId7"/>
    <p:sldLayoutId id="2147488682" r:id="rId8"/>
    <p:sldLayoutId id="2147488683" r:id="rId9"/>
    <p:sldLayoutId id="2147488684" r:id="rId10"/>
    <p:sldLayoutId id="2147488685" r:id="rId11"/>
    <p:sldLayoutId id="214748868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34134293"/>
      </p:ext>
    </p:extLst>
  </p:cSld>
  <p:clrMap bg1="lt1" tx1="dk1" bg2="lt2" tx2="dk2" accent1="accent1" accent2="accent2" accent3="accent3" accent4="accent4" accent5="accent5" accent6="accent6" hlink="hlink" folHlink="folHlink"/>
  <p:sldLayoutIdLst>
    <p:sldLayoutId id="2147488714" r:id="rId1"/>
    <p:sldLayoutId id="2147488715" r:id="rId2"/>
    <p:sldLayoutId id="2147488716" r:id="rId3"/>
    <p:sldLayoutId id="2147488717" r:id="rId4"/>
    <p:sldLayoutId id="2147488718" r:id="rId5"/>
    <p:sldLayoutId id="2147488719" r:id="rId6"/>
    <p:sldLayoutId id="2147488720" r:id="rId7"/>
    <p:sldLayoutId id="2147488721" r:id="rId8"/>
    <p:sldLayoutId id="2147488722" r:id="rId9"/>
    <p:sldLayoutId id="2147488723" r:id="rId10"/>
    <p:sldLayoutId id="2147488724"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62062983"/>
      </p:ext>
    </p:extLst>
  </p:cSld>
  <p:clrMap bg1="lt1" tx1="dk1" bg2="lt2" tx2="dk2" accent1="accent1" accent2="accent2" accent3="accent3" accent4="accent4" accent5="accent5" accent6="accent6" hlink="hlink" folHlink="folHlink"/>
  <p:sldLayoutIdLst>
    <p:sldLayoutId id="2147488739" r:id="rId1"/>
    <p:sldLayoutId id="2147488740" r:id="rId2"/>
    <p:sldLayoutId id="2147488741" r:id="rId3"/>
    <p:sldLayoutId id="2147488742" r:id="rId4"/>
    <p:sldLayoutId id="2147488743" r:id="rId5"/>
    <p:sldLayoutId id="2147488744" r:id="rId6"/>
    <p:sldLayoutId id="2147488745" r:id="rId7"/>
    <p:sldLayoutId id="2147488746" r:id="rId8"/>
    <p:sldLayoutId id="2147488747" r:id="rId9"/>
    <p:sldLayoutId id="2147488748" r:id="rId10"/>
    <p:sldLayoutId id="214748874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3270044088"/>
      </p:ext>
    </p:extLst>
  </p:cSld>
  <p:clrMap bg1="lt1" tx1="dk1" bg2="lt2" tx2="dk2" accent1="accent1" accent2="accent2" accent3="accent3" accent4="accent4" accent5="accent5" accent6="accent6" hlink="hlink" folHlink="folHlink"/>
  <p:sldLayoutIdLst>
    <p:sldLayoutId id="2147488751" r:id="rId1"/>
    <p:sldLayoutId id="2147488752" r:id="rId2"/>
    <p:sldLayoutId id="2147488753" r:id="rId3"/>
    <p:sldLayoutId id="2147488754" r:id="rId4"/>
    <p:sldLayoutId id="2147488755" r:id="rId5"/>
    <p:sldLayoutId id="2147488756" r:id="rId6"/>
    <p:sldLayoutId id="2147488757" r:id="rId7"/>
    <p:sldLayoutId id="2147488758" r:id="rId8"/>
    <p:sldLayoutId id="2147488759" r:id="rId9"/>
    <p:sldLayoutId id="2147488760" r:id="rId10"/>
    <p:sldLayoutId id="214748876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0BD7560A-9F5D-7742-BEE3-53E7C8CD2AD3}"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223224045"/>
      </p:ext>
    </p:extLst>
  </p:cSld>
  <p:clrMap bg1="lt1" tx1="dk1" bg2="lt2" tx2="dk2" accent1="accent1" accent2="accent2" accent3="accent3" accent4="accent4" accent5="accent5" accent6="accent6" hlink="hlink" folHlink="folHlink"/>
  <p:sldLayoutIdLst>
    <p:sldLayoutId id="2147488809" r:id="rId1"/>
    <p:sldLayoutId id="2147488810" r:id="rId2"/>
    <p:sldLayoutId id="2147488811" r:id="rId3"/>
    <p:sldLayoutId id="2147488812" r:id="rId4"/>
    <p:sldLayoutId id="2147488813" r:id="rId5"/>
    <p:sldLayoutId id="2147488814" r:id="rId6"/>
    <p:sldLayoutId id="2147488815" r:id="rId7"/>
    <p:sldLayoutId id="2147488816" r:id="rId8"/>
    <p:sldLayoutId id="2147488817" r:id="rId9"/>
    <p:sldLayoutId id="2147488818" r:id="rId10"/>
    <p:sldLayoutId id="2147488819" r:id="rId11"/>
    <p:sldLayoutId id="214748882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4"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55577471"/>
      </p:ext>
    </p:extLst>
  </p:cSld>
  <p:clrMap bg1="lt1" tx1="dk1" bg2="lt2" tx2="dk2" accent1="accent1" accent2="accent2" accent3="accent3" accent4="accent4" accent5="accent5" accent6="accent6" hlink="hlink" folHlink="folHlink"/>
  <p:sldLayoutIdLst>
    <p:sldLayoutId id="2147488850" r:id="rId1"/>
    <p:sldLayoutId id="2147488851" r:id="rId2"/>
    <p:sldLayoutId id="2147488852" r:id="rId3"/>
    <p:sldLayoutId id="2147488853" r:id="rId4"/>
    <p:sldLayoutId id="2147488854" r:id="rId5"/>
    <p:sldLayoutId id="2147488855" r:id="rId6"/>
    <p:sldLayoutId id="2147488856" r:id="rId7"/>
    <p:sldLayoutId id="2147488857" r:id="rId8"/>
    <p:sldLayoutId id="2147488858" r:id="rId9"/>
    <p:sldLayoutId id="2147488859" r:id="rId10"/>
    <p:sldLayoutId id="2147488860" r:id="rId11"/>
    <p:sldLayoutId id="214748886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4593555"/>
      </p:ext>
    </p:extLst>
  </p:cSld>
  <p:clrMap bg1="lt1" tx1="dk1" bg2="lt2" tx2="dk2" accent1="accent1" accent2="accent2" accent3="accent3" accent4="accent4" accent5="accent5" accent6="accent6" hlink="hlink" folHlink="folHlink"/>
  <p:sldLayoutIdLst>
    <p:sldLayoutId id="2147488906" r:id="rId1"/>
    <p:sldLayoutId id="2147488907" r:id="rId2"/>
    <p:sldLayoutId id="2147488908"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56260520"/>
      </p:ext>
    </p:extLst>
  </p:cSld>
  <p:clrMap bg1="lt1" tx1="dk1" bg2="lt2" tx2="dk2" accent1="accent1" accent2="accent2" accent3="accent3" accent4="accent4" accent5="accent5" accent6="accent6" hlink="hlink" folHlink="folHlink"/>
  <p:sldLayoutIdLst>
    <p:sldLayoutId id="2147488935" r:id="rId1"/>
    <p:sldLayoutId id="2147488936" r:id="rId2"/>
    <p:sldLayoutId id="2147488937"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77031997"/>
      </p:ext>
    </p:extLst>
  </p:cSld>
  <p:clrMap bg1="lt1" tx1="dk1" bg2="lt2" tx2="dk2" accent1="accent1" accent2="accent2" accent3="accent3" accent4="accent4" accent5="accent5" accent6="accent6" hlink="hlink" folHlink="folHlink"/>
  <p:sldLayoutIdLst>
    <p:sldLayoutId id="2147488952" r:id="rId1"/>
    <p:sldLayoutId id="2147488953" r:id="rId2"/>
    <p:sldLayoutId id="2147488954" r:id="rId3"/>
    <p:sldLayoutId id="2147488955" r:id="rId4"/>
    <p:sldLayoutId id="2147488956" r:id="rId5"/>
    <p:sldLayoutId id="2147488957" r:id="rId6"/>
    <p:sldLayoutId id="2147488958" r:id="rId7"/>
    <p:sldLayoutId id="2147488959" r:id="rId8"/>
    <p:sldLayoutId id="2147488960" r:id="rId9"/>
    <p:sldLayoutId id="2147488961" r:id="rId10"/>
    <p:sldLayoutId id="214748896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1026">
            <a:extLst>
              <a:ext uri="{FF2B5EF4-FFF2-40B4-BE49-F238E27FC236}">
                <a16:creationId xmlns:a16="http://schemas.microsoft.com/office/drawing/2014/main" id="{4100DFBF-1FEE-4ACB-900C-42CD990BE56B}"/>
              </a:ext>
            </a:extLst>
          </p:cNvPr>
          <p:cNvSpPr>
            <a:spLocks noGrp="1" noChangeArrowheads="1"/>
          </p:cNvSpPr>
          <p:nvPr>
            <p:ph type="title"/>
          </p:nvPr>
        </p:nvSpPr>
        <p:spPr bwMode="auto">
          <a:xfrm>
            <a:off x="228600" y="152400"/>
            <a:ext cx="861060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2051" name="Rectangle 1027">
            <a:extLst>
              <a:ext uri="{FF2B5EF4-FFF2-40B4-BE49-F238E27FC236}">
                <a16:creationId xmlns:a16="http://schemas.microsoft.com/office/drawing/2014/main" id="{7B86C5D9-AB13-4DED-A44A-D17CB1C1FDF4}"/>
              </a:ext>
            </a:extLst>
          </p:cNvPr>
          <p:cNvSpPr>
            <a:spLocks noGrp="1" noChangeArrowheads="1"/>
          </p:cNvSpPr>
          <p:nvPr>
            <p:ph type="body" idx="1"/>
          </p:nvPr>
        </p:nvSpPr>
        <p:spPr bwMode="auto">
          <a:xfrm>
            <a:off x="228600" y="1095375"/>
            <a:ext cx="86106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84474C4-284F-9440-A98C-FA4AB90F76FB}"/>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Garamond" charset="0"/>
                <a:ea typeface="ＭＳ Ｐゴシック" charset="0"/>
                <a:cs typeface="ＭＳ Ｐゴシック" charset="0"/>
              </a:defRPr>
            </a:lvl1pPr>
          </a:lstStyle>
          <a:p>
            <a:pPr>
              <a:defRPr/>
            </a:pPr>
            <a:endParaRPr lang="en-US"/>
          </a:p>
        </p:txBody>
      </p:sp>
      <p:sp>
        <p:nvSpPr>
          <p:cNvPr id="100358" name="Rectangle 1030">
            <a:extLst>
              <a:ext uri="{FF2B5EF4-FFF2-40B4-BE49-F238E27FC236}">
                <a16:creationId xmlns:a16="http://schemas.microsoft.com/office/drawing/2014/main" id="{653E7E89-9F9B-F740-A030-C38912ADA09E}"/>
              </a:ext>
            </a:extLst>
          </p:cNvPr>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defRPr>
            </a:lvl1pPr>
          </a:lstStyle>
          <a:p>
            <a:pPr>
              <a:defRPr/>
            </a:pPr>
            <a:fld id="{6A6BA0A0-A7BE-4DC4-A1D2-67560873BDCE}" type="slidenum">
              <a:rPr lang="en-US" altLang="en-US"/>
              <a:pPr>
                <a:defRPr/>
              </a:pPr>
              <a:t>‹#›</a:t>
            </a:fld>
            <a:endParaRPr lang="en-US" altLang="en-US"/>
          </a:p>
        </p:txBody>
      </p:sp>
      <p:sp>
        <p:nvSpPr>
          <p:cNvPr id="2054" name="Line 1032">
            <a:extLst>
              <a:ext uri="{FF2B5EF4-FFF2-40B4-BE49-F238E27FC236}">
                <a16:creationId xmlns:a16="http://schemas.microsoft.com/office/drawing/2014/main" id="{B2BA4185-DAF2-4408-906B-C503302DE471}"/>
              </a:ext>
            </a:extLst>
          </p:cNvPr>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55" name="Line 1033">
            <a:extLst>
              <a:ext uri="{FF2B5EF4-FFF2-40B4-BE49-F238E27FC236}">
                <a16:creationId xmlns:a16="http://schemas.microsoft.com/office/drawing/2014/main" id="{BFB13A2A-7836-4554-BA73-7213A39EA284}"/>
              </a:ext>
            </a:extLst>
          </p:cNvPr>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pic>
        <p:nvPicPr>
          <p:cNvPr id="2056" name="Picture 7" descr="safari.png">
            <a:extLst>
              <a:ext uri="{FF2B5EF4-FFF2-40B4-BE49-F238E27FC236}">
                <a16:creationId xmlns:a16="http://schemas.microsoft.com/office/drawing/2014/main" id="{1177FD16-61A1-4390-9ECA-67D35227FBA3}"/>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4422544"/>
      </p:ext>
    </p:extLst>
  </p:cSld>
  <p:clrMap bg1="lt1" tx1="dk1" bg2="lt2" tx2="dk2" accent1="accent1" accent2="accent2" accent3="accent3" accent4="accent4" accent5="accent5" accent6="accent6" hlink="hlink" folHlink="folHlink"/>
  <p:sldLayoutIdLst>
    <p:sldLayoutId id="2147488979" r:id="rId1"/>
    <p:sldLayoutId id="2147488980" r:id="rId2"/>
    <p:sldLayoutId id="2147488981" r:id="rId3"/>
    <p:sldLayoutId id="2147488982" r:id="rId4"/>
    <p:sldLayoutId id="2147488983" r:id="rId5"/>
    <p:sldLayoutId id="2147488984" r:id="rId6"/>
    <p:sldLayoutId id="2147488985" r:id="rId7"/>
    <p:sldLayoutId id="2147488986" r:id="rId8"/>
    <p:sldLayoutId id="2147488987" r:id="rId9"/>
    <p:sldLayoutId id="2147488988" r:id="rId10"/>
    <p:sldLayoutId id="2147488989" r:id="rId11"/>
    <p:sldLayoutId id="214748899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87372137"/>
      </p:ext>
    </p:extLst>
  </p:cSld>
  <p:clrMap bg1="lt1" tx1="dk1" bg2="lt2" tx2="dk2" accent1="accent1" accent2="accent2" accent3="accent3" accent4="accent4" accent5="accent5" accent6="accent6" hlink="hlink" folHlink="folHlink"/>
  <p:sldLayoutIdLst>
    <p:sldLayoutId id="2147489008" r:id="rId1"/>
    <p:sldLayoutId id="2147489009" r:id="rId2"/>
    <p:sldLayoutId id="2147489010" r:id="rId3"/>
    <p:sldLayoutId id="2147489011" r:id="rId4"/>
    <p:sldLayoutId id="2147489012" r:id="rId5"/>
    <p:sldLayoutId id="2147489013" r:id="rId6"/>
    <p:sldLayoutId id="2147489014" r:id="rId7"/>
    <p:sldLayoutId id="2147489015" r:id="rId8"/>
    <p:sldLayoutId id="2147489016" r:id="rId9"/>
    <p:sldLayoutId id="2147489017" r:id="rId10"/>
    <p:sldLayoutId id="214748901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title"/>
          </p:nvPr>
        </p:nvSpPr>
        <p:spPr bwMode="auto">
          <a:xfrm>
            <a:off x="419100" y="196850"/>
            <a:ext cx="8077200" cy="55880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title style</a:t>
            </a:r>
          </a:p>
        </p:txBody>
      </p:sp>
      <p:sp>
        <p:nvSpPr>
          <p:cNvPr id="2050" name="Rectangle 2"/>
          <p:cNvSpPr>
            <a:spLocks noGrp="1" noChangeArrowheads="1"/>
          </p:cNvSpPr>
          <p:nvPr>
            <p:ph type="body" idx="1"/>
          </p:nvPr>
        </p:nvSpPr>
        <p:spPr bwMode="auto">
          <a:xfrm>
            <a:off x="419100" y="1047750"/>
            <a:ext cx="8077200" cy="517525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text styles</a:t>
            </a:r>
          </a:p>
          <a:p>
            <a:pPr lvl="1"/>
            <a:r>
              <a:rPr lang="en-US">
                <a:sym typeface="Myriad Pro Bold Cond" charset="0"/>
              </a:rPr>
              <a:t>Second level</a:t>
            </a:r>
          </a:p>
          <a:p>
            <a:pPr lvl="2"/>
            <a:r>
              <a:rPr lang="en-US">
                <a:sym typeface="Myriad Pro Bold Cond" charset="0"/>
              </a:rPr>
              <a:t>Third level</a:t>
            </a:r>
          </a:p>
          <a:p>
            <a:pPr lvl="3"/>
            <a:r>
              <a:rPr lang="en-US">
                <a:sym typeface="Myriad Pro Bold Cond" charset="0"/>
              </a:rPr>
              <a:t>Fourth level</a:t>
            </a:r>
          </a:p>
          <a:p>
            <a:pPr lvl="4"/>
            <a:r>
              <a:rPr lang="en-US">
                <a:sym typeface="Myriad Pro Bold Cond" charset="0"/>
              </a:rPr>
              <a:t>Fifth level</a:t>
            </a:r>
          </a:p>
        </p:txBody>
      </p:sp>
    </p:spTree>
    <p:extLst>
      <p:ext uri="{BB962C8B-B14F-4D97-AF65-F5344CB8AC3E}">
        <p14:creationId xmlns:p14="http://schemas.microsoft.com/office/powerpoint/2010/main" val="1846426049"/>
      </p:ext>
    </p:extLst>
  </p:cSld>
  <p:clrMap bg1="lt1" tx1="dk1" bg2="lt2" tx2="dk2" accent1="accent1" accent2="accent2" accent3="accent3" accent4="accent4" accent5="accent5" accent6="accent6" hlink="hlink" folHlink="folHlink"/>
  <p:sldLayoutIdLst>
    <p:sldLayoutId id="2147489059" r:id="rId1"/>
    <p:sldLayoutId id="2147489060" r:id="rId2"/>
    <p:sldLayoutId id="2147489061" r:id="rId3"/>
    <p:sldLayoutId id="2147489062" r:id="rId4"/>
    <p:sldLayoutId id="2147489063" r:id="rId5"/>
    <p:sldLayoutId id="2147489064" r:id="rId6"/>
    <p:sldLayoutId id="2147489065" r:id="rId7"/>
    <p:sldLayoutId id="2147489066" r:id="rId8"/>
    <p:sldLayoutId id="2147489067" r:id="rId9"/>
    <p:sldLayoutId id="2147489068" r:id="rId10"/>
    <p:sldLayoutId id="2147489069" r:id="rId11"/>
  </p:sldLayoutIdLst>
  <p:transition/>
  <p:txStyles>
    <p:titleStyle>
      <a:lvl1pPr algn="l" rtl="0" fontAlgn="base">
        <a:spcBef>
          <a:spcPct val="0"/>
        </a:spcBef>
        <a:spcAft>
          <a:spcPct val="0"/>
        </a:spcAft>
        <a:defRPr sz="4200">
          <a:solidFill>
            <a:schemeClr val="tx1"/>
          </a:solidFill>
          <a:latin typeface="+mj-lt"/>
          <a:ea typeface="+mj-ea"/>
          <a:cs typeface="+mj-cs"/>
          <a:sym typeface="Myriad Pro Bold Cond" charset="0"/>
        </a:defRPr>
      </a:lvl1pPr>
      <a:lvl2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2pPr>
      <a:lvl3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3pPr>
      <a:lvl4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4pPr>
      <a:lvl5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5pPr>
      <a:lvl6pPr marL="2286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6pPr>
      <a:lvl7pPr marL="4572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7pPr>
      <a:lvl8pPr marL="6858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8pPr>
      <a:lvl9pPr marL="9144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9pPr>
    </p:titleStyle>
    <p:bodyStyle>
      <a:lvl1pPr marL="400050" indent="-400050" algn="l" rtl="0" fontAlgn="base">
        <a:spcBef>
          <a:spcPts val="700"/>
        </a:spcBef>
        <a:spcAft>
          <a:spcPct val="0"/>
        </a:spcAft>
        <a:buSzPct val="120000"/>
        <a:buFont typeface="Lucida Grande" charset="0"/>
        <a:buChar char="▪"/>
        <a:defRPr sz="2800">
          <a:solidFill>
            <a:schemeClr val="tx1"/>
          </a:solidFill>
          <a:latin typeface="+mn-lt"/>
          <a:ea typeface="+mn-ea"/>
          <a:cs typeface="+mn-cs"/>
          <a:sym typeface="Myriad Pro Bold Cond" charset="0"/>
        </a:defRPr>
      </a:lvl1pPr>
      <a:lvl2pPr marL="6921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2pPr>
      <a:lvl3pPr marL="10287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3pPr>
      <a:lvl4pPr marL="13589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4pPr>
      <a:lvl5pPr marL="16954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5pPr>
      <a:lvl6pPr marL="19240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6pPr>
      <a:lvl7pPr marL="21526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7pPr>
      <a:lvl8pPr marL="23812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8pPr>
      <a:lvl9pPr marL="26098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9pPr>
    </p:bodyStyle>
    <p:otherStyle>
      <a:defPPr>
        <a:defRPr lang="en-US"/>
      </a:defPPr>
      <a:lvl1pPr marL="0" algn="l" defTabSz="228600" rtl="0" eaLnBrk="1" latinLnBrk="0" hangingPunct="1">
        <a:defRPr sz="900" kern="1200">
          <a:solidFill>
            <a:schemeClr val="tx1"/>
          </a:solidFill>
          <a:latin typeface="+mn-lt"/>
          <a:ea typeface="+mn-ea"/>
          <a:cs typeface="+mn-cs"/>
        </a:defRPr>
      </a:lvl1pPr>
      <a:lvl2pPr marL="228600" algn="l" defTabSz="228600" rtl="0" eaLnBrk="1" latinLnBrk="0" hangingPunct="1">
        <a:defRPr sz="900" kern="1200">
          <a:solidFill>
            <a:schemeClr val="tx1"/>
          </a:solidFill>
          <a:latin typeface="+mn-lt"/>
          <a:ea typeface="+mn-ea"/>
          <a:cs typeface="+mn-cs"/>
        </a:defRPr>
      </a:lvl2pPr>
      <a:lvl3pPr marL="457200" algn="l" defTabSz="228600" rtl="0" eaLnBrk="1" latinLnBrk="0" hangingPunct="1">
        <a:defRPr sz="900" kern="1200">
          <a:solidFill>
            <a:schemeClr val="tx1"/>
          </a:solidFill>
          <a:latin typeface="+mn-lt"/>
          <a:ea typeface="+mn-ea"/>
          <a:cs typeface="+mn-cs"/>
        </a:defRPr>
      </a:lvl3pPr>
      <a:lvl4pPr marL="685800" algn="l" defTabSz="228600" rtl="0" eaLnBrk="1" latinLnBrk="0" hangingPunct="1">
        <a:defRPr sz="900" kern="1200">
          <a:solidFill>
            <a:schemeClr val="tx1"/>
          </a:solidFill>
          <a:latin typeface="+mn-lt"/>
          <a:ea typeface="+mn-ea"/>
          <a:cs typeface="+mn-cs"/>
        </a:defRPr>
      </a:lvl4pPr>
      <a:lvl5pPr marL="914400" algn="l" defTabSz="228600" rtl="0" eaLnBrk="1" latinLnBrk="0" hangingPunct="1">
        <a:defRPr sz="900" kern="1200">
          <a:solidFill>
            <a:schemeClr val="tx1"/>
          </a:solidFill>
          <a:latin typeface="+mn-lt"/>
          <a:ea typeface="+mn-ea"/>
          <a:cs typeface="+mn-cs"/>
        </a:defRPr>
      </a:lvl5pPr>
      <a:lvl6pPr marL="1143000" algn="l" defTabSz="228600" rtl="0" eaLnBrk="1" latinLnBrk="0" hangingPunct="1">
        <a:defRPr sz="900" kern="1200">
          <a:solidFill>
            <a:schemeClr val="tx1"/>
          </a:solidFill>
          <a:latin typeface="+mn-lt"/>
          <a:ea typeface="+mn-ea"/>
          <a:cs typeface="+mn-cs"/>
        </a:defRPr>
      </a:lvl6pPr>
      <a:lvl7pPr marL="1371600" algn="l" defTabSz="228600" rtl="0" eaLnBrk="1" latinLnBrk="0" hangingPunct="1">
        <a:defRPr sz="900" kern="1200">
          <a:solidFill>
            <a:schemeClr val="tx1"/>
          </a:solidFill>
          <a:latin typeface="+mn-lt"/>
          <a:ea typeface="+mn-ea"/>
          <a:cs typeface="+mn-cs"/>
        </a:defRPr>
      </a:lvl7pPr>
      <a:lvl8pPr marL="1600200" algn="l" defTabSz="228600" rtl="0" eaLnBrk="1" latinLnBrk="0" hangingPunct="1">
        <a:defRPr sz="900" kern="1200">
          <a:solidFill>
            <a:schemeClr val="tx1"/>
          </a:solidFill>
          <a:latin typeface="+mn-lt"/>
          <a:ea typeface="+mn-ea"/>
          <a:cs typeface="+mn-cs"/>
        </a:defRPr>
      </a:lvl8pPr>
      <a:lvl9pPr marL="1828800" algn="l" defTabSz="228600" rtl="0" eaLnBrk="1" latinLnBrk="0" hangingPunct="1">
        <a:defRPr sz="9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972609"/>
      </p:ext>
    </p:extLst>
  </p:cSld>
  <p:clrMap bg1="lt1" tx1="dk1" bg2="lt2" tx2="dk2" accent1="accent1" accent2="accent2" accent3="accent3" accent4="accent4" accent5="accent5" accent6="accent6" hlink="hlink" folHlink="folHlink"/>
  <p:sldLayoutIdLst>
    <p:sldLayoutId id="2147489077" r:id="rId1"/>
    <p:sldLayoutId id="2147489078" r:id="rId2"/>
    <p:sldLayoutId id="2147489079" r:id="rId3"/>
    <p:sldLayoutId id="2147489080"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1E2B0-9580-443F-A6BA-B15F0931263F}" type="datetime1">
              <a:rPr lang="en-US" smtClean="0">
                <a:solidFill>
                  <a:prstClr val="black">
                    <a:tint val="75000"/>
                  </a:prstClr>
                </a:solidFill>
              </a:rPr>
              <a:pPr/>
              <a:t>5/19/25</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31698722"/>
      </p:ext>
    </p:extLst>
  </p:cSld>
  <p:clrMap bg1="lt1" tx1="dk1" bg2="lt2" tx2="dk2" accent1="accent1" accent2="accent2" accent3="accent3" accent4="accent4" accent5="accent5" accent6="accent6" hlink="hlink" folHlink="folHlink"/>
  <p:sldLayoutIdLst>
    <p:sldLayoutId id="2147489082" r:id="rId1"/>
    <p:sldLayoutId id="2147489083" r:id="rId2"/>
    <p:sldLayoutId id="2147489084" r:id="rId3"/>
    <p:sldLayoutId id="2147489085" r:id="rId4"/>
    <p:sldLayoutId id="2147489086" r:id="rId5"/>
    <p:sldLayoutId id="2147489087" r:id="rId6"/>
    <p:sldLayoutId id="2147489088" r:id="rId7"/>
    <p:sldLayoutId id="2147489089" r:id="rId8"/>
    <p:sldLayoutId id="2147489090" r:id="rId9"/>
    <p:sldLayoutId id="2147489091" r:id="rId10"/>
    <p:sldLayoutId id="2147489092"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1922543"/>
      </p:ext>
    </p:extLst>
  </p:cSld>
  <p:clrMap bg1="lt1" tx1="dk1" bg2="lt2" tx2="dk2" accent1="accent1" accent2="accent2" accent3="accent3" accent4="accent4" accent5="accent5" accent6="accent6" hlink="hlink" folHlink="folHlink"/>
  <p:sldLayoutIdLst>
    <p:sldLayoutId id="2147489094" r:id="rId1"/>
    <p:sldLayoutId id="2147489095" r:id="rId2"/>
    <p:sldLayoutId id="2147489096" r:id="rId3"/>
    <p:sldLayoutId id="2147489097"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4950066"/>
      </p:ext>
    </p:extLst>
  </p:cSld>
  <p:clrMap bg1="lt1" tx1="dk1" bg2="lt2" tx2="dk2" accent1="accent1" accent2="accent2" accent3="accent3" accent4="accent4" accent5="accent5" accent6="accent6" hlink="hlink" folHlink="folHlink"/>
  <p:sldLayoutIdLst>
    <p:sldLayoutId id="2147489099" r:id="rId1"/>
    <p:sldLayoutId id="2147489100" r:id="rId2"/>
    <p:sldLayoutId id="2147489101" r:id="rId3"/>
    <p:sldLayoutId id="2147489102"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4706773"/>
      </p:ext>
    </p:extLst>
  </p:cSld>
  <p:clrMap bg1="lt1" tx1="dk1" bg2="lt2" tx2="dk2" accent1="accent1" accent2="accent2" accent3="accent3" accent4="accent4" accent5="accent5" accent6="accent6" hlink="hlink" folHlink="folHlink"/>
  <p:sldLayoutIdLst>
    <p:sldLayoutId id="2147489128" r:id="rId1"/>
    <p:sldLayoutId id="214748912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6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5666" name="Rectangle 1026">
            <a:extLst>
              <a:ext uri="{FF2B5EF4-FFF2-40B4-BE49-F238E27FC236}">
                <a16:creationId xmlns:a16="http://schemas.microsoft.com/office/drawing/2014/main" id="{767842EF-2E87-9649-8E4C-4EF07515E69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25667" name="Rectangle 1027">
            <a:extLst>
              <a:ext uri="{FF2B5EF4-FFF2-40B4-BE49-F238E27FC236}">
                <a16:creationId xmlns:a16="http://schemas.microsoft.com/office/drawing/2014/main" id="{7F46E882-405C-294F-A176-5EB4B6E5E8E2}"/>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955FDDD-00C5-1D4C-912E-1BDB0E3BD330}"/>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2C1267A1-BE40-C34F-A587-D92B7D4A5D5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a:defRPr/>
            </a:pPr>
            <a:fld id="{B1C60925-3F6D-0244-A63C-8428EA4EFD07}" type="slidenum">
              <a:rPr lang="en-US" altLang="en-US"/>
              <a:pPr>
                <a:defRPr/>
              </a:pPr>
              <a:t>‹#›</a:t>
            </a:fld>
            <a:endParaRPr lang="en-US" altLang="en-US"/>
          </a:p>
        </p:txBody>
      </p:sp>
      <p:sp>
        <p:nvSpPr>
          <p:cNvPr id="625670" name="Line 1032">
            <a:extLst>
              <a:ext uri="{FF2B5EF4-FFF2-40B4-BE49-F238E27FC236}">
                <a16:creationId xmlns:a16="http://schemas.microsoft.com/office/drawing/2014/main" id="{BEFE2080-76AE-4B40-AEAD-392FD767B10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25671" name="Line 1033">
            <a:extLst>
              <a:ext uri="{FF2B5EF4-FFF2-40B4-BE49-F238E27FC236}">
                <a16:creationId xmlns:a16="http://schemas.microsoft.com/office/drawing/2014/main" id="{23A53299-EA82-2047-A09E-6BA500656893}"/>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933542930"/>
      </p:ext>
    </p:extLst>
  </p:cSld>
  <p:clrMap bg1="lt1" tx1="dk1" bg2="lt2" tx2="dk2" accent1="accent1" accent2="accent2" accent3="accent3" accent4="accent4" accent5="accent5" accent6="accent6" hlink="hlink" folHlink="folHlink"/>
  <p:sldLayoutIdLst>
    <p:sldLayoutId id="2147489144" r:id="rId1"/>
    <p:sldLayoutId id="2147489145" r:id="rId2"/>
    <p:sldLayoutId id="2147489146" r:id="rId3"/>
    <p:sldLayoutId id="2147489147" r:id="rId4"/>
    <p:sldLayoutId id="2147489148" r:id="rId5"/>
    <p:sldLayoutId id="2147489149" r:id="rId6"/>
    <p:sldLayoutId id="2147489150" r:id="rId7"/>
    <p:sldLayoutId id="2147489151" r:id="rId8"/>
    <p:sldLayoutId id="2147489152" r:id="rId9"/>
    <p:sldLayoutId id="2147489153" r:id="rId10"/>
    <p:sldLayoutId id="2147489154" r:id="rId11"/>
    <p:sldLayoutId id="214748915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998291173"/>
      </p:ext>
    </p:extLst>
  </p:cSld>
  <p:clrMap bg1="lt1" tx1="dk1" bg2="lt2" tx2="dk2" accent1="accent1" accent2="accent2" accent3="accent3" accent4="accent4" accent5="accent5" accent6="accent6" hlink="hlink" folHlink="folHlink"/>
  <p:sldLayoutIdLst>
    <p:sldLayoutId id="2147489157" r:id="rId1"/>
    <p:sldLayoutId id="2147489158" r:id="rId2"/>
    <p:sldLayoutId id="2147489159" r:id="rId3"/>
    <p:sldLayoutId id="2147489160" r:id="rId4"/>
    <p:sldLayoutId id="2147489161" r:id="rId5"/>
    <p:sldLayoutId id="2147489162" r:id="rId6"/>
    <p:sldLayoutId id="2147489163" r:id="rId7"/>
    <p:sldLayoutId id="2147489164" r:id="rId8"/>
    <p:sldLayoutId id="2147489165" r:id="rId9"/>
    <p:sldLayoutId id="2147489166" r:id="rId10"/>
    <p:sldLayoutId id="214748916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A7361BF2-EEC8-BD44-B1FF-0E6EA04503FC}"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3424694905"/>
      </p:ext>
    </p:extLst>
  </p:cSld>
  <p:clrMap bg1="lt1" tx1="dk1" bg2="lt2" tx2="dk2" accent1="accent1" accent2="accent2" accent3="accent3" accent4="accent4" accent5="accent5" accent6="accent6" hlink="hlink" folHlink="folHlink"/>
  <p:sldLayoutIdLst>
    <p:sldLayoutId id="2147489169" r:id="rId1"/>
    <p:sldLayoutId id="2147489170" r:id="rId2"/>
    <p:sldLayoutId id="2147489171" r:id="rId3"/>
    <p:sldLayoutId id="2147489172" r:id="rId4"/>
    <p:sldLayoutId id="2147489173" r:id="rId5"/>
    <p:sldLayoutId id="2147489174" r:id="rId6"/>
    <p:sldLayoutId id="2147489175" r:id="rId7"/>
    <p:sldLayoutId id="2147489176" r:id="rId8"/>
    <p:sldLayoutId id="2147489177" r:id="rId9"/>
    <p:sldLayoutId id="2147489178" r:id="rId10"/>
    <p:sldLayoutId id="2147489179" r:id="rId11"/>
    <p:sldLayoutId id="214748918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672122641"/>
      </p:ext>
    </p:extLst>
  </p:cSld>
  <p:clrMap bg1="lt1" tx1="dk1" bg2="lt2" tx2="dk2" accent1="accent1" accent2="accent2" accent3="accent3" accent4="accent4" accent5="accent5" accent6="accent6" hlink="hlink" folHlink="folHlink"/>
  <p:sldLayoutIdLst>
    <p:sldLayoutId id="2147489182" r:id="rId1"/>
    <p:sldLayoutId id="2147489183" r:id="rId2"/>
    <p:sldLayoutId id="2147489184" r:id="rId3"/>
    <p:sldLayoutId id="2147489185" r:id="rId4"/>
    <p:sldLayoutId id="2147489186" r:id="rId5"/>
    <p:sldLayoutId id="2147489187" r:id="rId6"/>
    <p:sldLayoutId id="2147489188" r:id="rId7"/>
    <p:sldLayoutId id="2147489189" r:id="rId8"/>
    <p:sldLayoutId id="2147489190" r:id="rId9"/>
    <p:sldLayoutId id="2147489191" r:id="rId10"/>
    <p:sldLayoutId id="21474891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B5C1105-7C02-0A4A-BBB4-558A73CD3AC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ＭＳ Ｐゴシック"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6940877"/>
      </p:ext>
    </p:extLst>
  </p:cSld>
  <p:clrMap bg1="lt1" tx1="dk1" bg2="lt2" tx2="dk2" accent1="accent1" accent2="accent2" accent3="accent3" accent4="accent4" accent5="accent5" accent6="accent6" hlink="hlink" folHlink="folHlink"/>
  <p:sldLayoutIdLst>
    <p:sldLayoutId id="2147489194" r:id="rId1"/>
    <p:sldLayoutId id="2147489195" r:id="rId2"/>
    <p:sldLayoutId id="2147489196" r:id="rId3"/>
    <p:sldLayoutId id="2147489197" r:id="rId4"/>
    <p:sldLayoutId id="2147489198" r:id="rId5"/>
    <p:sldLayoutId id="2147489199" r:id="rId6"/>
    <p:sldLayoutId id="2147489200" r:id="rId7"/>
    <p:sldLayoutId id="2147489201" r:id="rId8"/>
    <p:sldLayoutId id="2147489202" r:id="rId9"/>
    <p:sldLayoutId id="2147489203" r:id="rId10"/>
    <p:sldLayoutId id="2147489204" r:id="rId11"/>
    <p:sldLayoutId id="214748920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306765"/>
      </p:ext>
    </p:extLst>
  </p:cSld>
  <p:clrMap bg1="lt1" tx1="dk1" bg2="lt2" tx2="dk2" accent1="accent1" accent2="accent2" accent3="accent3" accent4="accent4" accent5="accent5" accent6="accent6" hlink="hlink" folHlink="folHlink"/>
  <p:sldLayoutIdLst>
    <p:sldLayoutId id="2147489258" r:id="rId1"/>
    <p:sldLayoutId id="214748925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Garamond" charset="0"/>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B5C1105-7C02-0A4A-BBB4-558A73CD3AC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Tahoma"/>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Tahoma"/>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43468584"/>
      </p:ext>
    </p:extLst>
  </p:cSld>
  <p:clrMap bg1="lt1" tx1="dk1" bg2="lt2" tx2="dk2" accent1="accent1" accent2="accent2" accent3="accent3" accent4="accent4" accent5="accent5" accent6="accent6" hlink="hlink" folHlink="folHlink"/>
  <p:sldLayoutIdLst>
    <p:sldLayoutId id="2147489261" r:id="rId1"/>
    <p:sldLayoutId id="2147489262" r:id="rId2"/>
    <p:sldLayoutId id="2147489263" r:id="rId3"/>
    <p:sldLayoutId id="2147489264" r:id="rId4"/>
    <p:sldLayoutId id="2147489265" r:id="rId5"/>
    <p:sldLayoutId id="2147489266" r:id="rId6"/>
    <p:sldLayoutId id="2147489267" r:id="rId7"/>
    <p:sldLayoutId id="2147489268" r:id="rId8"/>
    <p:sldLayoutId id="2147489269" r:id="rId9"/>
    <p:sldLayoutId id="2147489270" r:id="rId10"/>
    <p:sldLayoutId id="2147489271" r:id="rId11"/>
    <p:sldLayoutId id="2147489272"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srgbClr val="000000"/>
              </a:solidFill>
              <a:effectLst/>
              <a:uLnTx/>
              <a:uFillTx/>
              <a:latin typeface="Garamond" pitchFamily="18" charset="0"/>
              <a:ea typeface=""/>
              <a:cs typeface="+mn-cs"/>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F400BD0-49BF-48FC-8114-37C1D4F5AB3D}" type="slidenum">
              <a:rPr kumimoji="0" lang="en-US" altLang="en-US" sz="1600" b="0" i="0" u="none" strike="noStrike" kern="1200" cap="none" spc="0" normalizeH="0" baseline="0" noProof="0">
                <a:ln>
                  <a:noFill/>
                </a:ln>
                <a:solidFill>
                  <a:srgbClr val="000000"/>
                </a:solidFill>
                <a:effectLst/>
                <a:uLnTx/>
                <a:uFillTx/>
                <a:latin typeface="Garamond" pitchFamily="18" charset="0"/>
                <a:ea typeface=""/>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
              <a:cs typeface="+mn-cs"/>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Tahoma"/>
              <a:ea typeface=""/>
              <a:cs typeface="+mn-cs"/>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Tahoma"/>
              <a:ea typeface=""/>
              <a:cs typeface="+mn-cs"/>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03264801"/>
      </p:ext>
    </p:extLst>
  </p:cSld>
  <p:clrMap bg1="lt1" tx1="dk1" bg2="lt2" tx2="dk2" accent1="accent1" accent2="accent2" accent3="accent3" accent4="accent4" accent5="accent5" accent6="accent6" hlink="hlink" folHlink="folHlink"/>
  <p:sldLayoutIdLst>
    <p:sldLayoutId id="2147489274" r:id="rId1"/>
    <p:sldLayoutId id="2147489275" r:id="rId2"/>
    <p:sldLayoutId id="2147489276" r:id="rId3"/>
    <p:sldLayoutId id="2147489277" r:id="rId4"/>
    <p:sldLayoutId id="2147489278" r:id="rId5"/>
    <p:sldLayoutId id="2147489279" r:id="rId6"/>
    <p:sldLayoutId id="2147489280" r:id="rId7"/>
    <p:sldLayoutId id="2147489281" r:id="rId8"/>
    <p:sldLayoutId id="2147489282" r:id="rId9"/>
    <p:sldLayoutId id="2147489283" r:id="rId10"/>
    <p:sldLayoutId id="21474892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2407965"/>
      </p:ext>
    </p:extLst>
  </p:cSld>
  <p:clrMap bg1="lt1" tx1="dk1" bg2="lt2" tx2="dk2" accent1="accent1" accent2="accent2" accent3="accent3" accent4="accent4" accent5="accent5" accent6="accent6" hlink="hlink" folHlink="folHlink"/>
  <p:sldLayoutIdLst>
    <p:sldLayoutId id="2147489286" r:id="rId1"/>
    <p:sldLayoutId id="2147489287" r:id="rId2"/>
    <p:sldLayoutId id="21474892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6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2C175A-001B-F122-EAEC-701B23593B9D}"/>
              </a:ext>
            </a:extLst>
          </p:cNvPr>
          <p:cNvSpPr>
            <a:spLocks noGrp="1"/>
          </p:cNvSpPr>
          <p:nvPr>
            <p:ph type="title"/>
          </p:nvPr>
        </p:nvSpPr>
        <p:spPr>
          <a:xfrm>
            <a:off x="0" y="1"/>
            <a:ext cx="9144000" cy="914400"/>
          </a:xfrm>
          <a:prstGeom prst="rect">
            <a:avLst/>
          </a:prstGeom>
          <a:noFill/>
        </p:spPr>
        <p:txBody>
          <a:bodyPr vert="horz" lIns="180000" tIns="45720" rIns="91440" bIns="45720" rtlCol="0" anchor="ctr">
            <a:normAutofit/>
          </a:bodyPr>
          <a:lstStyle/>
          <a:p>
            <a:r>
              <a:rPr lang="en-GB"/>
              <a:t>Click to edit Master title style</a:t>
            </a:r>
            <a:endParaRPr lang="en-CH" dirty="0"/>
          </a:p>
        </p:txBody>
      </p:sp>
      <p:sp>
        <p:nvSpPr>
          <p:cNvPr id="3" name="Text Placeholder 2">
            <a:extLst>
              <a:ext uri="{FF2B5EF4-FFF2-40B4-BE49-F238E27FC236}">
                <a16:creationId xmlns:a16="http://schemas.microsoft.com/office/drawing/2014/main" id="{288C6696-E964-955E-282B-B11220F407EB}"/>
              </a:ext>
            </a:extLst>
          </p:cNvPr>
          <p:cNvSpPr>
            <a:spLocks noGrp="1"/>
          </p:cNvSpPr>
          <p:nvPr>
            <p:ph type="body" idx="1"/>
          </p:nvPr>
        </p:nvSpPr>
        <p:spPr>
          <a:xfrm>
            <a:off x="119270" y="999986"/>
            <a:ext cx="8905461" cy="547501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dirty="0"/>
          </a:p>
        </p:txBody>
      </p:sp>
      <p:sp>
        <p:nvSpPr>
          <p:cNvPr id="4" name="Date Placeholder 3">
            <a:extLst>
              <a:ext uri="{FF2B5EF4-FFF2-40B4-BE49-F238E27FC236}">
                <a16:creationId xmlns:a16="http://schemas.microsoft.com/office/drawing/2014/main" id="{6A0367FD-E7D1-AA1A-9CFD-E52520E4924D}"/>
              </a:ext>
            </a:extLst>
          </p:cNvPr>
          <p:cNvSpPr>
            <a:spLocks noGrp="1"/>
          </p:cNvSpPr>
          <p:nvPr>
            <p:ph type="dt" sz="half" idx="2"/>
          </p:nvPr>
        </p:nvSpPr>
        <p:spPr>
          <a:xfrm>
            <a:off x="628650" y="6560583"/>
            <a:ext cx="2057400" cy="365125"/>
          </a:xfrm>
          <a:prstGeom prst="rect">
            <a:avLst/>
          </a:prstGeom>
        </p:spPr>
        <p:txBody>
          <a:bodyPr vert="horz" lIns="91440" tIns="45720" rIns="91440" bIns="45720" rtlCol="0" anchor="ctr"/>
          <a:lstStyle>
            <a:lvl1pPr algn="l">
              <a:defRPr sz="900" b="0" i="0">
                <a:solidFill>
                  <a:schemeClr val="tx1">
                    <a:tint val="75000"/>
                  </a:schemeClr>
                </a:solidFill>
                <a:latin typeface="Avenir Next Medium" panose="020B0503020202020204" pitchFamily="34" charset="0"/>
              </a:defRPr>
            </a:lvl1pPr>
          </a:lstStyle>
          <a:p>
            <a:endParaRPr lang="en-CH"/>
          </a:p>
        </p:txBody>
      </p:sp>
      <p:sp>
        <p:nvSpPr>
          <p:cNvPr id="5" name="Footer Placeholder 4">
            <a:extLst>
              <a:ext uri="{FF2B5EF4-FFF2-40B4-BE49-F238E27FC236}">
                <a16:creationId xmlns:a16="http://schemas.microsoft.com/office/drawing/2014/main" id="{B7CCA823-584F-54AF-7E5C-3B25CBCD23D6}"/>
              </a:ext>
            </a:extLst>
          </p:cNvPr>
          <p:cNvSpPr>
            <a:spLocks noGrp="1"/>
          </p:cNvSpPr>
          <p:nvPr>
            <p:ph type="ftr" sz="quarter" idx="3"/>
          </p:nvPr>
        </p:nvSpPr>
        <p:spPr>
          <a:xfrm>
            <a:off x="3028950" y="6560583"/>
            <a:ext cx="3086100" cy="365125"/>
          </a:xfrm>
          <a:prstGeom prst="rect">
            <a:avLst/>
          </a:prstGeom>
        </p:spPr>
        <p:txBody>
          <a:bodyPr vert="horz" lIns="91440" tIns="45720" rIns="91440" bIns="45720" rtlCol="0" anchor="ctr"/>
          <a:lstStyle>
            <a:lvl1pPr algn="ctr">
              <a:defRPr sz="900" b="0" i="0">
                <a:solidFill>
                  <a:schemeClr val="tx1">
                    <a:tint val="75000"/>
                  </a:schemeClr>
                </a:solidFill>
                <a:latin typeface="Avenir Next Medium" panose="020B0503020202020204" pitchFamily="34" charset="0"/>
              </a:defRPr>
            </a:lvl1pPr>
          </a:lstStyle>
          <a:p>
            <a:r>
              <a:rPr lang="en-GB"/>
              <a:t>Flash-Cosmos: In-Flash Bulk Bitwise Operations Using Inherent Computation Capbility of NAND Flash Memory</a:t>
            </a:r>
            <a:endParaRPr lang="en-CH" dirty="0"/>
          </a:p>
        </p:txBody>
      </p:sp>
      <p:sp>
        <p:nvSpPr>
          <p:cNvPr id="6" name="Slide Number Placeholder 5">
            <a:extLst>
              <a:ext uri="{FF2B5EF4-FFF2-40B4-BE49-F238E27FC236}">
                <a16:creationId xmlns:a16="http://schemas.microsoft.com/office/drawing/2014/main" id="{9912CAAC-4D46-D667-4BCE-1658B9342CD9}"/>
              </a:ext>
            </a:extLst>
          </p:cNvPr>
          <p:cNvSpPr>
            <a:spLocks noGrp="1"/>
          </p:cNvSpPr>
          <p:nvPr>
            <p:ph type="sldNum" sz="quarter" idx="4"/>
          </p:nvPr>
        </p:nvSpPr>
        <p:spPr>
          <a:xfrm>
            <a:off x="6457950" y="6560583"/>
            <a:ext cx="2057400" cy="365125"/>
          </a:xfrm>
          <a:prstGeom prst="rect">
            <a:avLst/>
          </a:prstGeom>
        </p:spPr>
        <p:txBody>
          <a:bodyPr vert="horz" lIns="91440" tIns="45720" rIns="91440" bIns="45720" rtlCol="0" anchor="ctr"/>
          <a:lstStyle>
            <a:lvl1pPr algn="r">
              <a:defRPr sz="900" b="0" i="0">
                <a:solidFill>
                  <a:schemeClr val="tx1">
                    <a:tint val="75000"/>
                  </a:schemeClr>
                </a:solidFill>
                <a:latin typeface="Avenir Next Medium" panose="020B0503020202020204" pitchFamily="34" charset="0"/>
              </a:defRPr>
            </a:lvl1pPr>
          </a:lstStyle>
          <a:p>
            <a:fld id="{CC579B59-77B5-774A-97C3-0D6C62254113}" type="slidenum">
              <a:rPr lang="en-CH" smtClean="0"/>
              <a:pPr/>
              <a:t>‹#›</a:t>
            </a:fld>
            <a:endParaRPr lang="en-CH"/>
          </a:p>
        </p:txBody>
      </p:sp>
    </p:spTree>
    <p:extLst>
      <p:ext uri="{BB962C8B-B14F-4D97-AF65-F5344CB8AC3E}">
        <p14:creationId xmlns:p14="http://schemas.microsoft.com/office/powerpoint/2010/main" val="3926717269"/>
      </p:ext>
    </p:extLst>
  </p:cSld>
  <p:clrMap bg1="lt1" tx1="dk1" bg2="lt2" tx2="dk2" accent1="accent1" accent2="accent2" accent3="accent3" accent4="accent4" accent5="accent5" accent6="accent6" hlink="hlink" folHlink="folHlink"/>
  <p:sldLayoutIdLst>
    <p:sldLayoutId id="2147489290" r:id="rId1"/>
    <p:sldLayoutId id="2147489291" r:id="rId2"/>
  </p:sldLayoutIdLst>
  <p:hf hdr="0" ftr="0" dt="0"/>
  <p:txStyles>
    <p:titleStyle>
      <a:lvl1pPr algn="l" defTabSz="685800" rtl="0" eaLnBrk="1" latinLnBrk="0" hangingPunct="1">
        <a:lnSpc>
          <a:spcPct val="90000"/>
        </a:lnSpc>
        <a:spcBef>
          <a:spcPct val="0"/>
        </a:spcBef>
        <a:buNone/>
        <a:defRPr sz="3000" b="0" i="0" kern="1200">
          <a:solidFill>
            <a:schemeClr val="tx1"/>
          </a:solidFill>
          <a:latin typeface="Avenir Next Medium" panose="020B0503020202020204" pitchFamily="34" charset="0"/>
          <a:ea typeface="+mj-ea"/>
          <a:cs typeface="+mj-cs"/>
        </a:defRPr>
      </a:lvl1pPr>
    </p:titleStyle>
    <p:bodyStyle>
      <a:lvl1pPr marL="171450" indent="-171450" algn="l" defTabSz="685800" rtl="0" eaLnBrk="1" latinLnBrk="0" hangingPunct="1">
        <a:lnSpc>
          <a:spcPct val="90000"/>
        </a:lnSpc>
        <a:spcBef>
          <a:spcPts val="750"/>
        </a:spcBef>
        <a:buClr>
          <a:srgbClr val="C80060"/>
        </a:buClr>
        <a:buFont typeface="Wingdings" pitchFamily="2" charset="2"/>
        <a:buChar char="§"/>
        <a:defRPr sz="2100" b="0" i="0" kern="1200">
          <a:solidFill>
            <a:schemeClr val="tx1"/>
          </a:solidFill>
          <a:latin typeface="Avenir Next" panose="020B0503020202020204" pitchFamily="34" charset="0"/>
          <a:ea typeface="+mn-ea"/>
          <a:cs typeface="+mn-cs"/>
        </a:defRPr>
      </a:lvl1pPr>
      <a:lvl2pPr marL="514350" indent="-171450" algn="l" defTabSz="685800" rtl="0" eaLnBrk="1" latinLnBrk="0" hangingPunct="1">
        <a:lnSpc>
          <a:spcPct val="90000"/>
        </a:lnSpc>
        <a:spcBef>
          <a:spcPts val="375"/>
        </a:spcBef>
        <a:buClr>
          <a:schemeClr val="tx1"/>
        </a:buClr>
        <a:buFont typeface="Arial" panose="020B0604020202020204" pitchFamily="34" charset="0"/>
        <a:buChar char="•"/>
        <a:defRPr sz="1950" b="0" i="0" kern="1200">
          <a:solidFill>
            <a:schemeClr val="tx1"/>
          </a:solidFill>
          <a:latin typeface="Avenir Next" panose="020B0503020202020204" pitchFamily="34" charset="0"/>
          <a:ea typeface="+mn-ea"/>
          <a:cs typeface="+mn-cs"/>
        </a:defRPr>
      </a:lvl2pPr>
      <a:lvl3pPr marL="857250" indent="-171450" algn="l" defTabSz="685800" rtl="0" eaLnBrk="1" latinLnBrk="0" hangingPunct="1">
        <a:lnSpc>
          <a:spcPct val="90000"/>
        </a:lnSpc>
        <a:spcBef>
          <a:spcPts val="375"/>
        </a:spcBef>
        <a:buClr>
          <a:schemeClr val="tx1"/>
        </a:buClr>
        <a:buSzPct val="70000"/>
        <a:buFont typeface="Courier New" panose="02070309020205020404" pitchFamily="49" charset="0"/>
        <a:buChar char="o"/>
        <a:defRPr sz="1800" b="0" i="0" kern="1200">
          <a:solidFill>
            <a:schemeClr val="tx1"/>
          </a:solidFill>
          <a:latin typeface="Avenir Next" panose="020B0503020202020204" pitchFamily="34" charset="0"/>
          <a:ea typeface="+mn-ea"/>
          <a:cs typeface="+mn-cs"/>
        </a:defRPr>
      </a:lvl3pPr>
      <a:lvl4pPr marL="1200150" indent="-171450" algn="l" defTabSz="685800" rtl="0" eaLnBrk="1" latinLnBrk="0" hangingPunct="1">
        <a:lnSpc>
          <a:spcPct val="90000"/>
        </a:lnSpc>
        <a:spcBef>
          <a:spcPts val="375"/>
        </a:spcBef>
        <a:buFont typeface="Apple Symbols" panose="02000000000000000000" pitchFamily="2" charset="-79"/>
        <a:buChar char="⎻"/>
        <a:defRPr sz="1650" b="0" i="0" kern="1200">
          <a:solidFill>
            <a:schemeClr val="tx1"/>
          </a:solidFill>
          <a:latin typeface="Avenir Next" panose="020B0503020202020204" pitchFamily="34" charset="0"/>
          <a:ea typeface="+mn-ea"/>
          <a:cs typeface="+mn-cs"/>
        </a:defRPr>
      </a:lvl4pPr>
      <a:lvl5pPr marL="1543050" indent="-171450" algn="l" defTabSz="685800" rtl="0" eaLnBrk="1" latinLnBrk="0" hangingPunct="1">
        <a:lnSpc>
          <a:spcPct val="90000"/>
        </a:lnSpc>
        <a:spcBef>
          <a:spcPts val="375"/>
        </a:spcBef>
        <a:buFont typeface="Wingdings" pitchFamily="2" charset="2"/>
        <a:buChar char="§"/>
        <a:defRPr sz="1650" b="0" i="0" kern="1200">
          <a:solidFill>
            <a:schemeClr val="tx1"/>
          </a:solidFill>
          <a:latin typeface="Avenir Next" panose="020B0503020202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CH"/>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5/19/25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806225641"/>
      </p:ext>
    </p:extLst>
  </p:cSld>
  <p:clrMap bg1="lt1" tx1="dk1" bg2="lt2" tx2="dk2" accent1="accent1" accent2="accent2" accent3="accent3" accent4="accent4" accent5="accent5" accent6="accent6" hlink="hlink" folHlink="folHlink"/>
  <p:sldLayoutIdLst>
    <p:sldLayoutId id="2147489293" r:id="rId1"/>
    <p:sldLayoutId id="214748929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50C7FBDD-E441-CD4F-8D0B-986DA964BE6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4C961336-C8C0-B349-AA8E-7AF2E55425BE}"/>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59B2321-3A35-4A4F-B784-F9EB82CDF06A}"/>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803C6AB3-8E66-0C47-9AFC-E6BBCC85987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1D4941C2-832B-CE44-A6CD-6ECEF1806624}" type="slidenum">
              <a:rPr lang="en-US" altLang="en-US"/>
              <a:pPr>
                <a:defRPr/>
              </a:pPr>
              <a:t>‹#›</a:t>
            </a:fld>
            <a:endParaRPr lang="en-US" altLang="en-US"/>
          </a:p>
        </p:txBody>
      </p:sp>
      <p:sp>
        <p:nvSpPr>
          <p:cNvPr id="1030" name="Line 1032">
            <a:extLst>
              <a:ext uri="{FF2B5EF4-FFF2-40B4-BE49-F238E27FC236}">
                <a16:creationId xmlns:a16="http://schemas.microsoft.com/office/drawing/2014/main" id="{84905974-26AA-1845-8C01-E86327ED24C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E18BF5C3-4749-A240-A740-B0558883607B}"/>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4059757711"/>
      </p:ext>
    </p:extLst>
  </p:cSld>
  <p:clrMap bg1="lt1" tx1="dk1" bg2="lt2" tx2="dk2" accent1="accent1" accent2="accent2" accent3="accent3" accent4="accent4" accent5="accent5" accent6="accent6" hlink="hlink" folHlink="folHlink"/>
  <p:sldLayoutIdLst>
    <p:sldLayoutId id="2147489296" r:id="rId1"/>
    <p:sldLayoutId id="2147489297" r:id="rId2"/>
    <p:sldLayoutId id="2147489298" r:id="rId3"/>
    <p:sldLayoutId id="2147489299" r:id="rId4"/>
    <p:sldLayoutId id="2147489300" r:id="rId5"/>
    <p:sldLayoutId id="2147489301" r:id="rId6"/>
    <p:sldLayoutId id="2147489302" r:id="rId7"/>
    <p:sldLayoutId id="2147489303" r:id="rId8"/>
    <p:sldLayoutId id="2147489304" r:id="rId9"/>
    <p:sldLayoutId id="2147489305" r:id="rId10"/>
    <p:sldLayoutId id="2147489306" r:id="rId11"/>
    <p:sldLayoutId id="214748930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6564B44D-6DE3-EB4B-BC9E-1D4B34EA7FC3}"/>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B4F7CB6D-EB28-0141-B956-330ABBB1DDDA}"/>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cs typeface="Arial" panose="020B0604020202020204" pitchFamily="34" charset="0"/>
              </a:defRPr>
            </a:lvl1pPr>
          </a:lstStyle>
          <a:p>
            <a:pPr>
              <a:defRPr/>
            </a:pPr>
            <a:fld id="{9C2F7CED-A1AD-324A-AB80-C3A766834B59}" type="slidenum">
              <a:rPr lang="en-US" altLang="en-US"/>
              <a:pPr>
                <a:defRPr/>
              </a:pPr>
              <a:t>‹#›</a:t>
            </a:fld>
            <a:endParaRPr lang="en-US" altLang="en-US"/>
          </a:p>
        </p:txBody>
      </p:sp>
      <p:sp>
        <p:nvSpPr>
          <p:cNvPr id="1030" name="Line 1032">
            <a:extLst>
              <a:ext uri="{FF2B5EF4-FFF2-40B4-BE49-F238E27FC236}">
                <a16:creationId xmlns:a16="http://schemas.microsoft.com/office/drawing/2014/main" id="{0227E127-8C49-3F45-972D-92E8C0E8C48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6C94FFD6-65B0-9F41-A269-D2A8CA6A349D}"/>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689256850"/>
      </p:ext>
    </p:extLst>
  </p:cSld>
  <p:clrMap bg1="lt1" tx1="dk1" bg2="lt2" tx2="dk2" accent1="accent1" accent2="accent2" accent3="accent3" accent4="accent4" accent5="accent5" accent6="accent6" hlink="hlink" folHlink="folHlink"/>
  <p:sldLayoutIdLst>
    <p:sldLayoutId id="2147489309" r:id="rId1"/>
    <p:sldLayoutId id="2147489310" r:id="rId2"/>
    <p:sldLayoutId id="2147489311" r:id="rId3"/>
    <p:sldLayoutId id="2147489312" r:id="rId4"/>
    <p:sldLayoutId id="2147489313" r:id="rId5"/>
    <p:sldLayoutId id="2147489314" r:id="rId6"/>
    <p:sldLayoutId id="2147489315" r:id="rId7"/>
    <p:sldLayoutId id="2147489316" r:id="rId8"/>
    <p:sldLayoutId id="2147489317" r:id="rId9"/>
    <p:sldLayoutId id="2147489318" r:id="rId10"/>
    <p:sldLayoutId id="2147489319" r:id="rId11"/>
    <p:sldLayoutId id="214748932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83"/>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t>‹#›</a:t>
            </a:fld>
            <a:endParaRPr lang="en-US"/>
          </a:p>
        </p:txBody>
      </p:sp>
    </p:spTree>
    <p:extLst>
      <p:ext uri="{BB962C8B-B14F-4D97-AF65-F5344CB8AC3E}">
        <p14:creationId xmlns:p14="http://schemas.microsoft.com/office/powerpoint/2010/main" val="376966204"/>
      </p:ext>
    </p:extLst>
  </p:cSld>
  <p:clrMap bg1="lt1" tx1="dk1" bg2="lt2" tx2="dk2" accent1="accent1" accent2="accent2" accent3="accent3" accent4="accent4" accent5="accent5" accent6="accent6" hlink="hlink" folHlink="folHlink"/>
  <p:sldLayoutIdLst>
    <p:sldLayoutId id="2147489322" r:id="rId1"/>
    <p:sldLayoutId id="2147489323" r:id="rId2"/>
    <p:sldLayoutId id="2147489324" r:id="rId3"/>
    <p:sldLayoutId id="2147489325" r:id="rId4"/>
    <p:sldLayoutId id="2147489326" r:id="rId5"/>
    <p:sldLayoutId id="2147489327" r:id="rId6"/>
    <p:sldLayoutId id="2147489328" r:id="rId7"/>
    <p:sldLayoutId id="2147489329" r:id="rId8"/>
    <p:sldLayoutId id="2147489330" r:id="rId9"/>
    <p:sldLayoutId id="2147489331" r:id="rId10"/>
    <p:sldLayoutId id="2147489332"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2663" y="365126"/>
            <a:ext cx="8638674" cy="753812"/>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252663" y="1335505"/>
            <a:ext cx="8638674" cy="483669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hidden="1">
            <a:extLst>
              <a:ext uri="{FF2B5EF4-FFF2-40B4-BE49-F238E27FC236}">
                <a16:creationId xmlns:a16="http://schemas.microsoft.com/office/drawing/2014/main" id="{7777A21B-5E9D-45BB-84A5-530574EDE4F4}"/>
              </a:ext>
            </a:extLst>
          </p:cNvPr>
          <p:cNvSpPr/>
          <p:nvPr userDrawn="1"/>
        </p:nvSpPr>
        <p:spPr>
          <a:xfrm>
            <a:off x="8386618" y="5132173"/>
            <a:ext cx="757382" cy="1725827"/>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Quire Sans" panose="020B0502040400020003" pitchFamily="34" charset="0"/>
              </a:rPr>
              <a:t>Video</a:t>
            </a:r>
          </a:p>
        </p:txBody>
      </p:sp>
    </p:spTree>
    <p:extLst>
      <p:ext uri="{BB962C8B-B14F-4D97-AF65-F5344CB8AC3E}">
        <p14:creationId xmlns:p14="http://schemas.microsoft.com/office/powerpoint/2010/main" val="2985288018"/>
      </p:ext>
    </p:extLst>
  </p:cSld>
  <p:clrMap bg1="lt1" tx1="dk1" bg2="lt2" tx2="dk2" accent1="accent1" accent2="accent2" accent3="accent3" accent4="accent4" accent5="accent5" accent6="accent6" hlink="hlink" folHlink="folHlink"/>
  <p:sldLayoutIdLst>
    <p:sldLayoutId id="2147489334" r:id="rId1"/>
    <p:sldLayoutId id="2147489335" r:id="rId2"/>
    <p:sldLayoutId id="2147489336" r:id="rId3"/>
    <p:sldLayoutId id="2147489337" r:id="rId4"/>
    <p:sldLayoutId id="2147489338" r:id="rId5"/>
  </p:sldLayoutIdLst>
  <p:hf hdr="0" ftr="0" dt="0"/>
  <p:txStyles>
    <p:titleStyle>
      <a:lvl1pPr algn="l" defTabSz="685766" rtl="0" eaLnBrk="1" latinLnBrk="0" hangingPunct="1">
        <a:lnSpc>
          <a:spcPct val="90000"/>
        </a:lnSpc>
        <a:spcBef>
          <a:spcPct val="0"/>
        </a:spcBef>
        <a:buNone/>
        <a:defRPr sz="4000" b="1" kern="1200">
          <a:solidFill>
            <a:schemeClr val="accent5">
              <a:lumMod val="75000"/>
            </a:schemeClr>
          </a:solidFill>
          <a:latin typeface="Quire Sans" panose="020B0502040400020003" pitchFamily="34" charset="0"/>
          <a:ea typeface="Verdana" panose="020B0604030504040204" pitchFamily="34" charset="0"/>
          <a:cs typeface="Quire Sans" panose="020B0502040400020003" pitchFamily="34" charset="0"/>
        </a:defRPr>
      </a:lvl1pPr>
    </p:titleStyle>
    <p:bodyStyle>
      <a:lvl1pPr marL="171442" indent="-171442" algn="l" defTabSz="685766" rtl="0" eaLnBrk="1" latinLnBrk="0" hangingPunct="1">
        <a:lnSpc>
          <a:spcPct val="90000"/>
        </a:lnSpc>
        <a:spcBef>
          <a:spcPts val="750"/>
        </a:spcBef>
        <a:buFont typeface="Arial" panose="020B0604020202020204" pitchFamily="34" charset="0"/>
        <a:buChar char="•"/>
        <a:defRPr sz="21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5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66" rtl="0" eaLnBrk="1" latinLnBrk="0" hangingPunct="1">
        <a:defRPr sz="1350" kern="1200">
          <a:solidFill>
            <a:schemeClr val="tx1"/>
          </a:solidFill>
          <a:latin typeface="+mn-lt"/>
          <a:ea typeface="+mn-ea"/>
          <a:cs typeface="+mn-cs"/>
        </a:defRPr>
      </a:lvl1pPr>
      <a:lvl2pPr marL="342884" algn="l" defTabSz="685766" rtl="0" eaLnBrk="1" latinLnBrk="0" hangingPunct="1">
        <a:defRPr sz="1350" kern="1200">
          <a:solidFill>
            <a:schemeClr val="tx1"/>
          </a:solidFill>
          <a:latin typeface="+mn-lt"/>
          <a:ea typeface="+mn-ea"/>
          <a:cs typeface="+mn-cs"/>
        </a:defRPr>
      </a:lvl2pPr>
      <a:lvl3pPr marL="685766" algn="l" defTabSz="685766" rtl="0" eaLnBrk="1" latinLnBrk="0" hangingPunct="1">
        <a:defRPr sz="1350" kern="1200">
          <a:solidFill>
            <a:schemeClr val="tx1"/>
          </a:solidFill>
          <a:latin typeface="+mn-lt"/>
          <a:ea typeface="+mn-ea"/>
          <a:cs typeface="+mn-cs"/>
        </a:defRPr>
      </a:lvl3pPr>
      <a:lvl4pPr marL="1028649" algn="l" defTabSz="685766" rtl="0" eaLnBrk="1" latinLnBrk="0" hangingPunct="1">
        <a:defRPr sz="1350" kern="1200">
          <a:solidFill>
            <a:schemeClr val="tx1"/>
          </a:solidFill>
          <a:latin typeface="+mn-lt"/>
          <a:ea typeface="+mn-ea"/>
          <a:cs typeface="+mn-cs"/>
        </a:defRPr>
      </a:lvl4pPr>
      <a:lvl5pPr marL="1371532" algn="l" defTabSz="685766" rtl="0" eaLnBrk="1" latinLnBrk="0" hangingPunct="1">
        <a:defRPr sz="1350" kern="1200">
          <a:solidFill>
            <a:schemeClr val="tx1"/>
          </a:solidFill>
          <a:latin typeface="+mn-lt"/>
          <a:ea typeface="+mn-ea"/>
          <a:cs typeface="+mn-cs"/>
        </a:defRPr>
      </a:lvl5pPr>
      <a:lvl6pPr marL="1714415" algn="l" defTabSz="685766" rtl="0" eaLnBrk="1" latinLnBrk="0" hangingPunct="1">
        <a:defRPr sz="1350" kern="1200">
          <a:solidFill>
            <a:schemeClr val="tx1"/>
          </a:solidFill>
          <a:latin typeface="+mn-lt"/>
          <a:ea typeface="+mn-ea"/>
          <a:cs typeface="+mn-cs"/>
        </a:defRPr>
      </a:lvl6pPr>
      <a:lvl7pPr marL="2057297" algn="l" defTabSz="685766" rtl="0" eaLnBrk="1" latinLnBrk="0" hangingPunct="1">
        <a:defRPr sz="1350" kern="1200">
          <a:solidFill>
            <a:schemeClr val="tx1"/>
          </a:solidFill>
          <a:latin typeface="+mn-lt"/>
          <a:ea typeface="+mn-ea"/>
          <a:cs typeface="+mn-cs"/>
        </a:defRPr>
      </a:lvl7pPr>
      <a:lvl8pPr marL="2400180" algn="l" defTabSz="685766" rtl="0" eaLnBrk="1" latinLnBrk="0" hangingPunct="1">
        <a:defRPr sz="1350" kern="1200">
          <a:solidFill>
            <a:schemeClr val="tx1"/>
          </a:solidFill>
          <a:latin typeface="+mn-lt"/>
          <a:ea typeface="+mn-ea"/>
          <a:cs typeface="+mn-cs"/>
        </a:defRPr>
      </a:lvl8pPr>
      <a:lvl9pPr marL="2743064" algn="l" defTabSz="685766" rtl="0" eaLnBrk="1" latinLnBrk="0" hangingPunct="1">
        <a:defRPr sz="1350" kern="1200">
          <a:solidFill>
            <a:schemeClr val="tx1"/>
          </a:solidFill>
          <a:latin typeface="+mn-lt"/>
          <a:ea typeface="+mn-ea"/>
          <a:cs typeface="+mn-cs"/>
        </a:defRPr>
      </a:lvl9pPr>
    </p:otherStyle>
  </p:txStyles>
</p:sldMaster>
</file>

<file path=ppt/slideMasters/slideMaster7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eaLnBrk="1" hangingPunct="1"/>
            <a:fld id="{A7361BF2-EEC8-BD44-B1FF-0E6EA04503FC}" type="slidenum">
              <a:rPr lang="en-US" smtClean="0">
                <a:ea typeface="ＭＳ Ｐゴシック" charset="0"/>
                <a:cs typeface="Arial" charset="0"/>
              </a:rPr>
              <a:pPr eaLnBrk="1" hangingPunct="1"/>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3871315775"/>
      </p:ext>
    </p:extLst>
  </p:cSld>
  <p:clrMap bg1="lt1" tx1="dk1" bg2="lt2" tx2="dk2" accent1="accent1" accent2="accent2" accent3="accent3" accent4="accent4" accent5="accent5" accent6="accent6" hlink="hlink" folHlink="folHlink"/>
  <p:sldLayoutIdLst>
    <p:sldLayoutId id="2147489340" r:id="rId1"/>
    <p:sldLayoutId id="2147489341" r:id="rId2"/>
    <p:sldLayoutId id="2147489342" r:id="rId3"/>
    <p:sldLayoutId id="2147489343" r:id="rId4"/>
    <p:sldLayoutId id="2147489344" r:id="rId5"/>
    <p:sldLayoutId id="2147489345" r:id="rId6"/>
    <p:sldLayoutId id="2147489346" r:id="rId7"/>
    <p:sldLayoutId id="2147489347" r:id="rId8"/>
    <p:sldLayoutId id="2147489348" r:id="rId9"/>
    <p:sldLayoutId id="2147489349" r:id="rId10"/>
    <p:sldLayoutId id="2147489350" r:id="rId11"/>
    <p:sldLayoutId id="21474893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C49D98-1624-573E-9A2A-35BA471BEEA6}"/>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CH" dirty="0"/>
          </a:p>
        </p:txBody>
      </p:sp>
      <p:sp>
        <p:nvSpPr>
          <p:cNvPr id="3" name="Text Placeholder 2">
            <a:extLst>
              <a:ext uri="{FF2B5EF4-FFF2-40B4-BE49-F238E27FC236}">
                <a16:creationId xmlns:a16="http://schemas.microsoft.com/office/drawing/2014/main" id="{CF473AD1-E004-2E0D-5251-53B74A78335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H" dirty="0"/>
          </a:p>
        </p:txBody>
      </p:sp>
      <p:sp>
        <p:nvSpPr>
          <p:cNvPr id="4" name="Date Placeholder 3">
            <a:extLst>
              <a:ext uri="{FF2B5EF4-FFF2-40B4-BE49-F238E27FC236}">
                <a16:creationId xmlns:a16="http://schemas.microsoft.com/office/drawing/2014/main" id="{BB9A09AF-F923-4F09-962A-9E6A7DEBA103}"/>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latin typeface="Cambria" panose="02040503050406030204" pitchFamily="18" charset="0"/>
                <a:ea typeface="Cambria" panose="02040503050406030204" pitchFamily="18" charset="0"/>
              </a:defRPr>
            </a:lvl1pPr>
          </a:lstStyle>
          <a:p>
            <a:fld id="{E3B925B6-4057-409D-B8AB-2A4BD4F6D2C9}" type="datetime8">
              <a:rPr lang="en-CH" smtClean="0"/>
              <a:t>5/19/25 10:12 AM</a:t>
            </a:fld>
            <a:endParaRPr lang="en-CH"/>
          </a:p>
        </p:txBody>
      </p:sp>
      <p:sp>
        <p:nvSpPr>
          <p:cNvPr id="5" name="Footer Placeholder 4">
            <a:extLst>
              <a:ext uri="{FF2B5EF4-FFF2-40B4-BE49-F238E27FC236}">
                <a16:creationId xmlns:a16="http://schemas.microsoft.com/office/drawing/2014/main" id="{AF507569-DC0D-2B76-B1FA-DB48DCBD5DE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latin typeface="Cambria" panose="02040503050406030204" pitchFamily="18" charset="0"/>
                <a:ea typeface="Cambria" panose="02040503050406030204" pitchFamily="18" charset="0"/>
              </a:defRPr>
            </a:lvl1pPr>
          </a:lstStyle>
          <a:p>
            <a:endParaRPr lang="en-CH"/>
          </a:p>
        </p:txBody>
      </p:sp>
      <p:sp>
        <p:nvSpPr>
          <p:cNvPr id="6" name="Slide Number Placeholder 5">
            <a:extLst>
              <a:ext uri="{FF2B5EF4-FFF2-40B4-BE49-F238E27FC236}">
                <a16:creationId xmlns:a16="http://schemas.microsoft.com/office/drawing/2014/main" id="{1E198E07-6055-22FA-2A9D-DF4D2AAB344F}"/>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latin typeface="Cambria" panose="02040503050406030204" pitchFamily="18" charset="0"/>
                <a:ea typeface="Cambria" panose="02040503050406030204" pitchFamily="18" charset="0"/>
              </a:defRPr>
            </a:lvl1pPr>
          </a:lstStyle>
          <a:p>
            <a:fld id="{BE50D841-AE03-4072-8645-558D16E4E90D}" type="slidenum">
              <a:rPr lang="en-CH" smtClean="0"/>
              <a:pPr/>
              <a:t>‹#›</a:t>
            </a:fld>
            <a:endParaRPr lang="en-CH"/>
          </a:p>
        </p:txBody>
      </p:sp>
    </p:spTree>
    <p:extLst>
      <p:ext uri="{BB962C8B-B14F-4D97-AF65-F5344CB8AC3E}">
        <p14:creationId xmlns:p14="http://schemas.microsoft.com/office/powerpoint/2010/main" val="3251303886"/>
      </p:ext>
    </p:extLst>
  </p:cSld>
  <p:clrMap bg1="lt1" tx1="dk1" bg2="lt2" tx2="dk2" accent1="accent1" accent2="accent2" accent3="accent3" accent4="accent4" accent5="accent5" accent6="accent6" hlink="hlink" folHlink="folHlink"/>
  <p:sldLayoutIdLst>
    <p:sldLayoutId id="2147489353" r:id="rId1"/>
    <p:sldLayoutId id="2147489354" r:id="rId2"/>
    <p:sldLayoutId id="2147489355" r:id="rId3"/>
    <p:sldLayoutId id="2147489356" r:id="rId4"/>
    <p:sldLayoutId id="2147489357" r:id="rId5"/>
    <p:sldLayoutId id="2147489358" r:id="rId6"/>
    <p:sldLayoutId id="2147489359" r:id="rId7"/>
    <p:sldLayoutId id="2147489360" r:id="rId8"/>
    <p:sldLayoutId id="2147489361" r:id="rId9"/>
    <p:sldLayoutId id="2147489362" r:id="rId10"/>
    <p:sldLayoutId id="2147489363"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Cambria" panose="02040503050406030204" pitchFamily="18" charset="0"/>
          <a:ea typeface="Cambria" panose="02040503050406030204" pitchFamily="18" charset="0"/>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Cambria" panose="02040503050406030204" pitchFamily="18" charset="0"/>
          <a:ea typeface="Cambria" panose="02040503050406030204" pitchFamily="18" charset="0"/>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Cambria" panose="02040503050406030204" pitchFamily="18" charset="0"/>
          <a:ea typeface="Cambria" panose="02040503050406030204" pitchFamily="18" charset="0"/>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Cambria" panose="02040503050406030204" pitchFamily="18" charset="0"/>
          <a:ea typeface="Cambria" panose="02040503050406030204" pitchFamily="18" charset="0"/>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Cambria" panose="02040503050406030204" pitchFamily="18" charset="0"/>
          <a:ea typeface="Cambria" panose="02040503050406030204" pitchFamily="18" charset="0"/>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Cambria" panose="02040503050406030204" pitchFamily="18" charset="0"/>
          <a:ea typeface="Cambria" panose="02040503050406030204" pitchFamily="18" charset="0"/>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CH"/>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9"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227335F6-6954-3C40-A4A8-B5A9BB3542FD}"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434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4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197601459"/>
      </p:ext>
    </p:extLst>
  </p:cSld>
  <p:clrMap bg1="lt1" tx1="dk1" bg2="lt2" tx2="dk2" accent1="accent1" accent2="accent2" accent3="accent3" accent4="accent4" accent5="accent5" accent6="accent6" hlink="hlink" folHlink="folHlink"/>
  <p:sldLayoutIdLst>
    <p:sldLayoutId id="2147489365" r:id="rId1"/>
    <p:sldLayoutId id="2147489366" r:id="rId2"/>
    <p:sldLayoutId id="2147489367" r:id="rId3"/>
    <p:sldLayoutId id="2147489368" r:id="rId4"/>
    <p:sldLayoutId id="2147489369" r:id="rId5"/>
    <p:sldLayoutId id="2147489370" r:id="rId6"/>
    <p:sldLayoutId id="2147489371" r:id="rId7"/>
    <p:sldLayoutId id="2147489372" r:id="rId8"/>
    <p:sldLayoutId id="2147489373" r:id="rId9"/>
    <p:sldLayoutId id="2147489374" r:id="rId10"/>
    <p:sldLayoutId id="2147489375" r:id="rId11"/>
    <p:sldLayoutId id="2147489376"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9810" name="Title Placeholder 1"/>
          <p:cNvSpPr>
            <a:spLocks noGrp="1"/>
          </p:cNvSpPr>
          <p:nvPr>
            <p:ph type="title"/>
          </p:nvPr>
        </p:nvSpPr>
        <p:spPr bwMode="auto">
          <a:xfrm>
            <a:off x="228600" y="152400"/>
            <a:ext cx="86868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9811" name="Text Placeholder 2"/>
          <p:cNvSpPr>
            <a:spLocks noGrp="1"/>
          </p:cNvSpPr>
          <p:nvPr>
            <p:ph type="body" idx="1"/>
          </p:nvPr>
        </p:nvSpPr>
        <p:spPr bwMode="auto">
          <a:xfrm>
            <a:off x="228600" y="1219200"/>
            <a:ext cx="8686800" cy="55022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Calibri"/>
                <a:ea typeface="+mn-ea"/>
                <a:cs typeface="+mn-cs"/>
              </a:defRPr>
            </a:lvl1pPr>
          </a:lstStyle>
          <a:p>
            <a:pPr>
              <a:defRPr/>
            </a:pPr>
            <a:fld id="{04427566-1EA6-5D4B-A5C7-FD3E6A54EA41}" type="slidenum">
              <a:rPr lang="en-US"/>
              <a:pPr>
                <a:defRPr/>
              </a:pPr>
              <a:t>‹#›</a:t>
            </a:fld>
            <a:endParaRPr lang="en-US"/>
          </a:p>
        </p:txBody>
      </p:sp>
    </p:spTree>
    <p:extLst>
      <p:ext uri="{BB962C8B-B14F-4D97-AF65-F5344CB8AC3E}">
        <p14:creationId xmlns:p14="http://schemas.microsoft.com/office/powerpoint/2010/main" val="837739414"/>
      </p:ext>
    </p:extLst>
  </p:cSld>
  <p:clrMap bg1="lt1" tx1="dk1" bg2="lt2" tx2="dk2" accent1="accent1" accent2="accent2" accent3="accent3" accent4="accent4" accent5="accent5" accent6="accent6" hlink="hlink" folHlink="folHlink"/>
  <p:sldLayoutIdLst>
    <p:sldLayoutId id="2147489378" r:id="rId1"/>
    <p:sldLayoutId id="2147489379" r:id="rId2"/>
    <p:sldLayoutId id="2147489380" r:id="rId3"/>
    <p:sldLayoutId id="2147489381" r:id="rId4"/>
    <p:sldLayoutId id="2147489382" r:id="rId5"/>
    <p:sldLayoutId id="2147489383" r:id="rId6"/>
    <p:sldLayoutId id="2147489384" r:id="rId7"/>
    <p:sldLayoutId id="2147489385" r:id="rId8"/>
    <p:sldLayoutId id="2147489386" r:id="rId9"/>
    <p:sldLayoutId id="2147489387" r:id="rId10"/>
    <p:sldLayoutId id="2147489388" r:id="rId11"/>
  </p:sldLayoutIdLst>
  <p:hf hdr="0" ftr="0" dt="0"/>
  <p:txStyles>
    <p:titleStyle>
      <a:lvl1pPr algn="l" rtl="0" fontAlgn="base">
        <a:lnSpc>
          <a:spcPct val="90000"/>
        </a:lnSpc>
        <a:spcBef>
          <a:spcPct val="0"/>
        </a:spcBef>
        <a:spcAft>
          <a:spcPct val="0"/>
        </a:spcAft>
        <a:defRPr sz="4400" kern="1200">
          <a:solidFill>
            <a:schemeClr val="tx1"/>
          </a:solidFill>
          <a:latin typeface="+mj-lt"/>
          <a:ea typeface="ＭＳ Ｐゴシック" charset="0"/>
          <a:cs typeface="ＭＳ Ｐゴシック" charset="0"/>
        </a:defRPr>
      </a:lvl1pPr>
      <a:lvl2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2pPr>
      <a:lvl3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3pPr>
      <a:lvl4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4pPr>
      <a:lvl5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5pPr>
      <a:lvl6pPr marL="4572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6pPr>
      <a:lvl7pPr marL="9144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7pPr>
      <a:lvl8pPr marL="13716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8pPr>
      <a:lvl9pPr marL="18288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ＭＳ Ｐゴシック" charset="0"/>
          <a:cs typeface="ＭＳ Ｐゴシック" charset="0"/>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ＭＳ Ｐゴシック" charset="0"/>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ＭＳ Ｐゴシック" charset="0"/>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B10B93-6328-44B1-93FA-9A53D4CFD2E6}" type="datetime8">
              <a:rPr lang="en-CH" smtClean="0"/>
              <a:t>5/19/25 10:12 AM</a:t>
            </a:fld>
            <a:endParaRPr lang="en-CH"/>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H"/>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31B401-36E9-4C00-B8DC-84A96D356336}" type="slidenum">
              <a:rPr lang="en-CH" smtClean="0"/>
              <a:t>‹#›</a:t>
            </a:fld>
            <a:endParaRPr lang="en-CH"/>
          </a:p>
        </p:txBody>
      </p:sp>
    </p:spTree>
    <p:extLst>
      <p:ext uri="{BB962C8B-B14F-4D97-AF65-F5344CB8AC3E}">
        <p14:creationId xmlns:p14="http://schemas.microsoft.com/office/powerpoint/2010/main" val="1435917155"/>
      </p:ext>
    </p:extLst>
  </p:cSld>
  <p:clrMap bg1="lt1" tx1="dk1" bg2="lt2" tx2="dk2" accent1="accent1" accent2="accent2" accent3="accent3" accent4="accent4" accent5="accent5" accent6="accent6" hlink="hlink" folHlink="folHlink"/>
  <p:sldLayoutIdLst>
    <p:sldLayoutId id="2147489390" r:id="rId1"/>
    <p:sldLayoutId id="2147489391" r:id="rId2"/>
    <p:sldLayoutId id="2147489392" r:id="rId3"/>
    <p:sldLayoutId id="2147489393" r:id="rId4"/>
    <p:sldLayoutId id="2147489394" r:id="rId5"/>
    <p:sldLayoutId id="2147489395" r:id="rId6"/>
    <p:sldLayoutId id="2147489396" r:id="rId7"/>
    <p:sldLayoutId id="2147489397" r:id="rId8"/>
    <p:sldLayoutId id="2147489398" r:id="rId9"/>
    <p:sldLayoutId id="2147489399" r:id="rId10"/>
    <p:sldLayoutId id="214748940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mutlu@gmail.com" TargetMode="External"/><Relationship Id="rId2" Type="http://schemas.openxmlformats.org/officeDocument/2006/relationships/notesSlide" Target="../notesSlides/notesSlide1.xml"/><Relationship Id="rId1" Type="http://schemas.openxmlformats.org/officeDocument/2006/relationships/slideLayout" Target="../slideLayouts/slideLayout554.xml"/><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hyperlink" Target="https://people.inf.ethz.ch/omutlu"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5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555.xml"/><Relationship Id="rId6" Type="http://schemas.openxmlformats.org/officeDocument/2006/relationships/hyperlink" Target="http://www.economist.com/news/21631808-so-much-genetic-data-so-many-uses-genes-unzipped" TargetMode="External"/><Relationship Id="rId5" Type="http://schemas.openxmlformats.org/officeDocument/2006/relationships/image" Target="../media/image19.png"/><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2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422.xml"/></Relationships>
</file>

<file path=ppt/slides/_rels/slide10.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422.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55.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555.xml"/></Relationships>
</file>

<file path=ppt/slides/_rels/slide13.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555.xml"/></Relationships>
</file>

<file path=ppt/slides/_rels/slide14.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26.tiff"/></Relationships>
</file>

<file path=ppt/slides/_rels/slide15.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7.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532.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arxiv.org/pdf/2109.14320" TargetMode="External"/><Relationship Id="rId2" Type="http://schemas.openxmlformats.org/officeDocument/2006/relationships/chart" Target="../charts/chart3.xml"/><Relationship Id="rId1" Type="http://schemas.openxmlformats.org/officeDocument/2006/relationships/slideLayout" Target="../slideLayouts/slideLayout53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54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6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doi.org/10.1109/T-C.1969.222754" TargetMode="External"/><Relationship Id="rId1" Type="http://schemas.openxmlformats.org/officeDocument/2006/relationships/slideLayout" Target="../slideLayouts/slideLayout602.xml"/><Relationship Id="rId5" Type="http://schemas.openxmlformats.org/officeDocument/2006/relationships/image" Target="../media/image31.png"/><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hyperlink" Target="https://safari.ethz.ch/architecture/fall2020/lib/exe/fetch.php?media=stone_logic_in_memory_1970.pdf" TargetMode="External"/><Relationship Id="rId2" Type="http://schemas.openxmlformats.org/officeDocument/2006/relationships/image" Target="../media/image32.png"/><Relationship Id="rId1" Type="http://schemas.openxmlformats.org/officeDocument/2006/relationships/slideLayout" Target="../slideLayouts/slideLayout53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13.xml"/></Relationships>
</file>

<file path=ppt/slides/_rels/slide26.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notesSlide" Target="../notesSlides/notesSlide5.xml"/><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slideLayout" Target="../slideLayouts/slideLayout692.xml"/><Relationship Id="rId1" Type="http://schemas.openxmlformats.org/officeDocument/2006/relationships/tags" Target="../tags/tag1.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hyperlink" Target="https://github.com/CMU-SAFARI/DRAM-Bender" TargetMode="External"/><Relationship Id="rId10" Type="http://schemas.openxmlformats.org/officeDocument/2006/relationships/image" Target="../media/image37.png"/><Relationship Id="rId4" Type="http://schemas.openxmlformats.org/officeDocument/2006/relationships/hyperlink" Target="https://arxiv.org/pdf/2211.05838.pdf" TargetMode="External"/><Relationship Id="rId9"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674.xml"/><Relationship Id="rId5" Type="http://schemas.openxmlformats.org/officeDocument/2006/relationships/image" Target="../media/image43.png"/><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47.png"/><Relationship Id="rId2" Type="http://schemas.openxmlformats.org/officeDocument/2006/relationships/slideLayout" Target="../slideLayouts/slideLayout692.xml"/><Relationship Id="rId1" Type="http://schemas.openxmlformats.org/officeDocument/2006/relationships/tags" Target="../tags/tag2.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jpeg"/></Relationships>
</file>

<file path=ppt/slides/_rels/slide2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674.xml"/></Relationships>
</file>

<file path=ppt/slides/_rels/slide30.xml.rels><?xml version="1.0" encoding="UTF-8" standalone="yes"?>
<Relationships xmlns="http://schemas.openxmlformats.org/package/2006/relationships"><Relationship Id="rId8" Type="http://schemas.openxmlformats.org/officeDocument/2006/relationships/hyperlink" Target="http://users.ece.cmu.edu/~omutlu/pub/avatar-dram-refresh_dsn15.pdf" TargetMode="External"/><Relationship Id="rId3" Type="http://schemas.openxmlformats.org/officeDocument/2006/relationships/image" Target="../media/image50.png"/><Relationship Id="rId7" Type="http://schemas.openxmlformats.org/officeDocument/2006/relationships/hyperlink" Target="http://users.ece.cmu.edu/~omutlu/pub/adaptive-latency-dram_hpca15.pdf" TargetMode="External"/><Relationship Id="rId2" Type="http://schemas.openxmlformats.org/officeDocument/2006/relationships/image" Target="../media/image49.png"/><Relationship Id="rId1" Type="http://schemas.openxmlformats.org/officeDocument/2006/relationships/slideLayout" Target="../slideLayouts/slideLayout662.xml"/><Relationship Id="rId6" Type="http://schemas.openxmlformats.org/officeDocument/2006/relationships/hyperlink" Target="http://users.ece.cmu.edu/~omutlu/pub/dram-row-hammer_isca14.pdf" TargetMode="External"/><Relationship Id="rId5" Type="http://schemas.openxmlformats.org/officeDocument/2006/relationships/hyperlink" Target="http://users.ece.cmu.edu/~omutlu/pub/error-mitigation-for-intermittent-dram-failures_sigmetrics14.pdf" TargetMode="External"/><Relationship Id="rId4" Type="http://schemas.openxmlformats.org/officeDocument/2006/relationships/hyperlink" Target="http://users.ece.cmu.edu/~omutlu/pub/dram-retention-time-characterization_isca13.pdf"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people.inf.ethz.ch/omutlu/pub/softMC_hpca17-lightning-talk.pptx" TargetMode="External"/><Relationship Id="rId3" Type="http://schemas.openxmlformats.org/officeDocument/2006/relationships/hyperlink" Target="https://github.com/CMU-SAFARI/SoftMC" TargetMode="External"/><Relationship Id="rId7" Type="http://schemas.openxmlformats.org/officeDocument/2006/relationships/hyperlink" Target="https://people.inf.ethz.ch/omutlu/pub/softMC_hpca17-talk.pdf" TargetMode="External"/><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hyperlink" Target="https://people.inf.ethz.ch/omutlu/pub/softMC_hpca17-talk.pptx" TargetMode="External"/><Relationship Id="rId5" Type="http://schemas.openxmlformats.org/officeDocument/2006/relationships/hyperlink" Target="https://hpca2017.org/" TargetMode="External"/><Relationship Id="rId10" Type="http://schemas.openxmlformats.org/officeDocument/2006/relationships/hyperlink" Target="https://www.youtube.com/watch?v=tnSPEP3t-Ys" TargetMode="External"/><Relationship Id="rId4" Type="http://schemas.openxmlformats.org/officeDocument/2006/relationships/hyperlink" Target="https://people.inf.ethz.ch/omutlu/pub/softMC_hpca17.pdf" TargetMode="External"/><Relationship Id="rId9" Type="http://schemas.openxmlformats.org/officeDocument/2006/relationships/hyperlink" Target="https://people.inf.ethz.ch/omutlu/pub/softMC_hpca17-lightning-talk.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arxiv.org/pdf/2211.05838.pdf" TargetMode="External"/><Relationship Id="rId7" Type="http://schemas.openxmlformats.org/officeDocument/2006/relationships/image" Target="../media/image52.png"/><Relationship Id="rId2" Type="http://schemas.openxmlformats.org/officeDocument/2006/relationships/hyperlink" Target="https://github.com/CMU-SAFARI/DRAM-Bender" TargetMode="External"/><Relationship Id="rId1" Type="http://schemas.openxmlformats.org/officeDocument/2006/relationships/slideLayout" Target="../slideLayouts/slideLayout2.xml"/><Relationship Id="rId6" Type="http://schemas.openxmlformats.org/officeDocument/2006/relationships/hyperlink" Target="https://www.youtube.com/watch?v=FklVEsfdZCI" TargetMode="External"/><Relationship Id="rId5" Type="http://schemas.openxmlformats.org/officeDocument/2006/relationships/hyperlink" Target="https://arxiv.org/abs/2211.05838" TargetMode="External"/><Relationship Id="rId4" Type="http://schemas.openxmlformats.org/officeDocument/2006/relationships/hyperlink" Target="https://ieeexplore.ieee.org/xpl/RecentIssue.jsp?punumber=43"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7.xml"/><Relationship Id="rId1" Type="http://schemas.openxmlformats.org/officeDocument/2006/relationships/slideLayout" Target="../slideLayouts/slideLayout422.xml"/></Relationships>
</file>

<file path=ppt/slides/_rels/slide34.xml.rels><?xml version="1.0" encoding="UTF-8" standalone="yes"?>
<Relationships xmlns="http://schemas.openxmlformats.org/package/2006/relationships"><Relationship Id="rId3" Type="http://schemas.openxmlformats.org/officeDocument/2006/relationships/hyperlink" Target="https://people.inf.ethz.ch/omutlu/pub/dram-row-hammer_isca14.pdf" TargetMode="External"/><Relationship Id="rId2" Type="http://schemas.openxmlformats.org/officeDocument/2006/relationships/notesSlide" Target="../notesSlides/notesSlide8.xml"/><Relationship Id="rId1" Type="http://schemas.openxmlformats.org/officeDocument/2006/relationships/slideLayout" Target="../slideLayouts/slideLayout767.xml"/></Relationships>
</file>

<file path=ppt/slides/_rels/slide35.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hyperlink" Target="https://people.inf.ethz.ch/omutlu/pub/dram-row-hammer_isca14.pdf" TargetMode="External"/><Relationship Id="rId1" Type="http://schemas.openxmlformats.org/officeDocument/2006/relationships/slideLayout" Target="../slideLayouts/slideLayout692.xml"/></Relationships>
</file>

<file path=ppt/slides/_rels/slide36.xml.rels><?xml version="1.0" encoding="UTF-8" standalone="yes"?>
<Relationships xmlns="http://schemas.openxmlformats.org/package/2006/relationships"><Relationship Id="rId8" Type="http://schemas.openxmlformats.org/officeDocument/2006/relationships/hyperlink" Target="https://people.inf.ethz.ch/omutlu/pub/dram-row-hammer_kim_lightning-talk_isca14.pdf" TargetMode="External"/><Relationship Id="rId13" Type="http://schemas.openxmlformats.org/officeDocument/2006/relationships/hyperlink" Target="https://sites.coecis.cornell.edu/isca50retrospective/" TargetMode="External"/><Relationship Id="rId3" Type="http://schemas.openxmlformats.org/officeDocument/2006/relationships/hyperlink" Target="https://people.inf.ethz.ch/omutlu/pub/dram-row-hammer_isca14.pdf" TargetMode="External"/><Relationship Id="rId7" Type="http://schemas.openxmlformats.org/officeDocument/2006/relationships/hyperlink" Target="https://people.inf.ethz.ch/omutlu/pub/dram-row-hammer_kim_lightning-talk_isca14.pptx" TargetMode="External"/><Relationship Id="rId12" Type="http://schemas.openxmlformats.org/officeDocument/2006/relationships/hyperlink" Target="https://people.inf.ethz.ch/omutlu/pub/RowHammer_50YearsOfISCA-Retrospective_isca23.pdf" TargetMode="External"/><Relationship Id="rId2" Type="http://schemas.openxmlformats.org/officeDocument/2006/relationships/image" Target="../media/image54.png"/><Relationship Id="rId1" Type="http://schemas.openxmlformats.org/officeDocument/2006/relationships/slideLayout" Target="../slideLayouts/slideLayout648.xml"/><Relationship Id="rId6" Type="http://schemas.openxmlformats.org/officeDocument/2006/relationships/hyperlink" Target="https://people.inf.ethz.ch/omutlu/pub/dram-row-hammer_kim_talk_isca14.pdf" TargetMode="External"/><Relationship Id="rId11" Type="http://schemas.openxmlformats.org/officeDocument/2006/relationships/hyperlink" Target="https://wp.nyu.edu/toppicksinhardwaresecurity/" TargetMode="External"/><Relationship Id="rId5" Type="http://schemas.openxmlformats.org/officeDocument/2006/relationships/hyperlink" Target="https://people.inf.ethz.ch/omutlu/pub/dram-row-hammer_kim_talk_isca14.pptx" TargetMode="External"/><Relationship Id="rId10" Type="http://schemas.openxmlformats.org/officeDocument/2006/relationships/hyperlink" Target="https://www.youtube.com/watch?v=KDy632z23UE" TargetMode="External"/><Relationship Id="rId4" Type="http://schemas.openxmlformats.org/officeDocument/2006/relationships/hyperlink" Target="http://cag.engr.uconn.edu/isca2014/" TargetMode="External"/><Relationship Id="rId9" Type="http://schemas.openxmlformats.org/officeDocument/2006/relationships/hyperlink" Target="https://github.com/CMU-SAFARI/rowhammer" TargetMode="External"/><Relationship Id="rId14" Type="http://schemas.openxmlformats.org/officeDocument/2006/relationships/hyperlink" Target="https://safari.ethz.ch/rowhammer-paper-wins-the-2024-jean-claude-laprie-award/"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38.xml.rels><?xml version="1.0" encoding="UTF-8" standalone="yes"?>
<Relationships xmlns="http://schemas.openxmlformats.org/package/2006/relationships"><Relationship Id="rId8" Type="http://schemas.openxmlformats.org/officeDocument/2006/relationships/hyperlink" Target="https://www.youtube.com/watch?v=R3VKbbbWMnY" TargetMode="External"/><Relationship Id="rId3" Type="http://schemas.openxmlformats.org/officeDocument/2006/relationships/hyperlink" Target="http://iscaconf.org/isca2023/" TargetMode="External"/><Relationship Id="rId7" Type="http://schemas.openxmlformats.org/officeDocument/2006/relationships/hyperlink" Target="https://people.inf.ethz.ch/omutlu/pub/RowPress_isca23-lightning-talk.pdf" TargetMode="External"/><Relationship Id="rId2" Type="http://schemas.openxmlformats.org/officeDocument/2006/relationships/hyperlink" Target="https://people.inf.ethz.ch/omutlu/pub/RowPress_isca23.pdf" TargetMode="External"/><Relationship Id="rId1" Type="http://schemas.openxmlformats.org/officeDocument/2006/relationships/slideLayout" Target="../slideLayouts/slideLayout457.xml"/><Relationship Id="rId6" Type="http://schemas.openxmlformats.org/officeDocument/2006/relationships/hyperlink" Target="https://people.inf.ethz.ch/omutlu/pub/RowPress_isca23-lightning-talk.pptx" TargetMode="External"/><Relationship Id="rId11" Type="http://schemas.openxmlformats.org/officeDocument/2006/relationships/image" Target="../media/image56.png"/><Relationship Id="rId5" Type="http://schemas.openxmlformats.org/officeDocument/2006/relationships/hyperlink" Target="https://people.inf.ethz.ch/omutlu/pub/RowPress_isca23-talk.pdf" TargetMode="External"/><Relationship Id="rId10" Type="http://schemas.openxmlformats.org/officeDocument/2006/relationships/image" Target="../media/image55.png"/><Relationship Id="rId4" Type="http://schemas.openxmlformats.org/officeDocument/2006/relationships/hyperlink" Target="https://people.inf.ethz.ch/omutlu/pub/RowPress_isca23-talk.pptx" TargetMode="External"/><Relationship Id="rId9" Type="http://schemas.openxmlformats.org/officeDocument/2006/relationships/hyperlink" Target="https://github.com/CMU-SAFARI/RowPress"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78.xml"/></Relationships>
</file>

<file path=ppt/slides/_rels/slide4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0.xml"/><Relationship Id="rId1" Type="http://schemas.openxmlformats.org/officeDocument/2006/relationships/slideLayout" Target="../slideLayouts/slideLayout77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91.xml"/></Relationships>
</file>

<file path=ppt/slides/_rels/slide42.xml.rels><?xml version="1.0" encoding="UTF-8" standalone="yes"?>
<Relationships xmlns="http://schemas.openxmlformats.org/package/2006/relationships"><Relationship Id="rId8" Type="http://schemas.openxmlformats.org/officeDocument/2006/relationships/hyperlink" Target="https://people.inf.ethz.ch/omutlu/pub/memory-scaling_memcon13.pdf" TargetMode="External"/><Relationship Id="rId3" Type="http://schemas.openxmlformats.org/officeDocument/2006/relationships/hyperlink" Target="http://www.ewh.ieee.org/soc/eds/imw/" TargetMode="External"/><Relationship Id="rId7" Type="http://schemas.openxmlformats.org/officeDocument/2006/relationships/image" Target="../media/image58.png"/><Relationship Id="rId2" Type="http://schemas.openxmlformats.org/officeDocument/2006/relationships/hyperlink" Target="https://people.inf.ethz.ch/omutlu/pub/memory-scaling_imw13.pdf" TargetMode="External"/><Relationship Id="rId1" Type="http://schemas.openxmlformats.org/officeDocument/2006/relationships/slideLayout" Target="../slideLayouts/slideLayout755.xml"/><Relationship Id="rId6" Type="http://schemas.openxmlformats.org/officeDocument/2006/relationships/hyperlink" Target="http://www.eetimes.com/document.asp?doc_id=1280950" TargetMode="External"/><Relationship Id="rId5" Type="http://schemas.openxmlformats.org/officeDocument/2006/relationships/hyperlink" Target="https://people.inf.ethz.ch/omutlu/pub/mutlu_memory-scaling_imw13_invited-talk.pdf" TargetMode="External"/><Relationship Id="rId4" Type="http://schemas.openxmlformats.org/officeDocument/2006/relationships/hyperlink" Target="https://people.inf.ethz.ch/omutlu/pub/mutlu_memory-scaling_imw13_invited-talk.pptx"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457.xml"/></Relationships>
</file>

<file path=ppt/slides/_rels/slide4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48.xml"/></Relationships>
</file>

<file path=ppt/slides/_rels/slide4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62.png"/><Relationship Id="rId1" Type="http://schemas.openxmlformats.org/officeDocument/2006/relationships/slideLayout" Target="../slideLayouts/slideLayout248.xml"/></Relationships>
</file>

<file path=ppt/slides/_rels/slide4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457.xml"/></Relationships>
</file>

<file path=ppt/slides/_rels/slide47.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04.xml"/></Relationships>
</file>

<file path=ppt/slides/_rels/slide48.xml.rels><?xml version="1.0" encoding="UTF-8" standalone="yes"?>
<Relationships xmlns="http://schemas.openxmlformats.org/package/2006/relationships"><Relationship Id="rId3" Type="http://schemas.openxmlformats.org/officeDocument/2006/relationships/hyperlink" Target="https://arxiv.org/pdf/2406.19094" TargetMode="External"/><Relationship Id="rId2" Type="http://schemas.openxmlformats.org/officeDocument/2006/relationships/image" Target="../media/image66.png"/><Relationship Id="rId1" Type="http://schemas.openxmlformats.org/officeDocument/2006/relationships/slideLayout" Target="../slideLayouts/slideLayout704.xml"/><Relationship Id="rId4" Type="http://schemas.openxmlformats.org/officeDocument/2006/relationships/hyperlink" Target="https://github.com/CMU-SAFARI/ramulator2"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hpca-conf.org/2025/" TargetMode="External"/><Relationship Id="rId2" Type="http://schemas.openxmlformats.org/officeDocument/2006/relationships/hyperlink" Target="https://arxiv.org/pdf/2502.12650" TargetMode="External"/><Relationship Id="rId1" Type="http://schemas.openxmlformats.org/officeDocument/2006/relationships/slideLayout" Target="../slideLayouts/slideLayout704.xml"/><Relationship Id="rId5" Type="http://schemas.openxmlformats.org/officeDocument/2006/relationships/image" Target="../media/image67.png"/><Relationship Id="rId4" Type="http://schemas.openxmlformats.org/officeDocument/2006/relationships/hyperlink" Target="https://github.com/CMU-SAFARI/Chronus"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arxiv.org/pdf/2207.13358.pdf" TargetMode="External"/><Relationship Id="rId3" Type="http://schemas.openxmlformats.org/officeDocument/2006/relationships/hyperlink" Target="https://arxiv.org/pdf/2207.13358" TargetMode="External"/><Relationship Id="rId7" Type="http://schemas.openxmlformats.org/officeDocument/2006/relationships/hyperlink" Target="https://github.com/CMU-SAFARI/SelfManagingDRAM" TargetMode="External"/><Relationship Id="rId2" Type="http://schemas.openxmlformats.org/officeDocument/2006/relationships/image" Target="../media/image68.png"/><Relationship Id="rId1" Type="http://schemas.openxmlformats.org/officeDocument/2006/relationships/slideLayout" Target="../slideLayouts/slideLayout457.xml"/><Relationship Id="rId6" Type="http://schemas.openxmlformats.org/officeDocument/2006/relationships/hyperlink" Target="https://people.inf.ethz.ch/omutlu/pub/SMD_self_managing_DRAM_micro24-talk.pdf" TargetMode="External"/><Relationship Id="rId5" Type="http://schemas.openxmlformats.org/officeDocument/2006/relationships/hyperlink" Target="https://people.inf.ethz.ch/omutlu/pub/SMD_self_managing_DRAM_micro24-talk.pptx" TargetMode="External"/><Relationship Id="rId4" Type="http://schemas.openxmlformats.org/officeDocument/2006/relationships/hyperlink" Target="http://www.microarch.org/micro57/"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1.xml"/><Relationship Id="rId1" Type="http://schemas.openxmlformats.org/officeDocument/2006/relationships/slideLayout" Target="../slideLayouts/slideLayout728.xml"/><Relationship Id="rId4" Type="http://schemas.openxmlformats.org/officeDocument/2006/relationships/image" Target="../media/image70.svg"/></Relationships>
</file>

<file path=ppt/slides/_rels/slide5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2.xml"/><Relationship Id="rId1" Type="http://schemas.openxmlformats.org/officeDocument/2006/relationships/slideLayout" Target="../slideLayouts/slideLayout728.xml"/><Relationship Id="rId4" Type="http://schemas.openxmlformats.org/officeDocument/2006/relationships/image" Target="../media/image70.sv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44.xml"/><Relationship Id="rId1" Type="http://schemas.openxmlformats.org/officeDocument/2006/relationships/tags" Target="../tags/tag3.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mGa6-vpExbE" TargetMode="External"/><Relationship Id="rId2" Type="http://schemas.openxmlformats.org/officeDocument/2006/relationships/image" Target="../media/image71.png"/><Relationship Id="rId1" Type="http://schemas.openxmlformats.org/officeDocument/2006/relationships/slideLayout" Target="../slideLayouts/slideLayout457.xml"/></Relationships>
</file>

<file path=ppt/slides/_rels/slide55.xml.rels><?xml version="1.0" encoding="UTF-8" standalone="yes"?>
<Relationships xmlns="http://schemas.openxmlformats.org/package/2006/relationships"><Relationship Id="rId3" Type="http://schemas.openxmlformats.org/officeDocument/2006/relationships/hyperlink" Target="http://www.microarch.org/micro57/" TargetMode="External"/><Relationship Id="rId7" Type="http://schemas.openxmlformats.org/officeDocument/2006/relationships/image" Target="../media/image72.png"/><Relationship Id="rId2" Type="http://schemas.openxmlformats.org/officeDocument/2006/relationships/hyperlink" Target="https://arxiv.org/pdf/2207.13358" TargetMode="External"/><Relationship Id="rId1" Type="http://schemas.openxmlformats.org/officeDocument/2006/relationships/slideLayout" Target="../slideLayouts/slideLayout457.xml"/><Relationship Id="rId6" Type="http://schemas.openxmlformats.org/officeDocument/2006/relationships/hyperlink" Target="https://github.com/CMU-SAFARI/SelfManagingDRAM" TargetMode="External"/><Relationship Id="rId5" Type="http://schemas.openxmlformats.org/officeDocument/2006/relationships/hyperlink" Target="https://people.inf.ethz.ch/omutlu/pub/SMD_self_managing_DRAM_micro24-talk.pdf" TargetMode="External"/><Relationship Id="rId4" Type="http://schemas.openxmlformats.org/officeDocument/2006/relationships/hyperlink" Target="https://people.inf.ethz.ch/omutlu/pub/SMD_self_managing_DRAM_micro24-talk.pptx"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21.xml"/></Relationships>
</file>

<file path=ppt/slides/_rels/slide57.xml.rels><?xml version="1.0" encoding="UTF-8" standalone="yes"?>
<Relationships xmlns="http://schemas.openxmlformats.org/package/2006/relationships"><Relationship Id="rId3" Type="http://schemas.openxmlformats.org/officeDocument/2006/relationships/image" Target="../media/image73.emf"/><Relationship Id="rId2" Type="http://schemas.openxmlformats.org/officeDocument/2006/relationships/notesSlide" Target="../notesSlides/notesSlide15.xml"/><Relationship Id="rId1" Type="http://schemas.openxmlformats.org/officeDocument/2006/relationships/slideLayout" Target="../slideLayouts/slideLayout422.xml"/></Relationships>
</file>

<file path=ppt/slides/_rels/slide5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arxiv.org/pdf/2402.18652" TargetMode="External"/><Relationship Id="rId1" Type="http://schemas.openxmlformats.org/officeDocument/2006/relationships/slideLayout" Target="../slideLayouts/slideLayout422.xml"/></Relationships>
</file>

<file path=ppt/slides/_rels/slide59.xml.rels><?xml version="1.0" encoding="UTF-8" standalone="yes"?>
<Relationships xmlns="http://schemas.openxmlformats.org/package/2006/relationships"><Relationship Id="rId3" Type="http://schemas.openxmlformats.org/officeDocument/2006/relationships/hyperlink" Target="https://arxiv.org/pdf/2406.13080v2" TargetMode="External"/><Relationship Id="rId2" Type="http://schemas.openxmlformats.org/officeDocument/2006/relationships/notesSlide" Target="../notesSlides/notesSlide16.xml"/><Relationship Id="rId1" Type="http://schemas.openxmlformats.org/officeDocument/2006/relationships/slideLayout" Target="../slideLayouts/slideLayout422.xml"/><Relationship Id="rId4" Type="http://schemas.openxmlformats.org/officeDocument/2006/relationships/image" Target="../media/image75.png"/></Relationships>
</file>

<file path=ppt/slides/_rels/slide6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arxiv.org/pdf/2406.13080v2" TargetMode="External"/><Relationship Id="rId1" Type="http://schemas.openxmlformats.org/officeDocument/2006/relationships/slideLayout" Target="../slideLayouts/slideLayout457.xml"/></Relationships>
</file>

<file path=ppt/slides/_rels/slide61.xml.rels><?xml version="1.0" encoding="UTF-8" standalone="yes"?>
<Relationships xmlns="http://schemas.openxmlformats.org/package/2006/relationships"><Relationship Id="rId3" Type="http://schemas.openxmlformats.org/officeDocument/2006/relationships/hyperlink" Target="http://isca09.cs.columbia.edu/" TargetMode="External"/><Relationship Id="rId2" Type="http://schemas.openxmlformats.org/officeDocument/2006/relationships/hyperlink" Target="https://people.inf.ethz.ch/omutlu/pub/pcm_isca09.pdf" TargetMode="External"/><Relationship Id="rId1" Type="http://schemas.openxmlformats.org/officeDocument/2006/relationships/slideLayout" Target="../slideLayouts/slideLayout732.xml"/><Relationship Id="rId5" Type="http://schemas.openxmlformats.org/officeDocument/2006/relationships/image" Target="../media/image77.png"/><Relationship Id="rId4" Type="http://schemas.openxmlformats.org/officeDocument/2006/relationships/hyperlink" Target="https://people.inf.ethz.ch/omutlu/pub/lee_isca09_talk.pdf"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674.xml"/><Relationship Id="rId5" Type="http://schemas.openxmlformats.org/officeDocument/2006/relationships/image" Target="../media/image43.png"/><Relationship Id="rId4" Type="http://schemas.openxmlformats.org/officeDocument/2006/relationships/image" Target="../media/image42.png"/></Relationships>
</file>

<file path=ppt/slides/_rels/slide6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457.xml"/><Relationship Id="rId5" Type="http://schemas.openxmlformats.org/officeDocument/2006/relationships/image" Target="../media/image81.png"/><Relationship Id="rId4" Type="http://schemas.openxmlformats.org/officeDocument/2006/relationships/image" Target="../media/image80.png"/></Relationships>
</file>

<file path=ppt/slides/_rels/slide6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457.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6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45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3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90.xml"/></Relationships>
</file>

<file path=ppt/slides/_rels/slide68.xml.rels><?xml version="1.0" encoding="UTF-8" standalone="yes"?>
<Relationships xmlns="http://schemas.openxmlformats.org/package/2006/relationships"><Relationship Id="rId8" Type="http://schemas.openxmlformats.org/officeDocument/2006/relationships/image" Target="../media/image95.tiff"/><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image" Target="../media/image89.png"/><Relationship Id="rId1" Type="http://schemas.openxmlformats.org/officeDocument/2006/relationships/slideLayout" Target="../slideLayouts/slideLayout532.xml"/><Relationship Id="rId6" Type="http://schemas.openxmlformats.org/officeDocument/2006/relationships/image" Target="../media/image93.jpeg"/><Relationship Id="rId5" Type="http://schemas.openxmlformats.org/officeDocument/2006/relationships/image" Target="../media/image92.jpeg"/><Relationship Id="rId4" Type="http://schemas.openxmlformats.org/officeDocument/2006/relationships/image" Target="../media/image91.png"/><Relationship Id="rId9" Type="http://schemas.openxmlformats.org/officeDocument/2006/relationships/image" Target="../media/image96.png"/></Relationships>
</file>

<file path=ppt/slides/_rels/slide69.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532.xml"/></Relationships>
</file>

<file path=ppt/slides/_rels/slide70.xml.rels><?xml version="1.0" encoding="UTF-8" standalone="yes"?>
<Relationships xmlns="http://schemas.openxmlformats.org/package/2006/relationships"><Relationship Id="rId3" Type="http://schemas.openxmlformats.org/officeDocument/2006/relationships/hyperlink" Target="https://www.servethehome.com/samsung-processing-in-memory-technology-at-hot-chips-2023/" TargetMode="External"/><Relationship Id="rId2" Type="http://schemas.openxmlformats.org/officeDocument/2006/relationships/image" Target="../media/image99.png"/><Relationship Id="rId1" Type="http://schemas.openxmlformats.org/officeDocument/2006/relationships/slideLayout" Target="../slideLayouts/slideLayout532.xml"/></Relationships>
</file>

<file path=ppt/slides/_rels/slide7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555.xml"/></Relationships>
</file>

<file path=ppt/slides/_rels/slide72.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532.xml"/></Relationships>
</file>

<file path=ppt/slides/_rels/slide73.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532.xml"/></Relationships>
</file>

<file path=ppt/slides/_rels/slide74.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53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532.xml"/></Relationships>
</file>

<file path=ppt/slides/_rels/slide76.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532.xml"/></Relationships>
</file>

<file path=ppt/slides/_rels/slide77.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532.xml"/></Relationships>
</file>

<file path=ppt/slides/_rels/slide78.xml.rels><?xml version="1.0" encoding="UTF-8" standalone="yes"?>
<Relationships xmlns="http://schemas.openxmlformats.org/package/2006/relationships"><Relationship Id="rId8" Type="http://schemas.openxmlformats.org/officeDocument/2006/relationships/hyperlink" Target="https://people.inf.ethz.ch/omutlu/pub/Tesseract_50YearsOfISCA-Retrospective_isca23.pdf" TargetMode="External"/><Relationship Id="rId3" Type="http://schemas.openxmlformats.org/officeDocument/2006/relationships/hyperlink" Target="http://www.ece.cmu.edu/calcm/isca2015/" TargetMode="External"/><Relationship Id="rId7" Type="http://schemas.openxmlformats.org/officeDocument/2006/relationships/hyperlink" Target="https://people.inf.ethz.ch/omutlu/pub/tesseract-pim-architecture-for-graph-processing_isca15-lightning-talk.pdf" TargetMode="External"/><Relationship Id="rId2" Type="http://schemas.openxmlformats.org/officeDocument/2006/relationships/hyperlink" Target="https://people.inf.ethz.ch/omutlu/pub/tesseract-pim-architecture-for-graph-processing_isca15.pdf" TargetMode="External"/><Relationship Id="rId1" Type="http://schemas.openxmlformats.org/officeDocument/2006/relationships/slideLayout" Target="../slideLayouts/slideLayout532.xml"/><Relationship Id="rId6" Type="http://schemas.openxmlformats.org/officeDocument/2006/relationships/hyperlink" Target="https://people.inf.ethz.ch/omutlu/pub/tesseract-pim-architecture-for-graph-processing_isca15-lightning-talk.pptx" TargetMode="External"/><Relationship Id="rId5" Type="http://schemas.openxmlformats.org/officeDocument/2006/relationships/hyperlink" Target="https://people.inf.ethz.ch/omutlu/pub/tesseract-pim-architecture-for-graph-processing_isca15-talk.pdf" TargetMode="External"/><Relationship Id="rId10" Type="http://schemas.openxmlformats.org/officeDocument/2006/relationships/image" Target="../media/image100.png"/><Relationship Id="rId4" Type="http://schemas.openxmlformats.org/officeDocument/2006/relationships/hyperlink" Target="https://people.inf.ethz.ch/omutlu/pub/tesseract-pim-architecture-for-graph-processing_isca15-talk.pptx" TargetMode="External"/><Relationship Id="rId9" Type="http://schemas.openxmlformats.org/officeDocument/2006/relationships/hyperlink" Target="https://sites.coecis.cornell.edu/isca50retrospective/" TargetMode="External"/></Relationships>
</file>

<file path=ppt/slides/_rels/slide7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hyperlink" Target="https://arxiv.org/pdf/2306.16093" TargetMode="External"/><Relationship Id="rId1" Type="http://schemas.openxmlformats.org/officeDocument/2006/relationships/slideLayout" Target="../slideLayouts/slideLayout532.xml"/><Relationship Id="rId4" Type="http://schemas.openxmlformats.org/officeDocument/2006/relationships/image" Target="../media/image102.png"/></Relationships>
</file>

<file path=ppt/slides/_rels/slide80.xml.rels><?xml version="1.0" encoding="UTF-8" standalone="yes"?>
<Relationships xmlns="http://schemas.openxmlformats.org/package/2006/relationships"><Relationship Id="rId8" Type="http://schemas.openxmlformats.org/officeDocument/2006/relationships/image" Target="../media/image103.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532.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81.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7.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532.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82.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4.png"/><Relationship Id="rId7"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16.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8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19.xml"/><Relationship Id="rId1" Type="http://schemas.openxmlformats.org/officeDocument/2006/relationships/slideLayout" Target="../slideLayouts/slideLayout716.xml"/><Relationship Id="rId6" Type="http://schemas.openxmlformats.org/officeDocument/2006/relationships/image" Target="../media/image1.png"/><Relationship Id="rId5" Type="http://schemas.openxmlformats.org/officeDocument/2006/relationships/image" Target="../media/image111.emf"/><Relationship Id="rId4" Type="http://schemas.openxmlformats.org/officeDocument/2006/relationships/image" Target="../media/image110.png"/></Relationships>
</file>

<file path=ppt/slides/_rels/slide84.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20.xml"/><Relationship Id="rId1" Type="http://schemas.openxmlformats.org/officeDocument/2006/relationships/slideLayout" Target="../slideLayouts/slideLayout716.xml"/><Relationship Id="rId4" Type="http://schemas.openxmlformats.org/officeDocument/2006/relationships/image" Target="../media/image1.png"/></Relationships>
</file>

<file path=ppt/slides/_rels/slide85.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notesSlide" Target="../notesSlides/notesSlide21.xml"/><Relationship Id="rId1" Type="http://schemas.openxmlformats.org/officeDocument/2006/relationships/slideLayout" Target="../slideLayouts/slideLayout716.xml"/><Relationship Id="rId4" Type="http://schemas.openxmlformats.org/officeDocument/2006/relationships/image" Target="../media/image1.png"/></Relationships>
</file>

<file path=ppt/slides/_rels/slide86.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7.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532.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87.xml.rels><?xml version="1.0" encoding="UTF-8" standalone="yes"?>
<Relationships xmlns="http://schemas.openxmlformats.org/package/2006/relationships"><Relationship Id="rId3" Type="http://schemas.openxmlformats.org/officeDocument/2006/relationships/hyperlink" Target="https://asplos-conference.org/" TargetMode="External"/><Relationship Id="rId2" Type="http://schemas.openxmlformats.org/officeDocument/2006/relationships/hyperlink" Target="https://arxiv.org/pdf/2502.15470" TargetMode="External"/><Relationship Id="rId1" Type="http://schemas.openxmlformats.org/officeDocument/2006/relationships/slideLayout" Target="../slideLayouts/slideLayout532.xml"/><Relationship Id="rId6" Type="http://schemas.openxmlformats.org/officeDocument/2006/relationships/image" Target="../media/image112.png"/><Relationship Id="rId5" Type="http://schemas.openxmlformats.org/officeDocument/2006/relationships/hyperlink" Target="https://people.inf.ethz.ch/omutlu/pub/PAPI_asplos25-talk.pdf" TargetMode="External"/><Relationship Id="rId4" Type="http://schemas.openxmlformats.org/officeDocument/2006/relationships/hyperlink" Target="https://people.inf.ethz.ch/omutlu/pub/PAPI_asplos25-talk.pptx" TargetMode="External"/></Relationships>
</file>

<file path=ppt/slides/_rels/slide88.xml.rels><?xml version="1.0" encoding="UTF-8" standalone="yes"?>
<Relationships xmlns="http://schemas.openxmlformats.org/package/2006/relationships"><Relationship Id="rId3" Type="http://schemas.openxmlformats.org/officeDocument/2006/relationships/hyperlink" Target="https://arxiv.org/pdf/2502.15470" TargetMode="External"/><Relationship Id="rId2" Type="http://schemas.openxmlformats.org/officeDocument/2006/relationships/image" Target="../media/image113.png"/><Relationship Id="rId1" Type="http://schemas.openxmlformats.org/officeDocument/2006/relationships/slideLayout" Target="../slideLayouts/slideLayout532.xml"/></Relationships>
</file>

<file path=ppt/slides/_rels/slide89.xml.rels><?xml version="1.0" encoding="UTF-8" standalone="yes"?>
<Relationships xmlns="http://schemas.openxmlformats.org/package/2006/relationships"><Relationship Id="rId3" Type="http://schemas.openxmlformats.org/officeDocument/2006/relationships/hyperlink" Target="https://asplos-conference.org/" TargetMode="External"/><Relationship Id="rId2" Type="http://schemas.openxmlformats.org/officeDocument/2006/relationships/hyperlink" Target="https://arxiv.org/pdf/2502.07578" TargetMode="External"/><Relationship Id="rId1" Type="http://schemas.openxmlformats.org/officeDocument/2006/relationships/slideLayout" Target="../slideLayouts/slideLayout532.xml"/><Relationship Id="rId4" Type="http://schemas.openxmlformats.org/officeDocument/2006/relationships/image" Target="../media/image114.png"/></Relationships>
</file>

<file path=ppt/slides/_rels/slide90.xml.rels><?xml version="1.0" encoding="UTF-8" standalone="yes"?>
<Relationships xmlns="http://schemas.openxmlformats.org/package/2006/relationships"><Relationship Id="rId3" Type="http://schemas.openxmlformats.org/officeDocument/2006/relationships/hyperlink" Target="https://arxiv.org/pdf/2502.07578" TargetMode="External"/><Relationship Id="rId2" Type="http://schemas.openxmlformats.org/officeDocument/2006/relationships/image" Target="../media/image115.png"/><Relationship Id="rId1" Type="http://schemas.openxmlformats.org/officeDocument/2006/relationships/slideLayout" Target="../slideLayouts/slideLayout532.xml"/></Relationships>
</file>

<file path=ppt/slides/_rels/slide91.xml.rels><?xml version="1.0" encoding="UTF-8" standalone="yes"?>
<Relationships xmlns="http://schemas.openxmlformats.org/package/2006/relationships"><Relationship Id="rId8" Type="http://schemas.openxmlformats.org/officeDocument/2006/relationships/hyperlink" Target="https://people.inf.ethz.ch/omutlu/pub/Google-consumer-workloads-data-movement-and-PIM_asplos18-poster.pptx" TargetMode="External"/><Relationship Id="rId3" Type="http://schemas.openxmlformats.org/officeDocument/2006/relationships/hyperlink" Target="https://www.asplos2018.org/" TargetMode="External"/><Relationship Id="rId7" Type="http://schemas.openxmlformats.org/officeDocument/2006/relationships/hyperlink" Target="https://people.inf.ethz.ch/omutlu/pub/Google-consumer-workloads-data-movement-and-PIM_asplos18-lightning-talk.pdf" TargetMode="External"/><Relationship Id="rId12" Type="http://schemas.openxmlformats.org/officeDocument/2006/relationships/image" Target="../media/image26.tiff"/><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532.xml"/><Relationship Id="rId6" Type="http://schemas.openxmlformats.org/officeDocument/2006/relationships/hyperlink" Target="https://people.inf.ethz.ch/omutlu/pub/Google-consumer-workloads-data-movement-and-PIM_asplos18-lightning-talk.pptx" TargetMode="External"/><Relationship Id="rId11" Type="http://schemas.openxmlformats.org/officeDocument/2006/relationships/hyperlink" Target="https://www.youtube.com/watch?v=OTB_72HYIn0" TargetMode="External"/><Relationship Id="rId5" Type="http://schemas.openxmlformats.org/officeDocument/2006/relationships/hyperlink" Target="https://people.inf.ethz.ch/omutlu/pub/Google-consumer-workloads-data-movement-and-PIM_asplos18-talk.pdf" TargetMode="External"/><Relationship Id="rId10" Type="http://schemas.openxmlformats.org/officeDocument/2006/relationships/hyperlink" Target="https://www.youtube.com/watch?v=pklgnQ3ejZ4" TargetMode="External"/><Relationship Id="rId4" Type="http://schemas.openxmlformats.org/officeDocument/2006/relationships/hyperlink" Target="https://people.inf.ethz.ch/omutlu/pub/Google-consumer-workloads-data-movement-and-PIM_asplos18-talk.pptx" TargetMode="External"/><Relationship Id="rId9" Type="http://schemas.openxmlformats.org/officeDocument/2006/relationships/hyperlink" Target="https://people.inf.ethz.ch/omutlu/pub/Google-consumer-workloads-data-movement-and-PIM_asplos18-poster.pdf" TargetMode="External"/></Relationships>
</file>

<file path=ppt/slides/_rels/slide92.xml.rels><?xml version="1.0" encoding="UTF-8" standalone="yes"?>
<Relationships xmlns="http://schemas.openxmlformats.org/package/2006/relationships"><Relationship Id="rId8" Type="http://schemas.openxmlformats.org/officeDocument/2006/relationships/hyperlink" Target="https://www.youtube.com/watch?v=j5-I84iNVd8" TargetMode="External"/><Relationship Id="rId3" Type="http://schemas.openxmlformats.org/officeDocument/2006/relationships/hyperlink" Target="http://www.biomedcentral.com/bmcgenomics/" TargetMode="External"/><Relationship Id="rId7" Type="http://schemas.openxmlformats.org/officeDocument/2006/relationships/hyperlink" Target="https://github.com/CMU-SAFARI/GRIM" TargetMode="External"/><Relationship Id="rId2" Type="http://schemas.openxmlformats.org/officeDocument/2006/relationships/hyperlink" Target="https://arxiv.org/pdf/1711.01177.pdf" TargetMode="External"/><Relationship Id="rId1" Type="http://schemas.openxmlformats.org/officeDocument/2006/relationships/slideLayout" Target="../slideLayouts/slideLayout532.xml"/><Relationship Id="rId6" Type="http://schemas.openxmlformats.org/officeDocument/2006/relationships/hyperlink" Target="https://people.inf.ethz.ch/omutlu/pub/GRIM-filter-DNA-pre-alignment-in-memory_apbc18-talk.pdf" TargetMode="External"/><Relationship Id="rId5" Type="http://schemas.openxmlformats.org/officeDocument/2006/relationships/hyperlink" Target="https://people.inf.ethz.ch/omutlu/pub/GRIM-filter-DNA-pre-alignment-in-memory_apbc18-talk.pptx" TargetMode="External"/><Relationship Id="rId4" Type="http://schemas.openxmlformats.org/officeDocument/2006/relationships/hyperlink" Target="http://apbc2018.bio.keio.ac.jp/" TargetMode="External"/><Relationship Id="rId9" Type="http://schemas.openxmlformats.org/officeDocument/2006/relationships/image" Target="../media/image116.png"/></Relationships>
</file>

<file path=ppt/slides/_rels/slide93.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117.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2.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94.xml.rels><?xml version="1.0" encoding="UTF-8" standalone="yes"?>
<Relationships xmlns="http://schemas.openxmlformats.org/package/2006/relationships"><Relationship Id="rId3" Type="http://schemas.openxmlformats.org/officeDocument/2006/relationships/hyperlink" Target="https://iscaconf.org/isca2024/" TargetMode="External"/><Relationship Id="rId7" Type="http://schemas.openxmlformats.org/officeDocument/2006/relationships/image" Target="../media/image118.png"/><Relationship Id="rId2" Type="http://schemas.openxmlformats.org/officeDocument/2006/relationships/hyperlink" Target="https://arxiv.org/pdf/2406.19113" TargetMode="External"/><Relationship Id="rId1" Type="http://schemas.openxmlformats.org/officeDocument/2006/relationships/slideLayout" Target="../slideLayouts/slideLayout2.xml"/><Relationship Id="rId6" Type="http://schemas.openxmlformats.org/officeDocument/2006/relationships/hyperlink" Target="https://arxiv.org/abs/2406.19113" TargetMode="External"/><Relationship Id="rId5" Type="http://schemas.openxmlformats.org/officeDocument/2006/relationships/hyperlink" Target="https://safari.ethz.ch/wp-content/uploads/MegIS-ISCA24-V6.pdf" TargetMode="External"/><Relationship Id="rId4" Type="http://schemas.openxmlformats.org/officeDocument/2006/relationships/hyperlink" Target="https://safari.ethz.ch/wp-content/uploads/MegIS-ISCA24-V6.pptx" TargetMode="External"/></Relationships>
</file>

<file path=ppt/slides/_rels/slide95.xml.rels><?xml version="1.0" encoding="UTF-8" standalone="yes"?>
<Relationships xmlns="http://schemas.openxmlformats.org/package/2006/relationships"><Relationship Id="rId3" Type="http://schemas.openxmlformats.org/officeDocument/2006/relationships/hyperlink" Target="https://people.inf.ethz.ch/omutlu/pub/ModernPrimerOnPIM_springer-emerging-computing-bookchapter21.pdf" TargetMode="External"/><Relationship Id="rId2" Type="http://schemas.openxmlformats.org/officeDocument/2006/relationships/notesSlide" Target="../notesSlides/notesSlide22.xml"/><Relationship Id="rId1" Type="http://schemas.openxmlformats.org/officeDocument/2006/relationships/slideLayout" Target="../slideLayouts/slideLayout532.xml"/><Relationship Id="rId6" Type="http://schemas.openxmlformats.org/officeDocument/2006/relationships/image" Target="../media/image119.png"/><Relationship Id="rId5" Type="http://schemas.openxmlformats.org/officeDocument/2006/relationships/hyperlink" Target="https://arxiv.org/pdf/1903.03988.pdf" TargetMode="External"/><Relationship Id="rId4" Type="http://schemas.openxmlformats.org/officeDocument/2006/relationships/hyperlink" Target="https://people.inf.ethz.ch/omutlu/projects.htm" TargetMode="Externa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531.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66.xml"/></Relationships>
</file>

<file path=ppt/slides/_rels/slide99.xml.rels><?xml version="1.0" encoding="UTF-8" standalone="yes"?>
<Relationships xmlns="http://schemas.openxmlformats.org/package/2006/relationships"><Relationship Id="rId2" Type="http://schemas.openxmlformats.org/officeDocument/2006/relationships/chart" Target="../charts/chart9.xml"/><Relationship Id="rId1" Type="http://schemas.openxmlformats.org/officeDocument/2006/relationships/slideLayout" Target="../slideLayouts/slideLayout581.xml"/></Relationships>
</file>

<file path=ppt/slides/_rels/slide100.xml.rels><?xml version="1.0" encoding="UTF-8" standalone="yes"?>
<Relationships xmlns="http://schemas.openxmlformats.org/package/2006/relationships"><Relationship Id="rId8" Type="http://schemas.openxmlformats.org/officeDocument/2006/relationships/hyperlink" Target="http://users.ece.cmu.edu/~omutlu/pub/rowclone_seshadri_micro13-poster.pptx" TargetMode="External"/><Relationship Id="rId3" Type="http://schemas.openxmlformats.org/officeDocument/2006/relationships/hyperlink" Target="http://www.microarch.org/micro46/" TargetMode="External"/><Relationship Id="rId7" Type="http://schemas.openxmlformats.org/officeDocument/2006/relationships/hyperlink" Target="http://users.ece.cmu.edu/~omutlu/pub/rowclone_seshadri_micro13_lightning-talk.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422.xml"/><Relationship Id="rId6" Type="http://schemas.openxmlformats.org/officeDocument/2006/relationships/hyperlink" Target="http://users.ece.cmu.edu/~omutlu/pub/rowclone_seshadri_micro13_lightning-talk.pptx" TargetMode="External"/><Relationship Id="rId5" Type="http://schemas.openxmlformats.org/officeDocument/2006/relationships/hyperlink" Target="http://users.ece.cmu.edu/~omutlu/pub/rowclone_seshadri_micro13-talk.pdf" TargetMode="External"/><Relationship Id="rId10" Type="http://schemas.openxmlformats.org/officeDocument/2006/relationships/image" Target="../media/image120.png"/><Relationship Id="rId4" Type="http://schemas.openxmlformats.org/officeDocument/2006/relationships/hyperlink" Target="http://users.ece.cmu.edu/~omutlu/pub/rowclone_seshadri_micro13-talk.pptx" TargetMode="External"/><Relationship Id="rId9" Type="http://schemas.openxmlformats.org/officeDocument/2006/relationships/hyperlink" Target="http://users.ece.cmu.edu/~omutlu/pub/rowclone_seshadri_micro13-poster.pdf" TargetMode="Externa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102.xml.rels><?xml version="1.0" encoding="UTF-8" standalone="yes"?>
<Relationships xmlns="http://schemas.openxmlformats.org/package/2006/relationships"><Relationship Id="rId3" Type="http://schemas.openxmlformats.org/officeDocument/2006/relationships/image" Target="../media/image122.tiff"/><Relationship Id="rId2" Type="http://schemas.openxmlformats.org/officeDocument/2006/relationships/image" Target="../media/image121.tiff"/><Relationship Id="rId1" Type="http://schemas.openxmlformats.org/officeDocument/2006/relationships/slideLayout" Target="../slideLayouts/slideLayout13.xml"/></Relationships>
</file>

<file path=ppt/slides/_rels/slide103.xml.rels><?xml version="1.0" encoding="UTF-8" standalone="yes"?>
<Relationships xmlns="http://schemas.openxmlformats.org/package/2006/relationships"><Relationship Id="rId2" Type="http://schemas.openxmlformats.org/officeDocument/2006/relationships/image" Target="../media/image123.tiff"/><Relationship Id="rId1" Type="http://schemas.openxmlformats.org/officeDocument/2006/relationships/slideLayout" Target="../slideLayouts/slideLayout637.xml"/></Relationships>
</file>

<file path=ppt/slides/_rels/slide104.xml.rels><?xml version="1.0" encoding="UTF-8" standalone="yes"?>
<Relationships xmlns="http://schemas.openxmlformats.org/package/2006/relationships"><Relationship Id="rId8" Type="http://schemas.openxmlformats.org/officeDocument/2006/relationships/hyperlink" Target="https://people.inf.ethz.ch/omutlu/pub/ambit-bulk-bitwise-dram_micro17-poster.pptx" TargetMode="External"/><Relationship Id="rId3" Type="http://schemas.openxmlformats.org/officeDocument/2006/relationships/hyperlink" Target="http://www.microarch.org/micro50/" TargetMode="External"/><Relationship Id="rId7" Type="http://schemas.openxmlformats.org/officeDocument/2006/relationships/hyperlink" Target="https://people.inf.ethz.ch/omutlu/pub/ambit-bulk-bitwise-dram_micro17-lightning-talk.pdf" TargetMode="External"/><Relationship Id="rId2" Type="http://schemas.openxmlformats.org/officeDocument/2006/relationships/hyperlink" Target="https://people.inf.ethz.ch/omutlu/pub/ambit-bulk-bitwise-dram_micro17.pdf" TargetMode="External"/><Relationship Id="rId1" Type="http://schemas.openxmlformats.org/officeDocument/2006/relationships/slideLayout" Target="../slideLayouts/slideLayout532.xml"/><Relationship Id="rId6" Type="http://schemas.openxmlformats.org/officeDocument/2006/relationships/hyperlink" Target="https://people.inf.ethz.ch/omutlu/pub/ambit-bulk-bitwise-dram_micro17-lightning-talk.pptx" TargetMode="External"/><Relationship Id="rId5" Type="http://schemas.openxmlformats.org/officeDocument/2006/relationships/hyperlink" Target="https://people.inf.ethz.ch/omutlu/pub/ambit-bulk-bitwise-dram_micro17-talk.pdf" TargetMode="External"/><Relationship Id="rId10" Type="http://schemas.openxmlformats.org/officeDocument/2006/relationships/image" Target="../media/image124.tiff"/><Relationship Id="rId4" Type="http://schemas.openxmlformats.org/officeDocument/2006/relationships/hyperlink" Target="https://people.inf.ethz.ch/omutlu/pub/ambit-bulk-bitwise-dram_micro17-talk.pptx" TargetMode="External"/><Relationship Id="rId9" Type="http://schemas.openxmlformats.org/officeDocument/2006/relationships/hyperlink" Target="https://people.inf.ethz.ch/omutlu/pub/ambit-bulk-bitwise-dram_micro17-poster.pdf" TargetMode="External"/></Relationships>
</file>

<file path=ppt/slides/_rels/slide105.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614.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25.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06.xml.rels><?xml version="1.0" encoding="UTF-8" standalone="yes"?>
<Relationships xmlns="http://schemas.openxmlformats.org/package/2006/relationships"><Relationship Id="rId3" Type="http://schemas.openxmlformats.org/officeDocument/2006/relationships/image" Target="../media/image900.png"/><Relationship Id="rId7" Type="http://schemas.openxmlformats.org/officeDocument/2006/relationships/image" Target="../media/image1510.png"/><Relationship Id="rId2" Type="http://schemas.openxmlformats.org/officeDocument/2006/relationships/notesSlide" Target="../notesSlides/notesSlide24.xml"/><Relationship Id="rId1" Type="http://schemas.openxmlformats.org/officeDocument/2006/relationships/slideLayout" Target="../slideLayouts/slideLayout660.xml"/><Relationship Id="rId6" Type="http://schemas.openxmlformats.org/officeDocument/2006/relationships/image" Target="../media/image1000.png"/><Relationship Id="rId5" Type="http://schemas.openxmlformats.org/officeDocument/2006/relationships/image" Target="../media/image1440.png"/><Relationship Id="rId4" Type="http://schemas.openxmlformats.org/officeDocument/2006/relationships/image" Target="../media/image1360.png"/></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60.xml"/></Relationships>
</file>

<file path=ppt/slides/_rels/slide108.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614.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25.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09.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614.xml"/><Relationship Id="rId4" Type="http://schemas.openxmlformats.org/officeDocument/2006/relationships/hyperlink" Target="https://arxiv.org/pdf/2402.19080.pdf" TargetMode="Externa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90.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90.xml"/></Relationships>
</file>

<file path=ppt/slides/_rels/slide112.xml.rels><?xml version="1.0" encoding="UTF-8" standalone="yes"?>
<Relationships xmlns="http://schemas.openxmlformats.org/package/2006/relationships"><Relationship Id="rId3" Type="http://schemas.openxmlformats.org/officeDocument/2006/relationships/hyperlink" Target="http://taco.acm.org/" TargetMode="External"/><Relationship Id="rId2" Type="http://schemas.openxmlformats.org/officeDocument/2006/relationships/hyperlink" Target="https://arxiv.org/pdf/2207.13795" TargetMode="External"/><Relationship Id="rId1" Type="http://schemas.openxmlformats.org/officeDocument/2006/relationships/slideLayout" Target="../slideLayouts/slideLayout2.xml"/><Relationship Id="rId6" Type="http://schemas.openxmlformats.org/officeDocument/2006/relationships/image" Target="../media/image128.png"/><Relationship Id="rId5" Type="http://schemas.openxmlformats.org/officeDocument/2006/relationships/hyperlink" Target="https://doi.org/10.1145/3673653" TargetMode="External"/><Relationship Id="rId4" Type="http://schemas.openxmlformats.org/officeDocument/2006/relationships/hyperlink" Target="https://arxiv.org/abs/2207.13795" TargetMode="Externa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90.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90.xml"/></Relationships>
</file>

<file path=ppt/slides/_rels/slide115.xml.rels><?xml version="1.0" encoding="UTF-8" standalone="yes"?>
<Relationships xmlns="http://schemas.openxmlformats.org/package/2006/relationships"><Relationship Id="rId3" Type="http://schemas.openxmlformats.org/officeDocument/2006/relationships/image" Target="../media/image129.emf"/><Relationship Id="rId2" Type="http://schemas.openxmlformats.org/officeDocument/2006/relationships/notesSlide" Target="../notesSlides/notesSlide30.xml"/><Relationship Id="rId1" Type="http://schemas.openxmlformats.org/officeDocument/2006/relationships/slideLayout" Target="../slideLayouts/slideLayout690.xml"/></Relationships>
</file>

<file path=ppt/slides/_rels/slide116.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1.xml"/><Relationship Id="rId1" Type="http://schemas.openxmlformats.org/officeDocument/2006/relationships/slideLayout" Target="../slideLayouts/slideLayout53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532.xml"/></Relationships>
</file>

<file path=ppt/slides/_rels/slide118.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422.xml"/><Relationship Id="rId5" Type="http://schemas.openxmlformats.org/officeDocument/2006/relationships/image" Target="../media/image131.png"/><Relationship Id="rId4" Type="http://schemas.openxmlformats.org/officeDocument/2006/relationships/hyperlink" Target="https://www.youtube.com/watch?v=qeukNs5XI3g&amp;t=4192s" TargetMode="External"/></Relationships>
</file>

<file path=ppt/slides/_rels/slide119.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422.xml"/><Relationship Id="rId5" Type="http://schemas.openxmlformats.org/officeDocument/2006/relationships/image" Target="../media/image132.jpg"/><Relationship Id="rId4" Type="http://schemas.openxmlformats.org/officeDocument/2006/relationships/hyperlink" Target="https://www.youtube.com/watch?v=qeukNs5XI3g&amp;t=4192s" TargetMode="External"/></Relationships>
</file>

<file path=ppt/slides/_rels/slide120.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422.xml"/><Relationship Id="rId5" Type="http://schemas.openxmlformats.org/officeDocument/2006/relationships/image" Target="../media/image133.png"/><Relationship Id="rId4" Type="http://schemas.openxmlformats.org/officeDocument/2006/relationships/hyperlink" Target="https://www.youtube.com/watch?v=qeukNs5XI3g&amp;t=4192s" TargetMode="External"/></Relationships>
</file>

<file path=ppt/slides/_rels/slide121.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32.xml"/><Relationship Id="rId1" Type="http://schemas.openxmlformats.org/officeDocument/2006/relationships/slideLayout" Target="../slideLayouts/slideLayout578.xml"/></Relationships>
</file>

<file path=ppt/slides/_rels/slide122.xml.rels><?xml version="1.0" encoding="UTF-8" standalone="yes"?>
<Relationships xmlns="http://schemas.openxmlformats.org/package/2006/relationships"><Relationship Id="rId8" Type="http://schemas.openxmlformats.org/officeDocument/2006/relationships/hyperlink" Target="https://people.inf.ethz.ch/omutlu/pub/PiDRAM_comparch22-lecture-slides.pptx" TargetMode="External"/><Relationship Id="rId3" Type="http://schemas.openxmlformats.org/officeDocument/2006/relationships/hyperlink" Target="http://taco.acm.org/" TargetMode="External"/><Relationship Id="rId7" Type="http://schemas.openxmlformats.org/officeDocument/2006/relationships/hyperlink" Target="https://people.inf.ethz.ch/omutlu/pub/PiDRAM_hipeac23-talk.pdf" TargetMode="External"/><Relationship Id="rId12" Type="http://schemas.openxmlformats.org/officeDocument/2006/relationships/image" Target="../media/image135.png"/><Relationship Id="rId2" Type="http://schemas.openxmlformats.org/officeDocument/2006/relationships/hyperlink" Target="https://people.inf.ethz.ch/omutlu/pub/PiDRAM_taco23.pdf" TargetMode="External"/><Relationship Id="rId1" Type="http://schemas.openxmlformats.org/officeDocument/2006/relationships/slideLayout" Target="../slideLayouts/slideLayout532.xml"/><Relationship Id="rId6" Type="http://schemas.openxmlformats.org/officeDocument/2006/relationships/hyperlink" Target="https://people.inf.ethz.ch/omutlu/pub/PiDRAM_hipeac23-talk.pptx" TargetMode="External"/><Relationship Id="rId11" Type="http://schemas.openxmlformats.org/officeDocument/2006/relationships/hyperlink" Target="https://github.com/CMU-SAFARI/PiDRAM" TargetMode="External"/><Relationship Id="rId5" Type="http://schemas.openxmlformats.org/officeDocument/2006/relationships/hyperlink" Target="https://www.hipeac.net/2023/toulouse/" TargetMode="External"/><Relationship Id="rId10" Type="http://schemas.openxmlformats.org/officeDocument/2006/relationships/hyperlink" Target="https://www.youtube.com/watch?v=JyWxkeQA0W8" TargetMode="External"/><Relationship Id="rId4" Type="http://schemas.openxmlformats.org/officeDocument/2006/relationships/hyperlink" Target="https://arxiv.org/abs/2111.00082" TargetMode="External"/><Relationship Id="rId9" Type="http://schemas.openxmlformats.org/officeDocument/2006/relationships/hyperlink" Target="https://people.inf.ethz.ch/omutlu/pub/PiDRAM_comparch22-lecture-slides.pdf" TargetMode="External"/></Relationships>
</file>

<file path=ppt/slides/_rels/slide123.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png"/><Relationship Id="rId1" Type="http://schemas.openxmlformats.org/officeDocument/2006/relationships/slideLayout" Target="../slideLayouts/slideLayout457.xml"/><Relationship Id="rId4" Type="http://schemas.openxmlformats.org/officeDocument/2006/relationships/hyperlink" Target="https://arxiv.org/pdf/2402.18736.pdf" TargetMode="Externa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00.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85.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00.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00.xml"/></Relationships>
</file>

<file path=ppt/slides/_rels/slide128.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37.xml"/><Relationship Id="rId1" Type="http://schemas.openxmlformats.org/officeDocument/2006/relationships/slideLayout" Target="../slideLayouts/slideLayout600.xml"/><Relationship Id="rId6" Type="http://schemas.openxmlformats.org/officeDocument/2006/relationships/image" Target="../media/image141.svg"/><Relationship Id="rId5" Type="http://schemas.openxmlformats.org/officeDocument/2006/relationships/image" Target="../media/image140.png"/><Relationship Id="rId4" Type="http://schemas.openxmlformats.org/officeDocument/2006/relationships/image" Target="../media/image139.svg"/></Relationships>
</file>

<file path=ppt/slides/_rels/slide129.xml.rels><?xml version="1.0" encoding="UTF-8" standalone="yes"?>
<Relationships xmlns="http://schemas.openxmlformats.org/package/2006/relationships"><Relationship Id="rId3" Type="http://schemas.openxmlformats.org/officeDocument/2006/relationships/image" Target="../media/image138.png"/><Relationship Id="rId7" Type="http://schemas.openxmlformats.org/officeDocument/2006/relationships/image" Target="../media/image142.png"/><Relationship Id="rId2" Type="http://schemas.openxmlformats.org/officeDocument/2006/relationships/notesSlide" Target="../notesSlides/notesSlide38.xml"/><Relationship Id="rId1" Type="http://schemas.openxmlformats.org/officeDocument/2006/relationships/slideLayout" Target="../slideLayouts/slideLayout600.xml"/><Relationship Id="rId6" Type="http://schemas.openxmlformats.org/officeDocument/2006/relationships/image" Target="../media/image141.svg"/><Relationship Id="rId5" Type="http://schemas.openxmlformats.org/officeDocument/2006/relationships/image" Target="../media/image140.png"/><Relationship Id="rId4" Type="http://schemas.openxmlformats.org/officeDocument/2006/relationships/image" Target="../media/image139.svg"/></Relationships>
</file>

<file path=ppt/slides/_rels/slide130.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39.xml"/><Relationship Id="rId1" Type="http://schemas.openxmlformats.org/officeDocument/2006/relationships/slideLayout" Target="../slideLayouts/slideLayout600.xml"/><Relationship Id="rId4" Type="http://schemas.openxmlformats.org/officeDocument/2006/relationships/hyperlink" Target="https://arxiv.org/pdf/2211.05838" TargetMode="External"/></Relationships>
</file>

<file path=ppt/slides/_rels/slide131.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40.xml"/><Relationship Id="rId1" Type="http://schemas.openxmlformats.org/officeDocument/2006/relationships/slideLayout" Target="../slideLayouts/slideLayout600.xml"/></Relationships>
</file>

<file path=ppt/slides/_rels/slide132.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41.xml"/><Relationship Id="rId1" Type="http://schemas.openxmlformats.org/officeDocument/2006/relationships/slideLayout" Target="../slideLayouts/slideLayout685.xml"/></Relationships>
</file>

<file path=ppt/slides/_rels/slide133.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42.xml"/><Relationship Id="rId1" Type="http://schemas.openxmlformats.org/officeDocument/2006/relationships/slideLayout" Target="../slideLayouts/slideLayout600.xml"/></Relationships>
</file>

<file path=ppt/slides/_rels/slide134.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43.xml"/><Relationship Id="rId1" Type="http://schemas.openxmlformats.org/officeDocument/2006/relationships/slideLayout" Target="../slideLayouts/slideLayout600.xml"/></Relationships>
</file>

<file path=ppt/slides/_rels/slide135.xml.rels><?xml version="1.0" encoding="UTF-8" standalone="yes"?>
<Relationships xmlns="http://schemas.openxmlformats.org/package/2006/relationships"><Relationship Id="rId8" Type="http://schemas.openxmlformats.org/officeDocument/2006/relationships/image" Target="../media/image136.png"/><Relationship Id="rId3" Type="http://schemas.openxmlformats.org/officeDocument/2006/relationships/hyperlink" Target="https://www.hpca-conf.org/2024/" TargetMode="External"/><Relationship Id="rId7" Type="http://schemas.openxmlformats.org/officeDocument/2006/relationships/hyperlink" Target="https://github.com/CMU-SAFARI/FCDRAM/" TargetMode="External"/><Relationship Id="rId2" Type="http://schemas.openxmlformats.org/officeDocument/2006/relationships/hyperlink" Target="https://arxiv.org/pdf/2402.18736" TargetMode="External"/><Relationship Id="rId1" Type="http://schemas.openxmlformats.org/officeDocument/2006/relationships/slideLayout" Target="../slideLayouts/slideLayout555.xml"/><Relationship Id="rId6" Type="http://schemas.openxmlformats.org/officeDocument/2006/relationships/hyperlink" Target="https://arxiv.org/abs/2402.18736" TargetMode="External"/><Relationship Id="rId5" Type="http://schemas.openxmlformats.org/officeDocument/2006/relationships/hyperlink" Target="https://safari.ethz.ch/wp-content/uploads/fcdram_slides.pdf" TargetMode="External"/><Relationship Id="rId4" Type="http://schemas.openxmlformats.org/officeDocument/2006/relationships/hyperlink" Target="https://safari.ethz.ch/wp-content/uploads/fcdram_slides.pptx" TargetMode="External"/></Relationships>
</file>

<file path=ppt/slides/_rels/slide136.xml.rels><?xml version="1.0" encoding="UTF-8" standalone="yes"?>
<Relationships xmlns="http://schemas.openxmlformats.org/package/2006/relationships"><Relationship Id="rId8" Type="http://schemas.openxmlformats.org/officeDocument/2006/relationships/image" Target="../media/image147.png"/><Relationship Id="rId3" Type="http://schemas.openxmlformats.org/officeDocument/2006/relationships/hyperlink" Target="https://dsn2024uq.github.io/" TargetMode="External"/><Relationship Id="rId7" Type="http://schemas.openxmlformats.org/officeDocument/2006/relationships/hyperlink" Target="https://github.com/CMU-SAFARI/SiMRA-DRAM" TargetMode="External"/><Relationship Id="rId2" Type="http://schemas.openxmlformats.org/officeDocument/2006/relationships/hyperlink" Target="https://arxiv.org/pdf/2405.06081" TargetMode="External"/><Relationship Id="rId1" Type="http://schemas.openxmlformats.org/officeDocument/2006/relationships/slideLayout" Target="../slideLayouts/slideLayout555.xml"/><Relationship Id="rId6" Type="http://schemas.openxmlformats.org/officeDocument/2006/relationships/hyperlink" Target="https://arxiv.org/abs/2405.06081" TargetMode="External"/><Relationship Id="rId5" Type="http://schemas.openxmlformats.org/officeDocument/2006/relationships/hyperlink" Target="https://safari.ethz.ch/wp-content/uploads/simradram_dsn24_final.pdf" TargetMode="External"/><Relationship Id="rId4" Type="http://schemas.openxmlformats.org/officeDocument/2006/relationships/hyperlink" Target="https://safari.ethz.ch/wp-content/uploads/simradram_dsn24_final.pptx" TargetMode="Externa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8.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hyperlink" Target="http://hpca2019.seas.gwu.edu/" TargetMode="External"/><Relationship Id="rId7" Type="http://schemas.openxmlformats.org/officeDocument/2006/relationships/hyperlink" Target="https://www.youtube.com/watch?v=Y3hPv1I5f8Y&amp;list=PL5Q2soXY2Zi-DyoI3HbqcdtUm9YWRR_z-&amp;index=16" TargetMode="External"/><Relationship Id="rId2" Type="http://schemas.openxmlformats.org/officeDocument/2006/relationships/hyperlink" Target="https://people.inf.ethz.ch/omutlu/pub/drange-dram-latency-based-true-random-number-generator_hpca19.pdf" TargetMode="External"/><Relationship Id="rId1" Type="http://schemas.openxmlformats.org/officeDocument/2006/relationships/slideLayout" Target="../slideLayouts/slideLayout457.xml"/><Relationship Id="rId6" Type="http://schemas.openxmlformats.org/officeDocument/2006/relationships/hyperlink" Target="https://www.youtube.com/watch?v=g_GtYdzIPK4&amp;list=PL5Q2soXY2Zi8_VVChACnON4sfh2bJ5IrD&amp;index=19" TargetMode="External"/><Relationship Id="rId5" Type="http://schemas.openxmlformats.org/officeDocument/2006/relationships/hyperlink" Target="https://people.inf.ethz.ch/omutlu/pub/drange-dram-latency-based-true-random-number-generator_hpca19-talk.pdf" TargetMode="External"/><Relationship Id="rId4" Type="http://schemas.openxmlformats.org/officeDocument/2006/relationships/hyperlink" Target="https://people.inf.ethz.ch/omutlu/pub/drange-dram-latency-based-true-random-number-generator_hpca19-talk.pptx" TargetMode="External"/></Relationships>
</file>

<file path=ppt/slides/_rels/slide139.xml.rels><?xml version="1.0" encoding="UTF-8" standalone="yes"?>
<Relationships xmlns="http://schemas.openxmlformats.org/package/2006/relationships"><Relationship Id="rId8" Type="http://schemas.openxmlformats.org/officeDocument/2006/relationships/hyperlink" Target="https://www.youtube.com/watch?v=QtBrq0WVOmQ&amp;list=PL5Q2soXY2Zi8_VVChACnON4sfh2bJ5IrD&amp;index=132" TargetMode="External"/><Relationship Id="rId3" Type="http://schemas.openxmlformats.org/officeDocument/2006/relationships/hyperlink" Target="http://iscaconf.org/isca2021/" TargetMode="External"/><Relationship Id="rId7" Type="http://schemas.openxmlformats.org/officeDocument/2006/relationships/hyperlink" Target="https://people.inf.ethz.ch/omutlu/pub/QUAC-TRNG-DRAM_isca21-short-talk.pdf" TargetMode="External"/><Relationship Id="rId2" Type="http://schemas.openxmlformats.org/officeDocument/2006/relationships/hyperlink" Target="https://people.inf.ethz.ch/omutlu/pub/QUAC-TRNG-DRAM_isca21.pdf" TargetMode="External"/><Relationship Id="rId1" Type="http://schemas.openxmlformats.org/officeDocument/2006/relationships/slideLayout" Target="../slideLayouts/slideLayout457.xml"/><Relationship Id="rId6" Type="http://schemas.openxmlformats.org/officeDocument/2006/relationships/hyperlink" Target="https://people.inf.ethz.ch/omutlu/pub/QUAC-TRNG-DRAM_isca21-short-talk.pptx" TargetMode="External"/><Relationship Id="rId5" Type="http://schemas.openxmlformats.org/officeDocument/2006/relationships/hyperlink" Target="https://people.inf.ethz.ch/omutlu/pub/QUAC-TRNG-DRAM_isca21-talk.pdf" TargetMode="External"/><Relationship Id="rId10" Type="http://schemas.openxmlformats.org/officeDocument/2006/relationships/image" Target="../media/image149.png"/><Relationship Id="rId4" Type="http://schemas.openxmlformats.org/officeDocument/2006/relationships/hyperlink" Target="https://people.inf.ethz.ch/omutlu/pub/QUAC-TRNG-DRAM_isca21-talk.pptx" TargetMode="External"/><Relationship Id="rId9" Type="http://schemas.openxmlformats.org/officeDocument/2006/relationships/hyperlink" Target="https://www.youtube.com/watch?v=snvF3g3GfkI&amp;list=PL5Q2soXY2Zi_tOTAYm--dYByNPL7JhwR9&amp;index=6" TargetMode="External"/></Relationships>
</file>

<file path=ppt/slides/_rels/slide140.xml.rels><?xml version="1.0" encoding="UTF-8" standalone="yes"?>
<Relationships xmlns="http://schemas.openxmlformats.org/package/2006/relationships"><Relationship Id="rId3" Type="http://schemas.openxmlformats.org/officeDocument/2006/relationships/hyperlink" Target="https://arxiv.org/pdf/2412.19275" TargetMode="External"/><Relationship Id="rId2" Type="http://schemas.openxmlformats.org/officeDocument/2006/relationships/image" Target="../media/image150.png"/><Relationship Id="rId1" Type="http://schemas.openxmlformats.org/officeDocument/2006/relationships/slideLayout" Target="../slideLayouts/slideLayout457.xml"/></Relationships>
</file>

<file path=ppt/slides/_rels/slide141.xml.rels><?xml version="1.0" encoding="UTF-8" standalone="yes"?>
<Relationships xmlns="http://schemas.openxmlformats.org/package/2006/relationships"><Relationship Id="rId8" Type="http://schemas.openxmlformats.org/officeDocument/2006/relationships/image" Target="../media/image151.png"/><Relationship Id="rId3" Type="http://schemas.openxmlformats.org/officeDocument/2006/relationships/hyperlink" Target="https://www.hpca-conf.org/2022/" TargetMode="External"/><Relationship Id="rId7" Type="http://schemas.openxmlformats.org/officeDocument/2006/relationships/hyperlink" Target="https://people.inf.ethz.ch/omutlu/pub/DR_STRANGE_EndtoEnd-DRAM-TRNG_hpca22-shorttalk.pdf" TargetMode="External"/><Relationship Id="rId2" Type="http://schemas.openxmlformats.org/officeDocument/2006/relationships/hyperlink" Target="https://people.inf.ethz.ch/omutlu/pub/DR_STRANGE_EndtoEnd-DRAM-TRNG_hpca22.pdf" TargetMode="External"/><Relationship Id="rId1" Type="http://schemas.openxmlformats.org/officeDocument/2006/relationships/slideLayout" Target="../slideLayouts/slideLayout457.xml"/><Relationship Id="rId6" Type="http://schemas.openxmlformats.org/officeDocument/2006/relationships/hyperlink" Target="https://people.inf.ethz.ch/omutlu/pub/DR_STRANGE_EndtoEnd-DRAM-TRNG_hpca22-shorttalk.pptx" TargetMode="External"/><Relationship Id="rId5" Type="http://schemas.openxmlformats.org/officeDocument/2006/relationships/hyperlink" Target="https://people.inf.ethz.ch/omutlu/pub/DR_STRANGE_EndtoEnd-DRAM-TRNG_hpca22-talk.pdf" TargetMode="External"/><Relationship Id="rId4" Type="http://schemas.openxmlformats.org/officeDocument/2006/relationships/hyperlink" Target="https://people.inf.ethz.ch/omutlu/pub/DR_STRANGE_EndtoEnd-DRAM-TRNG_hpca22-talk.pptx" TargetMode="External"/><Relationship Id="rId9" Type="http://schemas.openxmlformats.org/officeDocument/2006/relationships/hyperlink" Target="https://arxiv.org/pdf/2201.01385.pdf" TargetMode="External"/></Relationships>
</file>

<file path=ppt/slides/_rels/slide142.xml.rels><?xml version="1.0" encoding="UTF-8" standalone="yes"?>
<Relationships xmlns="http://schemas.openxmlformats.org/package/2006/relationships"><Relationship Id="rId8" Type="http://schemas.openxmlformats.org/officeDocument/2006/relationships/hyperlink" Target="https://people.inf.ethz.ch/omutlu/pub/dram-latency-puf_hpca18_lightning-talk.pdf" TargetMode="External"/><Relationship Id="rId3" Type="http://schemas.openxmlformats.org/officeDocument/2006/relationships/hyperlink" Target="https://hpca2018.ece.ucsb.edu/" TargetMode="External"/><Relationship Id="rId7" Type="http://schemas.openxmlformats.org/officeDocument/2006/relationships/hyperlink" Target="https://people.inf.ethz.ch/omutlu/pub/dram-latency-puf_hpca18_lightning-talk.pptx" TargetMode="External"/><Relationship Id="rId2" Type="http://schemas.openxmlformats.org/officeDocument/2006/relationships/hyperlink" Target="https://people.inf.ethz.ch/omutlu/pub/dram-latency-puf_hpca18.pdf" TargetMode="External"/><Relationship Id="rId1" Type="http://schemas.openxmlformats.org/officeDocument/2006/relationships/slideLayout" Target="../slideLayouts/slideLayout555.xml"/><Relationship Id="rId6" Type="http://schemas.openxmlformats.org/officeDocument/2006/relationships/hyperlink" Target="https://people.inf.ethz.ch/omutlu/pub/dram-latency-puf_hpca18_talk.pdf" TargetMode="External"/><Relationship Id="rId5" Type="http://schemas.openxmlformats.org/officeDocument/2006/relationships/hyperlink" Target="https://people.inf.ethz.ch/omutlu/pub/dram-latency-puf_hpca18_talk.pptx" TargetMode="External"/><Relationship Id="rId10" Type="http://schemas.openxmlformats.org/officeDocument/2006/relationships/image" Target="../media/image152.png"/><Relationship Id="rId4" Type="http://schemas.openxmlformats.org/officeDocument/2006/relationships/hyperlink" Target="https://www.youtube.com/watch?v=Xw0laEEDmsM&amp;feature=youtu.be" TargetMode="External"/><Relationship Id="rId9" Type="http://schemas.openxmlformats.org/officeDocument/2006/relationships/hyperlink" Target="https://www.youtube.com/watch?v=7gqnrTZpjxE" TargetMode="External"/></Relationships>
</file>

<file path=ppt/slides/_rels/slide143.xml.rels><?xml version="1.0" encoding="UTF-8" standalone="yes"?>
<Relationships xmlns="http://schemas.openxmlformats.org/package/2006/relationships"><Relationship Id="rId8" Type="http://schemas.openxmlformats.org/officeDocument/2006/relationships/hyperlink" Target="https://youtu.be/JyWxkeQA0W8?t=2495" TargetMode="External"/><Relationship Id="rId3" Type="http://schemas.openxmlformats.org/officeDocument/2006/relationships/hyperlink" Target="http://www.microarch.org/micro55/" TargetMode="External"/><Relationship Id="rId7" Type="http://schemas.openxmlformats.org/officeDocument/2006/relationships/hyperlink" Target="https://people.inf.ethz.ch/omutlu/pub/pLUTo_lecture-slides.pdf" TargetMode="External"/><Relationship Id="rId2" Type="http://schemas.openxmlformats.org/officeDocument/2006/relationships/hyperlink" Target="https://arxiv.org/pdf/2104.07699.pdf" TargetMode="External"/><Relationship Id="rId1" Type="http://schemas.openxmlformats.org/officeDocument/2006/relationships/slideLayout" Target="../slideLayouts/slideLayout457.xml"/><Relationship Id="rId6" Type="http://schemas.openxmlformats.org/officeDocument/2006/relationships/hyperlink" Target="https://people.inf.ethz.ch/omutlu/pub/pLUTo_lecture-slides.pptx" TargetMode="External"/><Relationship Id="rId11" Type="http://schemas.openxmlformats.org/officeDocument/2006/relationships/image" Target="../media/image153.png"/><Relationship Id="rId5" Type="http://schemas.openxmlformats.org/officeDocument/2006/relationships/hyperlink" Target="https://people.inf.ethz.ch/omutlu/pub/pLUTo_micro22-talk.pdf" TargetMode="External"/><Relationship Id="rId10" Type="http://schemas.openxmlformats.org/officeDocument/2006/relationships/hyperlink" Target="https://github.com/CMU-SAFARI/pLUTo" TargetMode="External"/><Relationship Id="rId4" Type="http://schemas.openxmlformats.org/officeDocument/2006/relationships/hyperlink" Target="https://people.inf.ethz.ch/omutlu/pub/pLUTo_micro22-talk.pptx" TargetMode="External"/><Relationship Id="rId9" Type="http://schemas.openxmlformats.org/officeDocument/2006/relationships/hyperlink" Target="https://arxiv.org/abs/2104.07699" TargetMode="External"/></Relationships>
</file>

<file path=ppt/slides/_rels/slide144.xml.rels><?xml version="1.0" encoding="UTF-8" standalone="yes"?>
<Relationships xmlns="http://schemas.openxmlformats.org/package/2006/relationships"><Relationship Id="rId8" Type="http://schemas.openxmlformats.org/officeDocument/2006/relationships/hyperlink" Target="https://www.youtube.com/watch?v=ioPERTy7bz4" TargetMode="External"/><Relationship Id="rId3" Type="http://schemas.openxmlformats.org/officeDocument/2006/relationships/hyperlink" Target="http://www.microarch.org/micro55/" TargetMode="External"/><Relationship Id="rId7" Type="http://schemas.openxmlformats.org/officeDocument/2006/relationships/hyperlink" Target="https://people.inf.ethz.ch/omutlu/pub/FlashCosmos_SSD-lecture-slides.pdf" TargetMode="External"/><Relationship Id="rId2" Type="http://schemas.openxmlformats.org/officeDocument/2006/relationships/hyperlink" Target="https://arxiv.org/pdf/2209.05566.pdf" TargetMode="External"/><Relationship Id="rId1" Type="http://schemas.openxmlformats.org/officeDocument/2006/relationships/slideLayout" Target="../slideLayouts/slideLayout457.xml"/><Relationship Id="rId6" Type="http://schemas.openxmlformats.org/officeDocument/2006/relationships/hyperlink" Target="https://people.inf.ethz.ch/omutlu/pub/FlashCosmos_SSD-lecture-slides.pptx" TargetMode="External"/><Relationship Id="rId5" Type="http://schemas.openxmlformats.org/officeDocument/2006/relationships/hyperlink" Target="https://people.inf.ethz.ch/omutlu/pub/FlashCosmos_micro22-talk.pdf" TargetMode="External"/><Relationship Id="rId10" Type="http://schemas.openxmlformats.org/officeDocument/2006/relationships/image" Target="../media/image154.png"/><Relationship Id="rId4" Type="http://schemas.openxmlformats.org/officeDocument/2006/relationships/hyperlink" Target="https://people.inf.ethz.ch/omutlu/pub/FlashCosmos_micro22-talk.pptx" TargetMode="External"/><Relationship Id="rId9" Type="http://schemas.openxmlformats.org/officeDocument/2006/relationships/hyperlink" Target="https://arxiv.org/abs/2209.05566" TargetMode="External"/></Relationships>
</file>

<file path=ppt/slides/_rels/slide145.xml.rels><?xml version="1.0" encoding="UTF-8" standalone="yes"?>
<Relationships xmlns="http://schemas.openxmlformats.org/package/2006/relationships"><Relationship Id="rId3" Type="http://schemas.openxmlformats.org/officeDocument/2006/relationships/hyperlink" Target="https://asplos-conference.org/" TargetMode="External"/><Relationship Id="rId2" Type="http://schemas.openxmlformats.org/officeDocument/2006/relationships/hyperlink" Target="https://arxiv.org/pdf/2503.08968" TargetMode="External"/><Relationship Id="rId1" Type="http://schemas.openxmlformats.org/officeDocument/2006/relationships/slideLayout" Target="../slideLayouts/slideLayout457.xml"/><Relationship Id="rId6" Type="http://schemas.openxmlformats.org/officeDocument/2006/relationships/image" Target="../media/image155.png"/><Relationship Id="rId5" Type="http://schemas.openxmlformats.org/officeDocument/2006/relationships/hyperlink" Target="https://people.inf.ethz.ch/omutlu/pub/CIPHERMATCH_asplos25-talk.pdf" TargetMode="External"/><Relationship Id="rId4" Type="http://schemas.openxmlformats.org/officeDocument/2006/relationships/hyperlink" Target="https://people.inf.ethz.ch/omutlu/pub/CIPHERMATCH_asplos25-talk.pptx" TargetMode="Externa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531.xml"/></Relationships>
</file>

<file path=ppt/slides/_rels/slide147.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extended.pdf" TargetMode="External"/><Relationship Id="rId1" Type="http://schemas.openxmlformats.org/officeDocument/2006/relationships/slideLayout" Target="../slideLayouts/slideLayout532.xml"/><Relationship Id="rId5" Type="http://schemas.openxmlformats.org/officeDocument/2006/relationships/image" Target="../media/image156.png"/><Relationship Id="rId4" Type="http://schemas.openxmlformats.org/officeDocument/2006/relationships/hyperlink" Target="https://arxiv.org/pdf/2012.03112.pdf" TargetMode="Externa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31.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555.xml"/></Relationships>
</file>

<file path=ppt/slides/_rels/slide153.xml.rels><?xml version="1.0" encoding="UTF-8" standalone="yes"?>
<Relationships xmlns="http://schemas.openxmlformats.org/package/2006/relationships"><Relationship Id="rId2" Type="http://schemas.openxmlformats.org/officeDocument/2006/relationships/image" Target="../media/image157.jpeg"/><Relationship Id="rId1" Type="http://schemas.openxmlformats.org/officeDocument/2006/relationships/slideLayout" Target="../slideLayouts/slideLayout422.xml"/></Relationships>
</file>

<file path=ppt/slides/_rels/slide154.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hyperlink" Target="https://events.safari.ethz.ch/asplos25-MCCSys/doku.php" TargetMode="External"/><Relationship Id="rId1" Type="http://schemas.openxmlformats.org/officeDocument/2006/relationships/slideLayout" Target="../slideLayouts/slideLayout334.xml"/></Relationships>
</file>

<file path=ppt/slides/_rels/slide15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hyperlink" Target="https://events.safari.ethz.ch/asplos25-MCCSys/doku.php" TargetMode="External"/><Relationship Id="rId1" Type="http://schemas.openxmlformats.org/officeDocument/2006/relationships/slideLayout" Target="../slideLayouts/slideLayout334.xml"/></Relationships>
</file>

<file path=ppt/slides/_rels/slide156.xml.rels><?xml version="1.0" encoding="UTF-8" standalone="yes"?>
<Relationships xmlns="http://schemas.openxmlformats.org/package/2006/relationships"><Relationship Id="rId3" Type="http://schemas.openxmlformats.org/officeDocument/2006/relationships/hyperlink" Target="https://events.safari.ethz.ch/asplos25-MCCSys/doku.php" TargetMode="External"/><Relationship Id="rId2" Type="http://schemas.openxmlformats.org/officeDocument/2006/relationships/notesSlide" Target="../notesSlides/notesSlide45.xml"/><Relationship Id="rId1" Type="http://schemas.openxmlformats.org/officeDocument/2006/relationships/slideLayout" Target="../slideLayouts/slideLayout334.xml"/><Relationship Id="rId4" Type="http://schemas.openxmlformats.org/officeDocument/2006/relationships/image" Target="../media/image160.png"/></Relationships>
</file>

<file path=ppt/slides/_rels/slide157.xml.rels><?xml version="1.0" encoding="UTF-8" standalone="yes"?>
<Relationships xmlns="http://schemas.openxmlformats.org/package/2006/relationships"><Relationship Id="rId8" Type="http://schemas.openxmlformats.org/officeDocument/2006/relationships/image" Target="../media/image166.png"/><Relationship Id="rId13" Type="http://schemas.openxmlformats.org/officeDocument/2006/relationships/image" Target="../media/image171.png"/><Relationship Id="rId3" Type="http://schemas.openxmlformats.org/officeDocument/2006/relationships/image" Target="../media/image161.png"/><Relationship Id="rId7" Type="http://schemas.openxmlformats.org/officeDocument/2006/relationships/image" Target="../media/image165.png"/><Relationship Id="rId12" Type="http://schemas.openxmlformats.org/officeDocument/2006/relationships/image" Target="../media/image170.png"/><Relationship Id="rId2" Type="http://schemas.openxmlformats.org/officeDocument/2006/relationships/hyperlink" Target="https://github.com/CMU-SAFARI/" TargetMode="External"/><Relationship Id="rId16" Type="http://schemas.openxmlformats.org/officeDocument/2006/relationships/image" Target="../media/image174.png"/><Relationship Id="rId1" Type="http://schemas.openxmlformats.org/officeDocument/2006/relationships/slideLayout" Target="../slideLayouts/slideLayout502.xml"/><Relationship Id="rId6" Type="http://schemas.openxmlformats.org/officeDocument/2006/relationships/image" Target="../media/image164.png"/><Relationship Id="rId11" Type="http://schemas.openxmlformats.org/officeDocument/2006/relationships/image" Target="../media/image169.png"/><Relationship Id="rId5" Type="http://schemas.openxmlformats.org/officeDocument/2006/relationships/image" Target="../media/image163.png"/><Relationship Id="rId15" Type="http://schemas.openxmlformats.org/officeDocument/2006/relationships/image" Target="../media/image173.png"/><Relationship Id="rId10" Type="http://schemas.openxmlformats.org/officeDocument/2006/relationships/image" Target="../media/image168.png"/><Relationship Id="rId4" Type="http://schemas.openxmlformats.org/officeDocument/2006/relationships/image" Target="../media/image162.png"/><Relationship Id="rId9" Type="http://schemas.openxmlformats.org/officeDocument/2006/relationships/image" Target="../media/image167.png"/><Relationship Id="rId14" Type="http://schemas.openxmlformats.org/officeDocument/2006/relationships/image" Target="../media/image172.png"/></Relationships>
</file>

<file path=ppt/slides/_rels/slide158.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hyperlink" Target="https://safari.ethz.ch/safari-newsletter-july-2024/" TargetMode="External"/><Relationship Id="rId1" Type="http://schemas.openxmlformats.org/officeDocument/2006/relationships/slideLayout" Target="../slideLayouts/slideLayout422.xml"/></Relationships>
</file>

<file path=ppt/slides/_rels/slide159.xml.rels><?xml version="1.0" encoding="UTF-8" standalone="yes"?>
<Relationships xmlns="http://schemas.openxmlformats.org/package/2006/relationships"><Relationship Id="rId3" Type="http://schemas.openxmlformats.org/officeDocument/2006/relationships/hyperlink" Target="mailto:omutlu@gmail.com" TargetMode="External"/><Relationship Id="rId2" Type="http://schemas.openxmlformats.org/officeDocument/2006/relationships/notesSlide" Target="../notesSlides/notesSlide46.xml"/><Relationship Id="rId1" Type="http://schemas.openxmlformats.org/officeDocument/2006/relationships/slideLayout" Target="../slideLayouts/slideLayout554.xml"/><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hyperlink" Target="https://people.inf.ethz.ch/omutlu" TargetMode="Externa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31.xml"/></Relationships>
</file>

<file path=ppt/slides/_rels/slide161.xml.rels><?xml version="1.0" encoding="UTF-8" standalone="yes"?>
<Relationships xmlns="http://schemas.openxmlformats.org/package/2006/relationships"><Relationship Id="rId8" Type="http://schemas.openxmlformats.org/officeDocument/2006/relationships/image" Target="../media/image176.png"/><Relationship Id="rId3" Type="http://schemas.openxmlformats.org/officeDocument/2006/relationships/hyperlink" Target="http://isca2016.eecs.umich.edu/" TargetMode="External"/><Relationship Id="rId7" Type="http://schemas.openxmlformats.org/officeDocument/2006/relationships/hyperlink" Target="https://users.ece.cmu.edu/~omutlu/pub/TOM-programmer-transparent-GPU-near-date-processing_kevinhsieh_isca16-lightning-talk.pdf" TargetMode="External"/><Relationship Id="rId2" Type="http://schemas.openxmlformats.org/officeDocument/2006/relationships/hyperlink" Target="https://users.ece.cmu.edu/~omutlu/pub/TOM-programmer-transparent-GPU-near-date-processing_isca16.pdf" TargetMode="External"/><Relationship Id="rId1" Type="http://schemas.openxmlformats.org/officeDocument/2006/relationships/slideLayout" Target="../slideLayouts/slideLayout532.xml"/><Relationship Id="rId6" Type="http://schemas.openxmlformats.org/officeDocument/2006/relationships/hyperlink" Target="https://users.ece.cmu.edu/~omutlu/pub/TOM-programmer-transparent-GPU-near-date-processing_kevinhsieh_isca16-lightning-talk.pptx" TargetMode="External"/><Relationship Id="rId5" Type="http://schemas.openxmlformats.org/officeDocument/2006/relationships/hyperlink" Target="https://users.ece.cmu.edu/~omutlu/pub/TOM-programmer-transparent-GPU-near-date-processing_kevinhsieh_isca16-talk.pdf" TargetMode="External"/><Relationship Id="rId4" Type="http://schemas.openxmlformats.org/officeDocument/2006/relationships/hyperlink" Target="https://users.ece.cmu.edu/~omutlu/pub/TOM-programmer-transparent-GPU-near-date-processing_kevinhsieh_isca16-talk.pptx" TargetMode="External"/></Relationships>
</file>

<file path=ppt/slides/_rels/slide162.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hyperlink" Target="https://arxiv.org/pdf/2310.10168.pdf" TargetMode="External"/><Relationship Id="rId1" Type="http://schemas.openxmlformats.org/officeDocument/2006/relationships/slideLayout" Target="../slideLayouts/slideLayout334.xml"/></Relationships>
</file>

<file path=ppt/slides/_rels/slide163.xml.rels><?xml version="1.0" encoding="UTF-8" standalone="yes"?>
<Relationships xmlns="http://schemas.openxmlformats.org/package/2006/relationships"><Relationship Id="rId3" Type="http://schemas.openxmlformats.org/officeDocument/2006/relationships/hyperlink" Target="http://pactconf.org/" TargetMode="External"/><Relationship Id="rId2" Type="http://schemas.openxmlformats.org/officeDocument/2006/relationships/hyperlink" Target="https://people.inf.ethz.ch/omutlu/pub/SimplePIM_pact23.pdf" TargetMode="External"/><Relationship Id="rId1" Type="http://schemas.openxmlformats.org/officeDocument/2006/relationships/slideLayout" Target="../slideLayouts/slideLayout334.xml"/><Relationship Id="rId4" Type="http://schemas.openxmlformats.org/officeDocument/2006/relationships/image" Target="../media/image178.png"/></Relationships>
</file>

<file path=ppt/slides/_rels/slide164.xml.rels><?xml version="1.0" encoding="UTF-8" standalone="yes"?>
<Relationships xmlns="http://schemas.openxmlformats.org/package/2006/relationships"><Relationship Id="rId8" Type="http://schemas.openxmlformats.org/officeDocument/2006/relationships/hyperlink" Target="https://www.youtube.com/watch?v=HkMYuYMuZOg&amp;list=PL5Q2soXY2Zi8_VVChACnON4sfh2bJ5IrD&amp;index=161" TargetMode="External"/><Relationship Id="rId3" Type="http://schemas.openxmlformats.org/officeDocument/2006/relationships/hyperlink" Target="https://doi.org/10.1109/ACCESS.2021.3110993" TargetMode="External"/><Relationship Id="rId7" Type="http://schemas.openxmlformats.org/officeDocument/2006/relationships/hyperlink" Target="https://www.youtube.com/watch?v=GWideVyo0nM&amp;list=PL5Q2soXY2Zi8_VVChACnON4sfh2bJ5IrD&amp;index=156" TargetMode="External"/><Relationship Id="rId2" Type="http://schemas.openxmlformats.org/officeDocument/2006/relationships/hyperlink" Target="https://people.inf.ethz.ch/omutlu/pub/DAMOV-Bottleneck-Analysis-and-DataMovement-Benchmarks_arxiv21.pdf" TargetMode="External"/><Relationship Id="rId1" Type="http://schemas.openxmlformats.org/officeDocument/2006/relationships/slideLayout" Target="../slideLayouts/slideLayout555.xml"/><Relationship Id="rId6" Type="http://schemas.openxmlformats.org/officeDocument/2006/relationships/hyperlink" Target="https://github.com/CMU-SAFARI/DAMOV" TargetMode="External"/><Relationship Id="rId5" Type="http://schemas.openxmlformats.org/officeDocument/2006/relationships/hyperlink" Target="https://arxiv.org/pdf/2105.03725.pdf" TargetMode="External"/><Relationship Id="rId4" Type="http://schemas.openxmlformats.org/officeDocument/2006/relationships/hyperlink" Target="https://arxiv.org/abs/2105.03725" TargetMode="External"/><Relationship Id="rId9" Type="http://schemas.openxmlformats.org/officeDocument/2006/relationships/image" Target="../media/image179.png"/></Relationships>
</file>

<file path=ppt/slides/_rels/slide165.xml.rels><?xml version="1.0" encoding="UTF-8" standalone="yes"?>
<Relationships xmlns="http://schemas.openxmlformats.org/package/2006/relationships"><Relationship Id="rId3" Type="http://schemas.openxmlformats.org/officeDocument/2006/relationships/hyperlink" Target="https://arxiv.org/pdf/2212.06292" TargetMode="External"/><Relationship Id="rId2" Type="http://schemas.openxmlformats.org/officeDocument/2006/relationships/image" Target="../media/image180.png"/><Relationship Id="rId1" Type="http://schemas.openxmlformats.org/officeDocument/2006/relationships/slideLayout" Target="../slideLayouts/slideLayout555.xml"/><Relationship Id="rId4" Type="http://schemas.openxmlformats.org/officeDocument/2006/relationships/image" Target="../media/image181.png"/></Relationships>
</file>

<file path=ppt/slides/_rels/slide166.xml.rels><?xml version="1.0" encoding="UTF-8" standalone="yes"?>
<Relationships xmlns="http://schemas.openxmlformats.org/package/2006/relationships"><Relationship Id="rId3" Type="http://schemas.openxmlformats.org/officeDocument/2006/relationships/hyperlink" Target="http://www.computer.org/web/cal" TargetMode="External"/><Relationship Id="rId2" Type="http://schemas.openxmlformats.org/officeDocument/2006/relationships/hyperlink" Target="https://users.ece.cmu.edu/~omutlu/pub/LazyPIM-coherence-for-processing-in-memory_ieee-cal16.pdf" TargetMode="External"/><Relationship Id="rId1" Type="http://schemas.openxmlformats.org/officeDocument/2006/relationships/slideLayout" Target="../slideLayouts/slideLayout532.xml"/><Relationship Id="rId4" Type="http://schemas.openxmlformats.org/officeDocument/2006/relationships/image" Target="../media/image182.png"/></Relationships>
</file>

<file path=ppt/slides/_rels/slide167.xml.rels><?xml version="1.0" encoding="UTF-8" standalone="yes"?>
<Relationships xmlns="http://schemas.openxmlformats.org/package/2006/relationships"><Relationship Id="rId3" Type="http://schemas.openxmlformats.org/officeDocument/2006/relationships/hyperlink" Target="http://iscaconf.org/isca2019/" TargetMode="External"/><Relationship Id="rId2" Type="http://schemas.openxmlformats.org/officeDocument/2006/relationships/hyperlink" Target="https://people.inf.ethz.ch/omutlu/pub/CONDA-coherence-for-near-data-accelerators_isca19.pdf" TargetMode="External"/><Relationship Id="rId1" Type="http://schemas.openxmlformats.org/officeDocument/2006/relationships/slideLayout" Target="../slideLayouts/slideLayout532.xml"/><Relationship Id="rId4" Type="http://schemas.openxmlformats.org/officeDocument/2006/relationships/image" Target="../media/image183.png"/></Relationships>
</file>

<file path=ppt/slides/_rels/slide168.xml.rels><?xml version="1.0" encoding="UTF-8" standalone="yes"?>
<Relationships xmlns="http://schemas.openxmlformats.org/package/2006/relationships"><Relationship Id="rId8" Type="http://schemas.openxmlformats.org/officeDocument/2006/relationships/hyperlink" Target="https://www.youtube.com/watch?v=2DNDjQjNDTw"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SynCron-synchronization-for-near-data-processing-systems_hpca21-short-talk.pdf" TargetMode="External"/><Relationship Id="rId2" Type="http://schemas.openxmlformats.org/officeDocument/2006/relationships/hyperlink" Target="https://people.inf.ethz.ch/omutlu/pub/SynCron-synchronization-for-near-data-processing-systems_hpca21.pdf" TargetMode="External"/><Relationship Id="rId1" Type="http://schemas.openxmlformats.org/officeDocument/2006/relationships/slideLayout" Target="../slideLayouts/slideLayout532.xml"/><Relationship Id="rId6" Type="http://schemas.openxmlformats.org/officeDocument/2006/relationships/hyperlink" Target="https://people.inf.ethz.ch/omutlu/pub/SynCron-synchronization-for-near-data-processing-systems_hpca21-short-talk.pptx" TargetMode="External"/><Relationship Id="rId5" Type="http://schemas.openxmlformats.org/officeDocument/2006/relationships/hyperlink" Target="https://people.inf.ethz.ch/omutlu/pub/SynCron-synchronization-for-near-data-processing-systems_hpca21-talk.pdf" TargetMode="External"/><Relationship Id="rId10" Type="http://schemas.openxmlformats.org/officeDocument/2006/relationships/image" Target="../media/image184.tiff"/><Relationship Id="rId4" Type="http://schemas.openxmlformats.org/officeDocument/2006/relationships/hyperlink" Target="https://people.inf.ethz.ch/omutlu/pub/SynCron-synchronization-for-near-data-processing-systems_hpca21-talk.pptx" TargetMode="External"/><Relationship Id="rId9" Type="http://schemas.openxmlformats.org/officeDocument/2006/relationships/hyperlink" Target="https://www.youtube.com/watch?v=kGiN-YjeUUA" TargetMode="External"/></Relationships>
</file>

<file path=ppt/slides/_rels/slide169.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532.xml"/><Relationship Id="rId4" Type="http://schemas.openxmlformats.org/officeDocument/2006/relationships/image" Target="../media/image185.png"/></Relationships>
</file>

<file path=ppt/slides/_rels/slide170.xml.rels><?xml version="1.0" encoding="UTF-8" standalone="yes"?>
<Relationships xmlns="http://schemas.openxmlformats.org/package/2006/relationships"><Relationship Id="rId8" Type="http://schemas.openxmlformats.org/officeDocument/2006/relationships/hyperlink" Target="https://www.youtube.com/watch?v=HkMYuYMuZOg&amp;list=PL5Q2soXY2Zi8_VVChACnON4sfh2bJ5IrD&amp;index=161" TargetMode="External"/><Relationship Id="rId3" Type="http://schemas.openxmlformats.org/officeDocument/2006/relationships/hyperlink" Target="https://doi.org/10.1109/ACCESS.2021.3110993" TargetMode="External"/><Relationship Id="rId7" Type="http://schemas.openxmlformats.org/officeDocument/2006/relationships/hyperlink" Target="https://www.youtube.com/watch?v=GWideVyo0nM&amp;list=PL5Q2soXY2Zi8_VVChACnON4sfh2bJ5IrD&amp;index=156" TargetMode="External"/><Relationship Id="rId2" Type="http://schemas.openxmlformats.org/officeDocument/2006/relationships/hyperlink" Target="https://people.inf.ethz.ch/omutlu/pub/DAMOV-Bottleneck-Analysis-and-DataMovement-Benchmarks_arxiv21.pdf" TargetMode="External"/><Relationship Id="rId1" Type="http://schemas.openxmlformats.org/officeDocument/2006/relationships/slideLayout" Target="../slideLayouts/slideLayout555.xml"/><Relationship Id="rId6" Type="http://schemas.openxmlformats.org/officeDocument/2006/relationships/hyperlink" Target="https://github.com/CMU-SAFARI/DAMOV" TargetMode="External"/><Relationship Id="rId5" Type="http://schemas.openxmlformats.org/officeDocument/2006/relationships/hyperlink" Target="https://arxiv.org/pdf/2105.03725.pdf" TargetMode="External"/><Relationship Id="rId4" Type="http://schemas.openxmlformats.org/officeDocument/2006/relationships/hyperlink" Target="https://arxiv.org/abs/2105.03725" TargetMode="External"/><Relationship Id="rId9" Type="http://schemas.openxmlformats.org/officeDocument/2006/relationships/image" Target="../media/image179.png"/></Relationships>
</file>

<file path=ppt/slides/_rels/slide171.xml.rels><?xml version="1.0" encoding="UTF-8" standalone="yes"?>
<Relationships xmlns="http://schemas.openxmlformats.org/package/2006/relationships"><Relationship Id="rId8" Type="http://schemas.openxmlformats.org/officeDocument/2006/relationships/hyperlink" Target="https://people.inf.ethz.ch/omutlu/pub/PiDRAM_comparch22-lecture-slides.pptx" TargetMode="External"/><Relationship Id="rId3" Type="http://schemas.openxmlformats.org/officeDocument/2006/relationships/hyperlink" Target="http://taco.acm.org/" TargetMode="External"/><Relationship Id="rId7" Type="http://schemas.openxmlformats.org/officeDocument/2006/relationships/hyperlink" Target="https://people.inf.ethz.ch/omutlu/pub/PiDRAM_hipeac23-talk.pdf" TargetMode="External"/><Relationship Id="rId12" Type="http://schemas.openxmlformats.org/officeDocument/2006/relationships/image" Target="../media/image135.png"/><Relationship Id="rId2" Type="http://schemas.openxmlformats.org/officeDocument/2006/relationships/hyperlink" Target="https://people.inf.ethz.ch/omutlu/pub/PiDRAM_taco23.pdf" TargetMode="External"/><Relationship Id="rId1" Type="http://schemas.openxmlformats.org/officeDocument/2006/relationships/slideLayout" Target="../slideLayouts/slideLayout532.xml"/><Relationship Id="rId6" Type="http://schemas.openxmlformats.org/officeDocument/2006/relationships/hyperlink" Target="https://people.inf.ethz.ch/omutlu/pub/PiDRAM_hipeac23-talk.pptx" TargetMode="External"/><Relationship Id="rId11" Type="http://schemas.openxmlformats.org/officeDocument/2006/relationships/hyperlink" Target="https://github.com/CMU-SAFARI/PiDRAM" TargetMode="External"/><Relationship Id="rId5" Type="http://schemas.openxmlformats.org/officeDocument/2006/relationships/hyperlink" Target="https://www.hipeac.net/2023/toulouse/" TargetMode="External"/><Relationship Id="rId10" Type="http://schemas.openxmlformats.org/officeDocument/2006/relationships/hyperlink" Target="https://www.youtube.com/watch?v=JyWxkeQA0W8" TargetMode="External"/><Relationship Id="rId4" Type="http://schemas.openxmlformats.org/officeDocument/2006/relationships/hyperlink" Target="https://arxiv.org/abs/2111.00082" TargetMode="External"/><Relationship Id="rId9" Type="http://schemas.openxmlformats.org/officeDocument/2006/relationships/hyperlink" Target="https://people.inf.ethz.ch/omutlu/pub/PiDRAM_comparch22-lecture-slides.pdf" TargetMode="External"/></Relationships>
</file>

<file path=ppt/slides/_rels/slide172.xml.rels><?xml version="1.0" encoding="UTF-8" standalone="yes"?>
<Relationships xmlns="http://schemas.openxmlformats.org/package/2006/relationships"><Relationship Id="rId3" Type="http://schemas.openxmlformats.org/officeDocument/2006/relationships/hyperlink" Target="https://arxiv.org/abs/2308.11030" TargetMode="External"/><Relationship Id="rId2" Type="http://schemas.openxmlformats.org/officeDocument/2006/relationships/hyperlink" Target="https://people.inf.ethz.ch/omutlu/pub/Ramulator2_arxiv23.pdf" TargetMode="External"/><Relationship Id="rId1" Type="http://schemas.openxmlformats.org/officeDocument/2006/relationships/slideLayout" Target="../slideLayouts/slideLayout532.xml"/><Relationship Id="rId6" Type="http://schemas.openxmlformats.org/officeDocument/2006/relationships/hyperlink" Target="https://arxiv.org/pdf/2308.11030.pdf" TargetMode="External"/><Relationship Id="rId5" Type="http://schemas.openxmlformats.org/officeDocument/2006/relationships/image" Target="../media/image186.png"/><Relationship Id="rId4" Type="http://schemas.openxmlformats.org/officeDocument/2006/relationships/hyperlink" Target="https://github.com/CMU-SAFARI/ramulator2" TargetMode="External"/></Relationships>
</file>

<file path=ppt/slides/_rels/slide173.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25.xml"/></Relationships>
</file>

<file path=ppt/slides/_rels/slide174.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hyperlink" Target="https://safari.ethz.ch/safari-newsletter-june-2023/" TargetMode="External"/><Relationship Id="rId1" Type="http://schemas.openxmlformats.org/officeDocument/2006/relationships/slideLayout" Target="../slideLayouts/slideLayout502.xml"/></Relationships>
</file>

<file path=ppt/slides/_rels/slide175.xml.rels><?xml version="1.0" encoding="UTF-8" standalone="yes"?>
<Relationships xmlns="http://schemas.openxmlformats.org/package/2006/relationships"><Relationship Id="rId8" Type="http://schemas.openxmlformats.org/officeDocument/2006/relationships/hyperlink" Target="http://users.ece.cmu.edu/~omutlu/pub/avatar-dram-refresh_dsn15.pdf" TargetMode="External"/><Relationship Id="rId3" Type="http://schemas.openxmlformats.org/officeDocument/2006/relationships/image" Target="../media/image50.png"/><Relationship Id="rId7" Type="http://schemas.openxmlformats.org/officeDocument/2006/relationships/hyperlink" Target="http://users.ece.cmu.edu/~omutlu/pub/adaptive-latency-dram_hpca15.pdf" TargetMode="External"/><Relationship Id="rId2" Type="http://schemas.openxmlformats.org/officeDocument/2006/relationships/image" Target="../media/image49.png"/><Relationship Id="rId1" Type="http://schemas.openxmlformats.org/officeDocument/2006/relationships/slideLayout" Target="../slideLayouts/slideLayout662.xml"/><Relationship Id="rId6" Type="http://schemas.openxmlformats.org/officeDocument/2006/relationships/hyperlink" Target="http://users.ece.cmu.edu/~omutlu/pub/dram-row-hammer_isca14.pdf" TargetMode="External"/><Relationship Id="rId5" Type="http://schemas.openxmlformats.org/officeDocument/2006/relationships/hyperlink" Target="http://users.ece.cmu.edu/~omutlu/pub/error-mitigation-for-intermittent-dram-failures_sigmetrics14.pdf" TargetMode="External"/><Relationship Id="rId4" Type="http://schemas.openxmlformats.org/officeDocument/2006/relationships/hyperlink" Target="http://users.ece.cmu.edu/~omutlu/pub/dram-retention-time-characterization_isca13.pdf" TargetMode="External"/></Relationships>
</file>

<file path=ppt/slides/_rels/slide17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674.xml"/></Relationships>
</file>

<file path=ppt/slides/_rels/slide177.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hyperlink" Target="https://people.inf.ethz.ch/omutlu/pub/softMC_hpca17.pdf" TargetMode="External"/><Relationship Id="rId1" Type="http://schemas.openxmlformats.org/officeDocument/2006/relationships/slideLayout" Target="../slideLayouts/slideLayout674.xml"/><Relationship Id="rId4" Type="http://schemas.openxmlformats.org/officeDocument/2006/relationships/image" Target="../media/image47.png"/></Relationships>
</file>

<file path=ppt/slides/_rels/slide178.xml.rels><?xml version="1.0" encoding="UTF-8" standalone="yes"?>
<Relationships xmlns="http://schemas.openxmlformats.org/package/2006/relationships"><Relationship Id="rId8" Type="http://schemas.openxmlformats.org/officeDocument/2006/relationships/hyperlink" Target="https://people.inf.ethz.ch/omutlu/pub/softMC_hpca17-lightning-talk.pptx" TargetMode="External"/><Relationship Id="rId3" Type="http://schemas.openxmlformats.org/officeDocument/2006/relationships/hyperlink" Target="https://github.com/CMU-SAFARI/SoftMC" TargetMode="External"/><Relationship Id="rId7" Type="http://schemas.openxmlformats.org/officeDocument/2006/relationships/hyperlink" Target="https://people.inf.ethz.ch/omutlu/pub/softMC_hpca17-talk.pdf" TargetMode="External"/><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hyperlink" Target="https://people.inf.ethz.ch/omutlu/pub/softMC_hpca17-talk.pptx" TargetMode="External"/><Relationship Id="rId5" Type="http://schemas.openxmlformats.org/officeDocument/2006/relationships/hyperlink" Target="https://hpca2017.org/" TargetMode="External"/><Relationship Id="rId10" Type="http://schemas.openxmlformats.org/officeDocument/2006/relationships/hyperlink" Target="https://www.youtube.com/watch?v=tnSPEP3t-Ys" TargetMode="External"/><Relationship Id="rId4" Type="http://schemas.openxmlformats.org/officeDocument/2006/relationships/hyperlink" Target="https://people.inf.ethz.ch/omutlu/pub/softMC_hpca17.pdf" TargetMode="External"/><Relationship Id="rId9" Type="http://schemas.openxmlformats.org/officeDocument/2006/relationships/hyperlink" Target="https://people.inf.ethz.ch/omutlu/pub/softMC_hpca17-lightning-talk.pdf" TargetMode="External"/></Relationships>
</file>

<file path=ppt/slides/_rels/slide179.xml.rels><?xml version="1.0" encoding="UTF-8" standalone="yes"?>
<Relationships xmlns="http://schemas.openxmlformats.org/package/2006/relationships"><Relationship Id="rId3" Type="http://schemas.openxmlformats.org/officeDocument/2006/relationships/hyperlink" Target="https://arxiv.org/pdf/2211.05838.pdf" TargetMode="External"/><Relationship Id="rId7" Type="http://schemas.openxmlformats.org/officeDocument/2006/relationships/image" Target="../media/image52.png"/><Relationship Id="rId2" Type="http://schemas.openxmlformats.org/officeDocument/2006/relationships/hyperlink" Target="https://github.com/CMU-SAFARI/DRAM-Bender" TargetMode="External"/><Relationship Id="rId1" Type="http://schemas.openxmlformats.org/officeDocument/2006/relationships/slideLayout" Target="../slideLayouts/slideLayout2.xml"/><Relationship Id="rId6" Type="http://schemas.openxmlformats.org/officeDocument/2006/relationships/hyperlink" Target="https://www.youtube.com/watch?v=FklVEsfdZCI" TargetMode="External"/><Relationship Id="rId5" Type="http://schemas.openxmlformats.org/officeDocument/2006/relationships/hyperlink" Target="https://arxiv.org/abs/2211.05838" TargetMode="External"/><Relationship Id="rId4" Type="http://schemas.openxmlformats.org/officeDocument/2006/relationships/hyperlink" Target="https://ieeexplore.ieee.org/xpl/RecentIssue.jsp?punumber=43" TargetMode="External"/></Relationships>
</file>

<file path=ppt/slides/_rels/slide180.xml.rels><?xml version="1.0" encoding="UTF-8" standalone="yes"?>
<Relationships xmlns="http://schemas.openxmlformats.org/package/2006/relationships"><Relationship Id="rId8" Type="http://schemas.openxmlformats.org/officeDocument/2006/relationships/image" Target="../media/image194.png"/><Relationship Id="rId3" Type="http://schemas.openxmlformats.org/officeDocument/2006/relationships/image" Target="../media/image189.png"/><Relationship Id="rId7" Type="http://schemas.openxmlformats.org/officeDocument/2006/relationships/image" Target="../media/image193.png"/><Relationship Id="rId2" Type="http://schemas.openxmlformats.org/officeDocument/2006/relationships/notesSlide" Target="../notesSlides/notesSlide48.xml"/><Relationship Id="rId1" Type="http://schemas.openxmlformats.org/officeDocument/2006/relationships/slideLayout" Target="../slideLayouts/slideLayout527.xml"/><Relationship Id="rId6" Type="http://schemas.openxmlformats.org/officeDocument/2006/relationships/image" Target="../media/image192.png"/><Relationship Id="rId5" Type="http://schemas.openxmlformats.org/officeDocument/2006/relationships/image" Target="../media/image191.png"/><Relationship Id="rId10" Type="http://schemas.openxmlformats.org/officeDocument/2006/relationships/hyperlink" Target="https://github.com/CMU-SAFARI/DRAM-Bender" TargetMode="External"/><Relationship Id="rId4" Type="http://schemas.openxmlformats.org/officeDocument/2006/relationships/image" Target="../media/image190.svg"/><Relationship Id="rId9" Type="http://schemas.openxmlformats.org/officeDocument/2006/relationships/image" Target="../media/image195.png"/></Relationships>
</file>

<file path=ppt/slides/_rels/slide181.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notesSlide" Target="../notesSlides/notesSlide49.xml"/><Relationship Id="rId1" Type="http://schemas.openxmlformats.org/officeDocument/2006/relationships/slideLayout" Target="../slideLayouts/slideLayout685.xml"/></Relationships>
</file>

<file path=ppt/slides/_rels/slide182.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50.xml"/><Relationship Id="rId1" Type="http://schemas.openxmlformats.org/officeDocument/2006/relationships/slideLayout" Target="../slideLayouts/slideLayout600.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4.xml.rels><?xml version="1.0" encoding="UTF-8" standalone="yes"?>
<Relationships xmlns="http://schemas.openxmlformats.org/package/2006/relationships"><Relationship Id="rId8" Type="http://schemas.openxmlformats.org/officeDocument/2006/relationships/hyperlink" Target="https://www.youtube.com/watch?v=ioPERTy7bz4" TargetMode="External"/><Relationship Id="rId3" Type="http://schemas.openxmlformats.org/officeDocument/2006/relationships/hyperlink" Target="http://www.microarch.org/micro55/" TargetMode="External"/><Relationship Id="rId7" Type="http://schemas.openxmlformats.org/officeDocument/2006/relationships/hyperlink" Target="https://people.inf.ethz.ch/omutlu/pub/FlashCosmos_SSD-lecture-slides.pdf" TargetMode="External"/><Relationship Id="rId2" Type="http://schemas.openxmlformats.org/officeDocument/2006/relationships/hyperlink" Target="https://arxiv.org/pdf/2209.05566.pdf" TargetMode="External"/><Relationship Id="rId1" Type="http://schemas.openxmlformats.org/officeDocument/2006/relationships/slideLayout" Target="../slideLayouts/slideLayout457.xml"/><Relationship Id="rId6" Type="http://schemas.openxmlformats.org/officeDocument/2006/relationships/hyperlink" Target="https://people.inf.ethz.ch/omutlu/pub/FlashCosmos_SSD-lecture-slides.pptx" TargetMode="External"/><Relationship Id="rId5" Type="http://schemas.openxmlformats.org/officeDocument/2006/relationships/hyperlink" Target="https://people.inf.ethz.ch/omutlu/pub/FlashCosmos_micro22-talk.pdf" TargetMode="External"/><Relationship Id="rId10" Type="http://schemas.openxmlformats.org/officeDocument/2006/relationships/image" Target="../media/image154.png"/><Relationship Id="rId4" Type="http://schemas.openxmlformats.org/officeDocument/2006/relationships/hyperlink" Target="https://people.inf.ethz.ch/omutlu/pub/FlashCosmos_micro22-talk.pptx" TargetMode="External"/><Relationship Id="rId9" Type="http://schemas.openxmlformats.org/officeDocument/2006/relationships/hyperlink" Target="https://arxiv.org/abs/2209.05566" TargetMode="External"/></Relationships>
</file>

<file path=ppt/slides/_rels/slide18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88.xml"/></Relationships>
</file>

<file path=ppt/slides/_rels/slide18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88.xml"/></Relationships>
</file>

<file path=ppt/slides/_rels/slide18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688.xml"/></Relationships>
</file>

<file path=ppt/slides/_rels/slide188.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54.xml"/><Relationship Id="rId1" Type="http://schemas.openxmlformats.org/officeDocument/2006/relationships/slideLayout" Target="../slideLayouts/slideLayout688.xml"/><Relationship Id="rId5" Type="http://schemas.openxmlformats.org/officeDocument/2006/relationships/image" Target="../media/image199.png"/><Relationship Id="rId4" Type="http://schemas.openxmlformats.org/officeDocument/2006/relationships/hyperlink" Target="https://arxiv.org/abs/2209.05566.pdf" TargetMode="External"/></Relationships>
</file>

<file path=ppt/slides/_rels/slide18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88.xml"/></Relationships>
</file>

<file path=ppt/slides/_rels/slide190.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56.xml"/><Relationship Id="rId1" Type="http://schemas.openxmlformats.org/officeDocument/2006/relationships/slideLayout" Target="../slideLayouts/slideLayout688.xml"/><Relationship Id="rId4" Type="http://schemas.openxmlformats.org/officeDocument/2006/relationships/chart" Target="../charts/chart11.xml"/></Relationships>
</file>

<file path=ppt/slides/_rels/slide191.xml.rels><?xml version="1.0" encoding="UTF-8" standalone="yes"?>
<Relationships xmlns="http://schemas.openxmlformats.org/package/2006/relationships"><Relationship Id="rId8" Type="http://schemas.openxmlformats.org/officeDocument/2006/relationships/hyperlink" Target="https://www.youtube.com/watch?v=ioPERTy7bz4" TargetMode="External"/><Relationship Id="rId3" Type="http://schemas.openxmlformats.org/officeDocument/2006/relationships/hyperlink" Target="http://www.microarch.org/micro55/" TargetMode="External"/><Relationship Id="rId7" Type="http://schemas.openxmlformats.org/officeDocument/2006/relationships/hyperlink" Target="https://people.inf.ethz.ch/omutlu/pub/FlashCosmos_SSD-lecture-slides.pdf" TargetMode="External"/><Relationship Id="rId2" Type="http://schemas.openxmlformats.org/officeDocument/2006/relationships/hyperlink" Target="https://arxiv.org/pdf/2209.05566.pdf" TargetMode="External"/><Relationship Id="rId1" Type="http://schemas.openxmlformats.org/officeDocument/2006/relationships/slideLayout" Target="../slideLayouts/slideLayout457.xml"/><Relationship Id="rId6" Type="http://schemas.openxmlformats.org/officeDocument/2006/relationships/hyperlink" Target="https://people.inf.ethz.ch/omutlu/pub/FlashCosmos_SSD-lecture-slides.pptx" TargetMode="External"/><Relationship Id="rId5" Type="http://schemas.openxmlformats.org/officeDocument/2006/relationships/hyperlink" Target="https://people.inf.ethz.ch/omutlu/pub/FlashCosmos_micro22-talk.pdf" TargetMode="External"/><Relationship Id="rId10" Type="http://schemas.openxmlformats.org/officeDocument/2006/relationships/image" Target="../media/image154.png"/><Relationship Id="rId4" Type="http://schemas.openxmlformats.org/officeDocument/2006/relationships/hyperlink" Target="https://people.inf.ethz.ch/omutlu/pub/FlashCosmos_micro22-talk.pptx" TargetMode="External"/><Relationship Id="rId9" Type="http://schemas.openxmlformats.org/officeDocument/2006/relationships/hyperlink" Target="https://arxiv.org/abs/2209.05566" TargetMode="Externa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7.xml"/><Relationship Id="rId1" Type="http://schemas.openxmlformats.org/officeDocument/2006/relationships/slideLayout" Target="../slideLayouts/slideLayout728.xml"/><Relationship Id="rId4" Type="http://schemas.openxmlformats.org/officeDocument/2006/relationships/image" Target="../media/image70.svg"/></Relationships>
</file>

<file path=ppt/slides/_rels/slide19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8.xml"/><Relationship Id="rId1" Type="http://schemas.openxmlformats.org/officeDocument/2006/relationships/slideLayout" Target="../slideLayouts/slideLayout728.xml"/><Relationship Id="rId4" Type="http://schemas.openxmlformats.org/officeDocument/2006/relationships/image" Target="../media/image70.svg"/></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6.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716.xml"/><Relationship Id="rId1" Type="http://schemas.openxmlformats.org/officeDocument/2006/relationships/tags" Target="../tags/tag4.xml"/><Relationship Id="rId4" Type="http://schemas.openxmlformats.org/officeDocument/2006/relationships/image" Target="../media/image1.png"/></Relationships>
</file>

<file path=ppt/slides/_rels/slide197.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716.xml"/><Relationship Id="rId1" Type="http://schemas.openxmlformats.org/officeDocument/2006/relationships/tags" Target="../tags/tag5.xml"/><Relationship Id="rId4" Type="http://schemas.openxmlformats.org/officeDocument/2006/relationships/image" Target="../media/image1.png"/></Relationships>
</file>

<file path=ppt/slides/_rels/slide198.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716.xml"/><Relationship Id="rId1" Type="http://schemas.openxmlformats.org/officeDocument/2006/relationships/tags" Target="../tags/tag6.xml"/><Relationship Id="rId5" Type="http://schemas.openxmlformats.org/officeDocument/2006/relationships/image" Target="../media/image200.png"/><Relationship Id="rId4" Type="http://schemas.openxmlformats.org/officeDocument/2006/relationships/image" Target="../media/image1.png"/></Relationships>
</file>

<file path=ppt/slides/_rels/slide199.xml.rels><?xml version="1.0" encoding="UTF-8" standalone="yes"?>
<Relationships xmlns="http://schemas.openxmlformats.org/package/2006/relationships"><Relationship Id="rId3" Type="http://schemas.openxmlformats.org/officeDocument/2006/relationships/notesSlide" Target="../notesSlides/notesSlide62.xml"/><Relationship Id="rId7" Type="http://schemas.openxmlformats.org/officeDocument/2006/relationships/image" Target="../media/image202.png"/><Relationship Id="rId2" Type="http://schemas.openxmlformats.org/officeDocument/2006/relationships/slideLayout" Target="../slideLayouts/slideLayout716.xml"/><Relationship Id="rId1" Type="http://schemas.openxmlformats.org/officeDocument/2006/relationships/tags" Target="../tags/tag7.xml"/><Relationship Id="rId6" Type="http://schemas.openxmlformats.org/officeDocument/2006/relationships/image" Target="../media/image201.png"/><Relationship Id="rId5" Type="http://schemas.openxmlformats.org/officeDocument/2006/relationships/image" Target="../media/image200.png"/><Relationship Id="rId4" Type="http://schemas.openxmlformats.org/officeDocument/2006/relationships/image" Target="../media/image1.png"/></Relationships>
</file>

<file path=ppt/slides/_rels/slide20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3.xml"/><Relationship Id="rId1" Type="http://schemas.openxmlformats.org/officeDocument/2006/relationships/slideLayout" Target="../slideLayouts/slideLayout716.xml"/></Relationships>
</file>

<file path=ppt/slides/_rels/slide201.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716.xml"/><Relationship Id="rId1" Type="http://schemas.openxmlformats.org/officeDocument/2006/relationships/tags" Target="../tags/tag8.xml"/><Relationship Id="rId4" Type="http://schemas.openxmlformats.org/officeDocument/2006/relationships/image" Target="../media/image1.png"/></Relationships>
</file>

<file path=ppt/slides/_rels/slide202.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716.xml"/><Relationship Id="rId1" Type="http://schemas.openxmlformats.org/officeDocument/2006/relationships/tags" Target="../tags/tag9.xml"/><Relationship Id="rId4" Type="http://schemas.openxmlformats.org/officeDocument/2006/relationships/image" Target="../media/image1.png"/></Relationships>
</file>

<file path=ppt/slides/_rels/slide203.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716.xml"/><Relationship Id="rId1" Type="http://schemas.openxmlformats.org/officeDocument/2006/relationships/tags" Target="../tags/tag10.xml"/><Relationship Id="rId4" Type="http://schemas.openxmlformats.org/officeDocument/2006/relationships/image" Target="../media/image1.png"/></Relationships>
</file>

<file path=ppt/slides/_rels/slide204.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716.xml"/><Relationship Id="rId1" Type="http://schemas.openxmlformats.org/officeDocument/2006/relationships/tags" Target="../tags/tag11.xml"/><Relationship Id="rId4" Type="http://schemas.openxmlformats.org/officeDocument/2006/relationships/image" Target="../media/image1.png"/></Relationships>
</file>

<file path=ppt/slides/_rels/slide205.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716.xml"/><Relationship Id="rId1" Type="http://schemas.openxmlformats.org/officeDocument/2006/relationships/tags" Target="../tags/tag12.xml"/><Relationship Id="rId4" Type="http://schemas.openxmlformats.org/officeDocument/2006/relationships/image" Target="../media/image1.png"/></Relationships>
</file>

<file path=ppt/slides/_rels/slide206.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69.xml"/><Relationship Id="rId1" Type="http://schemas.openxmlformats.org/officeDocument/2006/relationships/slideLayout" Target="../slideLayouts/slideLayout716.xml"/><Relationship Id="rId4" Type="http://schemas.openxmlformats.org/officeDocument/2006/relationships/image" Target="../media/image1.png"/></Relationships>
</file>

<file path=ppt/slides/_rels/slide207.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70.xml"/><Relationship Id="rId1" Type="http://schemas.openxmlformats.org/officeDocument/2006/relationships/slideLayout" Target="../slideLayouts/slideLayout716.xml"/><Relationship Id="rId4" Type="http://schemas.openxmlformats.org/officeDocument/2006/relationships/image" Target="../media/image1.png"/></Relationships>
</file>

<file path=ppt/slides/_rels/slide208.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716.xml"/><Relationship Id="rId1" Type="http://schemas.openxmlformats.org/officeDocument/2006/relationships/tags" Target="../tags/tag13.xml"/><Relationship Id="rId4" Type="http://schemas.openxmlformats.org/officeDocument/2006/relationships/image" Target="../media/image1.png"/></Relationships>
</file>

<file path=ppt/slides/_rels/slide20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2.xml"/><Relationship Id="rId1" Type="http://schemas.openxmlformats.org/officeDocument/2006/relationships/slideLayout" Target="../slideLayouts/slideLayout716.xml"/><Relationship Id="rId5" Type="http://schemas.openxmlformats.org/officeDocument/2006/relationships/image" Target="../media/image204.png"/><Relationship Id="rId4" Type="http://schemas.openxmlformats.org/officeDocument/2006/relationships/image" Target="../media/image203.png"/></Relationships>
</file>

<file path=ppt/slides/_rels/slide210.xml.rels><?xml version="1.0" encoding="UTF-8" standalone="yes"?>
<Relationships xmlns="http://schemas.openxmlformats.org/package/2006/relationships"><Relationship Id="rId8" Type="http://schemas.openxmlformats.org/officeDocument/2006/relationships/image" Target="../media/image208.svg"/><Relationship Id="rId3" Type="http://schemas.openxmlformats.org/officeDocument/2006/relationships/notesSlide" Target="../notesSlides/notesSlide73.xml"/><Relationship Id="rId7" Type="http://schemas.openxmlformats.org/officeDocument/2006/relationships/image" Target="../media/image207.png"/><Relationship Id="rId2" Type="http://schemas.openxmlformats.org/officeDocument/2006/relationships/slideLayout" Target="../slideLayouts/slideLayout716.xml"/><Relationship Id="rId1" Type="http://schemas.openxmlformats.org/officeDocument/2006/relationships/tags" Target="../tags/tag14.xml"/><Relationship Id="rId6" Type="http://schemas.openxmlformats.org/officeDocument/2006/relationships/image" Target="../media/image206.svg"/><Relationship Id="rId5" Type="http://schemas.openxmlformats.org/officeDocument/2006/relationships/image" Target="../media/image205.png"/><Relationship Id="rId10" Type="http://schemas.openxmlformats.org/officeDocument/2006/relationships/image" Target="../media/image210.svg"/><Relationship Id="rId4" Type="http://schemas.openxmlformats.org/officeDocument/2006/relationships/image" Target="../media/image1.png"/><Relationship Id="rId9" Type="http://schemas.openxmlformats.org/officeDocument/2006/relationships/image" Target="../media/image209.png"/></Relationships>
</file>

<file path=ppt/slides/_rels/slide211.xml.rels><?xml version="1.0" encoding="UTF-8" standalone="yes"?>
<Relationships xmlns="http://schemas.openxmlformats.org/package/2006/relationships"><Relationship Id="rId1" Type="http://schemas.openxmlformats.org/officeDocument/2006/relationships/slideLayout" Target="../slideLayouts/slideLayout716.xml"/></Relationships>
</file>

<file path=ppt/slides/_rels/slide212.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531.xml"/></Relationships>
</file>

<file path=ppt/slides/_rels/slide213.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7.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532.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214.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4.png"/><Relationship Id="rId7" Type="http://schemas.openxmlformats.org/officeDocument/2006/relationships/image" Target="../media/image1.png"/><Relationship Id="rId2" Type="http://schemas.openxmlformats.org/officeDocument/2006/relationships/notesSlide" Target="../notesSlides/notesSlide75.xml"/><Relationship Id="rId1" Type="http://schemas.openxmlformats.org/officeDocument/2006/relationships/slideLayout" Target="../slideLayouts/slideLayout716.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215.xml.rels><?xml version="1.0" encoding="UTF-8" standalone="yes"?>
<Relationships xmlns="http://schemas.openxmlformats.org/package/2006/relationships"><Relationship Id="rId3" Type="http://schemas.openxmlformats.org/officeDocument/2006/relationships/chart" Target="../charts/chart14.xml"/><Relationship Id="rId2" Type="http://schemas.openxmlformats.org/officeDocument/2006/relationships/notesSlide" Target="../notesSlides/notesSlide76.xml"/><Relationship Id="rId1" Type="http://schemas.openxmlformats.org/officeDocument/2006/relationships/slideLayout" Target="../slideLayouts/slideLayout716.xml"/><Relationship Id="rId4" Type="http://schemas.openxmlformats.org/officeDocument/2006/relationships/image" Target="../media/image1.png"/></Relationships>
</file>

<file path=ppt/slides/_rels/slide2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7.xml"/><Relationship Id="rId1" Type="http://schemas.openxmlformats.org/officeDocument/2006/relationships/slideLayout" Target="../slideLayouts/slideLayout716.xml"/><Relationship Id="rId5" Type="http://schemas.openxmlformats.org/officeDocument/2006/relationships/chart" Target="../charts/chart16.xml"/><Relationship Id="rId4" Type="http://schemas.openxmlformats.org/officeDocument/2006/relationships/chart" Target="../charts/chart15.xml"/></Relationships>
</file>

<file path=ppt/slides/_rels/slide21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78.xml"/><Relationship Id="rId1" Type="http://schemas.openxmlformats.org/officeDocument/2006/relationships/slideLayout" Target="../slideLayouts/slideLayout716.xml"/><Relationship Id="rId6" Type="http://schemas.openxmlformats.org/officeDocument/2006/relationships/image" Target="../media/image1.png"/><Relationship Id="rId5" Type="http://schemas.openxmlformats.org/officeDocument/2006/relationships/image" Target="../media/image111.emf"/><Relationship Id="rId4" Type="http://schemas.openxmlformats.org/officeDocument/2006/relationships/image" Target="../media/image110.png"/></Relationships>
</file>

<file path=ppt/slides/_rels/slide218.xml.rels><?xml version="1.0" encoding="UTF-8" standalone="yes"?>
<Relationships xmlns="http://schemas.openxmlformats.org/package/2006/relationships"><Relationship Id="rId3" Type="http://schemas.openxmlformats.org/officeDocument/2006/relationships/chart" Target="../charts/chart17.xml"/><Relationship Id="rId2" Type="http://schemas.openxmlformats.org/officeDocument/2006/relationships/notesSlide" Target="../notesSlides/notesSlide79.xml"/><Relationship Id="rId1" Type="http://schemas.openxmlformats.org/officeDocument/2006/relationships/slideLayout" Target="../slideLayouts/slideLayout716.xml"/><Relationship Id="rId5" Type="http://schemas.openxmlformats.org/officeDocument/2006/relationships/image" Target="../media/image1.png"/><Relationship Id="rId4" Type="http://schemas.openxmlformats.org/officeDocument/2006/relationships/chart" Target="../charts/chart18.xml"/></Relationships>
</file>

<file path=ppt/slides/_rels/slide219.xml.rels><?xml version="1.0" encoding="UTF-8" standalone="yes"?>
<Relationships xmlns="http://schemas.openxmlformats.org/package/2006/relationships"><Relationship Id="rId3" Type="http://schemas.openxmlformats.org/officeDocument/2006/relationships/chart" Target="../charts/chart19.xml"/><Relationship Id="rId2" Type="http://schemas.openxmlformats.org/officeDocument/2006/relationships/notesSlide" Target="../notesSlides/notesSlide80.xml"/><Relationship Id="rId1" Type="http://schemas.openxmlformats.org/officeDocument/2006/relationships/slideLayout" Target="../slideLayouts/slideLayout716.xml"/><Relationship Id="rId4" Type="http://schemas.openxmlformats.org/officeDocument/2006/relationships/image" Target="../media/image1.png"/></Relationships>
</file>

<file path=ppt/slides/_rels/slide220.xml.rels><?xml version="1.0" encoding="UTF-8" standalone="yes"?>
<Relationships xmlns="http://schemas.openxmlformats.org/package/2006/relationships"><Relationship Id="rId3" Type="http://schemas.openxmlformats.org/officeDocument/2006/relationships/chart" Target="../charts/chart20.xml"/><Relationship Id="rId2" Type="http://schemas.openxmlformats.org/officeDocument/2006/relationships/notesSlide" Target="../notesSlides/notesSlide81.xml"/><Relationship Id="rId1" Type="http://schemas.openxmlformats.org/officeDocument/2006/relationships/slideLayout" Target="../slideLayouts/slideLayout716.xml"/><Relationship Id="rId4" Type="http://schemas.openxmlformats.org/officeDocument/2006/relationships/image" Target="../media/image1.png"/></Relationships>
</file>

<file path=ppt/slides/_rels/slide221.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7.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532.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222.xml.rels><?xml version="1.0" encoding="UTF-8" standalone="yes"?>
<Relationships xmlns="http://schemas.openxmlformats.org/package/2006/relationships"><Relationship Id="rId2" Type="http://schemas.openxmlformats.org/officeDocument/2006/relationships/image" Target="../media/image211.png"/><Relationship Id="rId1" Type="http://schemas.openxmlformats.org/officeDocument/2006/relationships/slideLayout" Target="../slideLayouts/slideLayout532.xml"/></Relationships>
</file>

<file path=ppt/slides/_rels/slide223.xml.rels><?xml version="1.0" encoding="UTF-8" standalone="yes"?>
<Relationships xmlns="http://schemas.openxmlformats.org/package/2006/relationships"><Relationship Id="rId1" Type="http://schemas.openxmlformats.org/officeDocument/2006/relationships/slideLayout" Target="../slideLayouts/slideLayout581.xml"/></Relationships>
</file>

<file path=ppt/slides/_rels/slide224.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225.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532.xml"/></Relationships>
</file>

<file path=ppt/slides/_rels/slide227.xml.rels><?xml version="1.0" encoding="UTF-8" standalone="yes"?>
<Relationships xmlns="http://schemas.openxmlformats.org/package/2006/relationships"><Relationship Id="rId3" Type="http://schemas.openxmlformats.org/officeDocument/2006/relationships/hyperlink" Target="https://www.youtube.com/watch?v=KV2MXvcBgb0" TargetMode="External"/><Relationship Id="rId2" Type="http://schemas.openxmlformats.org/officeDocument/2006/relationships/hyperlink" Target="https://events.safari.ethz.ch/micro24-memorycentric-tutorial/" TargetMode="External"/><Relationship Id="rId1" Type="http://schemas.openxmlformats.org/officeDocument/2006/relationships/slideLayout" Target="../slideLayouts/slideLayout532.xml"/><Relationship Id="rId4" Type="http://schemas.openxmlformats.org/officeDocument/2006/relationships/image" Target="../media/image212.jpeg"/></Relationships>
</file>

<file path=ppt/slides/_rels/slide228.xml.rels><?xml version="1.0" encoding="UTF-8" standalone="yes"?>
<Relationships xmlns="http://schemas.openxmlformats.org/package/2006/relationships"><Relationship Id="rId3" Type="http://schemas.openxmlformats.org/officeDocument/2006/relationships/hyperlink" Target="https://events.safari.ethz.ch/ppopp25-memorycentric-tutorial/" TargetMode="External"/><Relationship Id="rId2" Type="http://schemas.openxmlformats.org/officeDocument/2006/relationships/image" Target="../media/image213.jpeg"/><Relationship Id="rId1" Type="http://schemas.openxmlformats.org/officeDocument/2006/relationships/slideLayout" Target="../slideLayouts/slideLayout532.xml"/><Relationship Id="rId4" Type="http://schemas.openxmlformats.org/officeDocument/2006/relationships/hyperlink" Target="https://www.youtube.com/live/NkDY6osus6g" TargetMode="External"/></Relationships>
</file>

<file path=ppt/slides/_rels/slide229.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25.xml"/></Relationships>
</file>

<file path=ppt/slides/_rels/slide230.xml.rels><?xml version="1.0" encoding="UTF-8" standalone="yes"?>
<Relationships xmlns="http://schemas.openxmlformats.org/package/2006/relationships"><Relationship Id="rId1" Type="http://schemas.openxmlformats.org/officeDocument/2006/relationships/slideLayout" Target="../slideLayouts/slideLayout422.xml"/></Relationships>
</file>

<file path=ppt/slides/_rels/slide231.xml.rels><?xml version="1.0" encoding="UTF-8" standalone="yes"?>
<Relationships xmlns="http://schemas.openxmlformats.org/package/2006/relationships"><Relationship Id="rId3" Type="http://schemas.openxmlformats.org/officeDocument/2006/relationships/image" Target="../media/image214.jpeg"/><Relationship Id="rId2" Type="http://schemas.openxmlformats.org/officeDocument/2006/relationships/hyperlink" Target="http://www.safari.ethz.ch/" TargetMode="External"/><Relationship Id="rId1" Type="http://schemas.openxmlformats.org/officeDocument/2006/relationships/slideLayout" Target="../slideLayouts/slideLayout4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20815A-55DD-4DE9-D853-F5D79B323A05}"/>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86159970-492C-CEE4-C9F4-F43F5F07F39D}"/>
              </a:ext>
            </a:extLst>
          </p:cNvPr>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19 May 2025</a:t>
            </a:r>
          </a:p>
          <a:p>
            <a:r>
              <a:rPr lang="en-US" dirty="0"/>
              <a:t>IMW Invited Talk</a:t>
            </a:r>
          </a:p>
        </p:txBody>
      </p:sp>
      <p:sp>
        <p:nvSpPr>
          <p:cNvPr id="13" name="Title 1">
            <a:extLst>
              <a:ext uri="{FF2B5EF4-FFF2-40B4-BE49-F238E27FC236}">
                <a16:creationId xmlns:a16="http://schemas.microsoft.com/office/drawing/2014/main" id="{C9EDCD8B-6995-BFFE-6FFE-4726FC57325E}"/>
              </a:ext>
            </a:extLst>
          </p:cNvPr>
          <p:cNvSpPr>
            <a:spLocks noGrp="1"/>
          </p:cNvSpPr>
          <p:nvPr>
            <p:ph type="ctrTitle"/>
          </p:nvPr>
        </p:nvSpPr>
        <p:spPr>
          <a:xfrm>
            <a:off x="203060" y="1515616"/>
            <a:ext cx="8820472" cy="2201416"/>
          </a:xfrm>
        </p:spPr>
        <p:txBody>
          <a:bodyPr>
            <a:noAutofit/>
          </a:bodyPr>
          <a:lstStyle/>
          <a:p>
            <a:pPr algn="ctr"/>
            <a:r>
              <a:rPr lang="en-US" sz="5200" b="1" dirty="0">
                <a:solidFill>
                  <a:srgbClr val="006633"/>
                </a:solidFill>
              </a:rPr>
              <a:t>Memory-Centric Computing</a:t>
            </a:r>
            <a:br>
              <a:rPr lang="en-US" sz="5000" b="1" dirty="0">
                <a:solidFill>
                  <a:srgbClr val="006633"/>
                </a:solidFill>
              </a:rPr>
            </a:br>
            <a:r>
              <a:rPr lang="en-US" sz="3600" b="1" dirty="0">
                <a:solidFill>
                  <a:srgbClr val="C00000"/>
                </a:solidFill>
              </a:rPr>
              <a:t>Solving Computing’s Memory Problem</a:t>
            </a:r>
          </a:p>
        </p:txBody>
      </p:sp>
      <p:pic>
        <p:nvPicPr>
          <p:cNvPr id="10" name="Picture 2" descr="ETH Zurich short logo, black">
            <a:extLst>
              <a:ext uri="{FF2B5EF4-FFF2-40B4-BE49-F238E27FC236}">
                <a16:creationId xmlns:a16="http://schemas.microsoft.com/office/drawing/2014/main" id="{6A4E9B18-31D7-A590-4CF9-E79E204F3A97}"/>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8" descr="safari.png">
            <a:extLst>
              <a:ext uri="{FF2B5EF4-FFF2-40B4-BE49-F238E27FC236}">
                <a16:creationId xmlns:a16="http://schemas.microsoft.com/office/drawing/2014/main" id="{7F5EA787-08D2-9918-6C0C-49939D300847}"/>
              </a:ext>
            </a:extLst>
          </p:cNvPr>
          <p:cNvPicPr>
            <a:picLocks noChangeAspect="1"/>
          </p:cNvPicPr>
          <p:nvPr/>
        </p:nvPicPr>
        <p:blipFill>
          <a:blip r:embed="rId6"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311041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0BD59-8F1C-966C-82D6-D85AE9BEFB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635E37-C795-5F56-3C29-512A83FC4563}"/>
              </a:ext>
            </a:extLst>
          </p:cNvPr>
          <p:cNvSpPr>
            <a:spLocks noGrp="1"/>
          </p:cNvSpPr>
          <p:nvPr>
            <p:ph type="title"/>
          </p:nvPr>
        </p:nvSpPr>
        <p:spPr/>
        <p:txBody>
          <a:bodyPr/>
          <a:lstStyle/>
          <a:p>
            <a:r>
              <a:rPr lang="en-US" dirty="0"/>
              <a:t>Computing’s Memory Problem: Summary</a:t>
            </a:r>
          </a:p>
        </p:txBody>
      </p:sp>
      <p:sp>
        <p:nvSpPr>
          <p:cNvPr id="3" name="Content Placeholder 2">
            <a:extLst>
              <a:ext uri="{FF2B5EF4-FFF2-40B4-BE49-F238E27FC236}">
                <a16:creationId xmlns:a16="http://schemas.microsoft.com/office/drawing/2014/main" id="{8D4C33EB-F3A3-D870-2320-4FD7CF239CD7}"/>
              </a:ext>
            </a:extLst>
          </p:cNvPr>
          <p:cNvSpPr>
            <a:spLocks noGrp="1"/>
          </p:cNvSpPr>
          <p:nvPr>
            <p:ph idx="1"/>
          </p:nvPr>
        </p:nvSpPr>
        <p:spPr>
          <a:xfrm>
            <a:off x="228600" y="980728"/>
            <a:ext cx="8915400" cy="4876800"/>
          </a:xfrm>
        </p:spPr>
        <p:txBody>
          <a:bodyPr/>
          <a:lstStyle/>
          <a:p>
            <a:r>
              <a:rPr lang="en-US" b="1" dirty="0">
                <a:solidFill>
                  <a:srgbClr val="FF0000"/>
                </a:solidFill>
              </a:rPr>
              <a:t>Computing has a huge memory problem</a:t>
            </a:r>
          </a:p>
          <a:p>
            <a:endParaRPr lang="en-US" sz="1000" dirty="0"/>
          </a:p>
          <a:p>
            <a:r>
              <a:rPr lang="en-US" dirty="0"/>
              <a:t>Memory is responsible for most of the waste:</a:t>
            </a:r>
          </a:p>
          <a:p>
            <a:pPr lvl="1"/>
            <a:r>
              <a:rPr lang="en-US" dirty="0"/>
              <a:t>Performance bottlenecks</a:t>
            </a:r>
          </a:p>
          <a:p>
            <a:pPr lvl="1"/>
            <a:r>
              <a:rPr lang="en-US" dirty="0"/>
              <a:t>Energy consumption</a:t>
            </a:r>
          </a:p>
          <a:p>
            <a:pPr lvl="1"/>
            <a:r>
              <a:rPr lang="en-US" dirty="0"/>
              <a:t>Robustness problems</a:t>
            </a:r>
          </a:p>
          <a:p>
            <a:pPr lvl="1"/>
            <a:r>
              <a:rPr lang="en-US" dirty="0"/>
              <a:t>Monetary cost</a:t>
            </a:r>
          </a:p>
          <a:p>
            <a:pPr lvl="1"/>
            <a:r>
              <a:rPr lang="en-US" dirty="0"/>
              <a:t>Hardware real estate</a:t>
            </a:r>
          </a:p>
          <a:p>
            <a:pPr lvl="1"/>
            <a:r>
              <a:rPr lang="en-US" dirty="0"/>
              <a:t>…</a:t>
            </a:r>
          </a:p>
          <a:p>
            <a:r>
              <a:rPr lang="en-US" dirty="0"/>
              <a:t>Problem becoming worse with more data-intensive workloads</a:t>
            </a:r>
          </a:p>
          <a:p>
            <a:endParaRPr lang="en-US" sz="1000" dirty="0"/>
          </a:p>
          <a:p>
            <a:r>
              <a:rPr lang="en-US" dirty="0">
                <a:solidFill>
                  <a:srgbClr val="0000FF"/>
                </a:solidFill>
              </a:rPr>
              <a:t>We can solve it by designing </a:t>
            </a:r>
            <a:r>
              <a:rPr lang="en-US" b="1" dirty="0">
                <a:solidFill>
                  <a:srgbClr val="0000FF"/>
                </a:solidFill>
              </a:rPr>
              <a:t>memory-centric systems</a:t>
            </a:r>
          </a:p>
          <a:p>
            <a:pPr lvl="1"/>
            <a:r>
              <a:rPr lang="en-US" b="1" dirty="0">
                <a:solidFill>
                  <a:srgbClr val="7030A0"/>
                </a:solidFill>
              </a:rPr>
              <a:t>Memory autonomously manages itself </a:t>
            </a:r>
            <a:r>
              <a:rPr lang="en-US" dirty="0">
                <a:solidFill>
                  <a:srgbClr val="7030A0"/>
                </a:solidFill>
                <a:sym typeface="Wingdings" pitchFamily="2" charset="2"/>
              </a:rPr>
              <a:t> technology scaling</a:t>
            </a:r>
            <a:endParaRPr lang="en-US" dirty="0">
              <a:solidFill>
                <a:srgbClr val="7030A0"/>
              </a:solidFill>
            </a:endParaRPr>
          </a:p>
          <a:p>
            <a:pPr lvl="1"/>
            <a:r>
              <a:rPr lang="en-US" b="1" dirty="0">
                <a:solidFill>
                  <a:srgbClr val="7030A0"/>
                </a:solidFill>
              </a:rPr>
              <a:t>Memory performs computation </a:t>
            </a:r>
            <a:r>
              <a:rPr lang="en-US" dirty="0">
                <a:solidFill>
                  <a:srgbClr val="7030A0"/>
                </a:solidFill>
                <a:sym typeface="Wingdings" pitchFamily="2" charset="2"/>
              </a:rPr>
              <a:t> app &amp; system scaling</a:t>
            </a:r>
            <a:endParaRPr lang="en-US" dirty="0">
              <a:solidFill>
                <a:srgbClr val="7030A0"/>
              </a:solidFill>
            </a:endParaRPr>
          </a:p>
        </p:txBody>
      </p:sp>
      <p:sp>
        <p:nvSpPr>
          <p:cNvPr id="4" name="Slide Number Placeholder 3">
            <a:extLst>
              <a:ext uri="{FF2B5EF4-FFF2-40B4-BE49-F238E27FC236}">
                <a16:creationId xmlns:a16="http://schemas.microsoft.com/office/drawing/2014/main" id="{7B0D3781-21FB-DFCF-D16F-5169BBBB6F9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092272166"/>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Problem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0000FF"/>
                </a:solidFill>
              </a:rPr>
              <a:t>Computing</a:t>
            </a:r>
          </a:p>
          <a:p>
            <a:pPr marL="0" indent="0" algn="ctr">
              <a:buNone/>
            </a:pPr>
            <a:r>
              <a:rPr lang="en-US" sz="6400" dirty="0">
                <a:solidFill>
                  <a:srgbClr val="FF0000"/>
                </a:solidFill>
              </a:rPr>
              <a:t>is Bottlenecked by Data</a:t>
            </a:r>
            <a:endParaRPr lang="en-US" sz="64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49830596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is Key for AI, ML, Genomics,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solidFill>
                  <a:srgbClr val="0000FF"/>
                </a:solidFill>
              </a:rPr>
              <a:t>Important workloads are all data intensive</a:t>
            </a:r>
          </a:p>
          <a:p>
            <a:pPr marL="344487" lvl="1" indent="0">
              <a:buNone/>
            </a:pPr>
            <a:endParaRPr lang="en-US" dirty="0"/>
          </a:p>
          <a:p>
            <a:pPr marL="344487" lvl="1" indent="0">
              <a:buNone/>
            </a:pPr>
            <a:endParaRPr lang="en-US" dirty="0"/>
          </a:p>
          <a:p>
            <a:r>
              <a:rPr lang="en-US" dirty="0"/>
              <a:t>They require rapid and efficient processing of large amounts of data</a:t>
            </a:r>
          </a:p>
          <a:p>
            <a:pPr lvl="1"/>
            <a:endParaRPr lang="en-US" dirty="0"/>
          </a:p>
          <a:p>
            <a:pPr lvl="1"/>
            <a:endParaRPr lang="en-US" dirty="0"/>
          </a:p>
          <a:p>
            <a:r>
              <a:rPr lang="en-US" dirty="0">
                <a:solidFill>
                  <a:srgbClr val="0000FF"/>
                </a:solidFill>
              </a:rPr>
              <a:t>Data is increasing</a:t>
            </a:r>
          </a:p>
          <a:p>
            <a:pPr lvl="1"/>
            <a:r>
              <a:rPr lang="en-US" dirty="0"/>
              <a:t>We can generate more than we can process</a:t>
            </a:r>
          </a:p>
          <a:p>
            <a:pPr lvl="1"/>
            <a:r>
              <a:rPr lang="en-US" dirty="0"/>
              <a:t>We need to perform more sophisticated analyses on more data</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0885128"/>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045C2-D56A-F349-9D1D-3A399E622465}"/>
              </a:ext>
            </a:extLst>
          </p:cNvPr>
          <p:cNvSpPr>
            <a:spLocks noGrp="1"/>
          </p:cNvSpPr>
          <p:nvPr>
            <p:ph type="title"/>
          </p:nvPr>
        </p:nvSpPr>
        <p:spPr/>
        <p:txBody>
          <a:bodyPr/>
          <a:lstStyle/>
          <a:p>
            <a:r>
              <a:rPr lang="en-US" sz="3600" dirty="0"/>
              <a:t>Huge Demand for Performance &amp; Efficiency</a:t>
            </a:r>
          </a:p>
        </p:txBody>
      </p:sp>
      <p:sp>
        <p:nvSpPr>
          <p:cNvPr id="3" name="Content Placeholder 2">
            <a:extLst>
              <a:ext uri="{FF2B5EF4-FFF2-40B4-BE49-F238E27FC236}">
                <a16:creationId xmlns:a16="http://schemas.microsoft.com/office/drawing/2014/main" id="{ADC80964-3B8A-EB4B-90E3-4FAF562FC02A}"/>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739E1-0CC7-ED4B-90C7-E21FEA675B4A}"/>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576AFB4-569C-7941-BC9F-F91503D373B6}"/>
              </a:ext>
            </a:extLst>
          </p:cNvPr>
          <p:cNvPicPr>
            <a:picLocks noChangeAspect="1"/>
          </p:cNvPicPr>
          <p:nvPr/>
        </p:nvPicPr>
        <p:blipFill>
          <a:blip r:embed="rId2"/>
          <a:stretch>
            <a:fillRect/>
          </a:stretch>
        </p:blipFill>
        <p:spPr>
          <a:xfrm>
            <a:off x="0" y="1133228"/>
            <a:ext cx="9144000" cy="5115172"/>
          </a:xfrm>
          <a:prstGeom prst="rect">
            <a:avLst/>
          </a:prstGeom>
        </p:spPr>
      </p:pic>
      <p:sp>
        <p:nvSpPr>
          <p:cNvPr id="6" name="TextBox 5">
            <a:extLst>
              <a:ext uri="{FF2B5EF4-FFF2-40B4-BE49-F238E27FC236}">
                <a16:creationId xmlns:a16="http://schemas.microsoft.com/office/drawing/2014/main" id="{1F3EA380-E863-364E-AE27-A90C0B722468}"/>
              </a:ext>
            </a:extLst>
          </p:cNvPr>
          <p:cNvSpPr txBox="1"/>
          <p:nvPr/>
        </p:nvSpPr>
        <p:spPr>
          <a:xfrm>
            <a:off x="2438400" y="6462299"/>
            <a:ext cx="3801041"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Source: https://</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youtu.be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/Bh13Idwcb0Q?t=283</a:t>
            </a:r>
          </a:p>
        </p:txBody>
      </p:sp>
      <p:sp>
        <p:nvSpPr>
          <p:cNvPr id="7" name="Rectangle 6">
            <a:extLst>
              <a:ext uri="{FF2B5EF4-FFF2-40B4-BE49-F238E27FC236}">
                <a16:creationId xmlns:a16="http://schemas.microsoft.com/office/drawing/2014/main" id="{5436C082-34DA-45B5-2FC4-7D479EF01D6A}"/>
              </a:ext>
            </a:extLst>
          </p:cNvPr>
          <p:cNvSpPr/>
          <p:nvPr/>
        </p:nvSpPr>
        <p:spPr>
          <a:xfrm>
            <a:off x="899592" y="5327393"/>
            <a:ext cx="360040" cy="2618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FDB9768-9DD6-F20A-BB41-ACFA8C93AF57}"/>
              </a:ext>
            </a:extLst>
          </p:cNvPr>
          <p:cNvSpPr/>
          <p:nvPr/>
        </p:nvSpPr>
        <p:spPr>
          <a:xfrm>
            <a:off x="4139952" y="5301208"/>
            <a:ext cx="542156" cy="27154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558BE895-4DFF-F30A-0B9E-D3A9CB3B389E}"/>
              </a:ext>
            </a:extLst>
          </p:cNvPr>
          <p:cNvCxnSpPr/>
          <p:nvPr/>
        </p:nvCxnSpPr>
        <p:spPr>
          <a:xfrm>
            <a:off x="1187624" y="5805264"/>
            <a:ext cx="3384376"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36FEE302-F021-F952-3B8C-5E71CEB450DD}"/>
              </a:ext>
            </a:extLst>
          </p:cNvPr>
          <p:cNvSpPr txBox="1"/>
          <p:nvPr/>
        </p:nvSpPr>
        <p:spPr>
          <a:xfrm>
            <a:off x="4867383" y="4881934"/>
            <a:ext cx="4074096" cy="923330"/>
          </a:xfrm>
          <a:prstGeom prst="rect">
            <a:avLst/>
          </a:prstGeom>
          <a:noFill/>
        </p:spPr>
        <p:txBody>
          <a:bodyPr wrap="square">
            <a:spAutoFit/>
          </a:bodyPr>
          <a:lstStyle/>
          <a:p>
            <a:pPr algn="ctr"/>
            <a:r>
              <a:rPr lang="en-US" b="1" dirty="0">
                <a:solidFill>
                  <a:srgbClr val="FF0000"/>
                </a:solidFill>
              </a:rPr>
              <a:t>~4 orders of magnitude increase in memory requirement </a:t>
            </a:r>
          </a:p>
          <a:p>
            <a:pPr algn="ctr"/>
            <a:r>
              <a:rPr lang="en-US" b="1" dirty="0">
                <a:solidFill>
                  <a:srgbClr val="FF0000"/>
                </a:solidFill>
              </a:rPr>
              <a:t>in just a few years!</a:t>
            </a:r>
          </a:p>
        </p:txBody>
      </p:sp>
    </p:spTree>
    <p:extLst>
      <p:ext uri="{BB962C8B-B14F-4D97-AF65-F5344CB8AC3E}">
        <p14:creationId xmlns:p14="http://schemas.microsoft.com/office/powerpoint/2010/main" val="2244501795"/>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20151101_stc002_595.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33713" y="2799766"/>
            <a:ext cx="7602783" cy="3552225"/>
          </a:xfrm>
          <a:prstGeom prst="rect">
            <a:avLst/>
          </a:prstGeom>
        </p:spPr>
      </p:pic>
      <p:sp>
        <p:nvSpPr>
          <p:cNvPr id="2" name="Title 1"/>
          <p:cNvSpPr>
            <a:spLocks noGrp="1"/>
          </p:cNvSpPr>
          <p:nvPr>
            <p:ph type="title"/>
          </p:nvPr>
        </p:nvSpPr>
        <p:spPr/>
        <p:txBody>
          <a:bodyPr/>
          <a:lstStyle/>
          <a:p>
            <a:pPr lvl="0">
              <a:defRPr/>
            </a:pPr>
            <a:r>
              <a:rPr kumimoji="0" lang="en-US" sz="3600" b="0" i="0" u="none" strike="noStrike" kern="0" cap="none" spc="0" normalizeH="0" baseline="0" noProof="0" dirty="0">
                <a:ln>
                  <a:noFill/>
                </a:ln>
                <a:solidFill>
                  <a:srgbClr val="006633"/>
                </a:solidFill>
                <a:effectLst/>
                <a:uLnTx/>
                <a:uFillTx/>
                <a:latin typeface="Garamond"/>
                <a:ea typeface="+mj-ea"/>
                <a:cs typeface="+mj-cs"/>
              </a:rPr>
              <a:t>Huge Demand for Performance &amp; Efficiency</a:t>
            </a:r>
            <a:endParaRPr lang="en-US" sz="4400" dirty="0">
              <a:solidFill>
                <a:srgbClr val="006633"/>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2" descr="https://www.genome.gov/images/content/costpermb2015_4.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323528" y="1011651"/>
            <a:ext cx="3764149" cy="277738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1966911" y="1688007"/>
            <a:ext cx="228825" cy="228825"/>
          </a:xfrm>
          <a:prstGeom prst="ellipse">
            <a:avLst/>
          </a:prstGeom>
          <a:solidFill>
            <a:srgbClr val="FF0000"/>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7" name="Rectangle 6"/>
          <p:cNvSpPr/>
          <p:nvPr/>
        </p:nvSpPr>
        <p:spPr>
          <a:xfrm>
            <a:off x="3779912" y="1198493"/>
            <a:ext cx="2730010"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development of new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sequencing technologies</a:t>
            </a:r>
          </a:p>
        </p:txBody>
      </p:sp>
      <p:cxnSp>
        <p:nvCxnSpPr>
          <p:cNvPr id="9" name="Straight Arrow Connector 8"/>
          <p:cNvCxnSpPr/>
          <p:nvPr/>
        </p:nvCxnSpPr>
        <p:spPr>
          <a:xfrm flipH="1">
            <a:off x="4355978" y="2060848"/>
            <a:ext cx="288030" cy="432048"/>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2" descr="Image result for the economist"/>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52485" y="5963008"/>
            <a:ext cx="790158" cy="4032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530363" y="6460344"/>
            <a:ext cx="7290109"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6"/>
              </a:rPr>
              <a:t>http://www.economist.com/news/21631808-so-much-genetic-data-so-many-uses-genes-unzipped</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3" name="Down Arrow 2"/>
          <p:cNvSpPr/>
          <p:nvPr/>
        </p:nvSpPr>
        <p:spPr>
          <a:xfrm rot="4961981">
            <a:off x="2655370" y="840988"/>
            <a:ext cx="517315" cy="1382049"/>
          </a:xfrm>
          <a:prstGeom prst="downArrow">
            <a:avLst/>
          </a:prstGeom>
          <a:solidFill>
            <a:schemeClr val="accent1">
              <a:lumMod val="60000"/>
              <a:lumOff val="4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12" name="Rectangle 11"/>
          <p:cNvSpPr/>
          <p:nvPr/>
        </p:nvSpPr>
        <p:spPr>
          <a:xfrm>
            <a:off x="177924" y="4006805"/>
            <a:ext cx="2305844"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Number of Genomes Sequenced</a:t>
            </a:r>
          </a:p>
        </p:txBody>
      </p:sp>
      <p:pic>
        <p:nvPicPr>
          <p:cNvPr id="13" name="Picture 8">
            <a:extLst>
              <a:ext uri="{FF2B5EF4-FFF2-40B4-BE49-F238E27FC236}">
                <a16:creationId xmlns:a16="http://schemas.microsoft.com/office/drawing/2014/main" id="{4F672907-0893-4BCD-B2CB-90E270348FDF}"/>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6660801" y="980728"/>
            <a:ext cx="2080800" cy="1523680"/>
          </a:xfrm>
          <a:prstGeom prst="rect">
            <a:avLst/>
          </a:prstGeom>
          <a:noFill/>
          <a:ln w="9525">
            <a:noFill/>
            <a:round/>
            <a:headEnd/>
            <a:tailEnd/>
          </a:ln>
        </p:spPr>
      </p:pic>
      <p:sp>
        <p:nvSpPr>
          <p:cNvPr id="14" name="Text Box 19">
            <a:extLst>
              <a:ext uri="{FF2B5EF4-FFF2-40B4-BE49-F238E27FC236}">
                <a16:creationId xmlns:a16="http://schemas.microsoft.com/office/drawing/2014/main" id="{709093E6-2A90-DB75-A786-298F87CDA2FA}"/>
              </a:ext>
            </a:extLst>
          </p:cNvPr>
          <p:cNvSpPr txBox="1">
            <a:spLocks noChangeArrowheads="1"/>
          </p:cNvSpPr>
          <p:nvPr/>
        </p:nvSpPr>
        <p:spPr bwMode="auto">
          <a:xfrm>
            <a:off x="6381120" y="2504408"/>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40477824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0" y="1268760"/>
            <a:ext cx="9144000" cy="4979640"/>
          </a:xfrm>
        </p:spPr>
        <p:txBody>
          <a:bodyPr/>
          <a:lstStyle/>
          <a:p>
            <a:pPr marL="0" indent="0" algn="ctr">
              <a:buNone/>
            </a:pPr>
            <a:r>
              <a:rPr lang="en-US" dirty="0">
                <a:solidFill>
                  <a:srgbClr val="0000FF"/>
                </a:solidFill>
              </a:rPr>
              <a:t>Data access is the major performance and energy bottleneck</a:t>
            </a:r>
          </a:p>
          <a:p>
            <a:endParaRPr lang="en-US" sz="1000" dirty="0"/>
          </a:p>
          <a:p>
            <a:pPr marL="0" indent="0">
              <a:buNone/>
            </a:pPr>
            <a:endParaRPr lang="en-US" dirty="0"/>
          </a:p>
          <a:p>
            <a:pPr marL="0" indent="0" algn="ctr">
              <a:buNone/>
            </a:pPr>
            <a:r>
              <a:rPr lang="en-US" sz="5000" dirty="0"/>
              <a:t>Our current</a:t>
            </a:r>
          </a:p>
          <a:p>
            <a:pPr marL="0" indent="0" algn="ctr">
              <a:buNone/>
            </a:pPr>
            <a:r>
              <a:rPr lang="en-US" sz="5000" dirty="0">
                <a:solidFill>
                  <a:srgbClr val="0000FF"/>
                </a:solidFill>
              </a:rPr>
              <a:t>design principles </a:t>
            </a:r>
          </a:p>
          <a:p>
            <a:pPr marL="0" indent="0" algn="ctr">
              <a:buNone/>
            </a:pPr>
            <a:r>
              <a:rPr lang="en-US" sz="5000" dirty="0">
                <a:solidFill>
                  <a:srgbClr val="0000FF"/>
                </a:solidFill>
              </a:rPr>
              <a:t>cause </a:t>
            </a:r>
            <a:r>
              <a:rPr lang="en-US" sz="5000" dirty="0">
                <a:solidFill>
                  <a:srgbClr val="FF0000"/>
                </a:solidFill>
              </a:rPr>
              <a:t>great energy waste</a:t>
            </a:r>
          </a:p>
          <a:p>
            <a:pPr marL="0" indent="0" algn="ctr">
              <a:buNone/>
            </a:pPr>
            <a:r>
              <a:rPr lang="en-US" sz="3000" dirty="0">
                <a:solidFill>
                  <a:srgbClr val="FF0000"/>
                </a:solidFill>
              </a:rPr>
              <a:t>(and great performance loss)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920347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Computing Systems</a:t>
            </a:r>
          </a:p>
        </p:txBody>
      </p:sp>
      <p:sp>
        <p:nvSpPr>
          <p:cNvPr id="3" name="Content Placeholder 2"/>
          <p:cNvSpPr>
            <a:spLocks noGrp="1"/>
          </p:cNvSpPr>
          <p:nvPr>
            <p:ph idx="1"/>
          </p:nvPr>
        </p:nvSpPr>
        <p:spPr>
          <a:xfrm>
            <a:off x="228600" y="997527"/>
            <a:ext cx="8915400" cy="5193723"/>
          </a:xfrm>
        </p:spPr>
        <p:txBody>
          <a:bodyPr/>
          <a:lstStyle/>
          <a:p>
            <a:r>
              <a:rPr lang="en-US" dirty="0"/>
              <a:t>Processor centric</a:t>
            </a:r>
          </a:p>
          <a:p>
            <a:endParaRPr lang="en-US" dirty="0">
              <a:solidFill>
                <a:srgbClr val="FF0000"/>
              </a:solidFill>
            </a:endParaRPr>
          </a:p>
          <a:p>
            <a:r>
              <a:rPr lang="en-US" dirty="0">
                <a:solidFill>
                  <a:srgbClr val="FF0000"/>
                </a:solidFill>
              </a:rPr>
              <a:t>All data processed in the processor </a:t>
            </a:r>
            <a:r>
              <a:rPr lang="en-US" dirty="0">
                <a:sym typeface="Wingdings"/>
              </a:rPr>
              <a:t> </a:t>
            </a:r>
            <a:r>
              <a:rPr lang="en-US" dirty="0">
                <a:solidFill>
                  <a:srgbClr val="0000FF"/>
                </a:solidFill>
                <a:sym typeface="Wingdings"/>
              </a:rPr>
              <a:t>at great system cost</a:t>
            </a:r>
            <a:endParaRPr lang="en-US" dirty="0">
              <a:solidFill>
                <a:srgbClr val="0000FF"/>
              </a:solidFill>
            </a:endParaRPr>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583384"/>
            <a:ext cx="6669360" cy="30475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AutoShape 25"/>
          <p:cNvSpPr>
            <a:spLocks noChangeArrowheads="1"/>
          </p:cNvSpPr>
          <p:nvPr/>
        </p:nvSpPr>
        <p:spPr bwMode="auto">
          <a:xfrm>
            <a:off x="1331640" y="3933056"/>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44045559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9" name="TextBox 8">
            <a:extLst>
              <a:ext uri="{FF2B5EF4-FFF2-40B4-BE49-F238E27FC236}">
                <a16:creationId xmlns:a16="http://schemas.microsoft.com/office/drawing/2014/main" id="{C15D4B64-D30F-324B-9083-BD2752766A75}"/>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 system is still bottlenecked by memory</a:t>
            </a:r>
          </a:p>
        </p:txBody>
      </p:sp>
    </p:spTree>
    <p:extLst>
      <p:ext uri="{BB962C8B-B14F-4D97-AF65-F5344CB8AC3E}">
        <p14:creationId xmlns:p14="http://schemas.microsoft.com/office/powerpoint/2010/main" val="12053911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Processor-Centric System Performance</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971600" y="1618579"/>
            <a:ext cx="6984776" cy="4821475"/>
          </a:xfrm>
          <a:prstGeom prst="rect">
            <a:avLst/>
          </a:prstGeom>
        </p:spPr>
      </p:pic>
      <p:sp>
        <p:nvSpPr>
          <p:cNvPr id="6" name="AutoShape 25"/>
          <p:cNvSpPr>
            <a:spLocks noChangeArrowheads="1"/>
          </p:cNvSpPr>
          <p:nvPr/>
        </p:nvSpPr>
        <p:spPr bwMode="auto">
          <a:xfrm>
            <a:off x="3779912" y="2442260"/>
            <a:ext cx="309634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45004581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Data Movement vs. Computation Energy</a:t>
            </a:r>
          </a:p>
        </p:txBody>
      </p:sp>
      <p:sp>
        <p:nvSpPr>
          <p:cNvPr id="270338"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 name="TextBox 2"/>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217607979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spTree>
    <p:extLst>
      <p:ext uri="{BB962C8B-B14F-4D97-AF65-F5344CB8AC3E}">
        <p14:creationId xmlns:p14="http://schemas.microsoft.com/office/powerpoint/2010/main" val="222524082"/>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cxnSp>
        <p:nvCxnSpPr>
          <p:cNvPr id="7" name="Straight Arrow Connector 6">
            <a:extLst>
              <a:ext uri="{FF2B5EF4-FFF2-40B4-BE49-F238E27FC236}">
                <a16:creationId xmlns:a16="http://schemas.microsoft.com/office/drawing/2014/main" id="{F1008893-8A27-9240-93C2-6EECFADC9969}"/>
              </a:ext>
            </a:extLst>
          </p:cNvPr>
          <p:cNvCxnSpPr>
            <a:cxnSpLocks/>
          </p:cNvCxnSpPr>
          <p:nvPr/>
        </p:nvCxnSpPr>
        <p:spPr>
          <a:xfrm flipV="1">
            <a:off x="1905000" y="1676400"/>
            <a:ext cx="6477000" cy="28956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08F94A4-B4A7-C941-9E76-8E5F06CE95CE}"/>
              </a:ext>
            </a:extLst>
          </p:cNvPr>
          <p:cNvSpPr/>
          <p:nvPr/>
        </p:nvSpPr>
        <p:spPr>
          <a:xfrm>
            <a:off x="7848600" y="1129460"/>
            <a:ext cx="1176925" cy="461665"/>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6400X</a:t>
            </a:r>
            <a:endParaRPr kumimoji="0" lang="en-US" sz="24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CC7F9D75-0F0F-1055-1031-865FCB768539}"/>
              </a:ext>
            </a:extLst>
          </p:cNvPr>
          <p:cNvSpPr txBox="1"/>
          <p:nvPr/>
        </p:nvSpPr>
        <p:spPr>
          <a:xfrm>
            <a:off x="0" y="5623500"/>
            <a:ext cx="9144000" cy="1261884"/>
          </a:xfrm>
          <a:prstGeom prst="rect">
            <a:avLst/>
          </a:prstGeom>
          <a:solidFill>
            <a:srgbClr val="FF66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6400X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simple integer addition </a:t>
            </a:r>
          </a:p>
        </p:txBody>
      </p:sp>
    </p:spTree>
    <p:extLst>
      <p:ext uri="{BB962C8B-B14F-4D97-AF65-F5344CB8AC3E}">
        <p14:creationId xmlns:p14="http://schemas.microsoft.com/office/powerpoint/2010/main" val="3486897983"/>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000FF"/>
                </a:solidFill>
              </a:rPr>
              <a:t> </a:t>
            </a:r>
            <a:br>
              <a:rPr lang="en-US" sz="1500" dirty="0"/>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62.7% </a:t>
            </a:r>
            <a:r>
              <a:rPr kumimoji="0" lang="en-US" sz="3000" b="1"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 spent on </a:t>
            </a:r>
            <a:r>
              <a:rPr kumimoji="0" lang="en-US" sz="30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data movement</a:t>
            </a:r>
          </a:p>
        </p:txBody>
      </p:sp>
      <p:sp>
        <p:nvSpPr>
          <p:cNvPr id="9" name="Title 1">
            <a:extLst>
              <a:ext uri="{FF2B5EF4-FFF2-40B4-BE49-F238E27FC236}">
                <a16:creationId xmlns:a16="http://schemas.microsoft.com/office/drawing/2014/main" id="{CADAED7D-7FD9-2A42-BDA3-4593BF0DF855}"/>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1200" cap="none" spc="0" normalizeH="0" baseline="0" noProof="0" dirty="0">
                <a:ln>
                  <a:noFill/>
                </a:ln>
                <a:solidFill>
                  <a:srgbClr val="006633"/>
                </a:solidFill>
                <a:effectLst/>
                <a:uLnTx/>
                <a:uFillTx/>
                <a:latin typeface="Garamond"/>
                <a:ea typeface="+mj-ea"/>
                <a:cs typeface="+mj-cs"/>
              </a:rPr>
              <a:t>Energy Waste in Mobile Devices</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Tree>
    <p:extLst>
      <p:ext uri="{BB962C8B-B14F-4D97-AF65-F5344CB8AC3E}">
        <p14:creationId xmlns:p14="http://schemas.microsoft.com/office/powerpoint/2010/main" val="2018060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8763000" cy="1066800"/>
          </a:xfr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lang="en-US" dirty="0"/>
              <a:t>Energy Waste in Accelerators</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976536"/>
            <a:ext cx="8610600" cy="5195664"/>
          </a:xfrm>
        </p:spPr>
        <p:txBody>
          <a:bodyPr/>
          <a:lstStyle/>
          <a:p>
            <a:r>
              <a:rPr lang="en-US" sz="1500" dirty="0" err="1"/>
              <a:t>Amirali</a:t>
            </a:r>
            <a:r>
              <a:rPr lang="en-US" sz="1500" dirty="0"/>
              <a:t> </a:t>
            </a:r>
            <a:r>
              <a:rPr lang="en-US" sz="1500" dirty="0" err="1"/>
              <a:t>Boroumand</a:t>
            </a:r>
            <a:r>
              <a:rPr lang="en-US" sz="1500" dirty="0"/>
              <a:t>, </a:t>
            </a:r>
            <a:r>
              <a:rPr lang="en-US" sz="1500" dirty="0" err="1"/>
              <a:t>Saugata</a:t>
            </a:r>
            <a:r>
              <a:rPr lang="en-US" sz="1500" dirty="0"/>
              <a:t> Ghose, </a:t>
            </a:r>
            <a:r>
              <a:rPr lang="en-US" sz="1500" dirty="0" err="1"/>
              <a:t>Berkin</a:t>
            </a:r>
            <a:r>
              <a:rPr lang="en-US" sz="1500" dirty="0"/>
              <a:t> Akin, Ravi Narayanaswami, Geraldo F. Oliveira, </a:t>
            </a:r>
            <a:r>
              <a:rPr lang="en-US" sz="1500" dirty="0" err="1"/>
              <a:t>Xiaoyu</a:t>
            </a:r>
            <a:r>
              <a:rPr lang="en-US" sz="1500" dirty="0"/>
              <a:t> Ma, Eric </a:t>
            </a:r>
            <a:r>
              <a:rPr lang="en-US" sz="1500" dirty="0" err="1"/>
              <a:t>Shiu</a:t>
            </a:r>
            <a:r>
              <a:rPr lang="en-US" sz="1500" dirty="0"/>
              <a:t>, and Onur Mutlu,</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500" dirty="0">
                <a:solidFill>
                  <a:srgbClr val="0000FF"/>
                </a:solidFill>
              </a:rPr>
            </a:br>
            <a:r>
              <a:rPr lang="en-US" sz="1500" i="1" dirty="0"/>
              <a:t>Proceedings of the </a:t>
            </a:r>
            <a:r>
              <a:rPr lang="en-US" sz="1500" i="1" dirty="0">
                <a:hlinkClick r:id="rId3"/>
              </a:rPr>
              <a:t>30th International Conference on Parallel Architectures and Compilation Techniques</a:t>
            </a:r>
            <a:r>
              <a:rPr lang="en-US" sz="1500" i="1" dirty="0"/>
              <a:t> (</a:t>
            </a:r>
            <a:r>
              <a:rPr lang="en-US" sz="1500" b="1" i="1" dirty="0"/>
              <a:t>PACT</a:t>
            </a:r>
            <a:r>
              <a:rPr lang="en-US" sz="1500" i="1" dirty="0"/>
              <a:t>)</a:t>
            </a:r>
            <a:r>
              <a:rPr lang="en-US" sz="1500" dirty="0"/>
              <a:t>, Virtual, September 2021.</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Talk Video</a:t>
            </a:r>
            <a:r>
              <a:rPr lang="en-US" sz="15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4453707"/>
            <a:ext cx="9144000" cy="1794693"/>
          </a:xfrm>
          <a:prstGeom prst="rect">
            <a:avLst/>
          </a:prstGeom>
        </p:spPr>
      </p:pic>
      <p:sp>
        <p:nvSpPr>
          <p:cNvPr id="5" name="Rectangle 4">
            <a:extLst>
              <a:ext uri="{FF2B5EF4-FFF2-40B4-BE49-F238E27FC236}">
                <a16:creationId xmlns:a16="http://schemas.microsoft.com/office/drawing/2014/main" id="{B36B1348-F067-3402-A629-42472D44DBC9}"/>
              </a:ext>
            </a:extLst>
          </p:cNvPr>
          <p:cNvSpPr/>
          <p:nvPr/>
        </p:nvSpPr>
        <p:spPr>
          <a:xfrm>
            <a:off x="0" y="320040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&gt; 90% </a:t>
            </a:r>
            <a:r>
              <a:rPr kumimoji="0" lang="en-US" sz="3000" b="1"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 spent on </a:t>
            </a:r>
            <a:r>
              <a:rPr kumimoji="0" lang="en-US" sz="30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memory</a:t>
            </a:r>
            <a:r>
              <a:rPr kumimoji="0" lang="en-US" sz="3000" b="1" i="0" u="none" strike="noStrike" kern="1200" cap="none" spc="0" normalizeH="0" baseline="0" noProof="0" dirty="0">
                <a:ln>
                  <a:noFill/>
                </a:ln>
                <a:solidFill>
                  <a:srgbClr val="C00000"/>
                </a:solidFill>
                <a:effectLst/>
                <a:uLnTx/>
                <a:uFillTx/>
                <a:latin typeface="Tahoma"/>
                <a:ea typeface="ＭＳ Ｐゴシック" panose="020B0600070205080204" pitchFamily="34" charset="-128"/>
                <a:cs typeface="+mn-cs"/>
              </a:rPr>
              <a:t> </a:t>
            </a:r>
            <a:r>
              <a:rPr kumimoji="0" lang="en-US" sz="3000" b="1"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in large ML models</a:t>
            </a:r>
          </a:p>
        </p:txBody>
      </p:sp>
    </p:spTree>
    <p:extLst>
      <p:ext uri="{BB962C8B-B14F-4D97-AF65-F5344CB8AC3E}">
        <p14:creationId xmlns:p14="http://schemas.microsoft.com/office/powerpoint/2010/main" val="127211612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6A702-2807-392F-10A2-851F122961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3432F-BB89-DA40-882D-D9C28590D2DC}"/>
              </a:ext>
            </a:extLst>
          </p:cNvPr>
          <p:cNvSpPr>
            <a:spLocks noGrp="1"/>
          </p:cNvSpPr>
          <p:nvPr>
            <p:ph type="title"/>
          </p:nvPr>
        </p:nvSpPr>
        <p:spPr>
          <a:xfrm>
            <a:off x="228600" y="152400"/>
            <a:ext cx="8763000" cy="1066800"/>
          </a:xfr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lang="en-US" dirty="0"/>
              <a:t>Energy Wasted on Data Movement</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4" name="Slide Number Placeholder 3">
            <a:extLst>
              <a:ext uri="{FF2B5EF4-FFF2-40B4-BE49-F238E27FC236}">
                <a16:creationId xmlns:a16="http://schemas.microsoft.com/office/drawing/2014/main" id="{9F23F901-E5EA-E9A3-255A-D089D6C9400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7" name="Chart 6">
            <a:extLst>
              <a:ext uri="{FF2B5EF4-FFF2-40B4-BE49-F238E27FC236}">
                <a16:creationId xmlns:a16="http://schemas.microsoft.com/office/drawing/2014/main" id="{18EE6F70-E62A-212D-30F4-CEA024636760}"/>
              </a:ext>
            </a:extLst>
          </p:cNvPr>
          <p:cNvGraphicFramePr>
            <a:graphicFrameLocks/>
          </p:cNvGraphicFramePr>
          <p:nvPr>
            <p:extLst>
              <p:ext uri="{D42A27DB-BD31-4B8C-83A1-F6EECF244321}">
                <p14:modId xmlns:p14="http://schemas.microsoft.com/office/powerpoint/2010/main" val="1958640961"/>
              </p:ext>
            </p:extLst>
          </p:nvPr>
        </p:nvGraphicFramePr>
        <p:xfrm>
          <a:off x="-2" y="1041240"/>
          <a:ext cx="9144001" cy="4764024"/>
        </p:xfrm>
        <a:graphic>
          <a:graphicData uri="http://schemas.openxmlformats.org/drawingml/2006/chart">
            <c:chart xmlns:c="http://schemas.openxmlformats.org/drawingml/2006/chart" xmlns:r="http://schemas.openxmlformats.org/officeDocument/2006/relationships" r:id="rId2"/>
          </a:graphicData>
        </a:graphic>
      </p:graphicFrame>
      <p:sp>
        <p:nvSpPr>
          <p:cNvPr id="8" name="Rectangle 7">
            <a:extLst>
              <a:ext uri="{FF2B5EF4-FFF2-40B4-BE49-F238E27FC236}">
                <a16:creationId xmlns:a16="http://schemas.microsoft.com/office/drawing/2014/main" id="{F72A7C25-E83C-24B1-20F7-CD98EF14284D}"/>
              </a:ext>
            </a:extLst>
          </p:cNvPr>
          <p:cNvSpPr/>
          <p:nvPr/>
        </p:nvSpPr>
        <p:spPr>
          <a:xfrm>
            <a:off x="0" y="5445224"/>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Gill Sans MT"/>
                <a:ea typeface="+mn-ea"/>
                <a:cs typeface="Gill Sans MT"/>
              </a:rPr>
              <a:t>In LSTMs and Transducers used by Google,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Gill Sans MT"/>
                <a:ea typeface="+mn-ea"/>
                <a:cs typeface="Gill Sans MT"/>
              </a:rPr>
              <a:t>&gt;90% energy spent on off-chip interconnect and DRAM </a:t>
            </a:r>
          </a:p>
        </p:txBody>
      </p:sp>
      <p:sp>
        <p:nvSpPr>
          <p:cNvPr id="9" name="TextBox 8">
            <a:extLst>
              <a:ext uri="{FF2B5EF4-FFF2-40B4-BE49-F238E27FC236}">
                <a16:creationId xmlns:a16="http://schemas.microsoft.com/office/drawing/2014/main" id="{50905C77-404D-0662-AEBB-B2E4857E8E08}"/>
              </a:ext>
            </a:extLst>
          </p:cNvPr>
          <p:cNvSpPr txBox="1"/>
          <p:nvPr/>
        </p:nvSpPr>
        <p:spPr>
          <a:xfrm>
            <a:off x="2187787" y="6343469"/>
            <a:ext cx="4768421"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Gill Sans MT"/>
                <a:ea typeface="+mn-ea"/>
                <a:cs typeface="+mn-cs"/>
                <a:hlinkClick r:id="rId3">
                  <a:extLst>
                    <a:ext uri="{A12FA001-AC4F-418D-AE19-62706E023703}">
                      <ahyp:hlinkClr xmlns:ahyp="http://schemas.microsoft.com/office/drawing/2018/hyperlinkcolor" val="tx"/>
                    </a:ext>
                  </a:extLst>
                </a:hlinkClick>
              </a:rPr>
              <a:t>https://arxiv.org/pdf/2109.14320</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 </a:t>
            </a:r>
          </a:p>
        </p:txBody>
      </p:sp>
      <p:sp>
        <p:nvSpPr>
          <p:cNvPr id="10" name="Rectangle 9">
            <a:extLst>
              <a:ext uri="{FF2B5EF4-FFF2-40B4-BE49-F238E27FC236}">
                <a16:creationId xmlns:a16="http://schemas.microsoft.com/office/drawing/2014/main" id="{B59ADB25-2C67-1660-E9A2-49EC1C22BE53}"/>
              </a:ext>
            </a:extLst>
          </p:cNvPr>
          <p:cNvSpPr/>
          <p:nvPr/>
        </p:nvSpPr>
        <p:spPr>
          <a:xfrm>
            <a:off x="1043608" y="1628800"/>
            <a:ext cx="2456384" cy="236332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421940696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Fundamental Problem</a:t>
            </a:r>
          </a:p>
        </p:txBody>
      </p:sp>
      <p:sp>
        <p:nvSpPr>
          <p:cNvPr id="3" name="Content Placeholder 2"/>
          <p:cNvSpPr>
            <a:spLocks noGrp="1"/>
          </p:cNvSpPr>
          <p:nvPr>
            <p:ph idx="1"/>
          </p:nvPr>
        </p:nvSpPr>
        <p:spPr>
          <a:xfrm>
            <a:off x="228600" y="1988840"/>
            <a:ext cx="8610600" cy="4876800"/>
          </a:xfrm>
        </p:spPr>
        <p:txBody>
          <a:bodyPr/>
          <a:lstStyle/>
          <a:p>
            <a:pPr marL="0" indent="0" algn="ctr">
              <a:buNone/>
            </a:pPr>
            <a:r>
              <a:rPr lang="en-US" sz="5000" dirty="0">
                <a:solidFill>
                  <a:srgbClr val="FF0000"/>
                </a:solidFill>
              </a:rPr>
              <a:t>Processing</a:t>
            </a:r>
            <a:r>
              <a:rPr lang="en-US" sz="5000" dirty="0"/>
              <a:t> of data </a:t>
            </a:r>
          </a:p>
          <a:p>
            <a:pPr marL="0" indent="0" algn="ctr">
              <a:buNone/>
            </a:pPr>
            <a:r>
              <a:rPr lang="en-US" sz="5000" dirty="0"/>
              <a:t>is performed </a:t>
            </a:r>
          </a:p>
          <a:p>
            <a:pPr marL="0" indent="0" algn="ctr">
              <a:buNone/>
            </a:pPr>
            <a:r>
              <a:rPr lang="en-US" sz="5000" dirty="0">
                <a:solidFill>
                  <a:srgbClr val="FF0000"/>
                </a:solidFill>
              </a:rPr>
              <a:t>far away from the data</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90223846"/>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A </a:t>
            </a:r>
            <a:r>
              <a:rPr lang="en-US" b="1" dirty="0"/>
              <a:t>Paradigm Shift </a:t>
            </a:r>
            <a:r>
              <a:rPr lang="en-US" dirty="0"/>
              <a:t>To </a:t>
            </a:r>
            <a:r>
              <a:rPr lang="is-IS" dirty="0"/>
              <a:t>…</a:t>
            </a:r>
            <a:endParaRPr lang="en-US" dirty="0"/>
          </a:p>
        </p:txBody>
      </p:sp>
      <p:sp>
        <p:nvSpPr>
          <p:cNvPr id="3" name="Content Placeholder 2"/>
          <p:cNvSpPr>
            <a:spLocks noGrp="1"/>
          </p:cNvSpPr>
          <p:nvPr>
            <p:ph idx="1"/>
          </p:nvPr>
        </p:nvSpPr>
        <p:spPr>
          <a:xfrm>
            <a:off x="228600" y="997527"/>
            <a:ext cx="8807896" cy="5193723"/>
          </a:xfrm>
        </p:spPr>
        <p:txBody>
          <a:bodyPr/>
          <a:lstStyle/>
          <a:p>
            <a:endParaRPr lang="en-US" dirty="0"/>
          </a:p>
          <a:p>
            <a:r>
              <a:rPr lang="en-US" sz="2800" dirty="0"/>
              <a:t>Enable computation with </a:t>
            </a:r>
            <a:r>
              <a:rPr lang="en-US" sz="2800" dirty="0">
                <a:solidFill>
                  <a:srgbClr val="0000FF"/>
                </a:solidFill>
              </a:rPr>
              <a:t>minimal data movement</a:t>
            </a:r>
          </a:p>
          <a:p>
            <a:endParaRPr lang="en-US" dirty="0"/>
          </a:p>
          <a:p>
            <a:endParaRPr lang="en-US" dirty="0"/>
          </a:p>
          <a:p>
            <a:r>
              <a:rPr lang="en-US" sz="2800" dirty="0">
                <a:solidFill>
                  <a:srgbClr val="0000FF"/>
                </a:solidFill>
              </a:rPr>
              <a:t>Compute where it makes sense</a:t>
            </a:r>
            <a:r>
              <a:rPr lang="en-US" sz="2800" dirty="0"/>
              <a:t> (</a:t>
            </a:r>
            <a:r>
              <a:rPr lang="en-US" sz="2800" dirty="0">
                <a:solidFill>
                  <a:srgbClr val="FF0000"/>
                </a:solidFill>
              </a:rPr>
              <a:t>where data resides</a:t>
            </a:r>
            <a:r>
              <a:rPr lang="en-US" sz="2800" dirty="0"/>
              <a:t>)</a:t>
            </a:r>
          </a:p>
          <a:p>
            <a:endParaRPr lang="en-US" dirty="0"/>
          </a:p>
          <a:p>
            <a:endParaRPr lang="en-US" dirty="0"/>
          </a:p>
          <a:p>
            <a:r>
              <a:rPr lang="en-US" sz="2800" dirty="0"/>
              <a:t>Make computing architectures more </a:t>
            </a:r>
            <a:r>
              <a:rPr lang="en-US" sz="2800" dirty="0">
                <a:solidFill>
                  <a:srgbClr val="0000FF"/>
                </a:solidFill>
              </a:rPr>
              <a:t>data-centric</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815854777"/>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Process Data Where It Makes Sense </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5" name="Rectangle 39">
            <a:extLst>
              <a:ext uri="{FF2B5EF4-FFF2-40B4-BE49-F238E27FC236}">
                <a16:creationId xmlns:a16="http://schemas.microsoft.com/office/drawing/2014/main" id="{71AD81D4-F29E-78E6-F541-517C58C8DC66}"/>
              </a:ext>
            </a:extLst>
          </p:cNvPr>
          <p:cNvSpPr>
            <a:spLocks noChangeArrowheads="1"/>
          </p:cNvSpPr>
          <p:nvPr/>
        </p:nvSpPr>
        <p:spPr bwMode="auto">
          <a:xfrm rot="5400000">
            <a:off x="4317705" y="-3213695"/>
            <a:ext cx="534558" cy="9035225"/>
          </a:xfrm>
          <a:prstGeom prst="rect">
            <a:avLst/>
          </a:prstGeom>
          <a:noFill/>
          <a:ln w="50800">
            <a:solidFill>
              <a:srgbClr val="FFC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TextBox 15">
            <a:extLst>
              <a:ext uri="{FF2B5EF4-FFF2-40B4-BE49-F238E27FC236}">
                <a16:creationId xmlns:a16="http://schemas.microsoft.com/office/drawing/2014/main" id="{B793D85F-140C-F27C-6FA0-DFE552ECD580}"/>
              </a:ext>
            </a:extLst>
          </p:cNvPr>
          <p:cNvSpPr txBox="1"/>
          <p:nvPr/>
        </p:nvSpPr>
        <p:spPr>
          <a:xfrm>
            <a:off x="4104204" y="1108594"/>
            <a:ext cx="103105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C000"/>
                </a:solidFill>
                <a:effectLst/>
                <a:uLnTx/>
                <a:uFillTx/>
                <a:latin typeface="Arial" panose="020B0604020202020204" pitchFamily="34" charset="0"/>
                <a:ea typeface="ＭＳ Ｐゴシック" panose="020B0600070205080204" pitchFamily="34" charset="-128"/>
                <a:cs typeface="+mn-cs"/>
              </a:rPr>
              <a:t>Sensors</a:t>
            </a:r>
          </a:p>
        </p:txBody>
      </p:sp>
    </p:spTree>
    <p:extLst>
      <p:ext uri="{BB962C8B-B14F-4D97-AF65-F5344CB8AC3E}">
        <p14:creationId xmlns:p14="http://schemas.microsoft.com/office/powerpoint/2010/main" val="3575077926"/>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18755731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srgbClr val="1A5712"/>
                </a:solidFill>
                <a:latin typeface="Garamond"/>
                <a:cs typeface="Garamond"/>
              </a:rPr>
              <a:t>Goal: Processing Inside Memory/Storage</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pPr marL="0" indent="0">
              <a:buNone/>
            </a:pPr>
            <a:endParaRPr lang="en-US" dirty="0"/>
          </a:p>
          <a:p>
            <a:endParaRPr lang="en-US" sz="2400" dirty="0">
              <a:latin typeface="Tahoma"/>
              <a:cs typeface="Tahoma"/>
            </a:endParaRPr>
          </a:p>
          <a:p>
            <a:r>
              <a:rPr lang="en-US" sz="2400" dirty="0">
                <a:latin typeface="Tahoma"/>
                <a:cs typeface="Tahoma"/>
              </a:rPr>
              <a:t>Many questions </a:t>
            </a:r>
            <a:r>
              <a:rPr lang="is-IS" sz="2400" dirty="0">
                <a:latin typeface="Tahoma"/>
                <a:cs typeface="Tahoma"/>
              </a:rPr>
              <a:t>… </a:t>
            </a:r>
            <a:r>
              <a:rPr lang="en-US" dirty="0">
                <a:cs typeface="Tahoma"/>
              </a:rPr>
              <a:t>How do we design the:</a:t>
            </a:r>
            <a:endParaRPr lang="is-IS" sz="2400" dirty="0">
              <a:latin typeface="Tahoma"/>
              <a:cs typeface="Tahoma"/>
            </a:endParaRPr>
          </a:p>
          <a:p>
            <a:pPr lvl="1"/>
            <a:r>
              <a:rPr lang="en-US" sz="2200" dirty="0">
                <a:latin typeface="Tahoma"/>
                <a:cs typeface="Tahoma"/>
              </a:rPr>
              <a:t>compute-capable memory &amp; controllers?</a:t>
            </a:r>
          </a:p>
          <a:p>
            <a:pPr lvl="1"/>
            <a:r>
              <a:rPr lang="en-US" dirty="0">
                <a:latin typeface="Tahoma"/>
                <a:cs typeface="Tahoma"/>
              </a:rPr>
              <a:t>p</a:t>
            </a:r>
            <a:r>
              <a:rPr lang="en-US" sz="2200" dirty="0">
                <a:latin typeface="Tahoma"/>
                <a:cs typeface="Tahoma"/>
              </a:rPr>
              <a:t>rocessors </a:t>
            </a:r>
            <a:r>
              <a:rPr lang="en-US" dirty="0">
                <a:latin typeface="Tahoma"/>
                <a:cs typeface="Tahoma"/>
              </a:rPr>
              <a:t>&amp;</a:t>
            </a:r>
            <a:r>
              <a:rPr lang="en-US" sz="2200" dirty="0">
                <a:latin typeface="Tahoma"/>
                <a:cs typeface="Tahoma"/>
              </a:rPr>
              <a:t> communication units?</a:t>
            </a:r>
          </a:p>
          <a:p>
            <a:pPr lvl="1"/>
            <a:r>
              <a:rPr lang="en-US" dirty="0">
                <a:latin typeface="Tahoma"/>
                <a:cs typeface="Tahoma"/>
              </a:rPr>
              <a:t>s</a:t>
            </a:r>
            <a:r>
              <a:rPr lang="en-US" sz="2200" dirty="0">
                <a:latin typeface="Tahoma"/>
                <a:cs typeface="Tahoma"/>
              </a:rPr>
              <a:t>oftware &amp; hardware interfaces?</a:t>
            </a:r>
          </a:p>
          <a:p>
            <a:pPr lvl="1"/>
            <a:r>
              <a:rPr lang="en-US" sz="2200" dirty="0">
                <a:latin typeface="Tahoma"/>
                <a:cs typeface="Tahoma"/>
              </a:rPr>
              <a:t>system software, compilers, languages?</a:t>
            </a:r>
          </a:p>
          <a:p>
            <a:pPr lvl="1"/>
            <a:r>
              <a:rPr lang="en-US" sz="2200" dirty="0">
                <a:latin typeface="Tahoma"/>
                <a:cs typeface="Tahoma"/>
              </a:rPr>
              <a:t>algorithms &amp; theoretical </a:t>
            </a:r>
            <a:r>
              <a:rPr lang="en-US" dirty="0">
                <a:latin typeface="Tahoma"/>
                <a:cs typeface="Tahoma"/>
              </a:rPr>
              <a:t>f</a:t>
            </a:r>
            <a:r>
              <a:rPr lang="en-US" sz="2200" dirty="0">
                <a:latin typeface="Tahoma"/>
                <a:cs typeface="Tahoma"/>
              </a:rPr>
              <a:t>oundations?</a:t>
            </a:r>
          </a:p>
        </p:txBody>
      </p:sp>
      <p:sp>
        <p:nvSpPr>
          <p:cNvPr id="4" name="Rectangle 5"/>
          <p:cNvSpPr>
            <a:spLocks/>
          </p:cNvSpPr>
          <p:nvPr/>
        </p:nvSpPr>
        <p:spPr bwMode="auto">
          <a:xfrm>
            <a:off x="1475656" y="1327945"/>
            <a:ext cx="1504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5" name="Rectangle 6"/>
          <p:cNvSpPr>
            <a:spLocks/>
          </p:cNvSpPr>
          <p:nvPr/>
        </p:nvSpPr>
        <p:spPr bwMode="auto">
          <a:xfrm>
            <a:off x="1647106" y="2369345"/>
            <a:ext cx="1155700" cy="4953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6" name="Rectangle 7"/>
          <p:cNvSpPr>
            <a:spLocks/>
          </p:cNvSpPr>
          <p:nvPr/>
        </p:nvSpPr>
        <p:spPr bwMode="auto">
          <a:xfrm>
            <a:off x="1882056" y="2432845"/>
            <a:ext cx="660400" cy="476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charset="0"/>
                <a:ea typeface="ＭＳ Ｐゴシック" charset="0"/>
                <a:cs typeface="Myriad Pro Bold Cond" charset="0"/>
                <a:sym typeface="Myriad Pro Bold Cond" charset="0"/>
              </a:rPr>
              <a:t>Cache</a:t>
            </a:r>
          </a:p>
        </p:txBody>
      </p:sp>
      <p:sp>
        <p:nvSpPr>
          <p:cNvPr id="7" name="Line 8"/>
          <p:cNvSpPr>
            <a:spLocks noChangeShapeType="1"/>
          </p:cNvSpPr>
          <p:nvPr/>
        </p:nvSpPr>
        <p:spPr bwMode="auto">
          <a:xfrm>
            <a:off x="2212256" y="2864645"/>
            <a:ext cx="0" cy="4254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8" name="Line 9"/>
          <p:cNvSpPr>
            <a:spLocks noChangeShapeType="1"/>
          </p:cNvSpPr>
          <p:nvPr/>
        </p:nvSpPr>
        <p:spPr bwMode="auto">
          <a:xfrm>
            <a:off x="2212256" y="2039145"/>
            <a:ext cx="0" cy="3365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9" name="Rectangle 10"/>
          <p:cNvSpPr>
            <a:spLocks/>
          </p:cNvSpPr>
          <p:nvPr/>
        </p:nvSpPr>
        <p:spPr bwMode="auto">
          <a:xfrm>
            <a:off x="1634406" y="1499395"/>
            <a:ext cx="1155700" cy="5461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0" name="Rectangle 11"/>
          <p:cNvSpPr>
            <a:spLocks/>
          </p:cNvSpPr>
          <p:nvPr/>
        </p:nvSpPr>
        <p:spPr bwMode="auto">
          <a:xfrm>
            <a:off x="1691680" y="1584102"/>
            <a:ext cx="1008112"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Processor</a:t>
            </a:r>
          </a:p>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Core</a:t>
            </a:r>
          </a:p>
        </p:txBody>
      </p:sp>
      <p:sp>
        <p:nvSpPr>
          <p:cNvPr id="11" name="Rectangle 12"/>
          <p:cNvSpPr>
            <a:spLocks/>
          </p:cNvSpPr>
          <p:nvPr/>
        </p:nvSpPr>
        <p:spPr bwMode="auto">
          <a:xfrm>
            <a:off x="5735414" y="3372645"/>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Interconnect</a:t>
            </a:r>
          </a:p>
        </p:txBody>
      </p:sp>
      <p:sp>
        <p:nvSpPr>
          <p:cNvPr id="12" name="Rectangle 13"/>
          <p:cNvSpPr>
            <a:spLocks/>
          </p:cNvSpPr>
          <p:nvPr/>
        </p:nvSpPr>
        <p:spPr bwMode="auto">
          <a:xfrm>
            <a:off x="3914056" y="1327945"/>
            <a:ext cx="2901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3" name="Rectangle 14"/>
          <p:cNvSpPr>
            <a:spLocks/>
          </p:cNvSpPr>
          <p:nvPr/>
        </p:nvSpPr>
        <p:spPr bwMode="auto">
          <a:xfrm>
            <a:off x="4572000" y="1411413"/>
            <a:ext cx="1871663" cy="18491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Memory/Storage</a:t>
            </a:r>
          </a:p>
        </p:txBody>
      </p:sp>
      <p:sp>
        <p:nvSpPr>
          <p:cNvPr id="14" name="Line 15"/>
          <p:cNvSpPr>
            <a:spLocks noChangeShapeType="1"/>
          </p:cNvSpPr>
          <p:nvPr/>
        </p:nvSpPr>
        <p:spPr bwMode="auto">
          <a:xfrm>
            <a:off x="5364238" y="3011489"/>
            <a:ext cx="0" cy="3111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5" name="AutoShape 16"/>
          <p:cNvSpPr>
            <a:spLocks/>
          </p:cNvSpPr>
          <p:nvPr/>
        </p:nvSpPr>
        <p:spPr bwMode="auto">
          <a:xfrm>
            <a:off x="1482006" y="3295652"/>
            <a:ext cx="5327650" cy="76200"/>
          </a:xfrm>
          <a:prstGeom prst="roundRect">
            <a:avLst>
              <a:gd name="adj" fmla="val 50000"/>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6" name="Rectangle 17"/>
          <p:cNvSpPr>
            <a:spLocks/>
          </p:cNvSpPr>
          <p:nvPr/>
        </p:nvSpPr>
        <p:spPr bwMode="auto">
          <a:xfrm>
            <a:off x="40220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7" name="Rectangle 18"/>
          <p:cNvSpPr>
            <a:spLocks/>
          </p:cNvSpPr>
          <p:nvPr/>
        </p:nvSpPr>
        <p:spPr bwMode="auto">
          <a:xfrm>
            <a:off x="40220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8" name="Rectangle 19"/>
          <p:cNvSpPr>
            <a:spLocks/>
          </p:cNvSpPr>
          <p:nvPr/>
        </p:nvSpPr>
        <p:spPr bwMode="auto">
          <a:xfrm>
            <a:off x="40220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9" name="Rectangle 20"/>
          <p:cNvSpPr>
            <a:spLocks/>
          </p:cNvSpPr>
          <p:nvPr/>
        </p:nvSpPr>
        <p:spPr bwMode="auto">
          <a:xfrm>
            <a:off x="40220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0" name="Rectangle 21"/>
          <p:cNvSpPr>
            <a:spLocks/>
          </p:cNvSpPr>
          <p:nvPr/>
        </p:nvSpPr>
        <p:spPr bwMode="auto">
          <a:xfrm>
            <a:off x="40220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1" name="Rectangle 22"/>
          <p:cNvSpPr>
            <a:spLocks/>
          </p:cNvSpPr>
          <p:nvPr/>
        </p:nvSpPr>
        <p:spPr bwMode="auto">
          <a:xfrm>
            <a:off x="55714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2" name="Rectangle 23"/>
          <p:cNvSpPr>
            <a:spLocks/>
          </p:cNvSpPr>
          <p:nvPr/>
        </p:nvSpPr>
        <p:spPr bwMode="auto">
          <a:xfrm>
            <a:off x="55714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3" name="Rectangle 24"/>
          <p:cNvSpPr>
            <a:spLocks/>
          </p:cNvSpPr>
          <p:nvPr/>
        </p:nvSpPr>
        <p:spPr bwMode="auto">
          <a:xfrm>
            <a:off x="55714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4" name="Rectangle 25"/>
          <p:cNvSpPr>
            <a:spLocks/>
          </p:cNvSpPr>
          <p:nvPr/>
        </p:nvSpPr>
        <p:spPr bwMode="auto">
          <a:xfrm>
            <a:off x="55714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5" name="Rectangle 26"/>
          <p:cNvSpPr>
            <a:spLocks/>
          </p:cNvSpPr>
          <p:nvPr/>
        </p:nvSpPr>
        <p:spPr bwMode="auto">
          <a:xfrm>
            <a:off x="55714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6" name="Rectangle 27"/>
          <p:cNvSpPr>
            <a:spLocks/>
          </p:cNvSpPr>
          <p:nvPr/>
        </p:nvSpPr>
        <p:spPr bwMode="auto">
          <a:xfrm>
            <a:off x="1736006" y="2674145"/>
            <a:ext cx="977900" cy="146050"/>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7" name="Line 28"/>
          <p:cNvSpPr>
            <a:spLocks noChangeShapeType="1"/>
          </p:cNvSpPr>
          <p:nvPr/>
        </p:nvSpPr>
        <p:spPr bwMode="auto">
          <a:xfrm>
            <a:off x="6917606" y="1557078"/>
            <a:ext cx="0" cy="1270000"/>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8" name="Rectangle 29"/>
          <p:cNvSpPr>
            <a:spLocks/>
          </p:cNvSpPr>
          <p:nvPr/>
        </p:nvSpPr>
        <p:spPr bwMode="auto">
          <a:xfrm>
            <a:off x="7020271" y="1256557"/>
            <a:ext cx="1732481" cy="13803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Database</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Graphs</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Media</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sz="2200" dirty="0">
              <a:solidFill>
                <a:srgbClr val="000000"/>
              </a:solidFill>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ML Model </a:t>
            </a:r>
            <a:r>
              <a:rPr kumimoji="0" lang="en-US" sz="24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a:t>
            </a:r>
          </a:p>
        </p:txBody>
      </p:sp>
      <p:sp>
        <p:nvSpPr>
          <p:cNvPr id="29" name="Freeform 30"/>
          <p:cNvSpPr>
            <a:spLocks/>
          </p:cNvSpPr>
          <p:nvPr/>
        </p:nvSpPr>
        <p:spPr bwMode="auto">
          <a:xfrm>
            <a:off x="1835696" y="2060848"/>
            <a:ext cx="3742060" cy="1451497"/>
          </a:xfrm>
          <a:custGeom>
            <a:avLst/>
            <a:gdLst>
              <a:gd name="T0" fmla="*/ 21600 w 21600"/>
              <a:gd name="T1" fmla="*/ 1200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2000"/>
                </a:moveTo>
                <a:lnTo>
                  <a:pt x="21600" y="21600"/>
                </a:lnTo>
                <a:lnTo>
                  <a:pt x="0" y="21600"/>
                </a:lnTo>
                <a:lnTo>
                  <a:pt x="0" y="0"/>
                </a:lnTo>
              </a:path>
            </a:pathLst>
          </a:custGeom>
          <a:noFill/>
          <a:ln w="101600" cap="flat">
            <a:solidFill>
              <a:srgbClr val="D90B00"/>
            </a:solidFill>
            <a:prstDash val="solid"/>
            <a:miter lim="800000"/>
            <a:headEnd type="none" w="med" len="med"/>
            <a:tailEnd type="triangl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grpSp>
        <p:nvGrpSpPr>
          <p:cNvPr id="30" name="Group 34"/>
          <p:cNvGrpSpPr>
            <a:grpSpLocks/>
          </p:cNvGrpSpPr>
          <p:nvPr/>
        </p:nvGrpSpPr>
        <p:grpSpPr bwMode="auto">
          <a:xfrm>
            <a:off x="2195737" y="2122489"/>
            <a:ext cx="3661420" cy="1090487"/>
            <a:chOff x="0" y="0"/>
            <a:chExt cx="4219" cy="1352"/>
          </a:xfrm>
        </p:grpSpPr>
        <p:sp>
          <p:nvSpPr>
            <p:cNvPr id="31" name="Rectangle 31"/>
            <p:cNvSpPr>
              <a:spLocks/>
            </p:cNvSpPr>
            <p:nvPr/>
          </p:nvSpPr>
          <p:spPr bwMode="auto">
            <a:xfrm>
              <a:off x="2987" y="880"/>
              <a:ext cx="1232" cy="184"/>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2" name="Freeform 32"/>
            <p:cNvSpPr>
              <a:spLocks/>
            </p:cNvSpPr>
            <p:nvPr/>
          </p:nvSpPr>
          <p:spPr bwMode="auto">
            <a:xfrm>
              <a:off x="0" y="0"/>
              <a:ext cx="3651" cy="1352"/>
            </a:xfrm>
            <a:custGeom>
              <a:avLst/>
              <a:gdLst>
                <a:gd name="T0" fmla="*/ 21600 w 21600"/>
                <a:gd name="T1" fmla="*/ 1533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5330"/>
                  </a:moveTo>
                  <a:lnTo>
                    <a:pt x="21600" y="21600"/>
                  </a:lnTo>
                  <a:lnTo>
                    <a:pt x="0" y="21600"/>
                  </a:lnTo>
                  <a:lnTo>
                    <a:pt x="0" y="0"/>
                  </a:lnTo>
                </a:path>
              </a:pathLst>
            </a:custGeom>
            <a:noFill/>
            <a:ln w="101600" cap="flat">
              <a:solidFill>
                <a:srgbClr val="D90B00"/>
              </a:solidFill>
              <a:prstDash val="solid"/>
              <a:miter lim="800000"/>
              <a:headEnd type="triangle" w="med" len="med"/>
              <a:tailEnd type="non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3" name="Rectangle 33"/>
            <p:cNvSpPr>
              <a:spLocks/>
            </p:cNvSpPr>
            <p:nvPr/>
          </p:nvSpPr>
          <p:spPr bwMode="auto">
            <a:xfrm>
              <a:off x="1245" y="1010"/>
              <a:ext cx="1528" cy="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Query</a:t>
              </a:r>
            </a:p>
          </p:txBody>
        </p:sp>
      </p:grpSp>
      <p:sp>
        <p:nvSpPr>
          <p:cNvPr id="34" name="Rectangle 35"/>
          <p:cNvSpPr>
            <a:spLocks/>
          </p:cNvSpPr>
          <p:nvPr/>
        </p:nvSpPr>
        <p:spPr bwMode="auto">
          <a:xfrm>
            <a:off x="3287142" y="3607047"/>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Results</a:t>
            </a:r>
          </a:p>
        </p:txBody>
      </p:sp>
      <p:sp>
        <p:nvSpPr>
          <p:cNvPr id="35" name="Rounded Rectangle 34"/>
          <p:cNvSpPr>
            <a:spLocks noChangeArrowheads="1"/>
          </p:cNvSpPr>
          <p:nvPr/>
        </p:nvSpPr>
        <p:spPr bwMode="auto">
          <a:xfrm rot="5400000">
            <a:off x="6568243" y="1366158"/>
            <a:ext cx="2133601" cy="1650776"/>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6" name="Text Box 17"/>
          <p:cNvSpPr txBox="1">
            <a:spLocks noChangeArrowheads="1"/>
          </p:cNvSpPr>
          <p:nvPr/>
        </p:nvSpPr>
        <p:spPr bwMode="auto">
          <a:xfrm>
            <a:off x="6957984" y="527451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37" name="Text Box 18"/>
          <p:cNvSpPr txBox="1">
            <a:spLocks noChangeAspect="1" noChangeArrowheads="1"/>
          </p:cNvSpPr>
          <p:nvPr/>
        </p:nvSpPr>
        <p:spPr bwMode="auto">
          <a:xfrm>
            <a:off x="6957984" y="490304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38" name="Text Box 19"/>
          <p:cNvSpPr txBox="1">
            <a:spLocks noChangeAspect="1" noChangeArrowheads="1"/>
          </p:cNvSpPr>
          <p:nvPr/>
        </p:nvSpPr>
        <p:spPr bwMode="auto">
          <a:xfrm>
            <a:off x="6954809" y="423872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39" name="Text Box 20"/>
          <p:cNvSpPr txBox="1">
            <a:spLocks noChangeAspect="1" noChangeArrowheads="1"/>
          </p:cNvSpPr>
          <p:nvPr/>
        </p:nvSpPr>
        <p:spPr bwMode="auto">
          <a:xfrm>
            <a:off x="6954809" y="386724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40" name="Text Box 21"/>
          <p:cNvSpPr txBox="1">
            <a:spLocks noChangeAspect="1" noChangeArrowheads="1"/>
          </p:cNvSpPr>
          <p:nvPr/>
        </p:nvSpPr>
        <p:spPr bwMode="auto">
          <a:xfrm>
            <a:off x="6954809" y="350053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41" name="Text Box 22"/>
          <p:cNvSpPr txBox="1">
            <a:spLocks noChangeAspect="1" noChangeArrowheads="1"/>
          </p:cNvSpPr>
          <p:nvPr/>
        </p:nvSpPr>
        <p:spPr bwMode="auto">
          <a:xfrm>
            <a:off x="6957984" y="564758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a:ea typeface="+mn-ea"/>
              <a:cs typeface="Arial" charset="0"/>
            </a:endParaRPr>
          </a:p>
        </p:txBody>
      </p:sp>
      <p:sp>
        <p:nvSpPr>
          <p:cNvPr id="42" name="Text Box 23"/>
          <p:cNvSpPr txBox="1">
            <a:spLocks noChangeAspect="1" noChangeArrowheads="1"/>
          </p:cNvSpPr>
          <p:nvPr/>
        </p:nvSpPr>
        <p:spPr bwMode="auto">
          <a:xfrm>
            <a:off x="6957984" y="601905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43" name="Text Box 24"/>
          <p:cNvSpPr txBox="1">
            <a:spLocks noChangeAspect="1" noChangeArrowheads="1"/>
          </p:cNvSpPr>
          <p:nvPr/>
        </p:nvSpPr>
        <p:spPr bwMode="auto">
          <a:xfrm>
            <a:off x="6957984" y="458065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44" name="Text Box 23"/>
          <p:cNvSpPr txBox="1">
            <a:spLocks noChangeAspect="1" noChangeArrowheads="1"/>
          </p:cNvSpPr>
          <p:nvPr/>
        </p:nvSpPr>
        <p:spPr bwMode="auto">
          <a:xfrm>
            <a:off x="6959572" y="637465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45" name="Rounded Rectangle 44"/>
          <p:cNvSpPr>
            <a:spLocks noChangeArrowheads="1"/>
          </p:cNvSpPr>
          <p:nvPr/>
        </p:nvSpPr>
        <p:spPr bwMode="auto">
          <a:xfrm rot="5400000">
            <a:off x="6849380" y="397771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88589124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0DC6A04-D80E-184D-BC07-63C1F510EF16}"/>
              </a:ext>
            </a:extLst>
          </p:cNvPr>
          <p:cNvSpPr>
            <a:spLocks noGrp="1"/>
          </p:cNvSpPr>
          <p:nvPr>
            <p:ph idx="1"/>
          </p:nvPr>
        </p:nvSpPr>
        <p:spPr>
          <a:xfrm>
            <a:off x="169011" y="936172"/>
            <a:ext cx="8894602" cy="5293805"/>
          </a:xfrm>
        </p:spPr>
        <p:txBody>
          <a:bodyPr/>
          <a:lstStyle/>
          <a:p>
            <a:r>
              <a:rPr lang="en-US" dirty="0"/>
              <a:t>Kautz, “</a:t>
            </a:r>
            <a:r>
              <a:rPr lang="en-US" dirty="0">
                <a:solidFill>
                  <a:srgbClr val="0000FF"/>
                </a:solidFill>
              </a:rPr>
              <a:t>Cellular Logic-in-Memory Arrays</a:t>
            </a:r>
            <a:r>
              <a:rPr lang="en-US" dirty="0"/>
              <a:t>”, IEEE TC 1969.</a:t>
            </a:r>
          </a:p>
        </p:txBody>
      </p:sp>
      <p:sp>
        <p:nvSpPr>
          <p:cNvPr id="8" name="TextBox 7">
            <a:extLst>
              <a:ext uri="{FF2B5EF4-FFF2-40B4-BE49-F238E27FC236}">
                <a16:creationId xmlns:a16="http://schemas.microsoft.com/office/drawing/2014/main" id="{B249EA16-0367-EB43-921A-3C42949CA66E}"/>
              </a:ext>
            </a:extLst>
          </p:cNvPr>
          <p:cNvSpPr txBox="1"/>
          <p:nvPr/>
        </p:nvSpPr>
        <p:spPr>
          <a:xfrm>
            <a:off x="3384816" y="6557759"/>
            <a:ext cx="2374368"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https://doi.org/10.1109/T-C.1969.222754</a:t>
            </a:r>
            <a:endPar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628C4192-E29D-E24F-8502-741864FE95A5}"/>
              </a:ext>
            </a:extLst>
          </p:cNvPr>
          <p:cNvPicPr>
            <a:picLocks noChangeAspect="1"/>
          </p:cNvPicPr>
          <p:nvPr/>
        </p:nvPicPr>
        <p:blipFill>
          <a:blip r:embed="rId3"/>
          <a:stretch>
            <a:fillRect/>
          </a:stretch>
        </p:blipFill>
        <p:spPr>
          <a:xfrm>
            <a:off x="93840" y="1545034"/>
            <a:ext cx="7422488" cy="1614853"/>
          </a:xfrm>
          <a:prstGeom prst="rect">
            <a:avLst/>
          </a:prstGeom>
          <a:ln>
            <a:noFill/>
          </a:ln>
        </p:spPr>
      </p:pic>
      <p:pic>
        <p:nvPicPr>
          <p:cNvPr id="4" name="Picture 3">
            <a:extLst>
              <a:ext uri="{FF2B5EF4-FFF2-40B4-BE49-F238E27FC236}">
                <a16:creationId xmlns:a16="http://schemas.microsoft.com/office/drawing/2014/main" id="{415F294C-7C0D-9C40-83D9-362BA2329E1C}"/>
              </a:ext>
            </a:extLst>
          </p:cNvPr>
          <p:cNvPicPr>
            <a:picLocks noChangeAspect="1"/>
          </p:cNvPicPr>
          <p:nvPr/>
        </p:nvPicPr>
        <p:blipFill>
          <a:blip r:embed="rId4"/>
          <a:stretch>
            <a:fillRect/>
          </a:stretch>
        </p:blipFill>
        <p:spPr>
          <a:xfrm>
            <a:off x="750743" y="3159887"/>
            <a:ext cx="3821257" cy="3260576"/>
          </a:xfrm>
          <a:prstGeom prst="rect">
            <a:avLst/>
          </a:prstGeom>
          <a:ln>
            <a:noFill/>
          </a:ln>
        </p:spPr>
      </p:pic>
      <p:pic>
        <p:nvPicPr>
          <p:cNvPr id="5" name="Picture 4">
            <a:extLst>
              <a:ext uri="{FF2B5EF4-FFF2-40B4-BE49-F238E27FC236}">
                <a16:creationId xmlns:a16="http://schemas.microsoft.com/office/drawing/2014/main" id="{B83F4E44-82BE-F649-AE47-8490FABD910C}"/>
              </a:ext>
            </a:extLst>
          </p:cNvPr>
          <p:cNvPicPr>
            <a:picLocks noChangeAspect="1"/>
          </p:cNvPicPr>
          <p:nvPr/>
        </p:nvPicPr>
        <p:blipFill>
          <a:blip r:embed="rId5"/>
          <a:stretch>
            <a:fillRect/>
          </a:stretch>
        </p:blipFill>
        <p:spPr>
          <a:xfrm>
            <a:off x="5127130" y="3594249"/>
            <a:ext cx="3289819" cy="2460750"/>
          </a:xfrm>
          <a:prstGeom prst="rect">
            <a:avLst/>
          </a:prstGeom>
          <a:noFill/>
          <a:ln>
            <a:noFill/>
          </a:ln>
        </p:spPr>
      </p:pic>
      <p:sp>
        <p:nvSpPr>
          <p:cNvPr id="9" name="Title 1">
            <a:extLst>
              <a:ext uri="{FF2B5EF4-FFF2-40B4-BE49-F238E27FC236}">
                <a16:creationId xmlns:a16="http://schemas.microsoft.com/office/drawing/2014/main" id="{5EFFEB3E-E419-4F42-ACDC-B356AE150896}"/>
              </a:ext>
            </a:extLst>
          </p:cNvPr>
          <p:cNvSpPr>
            <a:spLocks noGrp="1"/>
          </p:cNvSpPr>
          <p:nvPr>
            <p:ph type="title"/>
          </p:nvPr>
        </p:nvSpPr>
        <p:spPr>
          <a:xfrm>
            <a:off x="228600" y="152400"/>
            <a:ext cx="8610600" cy="1066800"/>
          </a:xfrm>
        </p:spPr>
        <p:txBody>
          <a:bodyPr/>
          <a:lstStyle/>
          <a:p>
            <a:r>
              <a:rPr lang="en-US" dirty="0"/>
              <a:t>Processing in/near Memory: An Old Idea</a:t>
            </a:r>
          </a:p>
        </p:txBody>
      </p:sp>
    </p:spTree>
    <p:extLst>
      <p:ext uri="{BB962C8B-B14F-4D97-AF65-F5344CB8AC3E}">
        <p14:creationId xmlns:p14="http://schemas.microsoft.com/office/powerpoint/2010/main" val="3093802719"/>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169-91D1-9547-8D20-ED078F3E578F}"/>
              </a:ext>
            </a:extLst>
          </p:cNvPr>
          <p:cNvSpPr>
            <a:spLocks noGrp="1"/>
          </p:cNvSpPr>
          <p:nvPr>
            <p:ph type="title"/>
          </p:nvPr>
        </p:nvSpPr>
        <p:spPr/>
        <p:txBody>
          <a:bodyPr/>
          <a:lstStyle/>
          <a:p>
            <a:r>
              <a:rPr lang="en-US" dirty="0"/>
              <a:t>Processing in/near Memory: An Old Idea</a:t>
            </a:r>
          </a:p>
        </p:txBody>
      </p:sp>
      <p:sp>
        <p:nvSpPr>
          <p:cNvPr id="3" name="Content Placeholder 2">
            <a:extLst>
              <a:ext uri="{FF2B5EF4-FFF2-40B4-BE49-F238E27FC236}">
                <a16:creationId xmlns:a16="http://schemas.microsoft.com/office/drawing/2014/main" id="{270ED294-5647-F94B-A57E-CA0F09C77014}"/>
              </a:ext>
            </a:extLst>
          </p:cNvPr>
          <p:cNvSpPr>
            <a:spLocks noGrp="1"/>
          </p:cNvSpPr>
          <p:nvPr>
            <p:ph idx="1"/>
          </p:nvPr>
        </p:nvSpPr>
        <p:spPr>
          <a:xfrm>
            <a:off x="228600" y="1219200"/>
            <a:ext cx="8610600" cy="5029200"/>
          </a:xfrm>
        </p:spPr>
        <p:txBody>
          <a:bodyPr/>
          <a:lstStyle/>
          <a:p>
            <a:r>
              <a:rPr lang="en-US" dirty="0"/>
              <a:t>Stone, “</a:t>
            </a:r>
            <a:r>
              <a:rPr lang="en-US" dirty="0">
                <a:solidFill>
                  <a:srgbClr val="0000FF"/>
                </a:solidFill>
              </a:rPr>
              <a:t>A Logic-in-Memory Computer,</a:t>
            </a:r>
            <a:r>
              <a:rPr lang="en-US" dirty="0"/>
              <a:t>” IEEE TC 1970.</a:t>
            </a:r>
          </a:p>
        </p:txBody>
      </p:sp>
      <p:sp>
        <p:nvSpPr>
          <p:cNvPr id="4" name="Slide Number Placeholder 3">
            <a:extLst>
              <a:ext uri="{FF2B5EF4-FFF2-40B4-BE49-F238E27FC236}">
                <a16:creationId xmlns:a16="http://schemas.microsoft.com/office/drawing/2014/main" id="{A832AF82-6637-2C44-8C3C-BCD2E1584B2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122" name="Picture 2" descr="https://lh4.googleusercontent.com/U1R3vifukrki6oE_6n0P6HEXhr0-6hnFc-YEWOmKgJErOZXD7VhesI797XMOeMxkM-noaFtXVfpS4SZ7WoDIcJ-N4M2SciBhN8Bh5H1JW9tYfXt6vybr78FdMyDrURzG_C9R2mlSuS8">
            <a:extLst>
              <a:ext uri="{FF2B5EF4-FFF2-40B4-BE49-F238E27FC236}">
                <a16:creationId xmlns:a16="http://schemas.microsoft.com/office/drawing/2014/main" id="{31087902-35DE-004D-94F5-7D884184D7E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36" y="2259569"/>
            <a:ext cx="9144000" cy="3470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7DE9C9-2D44-EB4D-B6C3-44873EE82368}"/>
              </a:ext>
            </a:extLst>
          </p:cNvPr>
          <p:cNvSpPr txBox="1"/>
          <p:nvPr/>
        </p:nvSpPr>
        <p:spPr>
          <a:xfrm>
            <a:off x="1475656" y="6467135"/>
            <a:ext cx="663194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https://safari.ethz.ch/architecture/fall2020/lib/exe/fetch.php?media=stone_logic_in_memory_1970.pdf</a:t>
            </a:r>
            <a:r>
              <a:rPr kumimoji="0" lang="en-US" sz="11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32962156"/>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6E5BD-8B69-3FE9-86F1-593F832707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3A8B75-7ED7-4D13-13E1-67D5BBA47B91}"/>
              </a:ext>
            </a:extLst>
          </p:cNvPr>
          <p:cNvSpPr>
            <a:spLocks noGrp="1"/>
          </p:cNvSpPr>
          <p:nvPr>
            <p:ph type="title"/>
          </p:nvPr>
        </p:nvSpPr>
        <p:spPr/>
        <p:txBody>
          <a:bodyPr/>
          <a:lstStyle/>
          <a:p>
            <a:r>
              <a:rPr lang="en-US" dirty="0"/>
              <a:t>Why Memory-Centric Computing Today?</a:t>
            </a:r>
          </a:p>
        </p:txBody>
      </p:sp>
      <p:sp>
        <p:nvSpPr>
          <p:cNvPr id="3" name="Content Placeholder 2">
            <a:extLst>
              <a:ext uri="{FF2B5EF4-FFF2-40B4-BE49-F238E27FC236}">
                <a16:creationId xmlns:a16="http://schemas.microsoft.com/office/drawing/2014/main" id="{A6ADBD7B-6F86-FBC9-AD78-2A19CB2088F7}"/>
              </a:ext>
            </a:extLst>
          </p:cNvPr>
          <p:cNvSpPr>
            <a:spLocks noGrp="1"/>
          </p:cNvSpPr>
          <p:nvPr>
            <p:ph idx="1"/>
          </p:nvPr>
        </p:nvSpPr>
        <p:spPr>
          <a:xfrm>
            <a:off x="228600" y="980728"/>
            <a:ext cx="8915400" cy="5029200"/>
          </a:xfrm>
        </p:spPr>
        <p:txBody>
          <a:bodyPr/>
          <a:lstStyle/>
          <a:p>
            <a:r>
              <a:rPr lang="en-US" b="1" dirty="0">
                <a:solidFill>
                  <a:srgbClr val="FF0000"/>
                </a:solidFill>
              </a:rPr>
              <a:t>Huge demand from Applications &amp; Systems</a:t>
            </a:r>
          </a:p>
          <a:p>
            <a:pPr lvl="1"/>
            <a:r>
              <a:rPr lang="en-US" dirty="0">
                <a:solidFill>
                  <a:srgbClr val="0000FF"/>
                </a:solidFill>
              </a:rPr>
              <a:t>Data access bottleneck</a:t>
            </a:r>
          </a:p>
          <a:p>
            <a:pPr lvl="1"/>
            <a:r>
              <a:rPr lang="en-US" dirty="0">
                <a:solidFill>
                  <a:srgbClr val="0000FF"/>
                </a:solidFill>
              </a:rPr>
              <a:t>Energy &amp; power bottlenecks</a:t>
            </a:r>
          </a:p>
          <a:p>
            <a:pPr lvl="1"/>
            <a:r>
              <a:rPr lang="en-US" dirty="0">
                <a:solidFill>
                  <a:srgbClr val="0000FF"/>
                </a:solidFill>
              </a:rPr>
              <a:t>Data movement energy dominates computation energy</a:t>
            </a:r>
          </a:p>
          <a:p>
            <a:pPr lvl="1"/>
            <a:r>
              <a:rPr lang="en-US" dirty="0">
                <a:solidFill>
                  <a:srgbClr val="0000FF"/>
                </a:solidFill>
              </a:rPr>
              <a:t>Need all at the same time: performance, energy, sustainability</a:t>
            </a:r>
          </a:p>
          <a:p>
            <a:pPr lvl="1"/>
            <a:r>
              <a:rPr lang="en-US" dirty="0">
                <a:solidFill>
                  <a:srgbClr val="C00000"/>
                </a:solidFill>
              </a:rPr>
              <a:t>We can improve all metrics by minimizing data movement</a:t>
            </a:r>
          </a:p>
          <a:p>
            <a:endParaRPr lang="en-US" b="1" dirty="0">
              <a:solidFill>
                <a:srgbClr val="FF0000"/>
              </a:solidFill>
            </a:endParaRPr>
          </a:p>
          <a:p>
            <a:r>
              <a:rPr lang="en-US" b="1" dirty="0">
                <a:solidFill>
                  <a:srgbClr val="FF0000"/>
                </a:solidFill>
              </a:rPr>
              <a:t>Huge problems with Memory Technology</a:t>
            </a:r>
          </a:p>
          <a:p>
            <a:pPr lvl="1"/>
            <a:r>
              <a:rPr lang="en-US" dirty="0">
                <a:solidFill>
                  <a:srgbClr val="0000FF"/>
                </a:solidFill>
              </a:rPr>
              <a:t>Memory technology scaling is not going well </a:t>
            </a:r>
            <a:r>
              <a:rPr lang="en-US" dirty="0">
                <a:solidFill>
                  <a:srgbClr val="0000FF"/>
                </a:solidFill>
                <a:sym typeface="Wingdings" pitchFamily="2" charset="2"/>
              </a:rPr>
              <a:t>(e.g., RowHammer)</a:t>
            </a:r>
            <a:endParaRPr lang="en-US" dirty="0">
              <a:solidFill>
                <a:srgbClr val="0000FF"/>
              </a:solidFill>
            </a:endParaRPr>
          </a:p>
          <a:p>
            <a:pPr lvl="1"/>
            <a:r>
              <a:rPr lang="en-US" dirty="0">
                <a:solidFill>
                  <a:srgbClr val="C00000"/>
                </a:solidFill>
                <a:sym typeface="Wingdings"/>
              </a:rPr>
              <a:t>Many scaling issues demand intelligence in memory</a:t>
            </a:r>
          </a:p>
          <a:p>
            <a:pPr lvl="1"/>
            <a:r>
              <a:rPr lang="en-US" dirty="0">
                <a:solidFill>
                  <a:srgbClr val="C00000"/>
                </a:solidFill>
                <a:sym typeface="Wingdings"/>
              </a:rPr>
              <a:t>Emerging technologies can enable new functions in memory</a:t>
            </a:r>
          </a:p>
          <a:p>
            <a:pPr marL="344487" lvl="1" indent="0">
              <a:buNone/>
            </a:pPr>
            <a:endParaRPr lang="en-US" dirty="0">
              <a:solidFill>
                <a:srgbClr val="0000FF"/>
              </a:solidFill>
            </a:endParaRPr>
          </a:p>
          <a:p>
            <a:r>
              <a:rPr lang="en-US" b="1" dirty="0">
                <a:solidFill>
                  <a:srgbClr val="FF0000"/>
                </a:solidFill>
              </a:rPr>
              <a:t>Designs are squeezed in the middle</a:t>
            </a:r>
          </a:p>
          <a:p>
            <a:pPr lvl="1"/>
            <a:endParaRPr lang="en-US" dirty="0">
              <a:solidFill>
                <a:srgbClr val="0000FF"/>
              </a:solidFill>
            </a:endParaRPr>
          </a:p>
        </p:txBody>
      </p:sp>
      <p:sp>
        <p:nvSpPr>
          <p:cNvPr id="4" name="Slide Number Placeholder 3">
            <a:extLst>
              <a:ext uri="{FF2B5EF4-FFF2-40B4-BE49-F238E27FC236}">
                <a16:creationId xmlns:a16="http://schemas.microsoft.com/office/drawing/2014/main" id="{E6BB654B-E134-F642-91A2-DB2D973117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450954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75A9D-1742-E962-B8EE-0D688946FB68}"/>
            </a:ext>
          </a:extLst>
        </p:cNvPr>
        <p:cNvGrpSpPr/>
        <p:nvPr/>
      </p:nvGrpSpPr>
      <p:grpSpPr>
        <a:xfrm>
          <a:off x="0" y="0"/>
          <a:ext cx="0" cy="0"/>
          <a:chOff x="0" y="0"/>
          <a:chExt cx="0" cy="0"/>
        </a:xfrm>
      </p:grpSpPr>
      <p:sp>
        <p:nvSpPr>
          <p:cNvPr id="74753" name="Rectangle 4">
            <a:extLst>
              <a:ext uri="{FF2B5EF4-FFF2-40B4-BE49-F238E27FC236}">
                <a16:creationId xmlns:a16="http://schemas.microsoft.com/office/drawing/2014/main" id="{09999C70-E70E-AF02-0A50-9A205C60A5AA}"/>
              </a:ext>
            </a:extLst>
          </p:cNvPr>
          <p:cNvSpPr>
            <a:spLocks noGrp="1" noChangeArrowheads="1"/>
          </p:cNvSpPr>
          <p:nvPr>
            <p:ph type="ctrTitle"/>
          </p:nvPr>
        </p:nvSpPr>
        <p:spPr>
          <a:xfrm>
            <a:off x="396081" y="1772816"/>
            <a:ext cx="8428037" cy="822325"/>
          </a:xfrm>
        </p:spPr>
        <p:txBody>
          <a:bodyPr/>
          <a:lstStyle/>
          <a:p>
            <a:pPr algn="ctr" eaLnBrk="1" hangingPunct="1"/>
            <a:r>
              <a:rPr lang="en-US" sz="5000" dirty="0">
                <a:latin typeface="Garamond" charset="0"/>
              </a:rPr>
              <a:t>Memory Technology Scaling</a:t>
            </a:r>
          </a:p>
        </p:txBody>
      </p:sp>
      <p:sp>
        <p:nvSpPr>
          <p:cNvPr id="74754" name="Rectangle 5">
            <a:extLst>
              <a:ext uri="{FF2B5EF4-FFF2-40B4-BE49-F238E27FC236}">
                <a16:creationId xmlns:a16="http://schemas.microsoft.com/office/drawing/2014/main" id="{24B760D6-CAAA-AC97-ECB0-BF3B87143105}"/>
              </a:ext>
            </a:extLst>
          </p:cNvPr>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368684340"/>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6C3E3-5789-694C-8AC8-B12CE8B4ED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960BF7-B245-1A27-4515-BC55401E3E07}"/>
              </a:ext>
            </a:extLst>
          </p:cNvPr>
          <p:cNvSpPr>
            <a:spLocks noGrp="1"/>
          </p:cNvSpPr>
          <p:nvPr>
            <p:ph type="title"/>
          </p:nvPr>
        </p:nvSpPr>
        <p:spPr>
          <a:xfrm>
            <a:off x="228600" y="152400"/>
            <a:ext cx="8892100" cy="1066800"/>
          </a:xfrm>
        </p:spPr>
        <p:txBody>
          <a:bodyPr/>
          <a:lstStyle/>
          <a:p>
            <a:r>
              <a:rPr lang="en-US" dirty="0"/>
              <a:t>Infrastructures to Understand Scaling Issues</a:t>
            </a:r>
          </a:p>
        </p:txBody>
      </p:sp>
      <p:sp>
        <p:nvSpPr>
          <p:cNvPr id="5" name="Rectangle 4">
            <a:extLst>
              <a:ext uri="{FF2B5EF4-FFF2-40B4-BE49-F238E27FC236}">
                <a16:creationId xmlns:a16="http://schemas.microsoft.com/office/drawing/2014/main" id="{1B030F0C-A359-89EE-AAE2-2EC8B390D4CD}"/>
              </a:ext>
            </a:extLst>
          </p:cNvPr>
          <p:cNvSpPr/>
          <p:nvPr/>
        </p:nvSpPr>
        <p:spPr>
          <a:xfrm>
            <a:off x="23300" y="945044"/>
            <a:ext cx="8954439" cy="424732"/>
          </a:xfrm>
          <a:prstGeom prst="rect">
            <a:avLst/>
          </a:prstGeom>
        </p:spPr>
        <p:txBody>
          <a:bodyPr wrap="square">
            <a:spAutoFit/>
          </a:bodyPr>
          <a:lstStyle/>
          <a:p>
            <a:pPr marL="11113" marR="0" lvl="1" indent="0" algn="ctr" defTabSz="914400" rtl="0" eaLnBrk="1" fontAlgn="auto" latinLnBrk="0" hangingPunct="1">
              <a:lnSpc>
                <a:spcPct val="90000"/>
              </a:lnSpc>
              <a:spcBef>
                <a:spcPts val="400"/>
              </a:spcBef>
              <a:spcAft>
                <a:spcPts val="0"/>
              </a:spcAft>
              <a:buClrTx/>
              <a:buSzTx/>
              <a:buFontTx/>
              <a:buNone/>
              <a:tabLst/>
              <a:defRPr/>
            </a:pPr>
            <a:r>
              <a:rPr kumimoji="0" lang="en-US" sz="2400" b="0" i="0" u="none" strike="noStrike" kern="1200" cap="none" spc="0" normalizeH="0" baseline="0" noProof="0" dirty="0">
                <a:ln>
                  <a:noFill/>
                </a:ln>
                <a:solidFill>
                  <a:srgbClr val="0000FF"/>
                </a:solidFill>
                <a:effectLst/>
                <a:uLnTx/>
                <a:uFillTx/>
                <a:latin typeface="Cambria" panose="02040503050406030204" pitchFamily="18" charset="0"/>
                <a:ea typeface="+mn-ea"/>
                <a:cs typeface="+mn-cs"/>
              </a:rPr>
              <a:t>DRAM Bender on a Xilinx </a:t>
            </a:r>
            <a:r>
              <a:rPr kumimoji="0" lang="en-US" sz="2400" b="0" i="0" u="none" strike="noStrike" kern="1200" cap="none" spc="0" normalizeH="0" baseline="0" noProof="0" dirty="0" err="1">
                <a:ln>
                  <a:noFill/>
                </a:ln>
                <a:solidFill>
                  <a:srgbClr val="0000FF"/>
                </a:solidFill>
                <a:effectLst/>
                <a:uLnTx/>
                <a:uFillTx/>
                <a:latin typeface="Cambria" panose="02040503050406030204" pitchFamily="18" charset="0"/>
                <a:ea typeface="+mn-ea"/>
                <a:cs typeface="+mn-cs"/>
              </a:rPr>
              <a:t>Virtex</a:t>
            </a:r>
            <a:r>
              <a:rPr kumimoji="0" lang="en-US" sz="2400" b="0" i="0" u="none" strike="noStrike" kern="1200" cap="none" spc="0" normalizeH="0" baseline="0" noProof="0" dirty="0">
                <a:ln>
                  <a:noFill/>
                </a:ln>
                <a:solidFill>
                  <a:srgbClr val="0000FF"/>
                </a:solidFill>
                <a:effectLst/>
                <a:uLnTx/>
                <a:uFillTx/>
                <a:latin typeface="Cambria" panose="02040503050406030204" pitchFamily="18" charset="0"/>
                <a:ea typeface="+mn-ea"/>
                <a:cs typeface="+mn-cs"/>
              </a:rPr>
              <a:t> </a:t>
            </a:r>
            <a:r>
              <a:rPr kumimoji="0" lang="en-US" sz="2400" b="0" i="0" u="none" strike="noStrike" kern="1200" cap="none" spc="0" normalizeH="0" baseline="0" noProof="0" dirty="0" err="1">
                <a:ln>
                  <a:noFill/>
                </a:ln>
                <a:solidFill>
                  <a:srgbClr val="0000FF"/>
                </a:solidFill>
                <a:effectLst/>
                <a:uLnTx/>
                <a:uFillTx/>
                <a:latin typeface="Cambria" panose="02040503050406030204" pitchFamily="18" charset="0"/>
                <a:ea typeface="+mn-ea"/>
                <a:cs typeface="+mn-cs"/>
              </a:rPr>
              <a:t>UltraScale</a:t>
            </a:r>
            <a:r>
              <a:rPr kumimoji="0" lang="en-US" sz="2400" b="0" i="0" u="none" strike="noStrike" kern="1200" cap="none" spc="0" normalizeH="0" baseline="0" noProof="0" dirty="0">
                <a:ln>
                  <a:noFill/>
                </a:ln>
                <a:solidFill>
                  <a:srgbClr val="0000FF"/>
                </a:solidFill>
                <a:effectLst/>
                <a:uLnTx/>
                <a:uFillTx/>
                <a:latin typeface="Cambria" panose="02040503050406030204" pitchFamily="18" charset="0"/>
                <a:ea typeface="+mn-ea"/>
                <a:cs typeface="+mn-cs"/>
              </a:rPr>
              <a:t>+ XCU200</a:t>
            </a:r>
            <a:endParaRPr kumimoji="0" lang="en-US" sz="2600" b="0" i="0" u="none" strike="noStrike" kern="1200" cap="none" spc="0" normalizeH="0" baseline="0" noProof="0" dirty="0">
              <a:ln>
                <a:noFill/>
              </a:ln>
              <a:solidFill>
                <a:srgbClr val="0000FF"/>
              </a:solidFill>
              <a:effectLst/>
              <a:uLnTx/>
              <a:uFillTx/>
              <a:latin typeface="Cambria" panose="02040503050406030204" pitchFamily="18" charset="0"/>
              <a:ea typeface="+mn-ea"/>
              <a:cs typeface="+mn-cs"/>
            </a:endParaRPr>
          </a:p>
        </p:txBody>
      </p:sp>
      <p:sp>
        <p:nvSpPr>
          <p:cNvPr id="29" name="Rectangle 28">
            <a:extLst>
              <a:ext uri="{FF2B5EF4-FFF2-40B4-BE49-F238E27FC236}">
                <a16:creationId xmlns:a16="http://schemas.microsoft.com/office/drawing/2014/main" id="{C1FA268A-1E1D-F1E3-AB4E-CEA4CFDA8276}"/>
              </a:ext>
            </a:extLst>
          </p:cNvPr>
          <p:cNvSpPr/>
          <p:nvPr/>
        </p:nvSpPr>
        <p:spPr>
          <a:xfrm>
            <a:off x="-2199" y="5101733"/>
            <a:ext cx="9144000" cy="13583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Fine-grained control over </a:t>
            </a:r>
            <a:r>
              <a:rPr kumimoji="0" lang="en-US" sz="28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DRAM commands</a:t>
            </a: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timing parameters (</a:t>
            </a:r>
            <a:r>
              <a:rPr kumimoji="0" lang="en-US" sz="2800" b="1" i="0" u="none" strike="noStrike" kern="1200" cap="none" spc="0" normalizeH="0" baseline="0" noProof="0" dirty="0">
                <a:ln>
                  <a:noFill/>
                </a:ln>
                <a:solidFill>
                  <a:srgbClr val="7030A0"/>
                </a:solidFill>
                <a:effectLst/>
                <a:uLnTx/>
                <a:uFillTx/>
                <a:latin typeface="Cambria"/>
                <a:ea typeface="Cambria"/>
                <a:cs typeface="+mn-cs"/>
              </a:rPr>
              <a:t>±1.5ns</a:t>
            </a:r>
            <a:r>
              <a:rPr kumimoji="0" lang="en-US" sz="2800" b="1"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a:t>
            </a:r>
            <a:r>
              <a:rPr kumimoji="0" lang="en-US" sz="2800" b="0"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 </a:t>
            </a:r>
            <a:r>
              <a:rPr kumimoji="0" lang="en-US" sz="2800" b="1" i="0" u="none" strike="noStrike" kern="1200" cap="none" spc="0" normalizeH="0" baseline="0" noProof="0" dirty="0">
                <a:ln>
                  <a:noFill/>
                </a:ln>
                <a:solidFill>
                  <a:srgbClr val="C55910"/>
                </a:solidFill>
                <a:effectLst/>
                <a:uLnTx/>
                <a:uFillTx/>
                <a:latin typeface="Cambria" panose="02040503050406030204" pitchFamily="18" charset="0"/>
                <a:ea typeface="+mn-ea"/>
                <a:cs typeface="+mn-cs"/>
              </a:rPr>
              <a:t>temperature (</a:t>
            </a:r>
            <a:r>
              <a:rPr kumimoji="0" lang="en-US" sz="2800" b="1" i="0" u="none" strike="noStrike" kern="1200" cap="none" spc="0" normalizeH="0" baseline="0" noProof="0" dirty="0">
                <a:ln>
                  <a:noFill/>
                </a:ln>
                <a:solidFill>
                  <a:srgbClr val="C55910"/>
                </a:solidFill>
                <a:effectLst/>
                <a:uLnTx/>
                <a:uFillTx/>
                <a:latin typeface="Cambria"/>
                <a:ea typeface="Cambria"/>
                <a:cs typeface="+mn-cs"/>
              </a:rPr>
              <a:t>±0.5°C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and</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voltage (</a:t>
            </a:r>
            <a:r>
              <a:rPr kumimoji="0" lang="en-US" sz="2800" b="1" i="0" u="none" strike="noStrike" kern="1200" cap="none" spc="0" normalizeH="0" baseline="0" noProof="0" dirty="0">
                <a:ln>
                  <a:noFill/>
                </a:ln>
                <a:solidFill>
                  <a:srgbClr val="C00000"/>
                </a:solidFill>
                <a:effectLst/>
                <a:uLnTx/>
                <a:uFillTx/>
                <a:latin typeface="Cambria"/>
                <a:ea typeface="Cambria"/>
                <a:cs typeface="+mn-cs"/>
              </a:rPr>
              <a:t>±1mV</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
            </a:r>
          </a:p>
        </p:txBody>
      </p:sp>
      <p:sp>
        <p:nvSpPr>
          <p:cNvPr id="3" name="TextBox 2">
            <a:extLst>
              <a:ext uri="{FF2B5EF4-FFF2-40B4-BE49-F238E27FC236}">
                <a16:creationId xmlns:a16="http://schemas.microsoft.com/office/drawing/2014/main" id="{613D4AEA-47B7-48DD-69BB-7D3B3428A977}"/>
              </a:ext>
            </a:extLst>
          </p:cNvPr>
          <p:cNvSpPr txBox="1"/>
          <p:nvPr/>
        </p:nvSpPr>
        <p:spPr>
          <a:xfrm>
            <a:off x="23300" y="6418551"/>
            <a:ext cx="883772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a:t>
            </a:r>
            <a:r>
              <a:rPr kumimoji="0" lang="en-US" sz="1200" b="0" i="0" u="none" strike="noStrike" kern="1200" cap="none" spc="0" normalizeH="0" baseline="0" noProof="0" dirty="0" err="1">
                <a:ln>
                  <a:noFill/>
                </a:ln>
                <a:solidFill>
                  <a:srgbClr val="000000"/>
                </a:solidFill>
                <a:effectLst/>
                <a:uLnTx/>
                <a:uFillTx/>
                <a:latin typeface="Cambria" panose="02040503050406030204" pitchFamily="18" charset="0"/>
                <a:ea typeface="+mn-ea"/>
                <a:cs typeface="+mn-cs"/>
              </a:rPr>
              <a:t>Olgun</a:t>
            </a:r>
            <a:r>
              <a:rPr kumimoji="0" lang="en-US" sz="12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 et al., </a:t>
            </a:r>
            <a:r>
              <a:rPr kumimoji="0" lang="en-US" sz="1200" b="1" i="0" u="none" strike="noStrike" kern="1200" cap="none" spc="0" normalizeH="0" baseline="0" noProof="0" dirty="0">
                <a:ln>
                  <a:noFill/>
                </a:ln>
                <a:solidFill>
                  <a:srgbClr val="000000"/>
                </a:solidFill>
                <a:effectLst/>
                <a:uLnTx/>
                <a:uFillTx/>
                <a:latin typeface="Times"/>
                <a:ea typeface="+mn-ea"/>
                <a:cs typeface="+mn-cs"/>
              </a:rPr>
              <a:t>“</a:t>
            </a:r>
            <a:r>
              <a:rPr kumimoji="0" lang="en-US" sz="1200" b="1" i="0" u="none" strike="noStrike" kern="1200" cap="none" spc="0" normalizeH="0" baseline="0" noProof="0" dirty="0">
                <a:ln>
                  <a:noFill/>
                </a:ln>
                <a:solidFill>
                  <a:srgbClr val="0000FF"/>
                </a:solidFill>
                <a:effectLst/>
                <a:uLnTx/>
                <a:uFillTx/>
                <a:latin typeface="Times"/>
                <a:ea typeface="+mn-ea"/>
                <a:cs typeface="+mn-cs"/>
                <a:hlinkClick r:id="rId4">
                  <a:extLst>
                    <a:ext uri="{A12FA001-AC4F-418D-AE19-62706E023703}">
                      <ahyp:hlinkClr xmlns:ahyp="http://schemas.microsoft.com/office/drawing/2018/hyperlinkcolor" val="tx"/>
                    </a:ext>
                  </a:extLst>
                </a:hlinkClick>
              </a:rPr>
              <a:t>DRAM Bender: An Extensible and Versatile FPGA-based Infrastructure to Easily Test State-of-the-art DRAM Chips</a:t>
            </a:r>
            <a:r>
              <a:rPr kumimoji="0" lang="en-US" sz="1200" b="1" i="0" u="none" strike="noStrike" kern="1200" cap="none" spc="0" normalizeH="0" baseline="0" noProof="0" dirty="0">
                <a:ln>
                  <a:noFill/>
                </a:ln>
                <a:solidFill>
                  <a:srgbClr val="000000"/>
                </a:solidFill>
                <a:effectLst/>
                <a:uLnTx/>
                <a:uFillTx/>
                <a:latin typeface="Times"/>
                <a:ea typeface="+mn-ea"/>
                <a:cs typeface="+mn-cs"/>
              </a:rPr>
              <a:t>,”</a:t>
            </a:r>
            <a:r>
              <a:rPr kumimoji="0" lang="en-US" sz="12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in TCAD, 2023. [GitHub: </a:t>
            </a:r>
            <a:r>
              <a:rPr kumimoji="0" lang="en-US" sz="1200" b="1" i="0" u="none" strike="noStrike" kern="1200" cap="none" spc="0" normalizeH="0" baseline="0" noProof="0" dirty="0">
                <a:ln>
                  <a:noFill/>
                </a:ln>
                <a:solidFill>
                  <a:srgbClr val="0000FF"/>
                </a:solidFill>
                <a:effectLst/>
                <a:uLnTx/>
                <a:uFillTx/>
                <a:latin typeface="Cambria" panose="02040503050406030204" pitchFamily="18" charset="0"/>
                <a:ea typeface="+mn-ea"/>
                <a:cs typeface="+mn-cs"/>
                <a:hlinkClick r:id="rId5">
                  <a:extLst>
                    <a:ext uri="{A12FA001-AC4F-418D-AE19-62706E023703}">
                      <ahyp:hlinkClr xmlns:ahyp="http://schemas.microsoft.com/office/drawing/2018/hyperlinkcolor" val="tx"/>
                    </a:ext>
                  </a:extLst>
                </a:hlinkClick>
              </a:rPr>
              <a:t>https://github.com/CMU-SAFARI/DRAM-Bender</a:t>
            </a:r>
            <a:r>
              <a:rPr kumimoji="0" lang="en-US" sz="12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a:t>
            </a:r>
          </a:p>
        </p:txBody>
      </p:sp>
      <p:sp>
        <p:nvSpPr>
          <p:cNvPr id="4" name="TextBox 3">
            <a:extLst>
              <a:ext uri="{FF2B5EF4-FFF2-40B4-BE49-F238E27FC236}">
                <a16:creationId xmlns:a16="http://schemas.microsoft.com/office/drawing/2014/main" id="{03DB09B5-AB8D-74A6-5133-F14780FD7730}"/>
              </a:ext>
            </a:extLst>
          </p:cNvPr>
          <p:cNvSpPr txBox="1"/>
          <p:nvPr/>
        </p:nvSpPr>
        <p:spPr>
          <a:xfrm>
            <a:off x="4200437" y="1713093"/>
            <a:ext cx="3000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p>
        </p:txBody>
      </p:sp>
      <p:pic>
        <p:nvPicPr>
          <p:cNvPr id="8" name="Base" descr="A close-up of a computer&#10;&#10;Description automatically generated">
            <a:extLst>
              <a:ext uri="{FF2B5EF4-FFF2-40B4-BE49-F238E27FC236}">
                <a16:creationId xmlns:a16="http://schemas.microsoft.com/office/drawing/2014/main" id="{F09EEBB4-2A2A-BE7D-703D-AA6326993B50}"/>
              </a:ext>
            </a:extLst>
          </p:cNvPr>
          <p:cNvPicPr>
            <a:picLocks noChangeAspect="1"/>
          </p:cNvPicPr>
          <p:nvPr/>
        </p:nvPicPr>
        <p:blipFill>
          <a:blip r:embed="rId6"/>
          <a:stretch>
            <a:fillRect/>
          </a:stretch>
        </p:blipFill>
        <p:spPr>
          <a:xfrm>
            <a:off x="0" y="1314271"/>
            <a:ext cx="9144000" cy="3787462"/>
          </a:xfrm>
          <a:prstGeom prst="rect">
            <a:avLst/>
          </a:prstGeom>
        </p:spPr>
      </p:pic>
      <p:pic>
        <p:nvPicPr>
          <p:cNvPr id="20" name="FPGA" descr="A close-up of a computer&#10;&#10;Description automatically generated">
            <a:extLst>
              <a:ext uri="{FF2B5EF4-FFF2-40B4-BE49-F238E27FC236}">
                <a16:creationId xmlns:a16="http://schemas.microsoft.com/office/drawing/2014/main" id="{CA3076EA-19D2-0777-9C2C-FFBAF424A13E}"/>
              </a:ext>
            </a:extLst>
          </p:cNvPr>
          <p:cNvPicPr>
            <a:picLocks noChangeAspect="1"/>
          </p:cNvPicPr>
          <p:nvPr/>
        </p:nvPicPr>
        <p:blipFill>
          <a:blip r:embed="rId7"/>
          <a:stretch>
            <a:fillRect/>
          </a:stretch>
        </p:blipFill>
        <p:spPr>
          <a:xfrm>
            <a:off x="0" y="1314271"/>
            <a:ext cx="9144000" cy="3787462"/>
          </a:xfrm>
          <a:prstGeom prst="rect">
            <a:avLst/>
          </a:prstGeom>
        </p:spPr>
      </p:pic>
      <p:pic>
        <p:nvPicPr>
          <p:cNvPr id="18" name="DRAM" descr="A computer with a fan and wires&#10;&#10;Description automatically generated with medium confidence">
            <a:extLst>
              <a:ext uri="{FF2B5EF4-FFF2-40B4-BE49-F238E27FC236}">
                <a16:creationId xmlns:a16="http://schemas.microsoft.com/office/drawing/2014/main" id="{AADE2BDE-E8C2-82A4-7916-9F79B6801A00}"/>
              </a:ext>
            </a:extLst>
          </p:cNvPr>
          <p:cNvPicPr>
            <a:picLocks noChangeAspect="1"/>
          </p:cNvPicPr>
          <p:nvPr/>
        </p:nvPicPr>
        <p:blipFill>
          <a:blip r:embed="rId8"/>
          <a:stretch>
            <a:fillRect/>
          </a:stretch>
        </p:blipFill>
        <p:spPr>
          <a:xfrm>
            <a:off x="0" y="1314271"/>
            <a:ext cx="9144000" cy="3787462"/>
          </a:xfrm>
          <a:prstGeom prst="rect">
            <a:avLst/>
          </a:prstGeom>
        </p:spPr>
      </p:pic>
      <p:pic>
        <p:nvPicPr>
          <p:cNvPr id="16" name="PCIe" descr="A computer with wires and a fan&#10;&#10;Description automatically generated with medium confidence">
            <a:extLst>
              <a:ext uri="{FF2B5EF4-FFF2-40B4-BE49-F238E27FC236}">
                <a16:creationId xmlns:a16="http://schemas.microsoft.com/office/drawing/2014/main" id="{3714FEDA-66AB-68CE-2CF0-663D63E63D62}"/>
              </a:ext>
            </a:extLst>
          </p:cNvPr>
          <p:cNvPicPr>
            <a:picLocks noChangeAspect="1"/>
          </p:cNvPicPr>
          <p:nvPr/>
        </p:nvPicPr>
        <p:blipFill>
          <a:blip r:embed="rId9"/>
          <a:stretch>
            <a:fillRect/>
          </a:stretch>
        </p:blipFill>
        <p:spPr>
          <a:xfrm>
            <a:off x="0" y="1314271"/>
            <a:ext cx="9144000" cy="3787462"/>
          </a:xfrm>
          <a:prstGeom prst="rect">
            <a:avLst/>
          </a:prstGeom>
        </p:spPr>
      </p:pic>
      <p:pic>
        <p:nvPicPr>
          <p:cNvPr id="14" name="Heater" descr="A close-up of a machine&#10;&#10;Description automatically generated">
            <a:extLst>
              <a:ext uri="{FF2B5EF4-FFF2-40B4-BE49-F238E27FC236}">
                <a16:creationId xmlns:a16="http://schemas.microsoft.com/office/drawing/2014/main" id="{5C098830-1693-3788-53EF-676D911CEEDB}"/>
              </a:ext>
            </a:extLst>
          </p:cNvPr>
          <p:cNvPicPr>
            <a:picLocks noChangeAspect="1"/>
          </p:cNvPicPr>
          <p:nvPr/>
        </p:nvPicPr>
        <p:blipFill>
          <a:blip r:embed="rId10"/>
          <a:stretch>
            <a:fillRect/>
          </a:stretch>
        </p:blipFill>
        <p:spPr>
          <a:xfrm>
            <a:off x="0" y="1314271"/>
            <a:ext cx="9144000" cy="3787462"/>
          </a:xfrm>
          <a:prstGeom prst="rect">
            <a:avLst/>
          </a:prstGeom>
        </p:spPr>
      </p:pic>
      <p:pic>
        <p:nvPicPr>
          <p:cNvPr id="12" name="TempContr" descr="A close-up of a machine&#10;&#10;Description automatically generated">
            <a:extLst>
              <a:ext uri="{FF2B5EF4-FFF2-40B4-BE49-F238E27FC236}">
                <a16:creationId xmlns:a16="http://schemas.microsoft.com/office/drawing/2014/main" id="{404555D9-23F1-8412-CCD7-0B2CA577C4D2}"/>
              </a:ext>
            </a:extLst>
          </p:cNvPr>
          <p:cNvPicPr>
            <a:picLocks noChangeAspect="1"/>
          </p:cNvPicPr>
          <p:nvPr/>
        </p:nvPicPr>
        <p:blipFill>
          <a:blip r:embed="rId11"/>
          <a:stretch>
            <a:fillRect/>
          </a:stretch>
        </p:blipFill>
        <p:spPr>
          <a:xfrm>
            <a:off x="0" y="1314271"/>
            <a:ext cx="9144000" cy="3787462"/>
          </a:xfrm>
          <a:prstGeom prst="rect">
            <a:avLst/>
          </a:prstGeom>
        </p:spPr>
      </p:pic>
      <p:pic>
        <p:nvPicPr>
          <p:cNvPr id="10" name="PowerSupply" descr="A close-up of a machine&#10;&#10;Description automatically generated">
            <a:extLst>
              <a:ext uri="{FF2B5EF4-FFF2-40B4-BE49-F238E27FC236}">
                <a16:creationId xmlns:a16="http://schemas.microsoft.com/office/drawing/2014/main" id="{4901443B-6291-FD69-2C69-728D7A37BB37}"/>
              </a:ext>
            </a:extLst>
          </p:cNvPr>
          <p:cNvPicPr>
            <a:picLocks noChangeAspect="1"/>
          </p:cNvPicPr>
          <p:nvPr/>
        </p:nvPicPr>
        <p:blipFill>
          <a:blip r:embed="rId12"/>
          <a:stretch>
            <a:fillRect/>
          </a:stretch>
        </p:blipFill>
        <p:spPr>
          <a:xfrm>
            <a:off x="0" y="1314271"/>
            <a:ext cx="9144000" cy="3787462"/>
          </a:xfrm>
          <a:prstGeom prst="rect">
            <a:avLst/>
          </a:prstGeom>
        </p:spPr>
      </p:pic>
    </p:spTree>
    <p:custDataLst>
      <p:tags r:id="rId1"/>
    </p:custDataLst>
    <p:extLst>
      <p:ext uri="{BB962C8B-B14F-4D97-AF65-F5344CB8AC3E}">
        <p14:creationId xmlns:p14="http://schemas.microsoft.com/office/powerpoint/2010/main" val="1968375178"/>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8E9D5-28D4-BD96-6D44-B9BF947254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128DF9-4CE6-068C-6DBB-69F87CAE5F15}"/>
              </a:ext>
            </a:extLst>
          </p:cNvPr>
          <p:cNvSpPr>
            <a:spLocks noGrp="1"/>
          </p:cNvSpPr>
          <p:nvPr>
            <p:ph type="title"/>
          </p:nvPr>
        </p:nvSpPr>
        <p:spPr>
          <a:xfrm>
            <a:off x="228600" y="57944"/>
            <a:ext cx="8915400" cy="1066800"/>
          </a:xfrm>
        </p:spPr>
        <p:txBody>
          <a:bodyPr/>
          <a:lstStyle/>
          <a:p>
            <a:r>
              <a:rPr lang="en-US" dirty="0"/>
              <a:t>Laboratory for Understanding Memory</a:t>
            </a:r>
          </a:p>
        </p:txBody>
      </p:sp>
      <p:sp>
        <p:nvSpPr>
          <p:cNvPr id="4" name="Slide Number Placeholder 3">
            <a:extLst>
              <a:ext uri="{FF2B5EF4-FFF2-40B4-BE49-F238E27FC236}">
                <a16:creationId xmlns:a16="http://schemas.microsoft.com/office/drawing/2014/main" id="{23E0F29E-C3B2-3E04-9A72-0B1C6CBE5BDA}"/>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14" name="Content Placeholder 13" descr="A room with many computers on shelves&#10;&#10;AI-generated content may be incorrect.">
            <a:extLst>
              <a:ext uri="{FF2B5EF4-FFF2-40B4-BE49-F238E27FC236}">
                <a16:creationId xmlns:a16="http://schemas.microsoft.com/office/drawing/2014/main" id="{7FD7E652-9520-A072-DA4A-5DD4D7B9929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520" y="800708"/>
            <a:ext cx="3888432" cy="2916324"/>
          </a:xfrm>
        </p:spPr>
      </p:pic>
      <p:pic>
        <p:nvPicPr>
          <p:cNvPr id="15" name="Picture 14">
            <a:extLst>
              <a:ext uri="{FF2B5EF4-FFF2-40B4-BE49-F238E27FC236}">
                <a16:creationId xmlns:a16="http://schemas.microsoft.com/office/drawing/2014/main" id="{F38C12EE-9334-BB53-FC11-C2645877D832}"/>
              </a:ext>
            </a:extLst>
          </p:cNvPr>
          <p:cNvPicPr>
            <a:picLocks noChangeAspect="1"/>
          </p:cNvPicPr>
          <p:nvPr/>
        </p:nvPicPr>
        <p:blipFill>
          <a:blip r:embed="rId3"/>
          <a:stretch>
            <a:fillRect/>
          </a:stretch>
        </p:blipFill>
        <p:spPr>
          <a:xfrm>
            <a:off x="4572000" y="764704"/>
            <a:ext cx="3888432" cy="2916324"/>
          </a:xfrm>
          <a:prstGeom prst="rect">
            <a:avLst/>
          </a:prstGeom>
        </p:spPr>
      </p:pic>
      <p:pic>
        <p:nvPicPr>
          <p:cNvPr id="16" name="Picture 15">
            <a:extLst>
              <a:ext uri="{FF2B5EF4-FFF2-40B4-BE49-F238E27FC236}">
                <a16:creationId xmlns:a16="http://schemas.microsoft.com/office/drawing/2014/main" id="{8A64903F-9D7C-2808-FA5E-3B69D8FF5DAE}"/>
              </a:ext>
            </a:extLst>
          </p:cNvPr>
          <p:cNvPicPr>
            <a:picLocks noChangeAspect="1"/>
          </p:cNvPicPr>
          <p:nvPr/>
        </p:nvPicPr>
        <p:blipFill>
          <a:blip r:embed="rId4"/>
          <a:stretch>
            <a:fillRect/>
          </a:stretch>
        </p:blipFill>
        <p:spPr>
          <a:xfrm>
            <a:off x="4572000" y="3796723"/>
            <a:ext cx="4032450" cy="3024337"/>
          </a:xfrm>
          <a:prstGeom prst="rect">
            <a:avLst/>
          </a:prstGeom>
        </p:spPr>
      </p:pic>
      <p:pic>
        <p:nvPicPr>
          <p:cNvPr id="17" name="Picture 16">
            <a:extLst>
              <a:ext uri="{FF2B5EF4-FFF2-40B4-BE49-F238E27FC236}">
                <a16:creationId xmlns:a16="http://schemas.microsoft.com/office/drawing/2014/main" id="{FEABAE66-CAC7-B34A-E4E4-E54E9AC1369B}"/>
              </a:ext>
            </a:extLst>
          </p:cNvPr>
          <p:cNvPicPr>
            <a:picLocks noChangeAspect="1"/>
          </p:cNvPicPr>
          <p:nvPr/>
        </p:nvPicPr>
        <p:blipFill>
          <a:blip r:embed="rId5"/>
          <a:stretch>
            <a:fillRect/>
          </a:stretch>
        </p:blipFill>
        <p:spPr>
          <a:xfrm>
            <a:off x="179512" y="3783412"/>
            <a:ext cx="3960440" cy="2970330"/>
          </a:xfrm>
          <a:prstGeom prst="rect">
            <a:avLst/>
          </a:prstGeom>
        </p:spPr>
      </p:pic>
    </p:spTree>
    <p:extLst>
      <p:ext uri="{BB962C8B-B14F-4D97-AF65-F5344CB8AC3E}">
        <p14:creationId xmlns:p14="http://schemas.microsoft.com/office/powerpoint/2010/main" val="3018935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AA67B-5D14-1D02-0B82-D335D19107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C32E75-5B85-B597-5BF9-6B38BA5681E6}"/>
              </a:ext>
            </a:extLst>
          </p:cNvPr>
          <p:cNvSpPr>
            <a:spLocks noGrp="1"/>
          </p:cNvSpPr>
          <p:nvPr>
            <p:ph type="title"/>
          </p:nvPr>
        </p:nvSpPr>
        <p:spPr/>
        <p:txBody>
          <a:bodyPr/>
          <a:lstStyle/>
          <a:p>
            <a:r>
              <a:rPr lang="en-US" dirty="0"/>
              <a:t>DRAM Testing Infrastructures (I)</a:t>
            </a:r>
          </a:p>
        </p:txBody>
      </p:sp>
      <p:pic>
        <p:nvPicPr>
          <p:cNvPr id="1026" name="Picture 2">
            <a:extLst>
              <a:ext uri="{FF2B5EF4-FFF2-40B4-BE49-F238E27FC236}">
                <a16:creationId xmlns:a16="http://schemas.microsoft.com/office/drawing/2014/main" id="{EB44C25E-1279-2B9D-D04A-E84B9931D7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943" t="33497" b="15504"/>
          <a:stretch/>
        </p:blipFill>
        <p:spPr bwMode="auto">
          <a:xfrm>
            <a:off x="4120587" y="908720"/>
            <a:ext cx="5026307" cy="24607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E1ACD739-D7A4-A8BA-2B45-311930EBA90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038" b="12176"/>
          <a:stretch/>
        </p:blipFill>
        <p:spPr bwMode="auto">
          <a:xfrm>
            <a:off x="-1" y="3957136"/>
            <a:ext cx="4480560" cy="22501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701DF7E4-8A06-1170-0774-8482F0B0C95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7635" t="19216" r="3718"/>
          <a:stretch/>
        </p:blipFill>
        <p:spPr bwMode="auto">
          <a:xfrm>
            <a:off x="4663443" y="3958359"/>
            <a:ext cx="4480560" cy="224890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FD3818-915F-B17F-0056-2D018C8DC16A}"/>
              </a:ext>
            </a:extLst>
          </p:cNvPr>
          <p:cNvSpPr txBox="1"/>
          <p:nvPr/>
        </p:nvSpPr>
        <p:spPr>
          <a:xfrm>
            <a:off x="4117695" y="3297960"/>
            <a:ext cx="5026306"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DDR4 DRAM R/UDIMMs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Xilinx Alveo U200</a:t>
            </a:r>
          </a:p>
        </p:txBody>
      </p:sp>
      <p:sp>
        <p:nvSpPr>
          <p:cNvPr id="6" name="TextBox 5">
            <a:extLst>
              <a:ext uri="{FF2B5EF4-FFF2-40B4-BE49-F238E27FC236}">
                <a16:creationId xmlns:a16="http://schemas.microsoft.com/office/drawing/2014/main" id="{D8316E4D-ADED-0318-64B5-C321B14CAD78}"/>
              </a:ext>
            </a:extLst>
          </p:cNvPr>
          <p:cNvSpPr txBox="1"/>
          <p:nvPr/>
        </p:nvSpPr>
        <p:spPr>
          <a:xfrm>
            <a:off x="-57873" y="6220875"/>
            <a:ext cx="2795958"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DDR4 DRAM (SODIMM)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srgbClr val="000000"/>
                </a:solidFill>
                <a:effectLst/>
                <a:uLnTx/>
                <a:uFillTx/>
                <a:latin typeface="Cambria" panose="02040503050406030204" pitchFamily="18" charset="0"/>
                <a:ea typeface="+mn-ea"/>
                <a:cs typeface="+mn-cs"/>
              </a:rPr>
              <a:t>Bittware</a:t>
            </a:r>
            <a:r>
              <a:rPr kumimoji="0" lang="en-US" sz="20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 XUSP3S</a:t>
            </a:r>
          </a:p>
        </p:txBody>
      </p:sp>
      <p:sp>
        <p:nvSpPr>
          <p:cNvPr id="7" name="TextBox 6">
            <a:extLst>
              <a:ext uri="{FF2B5EF4-FFF2-40B4-BE49-F238E27FC236}">
                <a16:creationId xmlns:a16="http://schemas.microsoft.com/office/drawing/2014/main" id="{3691AFCF-1746-D6F9-5CC6-E9BE73FD1ACF}"/>
              </a:ext>
            </a:extLst>
          </p:cNvPr>
          <p:cNvSpPr txBox="1"/>
          <p:nvPr/>
        </p:nvSpPr>
        <p:spPr>
          <a:xfrm>
            <a:off x="5759819" y="6220875"/>
            <a:ext cx="2287806" cy="707886"/>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HBM2 DRAM Chips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Xilinx Alveo U50</a:t>
            </a:r>
          </a:p>
        </p:txBody>
      </p:sp>
      <p:pic>
        <p:nvPicPr>
          <p:cNvPr id="8" name="Content Placeholder 7">
            <a:extLst>
              <a:ext uri="{FF2B5EF4-FFF2-40B4-BE49-F238E27FC236}">
                <a16:creationId xmlns:a16="http://schemas.microsoft.com/office/drawing/2014/main" id="{0212520F-DC38-26BB-DA4E-17552044F506}"/>
              </a:ext>
            </a:extLst>
          </p:cNvPr>
          <p:cNvPicPr>
            <a:picLocks noGrp="1" noChangeAspect="1"/>
          </p:cNvPicPr>
          <p:nvPr>
            <p:ph idx="1"/>
          </p:nvPr>
        </p:nvPicPr>
        <p:blipFill>
          <a:blip r:embed="rId7">
            <a:extLst>
              <a:ext uri="{28A0092B-C50C-407E-A947-70E740481C1C}">
                <a14:useLocalDpi xmlns:a14="http://schemas.microsoft.com/office/drawing/2010/main" val="0"/>
              </a:ext>
            </a:extLst>
          </a:blip>
          <a:srcRect t="29734" b="3872"/>
          <a:stretch/>
        </p:blipFill>
        <p:spPr>
          <a:xfrm>
            <a:off x="0" y="908720"/>
            <a:ext cx="2986416" cy="2391747"/>
          </a:xfrm>
        </p:spPr>
      </p:pic>
      <p:sp>
        <p:nvSpPr>
          <p:cNvPr id="9" name="TextBox 8">
            <a:extLst>
              <a:ext uri="{FF2B5EF4-FFF2-40B4-BE49-F238E27FC236}">
                <a16:creationId xmlns:a16="http://schemas.microsoft.com/office/drawing/2014/main" id="{355F6795-5ACF-113D-927B-F7577CD9C7A7}"/>
              </a:ext>
            </a:extLst>
          </p:cNvPr>
          <p:cNvSpPr txBox="1"/>
          <p:nvPr/>
        </p:nvSpPr>
        <p:spPr>
          <a:xfrm>
            <a:off x="-57873" y="3271891"/>
            <a:ext cx="276710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DDR3 DRAM SODIMMs </a:t>
            </a:r>
            <a:br>
              <a:rPr kumimoji="0" lang="en-US" sz="20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br>
            <a:r>
              <a:rPr kumimoji="0" lang="en-US" sz="20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Xilinx ML605</a:t>
            </a:r>
          </a:p>
        </p:txBody>
      </p:sp>
    </p:spTree>
    <p:custDataLst>
      <p:tags r:id="rId1"/>
    </p:custDataLst>
    <p:extLst>
      <p:ext uri="{BB962C8B-B14F-4D97-AF65-F5344CB8AC3E}">
        <p14:creationId xmlns:p14="http://schemas.microsoft.com/office/powerpoint/2010/main" val="3941223246"/>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696EF-A644-8B11-A0B1-AF8C70E53A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1119D3-682C-406D-D6F9-D886150FE7AB}"/>
              </a:ext>
            </a:extLst>
          </p:cNvPr>
          <p:cNvSpPr>
            <a:spLocks noGrp="1"/>
          </p:cNvSpPr>
          <p:nvPr>
            <p:ph type="title"/>
          </p:nvPr>
        </p:nvSpPr>
        <p:spPr>
          <a:xfrm>
            <a:off x="228600" y="152400"/>
            <a:ext cx="8915400" cy="1066800"/>
          </a:xfrm>
        </p:spPr>
        <p:txBody>
          <a:bodyPr/>
          <a:lstStyle/>
          <a:p>
            <a:r>
              <a:rPr lang="en-US" dirty="0"/>
              <a:t>DRAM Testing Infrastructures (II)</a:t>
            </a:r>
          </a:p>
        </p:txBody>
      </p:sp>
      <p:pic>
        <p:nvPicPr>
          <p:cNvPr id="5" name="Content Placeholder 4" descr="DRAM-new-testing-infrastructure.jpg">
            <a:extLst>
              <a:ext uri="{FF2B5EF4-FFF2-40B4-BE49-F238E27FC236}">
                <a16:creationId xmlns:a16="http://schemas.microsoft.com/office/drawing/2014/main" id="{9696C164-7602-3855-A756-C105409F269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a:extLst>
              <a:ext uri="{FF2B5EF4-FFF2-40B4-BE49-F238E27FC236}">
                <a16:creationId xmlns:a16="http://schemas.microsoft.com/office/drawing/2014/main" id="{F30B742D-AA6B-5330-93DE-272B34285649}"/>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
        <p:nvSpPr>
          <p:cNvPr id="6" name="Rectangle 5">
            <a:extLst>
              <a:ext uri="{FF2B5EF4-FFF2-40B4-BE49-F238E27FC236}">
                <a16:creationId xmlns:a16="http://schemas.microsoft.com/office/drawing/2014/main" id="{13BAA01E-6637-A803-73A5-309282F3624F}"/>
              </a:ext>
            </a:extLst>
          </p:cNvPr>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ISCA 2014.</a:t>
            </a:r>
          </a:p>
        </p:txBody>
      </p:sp>
      <p:sp>
        <p:nvSpPr>
          <p:cNvPr id="7" name="Rectangle 6">
            <a:extLst>
              <a:ext uri="{FF2B5EF4-FFF2-40B4-BE49-F238E27FC236}">
                <a16:creationId xmlns:a16="http://schemas.microsoft.com/office/drawing/2014/main" id="{634C6332-0AC7-8B03-2E35-198FECD802EE}"/>
              </a:ext>
            </a:extLst>
          </p:cNvPr>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a:extLst>
              <a:ext uri="{FF2B5EF4-FFF2-40B4-BE49-F238E27FC236}">
                <a16:creationId xmlns:a16="http://schemas.microsoft.com/office/drawing/2014/main" id="{37797C9D-28C9-8F46-0E5C-AC34D9505340}"/>
              </a:ext>
            </a:extLst>
          </p:cNvPr>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a:extLst>
              <a:ext uri="{FF2B5EF4-FFF2-40B4-BE49-F238E27FC236}">
                <a16:creationId xmlns:a16="http://schemas.microsoft.com/office/drawing/2014/main" id="{E21A37BA-2C74-0A67-D0A2-2037C68439C7}"/>
              </a:ext>
            </a:extLst>
          </p:cNvPr>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a:extLst>
              <a:ext uri="{FF2B5EF4-FFF2-40B4-BE49-F238E27FC236}">
                <a16:creationId xmlns:a16="http://schemas.microsoft.com/office/drawing/2014/main" id="{23EB97B6-35BB-345D-BFB2-EA4AC8DFAD50}"/>
              </a:ext>
            </a:extLst>
          </p:cNvPr>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a:extLst>
              <a:ext uri="{FF2B5EF4-FFF2-40B4-BE49-F238E27FC236}">
                <a16:creationId xmlns:a16="http://schemas.microsoft.com/office/drawing/2014/main" id="{D58D95A6-2899-A3AC-DD5F-4FB0BA032D3A}"/>
              </a:ext>
            </a:extLst>
          </p:cNvPr>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11829597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9B85FD-3B88-6B62-345F-74DD221DAF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89D664-9014-A8D5-9819-26163149A2E8}"/>
              </a:ext>
            </a:extLst>
          </p:cNvPr>
          <p:cNvSpPr>
            <a:spLocks noGrp="1"/>
          </p:cNvSpPr>
          <p:nvPr>
            <p:ph type="title"/>
          </p:nvPr>
        </p:nvSpPr>
        <p:spPr>
          <a:xfrm>
            <a:off x="228600" y="152400"/>
            <a:ext cx="8915400" cy="1066800"/>
          </a:xfrm>
        </p:spPr>
        <p:txBody>
          <a:bodyPr/>
          <a:lstStyle/>
          <a:p>
            <a:r>
              <a:rPr lang="en-US" dirty="0"/>
              <a:t>DRAM Testing Infrastructures (III)</a:t>
            </a:r>
          </a:p>
        </p:txBody>
      </p:sp>
      <p:sp>
        <p:nvSpPr>
          <p:cNvPr id="4" name="Slide Number Placeholder 3">
            <a:extLst>
              <a:ext uri="{FF2B5EF4-FFF2-40B4-BE49-F238E27FC236}">
                <a16:creationId xmlns:a16="http://schemas.microsoft.com/office/drawing/2014/main" id="{270BC90D-C3B6-8695-C199-178932E97C4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07F1AB2F-C6C9-0DC6-6E3B-957EEFE194CB}"/>
              </a:ext>
            </a:extLst>
          </p:cNvPr>
          <p:cNvPicPr>
            <a:picLocks noChangeAspect="1"/>
          </p:cNvPicPr>
          <p:nvPr/>
        </p:nvPicPr>
        <p:blipFill>
          <a:blip r:embed="rId2"/>
          <a:stretch>
            <a:fillRect/>
          </a:stretch>
        </p:blipFill>
        <p:spPr>
          <a:xfrm>
            <a:off x="251520" y="1052736"/>
            <a:ext cx="4378369" cy="2520280"/>
          </a:xfrm>
          <a:prstGeom prst="rect">
            <a:avLst/>
          </a:prstGeom>
        </p:spPr>
      </p:pic>
      <p:pic>
        <p:nvPicPr>
          <p:cNvPr id="6" name="Picture 5">
            <a:extLst>
              <a:ext uri="{FF2B5EF4-FFF2-40B4-BE49-F238E27FC236}">
                <a16:creationId xmlns:a16="http://schemas.microsoft.com/office/drawing/2014/main" id="{71D4B827-DB56-8507-6F6B-58819D92DA78}"/>
              </a:ext>
            </a:extLst>
          </p:cNvPr>
          <p:cNvPicPr>
            <a:picLocks noChangeAspect="1"/>
          </p:cNvPicPr>
          <p:nvPr/>
        </p:nvPicPr>
        <p:blipFill>
          <a:blip r:embed="rId3"/>
          <a:stretch>
            <a:fillRect/>
          </a:stretch>
        </p:blipFill>
        <p:spPr>
          <a:xfrm>
            <a:off x="4973630" y="3573016"/>
            <a:ext cx="4170370" cy="2840360"/>
          </a:xfrm>
          <a:prstGeom prst="rect">
            <a:avLst/>
          </a:prstGeom>
        </p:spPr>
      </p:pic>
      <p:sp>
        <p:nvSpPr>
          <p:cNvPr id="7" name="Rectangle 6">
            <a:extLst>
              <a:ext uri="{FF2B5EF4-FFF2-40B4-BE49-F238E27FC236}">
                <a16:creationId xmlns:a16="http://schemas.microsoft.com/office/drawing/2014/main" id="{C87238C4-78AD-765B-EB07-10B15EED1963}"/>
              </a:ext>
            </a:extLst>
          </p:cNvPr>
          <p:cNvSpPr/>
          <p:nvPr/>
        </p:nvSpPr>
        <p:spPr>
          <a:xfrm>
            <a:off x="4561741" y="980728"/>
            <a:ext cx="4474755" cy="2308324"/>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4"/>
              </a:rPr>
              <a:t>An Experimental Study of Data Retention Behavior in Modern DRAM Devices: Implications for Retention Time Profiling Mechanisms</a:t>
            </a:r>
            <a:r>
              <a:rPr kumimoji="0" lang="en-US" sz="16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(Liu et al., ISCA 2013)</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5"/>
              </a:rPr>
              <a:t>The Efficacy of Error Mitigation Techniques for DRAM Retention Failures: A Comparative Experimental Study</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(Khan et al., SIGMETRICS 2014)</a:t>
            </a:r>
            <a:endParaRPr kumimoji="0" lang="en-US" sz="16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
        <p:nvSpPr>
          <p:cNvPr id="8" name="Rectangle 7">
            <a:extLst>
              <a:ext uri="{FF2B5EF4-FFF2-40B4-BE49-F238E27FC236}">
                <a16:creationId xmlns:a16="http://schemas.microsoft.com/office/drawing/2014/main" id="{54B82FF5-EAF2-EED3-9DAF-9DE7516E5196}"/>
              </a:ext>
            </a:extLst>
          </p:cNvPr>
          <p:cNvSpPr/>
          <p:nvPr/>
        </p:nvSpPr>
        <p:spPr>
          <a:xfrm>
            <a:off x="25237" y="3652570"/>
            <a:ext cx="4690779" cy="280076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6"/>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(Kim et al., ISCA 2014)</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7"/>
              </a:rPr>
              <a:t>Adaptive-Latency DRAM: Optimizing DRAM Timing for the Common-Case</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(Lee et al., HPCA 2015)</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8"/>
              </a:rPr>
              <a:t>AVATAR: A Variable-Retention-Time (VRT) Aware Refresh for DRAM Systems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r>
              <a:rPr kumimoji="0" lang="en-US" sz="16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Qureshi</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et al., DSN 2015)</a:t>
            </a:r>
            <a:endParaRPr kumimoji="0" lang="en-US" sz="16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
        <p:nvSpPr>
          <p:cNvPr id="9" name="AutoShape 25">
            <a:extLst>
              <a:ext uri="{FF2B5EF4-FFF2-40B4-BE49-F238E27FC236}">
                <a16:creationId xmlns:a16="http://schemas.microsoft.com/office/drawing/2014/main" id="{939C873B-F67C-3EED-A4FA-C11CEB847F3E}"/>
              </a:ext>
            </a:extLst>
          </p:cNvPr>
          <p:cNvSpPr>
            <a:spLocks noChangeArrowheads="1"/>
          </p:cNvSpPr>
          <p:nvPr/>
        </p:nvSpPr>
        <p:spPr bwMode="auto">
          <a:xfrm>
            <a:off x="323528" y="3645025"/>
            <a:ext cx="4248472" cy="86409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923907609"/>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B988A-4E38-8439-108E-90B95D6119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5DD129-FB4C-D564-F9E4-6C9908893271}"/>
              </a:ext>
            </a:extLst>
          </p:cNvPr>
          <p:cNvSpPr>
            <a:spLocks noGrp="1"/>
          </p:cNvSpPr>
          <p:nvPr>
            <p:ph type="title"/>
          </p:nvPr>
        </p:nvSpPr>
        <p:spPr/>
        <p:txBody>
          <a:bodyPr/>
          <a:lstStyle/>
          <a:p>
            <a:r>
              <a:rPr lang="en-US" sz="3800" dirty="0">
                <a:solidFill>
                  <a:srgbClr val="006633"/>
                </a:solidFill>
              </a:rPr>
              <a:t>SoftMC: Open Source DRAM Infrastructure</a:t>
            </a:r>
            <a:endParaRPr lang="en-US" dirty="0"/>
          </a:p>
        </p:txBody>
      </p:sp>
      <p:sp>
        <p:nvSpPr>
          <p:cNvPr id="3" name="Content Placeholder 2">
            <a:extLst>
              <a:ext uri="{FF2B5EF4-FFF2-40B4-BE49-F238E27FC236}">
                <a16:creationId xmlns:a16="http://schemas.microsoft.com/office/drawing/2014/main" id="{8FE2447C-F30C-D8FF-9CE8-C623F697D6D2}"/>
              </a:ext>
            </a:extLst>
          </p:cNvPr>
          <p:cNvSpPr>
            <a:spLocks noGrp="1"/>
          </p:cNvSpPr>
          <p:nvPr>
            <p:ph idx="1"/>
          </p:nvPr>
        </p:nvSpPr>
        <p:spPr/>
        <p:txBody>
          <a:bodyPr/>
          <a:lstStyle/>
          <a:p>
            <a:endParaRPr lang="en-US" dirty="0"/>
          </a:p>
          <a:p>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CDCD1D5B-5727-8C12-B8F1-7343992415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A2D69E3-1221-70D2-8A14-67B9616115BA}"/>
              </a:ext>
            </a:extLst>
          </p:cNvPr>
          <p:cNvPicPr>
            <a:picLocks noChangeAspect="1"/>
          </p:cNvPicPr>
          <p:nvPr/>
        </p:nvPicPr>
        <p:blipFill>
          <a:blip r:embed="rId2"/>
          <a:stretch>
            <a:fillRect/>
          </a:stretch>
        </p:blipFill>
        <p:spPr>
          <a:xfrm>
            <a:off x="0" y="3851921"/>
            <a:ext cx="9144000" cy="2385391"/>
          </a:xfrm>
          <a:prstGeom prst="rect">
            <a:avLst/>
          </a:prstGeom>
        </p:spPr>
      </p:pic>
      <p:sp>
        <p:nvSpPr>
          <p:cNvPr id="6" name="TextBox 5">
            <a:extLst>
              <a:ext uri="{FF2B5EF4-FFF2-40B4-BE49-F238E27FC236}">
                <a16:creationId xmlns:a16="http://schemas.microsoft.com/office/drawing/2014/main" id="{DD4A2792-FDF3-79B0-0A7E-CDDC175CDFC5}"/>
              </a:ext>
            </a:extLst>
          </p:cNvPr>
          <p:cNvSpPr txBox="1"/>
          <p:nvPr/>
        </p:nvSpPr>
        <p:spPr>
          <a:xfrm>
            <a:off x="2123728" y="6453336"/>
            <a:ext cx="5121915"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https://github.com/CMU-SAFARI/SoftMC</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
        <p:nvSpPr>
          <p:cNvPr id="7" name="Content Placeholder 2">
            <a:extLst>
              <a:ext uri="{FF2B5EF4-FFF2-40B4-BE49-F238E27FC236}">
                <a16:creationId xmlns:a16="http://schemas.microsoft.com/office/drawing/2014/main" id="{E1B73010-A668-07A3-C13F-A48DA0150ECA}"/>
              </a:ext>
            </a:extLst>
          </p:cNvPr>
          <p:cNvSpPr txBox="1">
            <a:spLocks/>
          </p:cNvSpPr>
          <p:nvPr/>
        </p:nvSpPr>
        <p:spPr bwMode="auto">
          <a:xfrm>
            <a:off x="228600" y="980728"/>
            <a:ext cx="8807896"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Hasan Hassan, Nandita Vijaykumar, Samira Khan,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Saugata</a:t>
            </a:r>
            <a:r>
              <a:rPr kumimoji="0" lang="en-US" sz="1800" b="0" i="0" u="none" strike="noStrike" kern="1200" cap="none" spc="0" normalizeH="0" baseline="0" noProof="0" dirty="0">
                <a:ln>
                  <a:noFill/>
                </a:ln>
                <a:solidFill>
                  <a:srgbClr val="000000"/>
                </a:solidFill>
                <a:effectLst/>
                <a:uLnTx/>
                <a:uFillTx/>
                <a:latin typeface="Tahoma"/>
                <a:ea typeface="+mn-ea"/>
                <a:cs typeface="+mn-cs"/>
              </a:rPr>
              <a:t> Ghose, Kevin Chang, Gennady Pekhimenko,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Donghyuk</a:t>
            </a:r>
            <a:r>
              <a:rPr kumimoji="0" lang="en-US" sz="1800" b="0" i="0" u="none" strike="noStrike" kern="1200" cap="none" spc="0" normalizeH="0" baseline="0" noProof="0" dirty="0">
                <a:ln>
                  <a:noFill/>
                </a:ln>
                <a:solidFill>
                  <a:srgbClr val="000000"/>
                </a:solidFill>
                <a:effectLst/>
                <a:uLnTx/>
                <a:uFillTx/>
                <a:latin typeface="Tahoma"/>
                <a:ea typeface="+mn-ea"/>
                <a:cs typeface="+mn-cs"/>
              </a:rPr>
              <a:t> Lee,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Oguz</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Ergin</a:t>
            </a:r>
            <a:r>
              <a:rPr kumimoji="0" lang="en-US" sz="1800" b="0" i="0" u="none" strike="noStrike" kern="1200" cap="none" spc="0" normalizeH="0" baseline="0" noProof="0" dirty="0">
                <a:ln>
                  <a:noFill/>
                </a:ln>
                <a:solidFill>
                  <a:srgbClr val="000000"/>
                </a:solidFill>
                <a:effectLst/>
                <a:uLnTx/>
                <a:uFillTx/>
                <a:latin typeface="Tahoma"/>
                <a:ea typeface="+mn-ea"/>
                <a:cs typeface="+mn-cs"/>
              </a:rPr>
              <a:t>, and Onur Mutlu,</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"SoftMC: A Flexible and Practical Open-Source Infrastructure for Enabling Experimental DRAM Studies"</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Proceedings of the </a:t>
            </a:r>
            <a:r>
              <a:rPr kumimoji="0" lang="en-US" sz="1800" b="0" i="1" u="none" strike="noStrike" kern="1200" cap="none" spc="0" normalizeH="0" baseline="0" noProof="0" dirty="0">
                <a:ln>
                  <a:noFill/>
                </a:ln>
                <a:solidFill>
                  <a:srgbClr val="000000"/>
                </a:solidFill>
                <a:effectLst/>
                <a:uLnTx/>
                <a:uFillTx/>
                <a:latin typeface="Tahoma"/>
                <a:ea typeface="+mn-ea"/>
                <a:cs typeface="+mn-cs"/>
                <a:hlinkClick r:id="rId5"/>
              </a:rPr>
              <a:t>23rd International Symposium on High-Performance Computer Architecture</a:t>
            </a:r>
            <a:r>
              <a:rPr kumimoji="0" lang="en-US" sz="1800" b="0" i="1" u="none" strike="noStrike" kern="1200" cap="none" spc="0" normalizeH="0" baseline="0" noProof="0" dirty="0">
                <a:ln>
                  <a:noFill/>
                </a:ln>
                <a:solidFill>
                  <a:srgbClr val="000000"/>
                </a:solidFill>
                <a:effectLst/>
                <a:uLnTx/>
                <a:uFillTx/>
                <a:latin typeface="Tahoma"/>
                <a:ea typeface="+mn-ea"/>
                <a:cs typeface="+mn-cs"/>
              </a:rPr>
              <a:t> (</a:t>
            </a:r>
            <a:r>
              <a:rPr kumimoji="0" lang="en-US" sz="1800" b="1" i="1" u="none" strike="noStrike" kern="1200" cap="none" spc="0" normalizeH="0" baseline="0" noProof="0" dirty="0">
                <a:ln>
                  <a:noFill/>
                </a:ln>
                <a:solidFill>
                  <a:srgbClr val="000000"/>
                </a:solidFill>
                <a:effectLst/>
                <a:uLnTx/>
                <a:uFillTx/>
                <a:latin typeface="Tahoma"/>
                <a:ea typeface="+mn-ea"/>
                <a:cs typeface="+mn-cs"/>
              </a:rPr>
              <a:t>HPCA</a:t>
            </a:r>
            <a:r>
              <a:rPr kumimoji="0" lang="en-US" sz="1800" b="0" i="1"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rPr>
              <a:t>, Austin, TX, USA, February 2017.</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6"/>
              </a:rPr>
              <a:t>Slides (pptx)</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7"/>
              </a:rPr>
              <a:t>(pdf)</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8"/>
              </a:rPr>
              <a:t>Lightning Session Slides (pptx)</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9"/>
              </a:rPr>
              <a:t>(pdf)</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10"/>
              </a:rPr>
              <a:t>Full Talk Lecture</a:t>
            </a:r>
            <a:r>
              <a:rPr kumimoji="0" lang="en-US" sz="1800" b="0" i="0" u="none" strike="noStrike" kern="1200" cap="none" spc="0" normalizeH="0" baseline="0" noProof="0" dirty="0">
                <a:ln>
                  <a:noFill/>
                </a:ln>
                <a:solidFill>
                  <a:srgbClr val="000000"/>
                </a:solidFill>
                <a:effectLst/>
                <a:uLnTx/>
                <a:uFillTx/>
                <a:latin typeface="Tahoma"/>
                <a:ea typeface="+mn-ea"/>
                <a:cs typeface="+mn-cs"/>
              </a:rPr>
              <a:t> (39 minutes)]</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7008904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8B01B3-4C8E-32E6-D281-C6B0470592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7A57D1-C78E-C4C8-2C9B-12054061AA3E}"/>
              </a:ext>
            </a:extLst>
          </p:cNvPr>
          <p:cNvSpPr>
            <a:spLocks noGrp="1"/>
          </p:cNvSpPr>
          <p:nvPr>
            <p:ph type="title"/>
          </p:nvPr>
        </p:nvSpPr>
        <p:spPr/>
        <p:txBody>
          <a:bodyPr/>
          <a:lstStyle/>
          <a:p>
            <a:r>
              <a:rPr lang="en-US" sz="3800" dirty="0">
                <a:solidFill>
                  <a:srgbClr val="006633"/>
                </a:solidFill>
              </a:rPr>
              <a:t>DRAM Bender </a:t>
            </a:r>
            <a:r>
              <a:rPr lang="en-US" sz="2400" b="1" dirty="0">
                <a:solidFill>
                  <a:srgbClr val="006633"/>
                </a:solidFill>
              </a:rPr>
              <a:t>[TCAD 2023] </a:t>
            </a:r>
            <a:endParaRPr lang="en-US" sz="2400" b="1" dirty="0"/>
          </a:p>
        </p:txBody>
      </p:sp>
      <p:sp>
        <p:nvSpPr>
          <p:cNvPr id="3" name="Content Placeholder 2">
            <a:extLst>
              <a:ext uri="{FF2B5EF4-FFF2-40B4-BE49-F238E27FC236}">
                <a16:creationId xmlns:a16="http://schemas.microsoft.com/office/drawing/2014/main" id="{B8C449BF-C502-4F5A-96DF-565D761C8D9A}"/>
              </a:ext>
            </a:extLst>
          </p:cNvPr>
          <p:cNvSpPr>
            <a:spLocks noGrp="1"/>
          </p:cNvSpPr>
          <p:nvPr>
            <p:ph idx="1"/>
          </p:nvPr>
        </p:nvSpPr>
        <p:spPr/>
        <p:txBody>
          <a:bodyPr/>
          <a:lstStyle/>
          <a:p>
            <a:endParaRPr lang="en-US" dirty="0"/>
          </a:p>
          <a:p>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2622454B-C333-4909-3859-45CEB71AFDA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1C097F4B-A4E4-9B93-3807-493542FD97D4}"/>
              </a:ext>
            </a:extLst>
          </p:cNvPr>
          <p:cNvSpPr txBox="1"/>
          <p:nvPr/>
        </p:nvSpPr>
        <p:spPr>
          <a:xfrm>
            <a:off x="1691680" y="6453336"/>
            <a:ext cx="592341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https://github.com/CMU-SAFARI/DRAM-Bender</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
        <p:nvSpPr>
          <p:cNvPr id="7" name="Content Placeholder 2">
            <a:extLst>
              <a:ext uri="{FF2B5EF4-FFF2-40B4-BE49-F238E27FC236}">
                <a16:creationId xmlns:a16="http://schemas.microsoft.com/office/drawing/2014/main" id="{D0ACCA5F-67C4-6712-BFD7-450C379EF3CD}"/>
              </a:ext>
            </a:extLst>
          </p:cNvPr>
          <p:cNvSpPr txBox="1">
            <a:spLocks/>
          </p:cNvSpPr>
          <p:nvPr/>
        </p:nvSpPr>
        <p:spPr bwMode="auto">
          <a:xfrm>
            <a:off x="228600" y="980728"/>
            <a:ext cx="8807896"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800" b="0" i="0" u="none" strike="noStrike" kern="1200" cap="none" spc="0" normalizeH="0" baseline="0" noProof="0" dirty="0" err="1">
                <a:ln>
                  <a:noFill/>
                </a:ln>
                <a:solidFill>
                  <a:srgbClr val="000000"/>
                </a:solidFill>
                <a:effectLst/>
                <a:uLnTx/>
                <a:uFillTx/>
                <a:latin typeface="Tahoma"/>
                <a:ea typeface="+mn-ea"/>
                <a:cs typeface="+mn-cs"/>
              </a:rPr>
              <a:t>Ataberk</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Olgun</a:t>
            </a:r>
            <a:r>
              <a:rPr kumimoji="0" lang="en-US" sz="1800" b="0" i="0" u="none" strike="noStrike" kern="1200" cap="none" spc="0" normalizeH="0" baseline="0" noProof="0" dirty="0">
                <a:ln>
                  <a:noFill/>
                </a:ln>
                <a:solidFill>
                  <a:srgbClr val="000000"/>
                </a:solidFill>
                <a:effectLst/>
                <a:uLnTx/>
                <a:uFillTx/>
                <a:latin typeface="Tahoma"/>
                <a:ea typeface="+mn-ea"/>
                <a:cs typeface="+mn-cs"/>
              </a:rPr>
              <a:t>, Hasan Hassan, A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Giray</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Yağlıkçı</a:t>
            </a:r>
            <a:r>
              <a:rPr kumimoji="0" lang="en-US" sz="1800" b="0" i="0" u="none" strike="noStrike" kern="1200" cap="none" spc="0" normalizeH="0" baseline="0" noProof="0" dirty="0">
                <a:ln>
                  <a:noFill/>
                </a:ln>
                <a:solidFill>
                  <a:srgbClr val="000000"/>
                </a:solidFill>
                <a:effectLst/>
                <a:uLnTx/>
                <a:uFillTx/>
                <a:latin typeface="Tahoma"/>
                <a:ea typeface="+mn-ea"/>
                <a:cs typeface="+mn-cs"/>
              </a:rPr>
              <a:t>, Yahya Can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Tuğrul</a:t>
            </a:r>
            <a:r>
              <a:rPr kumimoji="0" lang="en-US" sz="1800" b="0" i="0" u="none" strike="noStrike" kern="1200" cap="none" spc="0" normalizeH="0" baseline="0" noProof="0" dirty="0">
                <a:ln>
                  <a:noFill/>
                </a:ln>
                <a:solidFill>
                  <a:srgbClr val="000000"/>
                </a:solidFill>
                <a:effectLst/>
                <a:uLnTx/>
                <a:uFillTx/>
                <a:latin typeface="Tahoma"/>
                <a:ea typeface="+mn-ea"/>
                <a:cs typeface="+mn-cs"/>
              </a:rPr>
              <a:t>, Lois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Orosa</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Haocong</a:t>
            </a:r>
            <a:r>
              <a:rPr kumimoji="0" lang="en-US" sz="1800" b="0" i="0" u="none" strike="noStrike" kern="1200" cap="none" spc="0" normalizeH="0" baseline="0" noProof="0" dirty="0">
                <a:ln>
                  <a:noFill/>
                </a:ln>
                <a:solidFill>
                  <a:srgbClr val="000000"/>
                </a:solidFill>
                <a:effectLst/>
                <a:uLnTx/>
                <a:uFillTx/>
                <a:latin typeface="Tahoma"/>
                <a:ea typeface="+mn-ea"/>
                <a:cs typeface="+mn-cs"/>
              </a:rPr>
              <a:t> Luo, Minesh Patel,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Oğuz</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Ergin</a:t>
            </a:r>
            <a:r>
              <a:rPr kumimoji="0" lang="en-US" sz="1800" b="0" i="0" u="none" strike="noStrike" kern="1200" cap="none" spc="0" normalizeH="0" baseline="0" noProof="0" dirty="0">
                <a:ln>
                  <a:noFill/>
                </a:ln>
                <a:solidFill>
                  <a:srgbClr val="000000"/>
                </a:solidFill>
                <a:effectLst/>
                <a:uLnTx/>
                <a:uFillTx/>
                <a:latin typeface="Tahoma"/>
                <a:ea typeface="+mn-ea"/>
                <a:cs typeface="+mn-cs"/>
              </a:rPr>
              <a:t>, and Onur Mutlu,</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"DRAM Bender: An Extensible and Versatile FPGA-based Infrastructure to Easily Test State-of-the-art DRAM Chips"</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hlinkClick r:id="rId4"/>
              </a:rPr>
              <a:t>IEEE Transactions on Computer-Aided Design of Integrated Circuits and Systems</a:t>
            </a:r>
            <a:r>
              <a:rPr kumimoji="0" lang="en-US" sz="1800" b="0" i="1" u="none" strike="noStrike" kern="1200" cap="none" spc="0" normalizeH="0" baseline="0" noProof="0" dirty="0">
                <a:ln>
                  <a:noFill/>
                </a:ln>
                <a:solidFill>
                  <a:srgbClr val="000000"/>
                </a:solidFill>
                <a:effectLst/>
                <a:uLnTx/>
                <a:uFillTx/>
                <a:latin typeface="Tahoma"/>
                <a:ea typeface="+mn-ea"/>
                <a:cs typeface="+mn-cs"/>
              </a:rPr>
              <a:t> (</a:t>
            </a:r>
            <a:r>
              <a:rPr kumimoji="0" lang="en-US" sz="1800" b="1" i="1" u="none" strike="noStrike" kern="1200" cap="none" spc="0" normalizeH="0" baseline="0" noProof="0" dirty="0">
                <a:ln>
                  <a:noFill/>
                </a:ln>
                <a:solidFill>
                  <a:srgbClr val="000000"/>
                </a:solidFill>
                <a:effectLst/>
                <a:uLnTx/>
                <a:uFillTx/>
                <a:latin typeface="Tahoma"/>
                <a:ea typeface="+mn-ea"/>
                <a:cs typeface="+mn-cs"/>
              </a:rPr>
              <a:t>TCAD</a:t>
            </a:r>
            <a:r>
              <a:rPr kumimoji="0" lang="en-US" sz="1800" b="0" i="1"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rPr>
              <a:t>, 2023.</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5"/>
              </a:rPr>
              <a:t>Extended arXiv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DRAM Bender 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6"/>
              </a:rPr>
              <a:t>DRAM Bender Tutorial Video</a:t>
            </a:r>
            <a:r>
              <a:rPr kumimoji="0" lang="en-US" sz="1800" b="0" i="0" u="none" strike="noStrike" kern="1200" cap="none" spc="0" normalizeH="0" baseline="0" noProof="0" dirty="0">
                <a:ln>
                  <a:noFill/>
                </a:ln>
                <a:solidFill>
                  <a:srgbClr val="000000"/>
                </a:solidFill>
                <a:effectLst/>
                <a:uLnTx/>
                <a:uFillTx/>
                <a:latin typeface="Tahoma"/>
                <a:ea typeface="+mn-ea"/>
                <a:cs typeface="+mn-cs"/>
              </a:rPr>
              <a:t> (43 minutes)]</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0" cap="none" spc="0" normalizeH="0" baseline="0" noProof="0" dirty="0">
              <a:ln>
                <a:noFill/>
              </a:ln>
              <a:solidFill>
                <a:srgbClr val="000000"/>
              </a:solidFill>
              <a:effectLst/>
              <a:uLnTx/>
              <a:uFillTx/>
              <a:latin typeface="Tahoma"/>
              <a:ea typeface="+mn-ea"/>
              <a:cs typeface="+mn-cs"/>
            </a:endParaRPr>
          </a:p>
        </p:txBody>
      </p:sp>
      <p:pic>
        <p:nvPicPr>
          <p:cNvPr id="8" name="Picture 7">
            <a:extLst>
              <a:ext uri="{FF2B5EF4-FFF2-40B4-BE49-F238E27FC236}">
                <a16:creationId xmlns:a16="http://schemas.microsoft.com/office/drawing/2014/main" id="{2F1FBFF7-D35A-D135-CC09-B7E67A091A65}"/>
              </a:ext>
            </a:extLst>
          </p:cNvPr>
          <p:cNvPicPr>
            <a:picLocks noChangeAspect="1"/>
          </p:cNvPicPr>
          <p:nvPr/>
        </p:nvPicPr>
        <p:blipFill>
          <a:blip r:embed="rId7"/>
          <a:stretch>
            <a:fillRect/>
          </a:stretch>
        </p:blipFill>
        <p:spPr>
          <a:xfrm>
            <a:off x="107504" y="4181985"/>
            <a:ext cx="8907442" cy="1695287"/>
          </a:xfrm>
          <a:prstGeom prst="rect">
            <a:avLst/>
          </a:prstGeom>
        </p:spPr>
      </p:pic>
    </p:spTree>
    <p:extLst>
      <p:ext uri="{BB962C8B-B14F-4D97-AF65-F5344CB8AC3E}">
        <p14:creationId xmlns:p14="http://schemas.microsoft.com/office/powerpoint/2010/main" val="17793787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1845A-18D6-8577-A586-9355704B1EB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A40A5BB-F26C-B95F-9FC4-A48F88DBFEED}"/>
              </a:ext>
            </a:extLst>
          </p:cNvPr>
          <p:cNvPicPr>
            <a:picLocks noChangeAspect="1"/>
          </p:cNvPicPr>
          <p:nvPr/>
        </p:nvPicPr>
        <p:blipFill>
          <a:blip r:embed="rId3"/>
          <a:stretch>
            <a:fillRect/>
          </a:stretch>
        </p:blipFill>
        <p:spPr>
          <a:xfrm>
            <a:off x="36512" y="467444"/>
            <a:ext cx="9144000" cy="6057900"/>
          </a:xfrm>
          <a:prstGeom prst="rect">
            <a:avLst/>
          </a:prstGeom>
        </p:spPr>
      </p:pic>
    </p:spTree>
    <p:extLst>
      <p:ext uri="{BB962C8B-B14F-4D97-AF65-F5344CB8AC3E}">
        <p14:creationId xmlns:p14="http://schemas.microsoft.com/office/powerpoint/2010/main" val="1692054152"/>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14400" y="914400"/>
            <a:ext cx="7315200" cy="3962400"/>
          </a:xfrm>
          <a:prstGeom prst="roundRect">
            <a:avLst>
              <a:gd name="adj" fmla="val 11319"/>
            </a:avLst>
          </a:prstGeom>
          <a:solidFill>
            <a:schemeClr val="bg1">
              <a:lumMod val="85000"/>
            </a:schemeClr>
          </a:solid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9" name="Straight Connector 8"/>
          <p:cNvCxnSpPr/>
          <p:nvPr/>
        </p:nvCxnSpPr>
        <p:spPr>
          <a:xfrm flipH="1" flipV="1">
            <a:off x="1371600" y="16764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1371600" y="22860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1" name="Wordline"/>
          <p:cNvCxnSpPr/>
          <p:nvPr/>
        </p:nvCxnSpPr>
        <p:spPr>
          <a:xfrm flipH="1">
            <a:off x="1371600" y="28956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371600" y="35052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1371600" y="4116388"/>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828800" y="1382713"/>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 of Cells</a:t>
            </a:r>
          </a:p>
        </p:txBody>
      </p:sp>
      <p:sp>
        <p:nvSpPr>
          <p:cNvPr id="16" name="Rectangle 15"/>
          <p:cNvSpPr/>
          <p:nvPr/>
        </p:nvSpPr>
        <p:spPr>
          <a:xfrm>
            <a:off x="1828800" y="19812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7" name="Row"/>
          <p:cNvSpPr/>
          <p:nvPr/>
        </p:nvSpPr>
        <p:spPr>
          <a:xfrm>
            <a:off x="1828800" y="25908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8" name="Rectangle 17"/>
          <p:cNvSpPr/>
          <p:nvPr/>
        </p:nvSpPr>
        <p:spPr>
          <a:xfrm>
            <a:off x="1828800" y="32004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9" name="Rectangle 18"/>
          <p:cNvSpPr/>
          <p:nvPr/>
        </p:nvSpPr>
        <p:spPr>
          <a:xfrm>
            <a:off x="1828800" y="38100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a:t>
            </a:r>
          </a:p>
        </p:txBody>
      </p:sp>
      <p:sp>
        <p:nvSpPr>
          <p:cNvPr id="20" name="TextBox 19"/>
          <p:cNvSpPr txBox="1"/>
          <p:nvPr/>
        </p:nvSpPr>
        <p:spPr>
          <a:xfrm>
            <a:off x="5943600" y="14478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4000" b="0" i="0" u="none" strike="noStrike" kern="1200" cap="none" spc="0" normalizeH="0" baseline="0" noProof="0" dirty="0" err="1">
                <a:ln>
                  <a:noFill/>
                </a:ln>
                <a:solidFill>
                  <a:prstClr val="black"/>
                </a:solidFill>
                <a:effectLst/>
                <a:uLnTx/>
                <a:uFillTx/>
                <a:latin typeface="Calibri Light"/>
                <a:ea typeface="ＭＳ Ｐゴシック" charset="0"/>
                <a:cs typeface="ＭＳ Ｐゴシック" charset="0"/>
              </a:rPr>
              <a:t>Wordline</a:t>
            </a:r>
            <a:endParaRPr kumimoji="0" lang="en-US" sz="40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endParaRPr>
          </a:p>
        </p:txBody>
      </p:sp>
      <p:sp>
        <p:nvSpPr>
          <p:cNvPr id="21" name="Low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a:ln>
                  <a:noFill/>
                </a:ln>
                <a:solidFill>
                  <a:prstClr val="black">
                    <a:lumMod val="65000"/>
                    <a:lumOff val="35000"/>
                  </a:prstClr>
                </a:solidFill>
                <a:effectLst/>
                <a:uLnTx/>
                <a:uFillTx/>
                <a:latin typeface="Calibri Light"/>
                <a:ea typeface="ＭＳ Ｐゴシック" charset="0"/>
                <a:cs typeface="ＭＳ Ｐゴシック" charset="0"/>
              </a:rPr>
              <a:t> V</a:t>
            </a:r>
            <a:r>
              <a:rPr kumimoji="0" lang="en-US" sz="48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rPr>
              <a:t>LOW</a:t>
            </a:r>
            <a:endParaRPr kumimoji="0" lang="en-US" sz="44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endParaRPr>
          </a:p>
        </p:txBody>
      </p:sp>
      <p:sp>
        <p:nvSpPr>
          <p:cNvPr id="22" name="High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 </a:t>
            </a:r>
            <a:r>
              <a:rPr kumimoji="0" lang="en-US" sz="4400" b="1" i="1"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V</a:t>
            </a:r>
            <a:r>
              <a:rPr kumimoji="0" lang="en-US" sz="48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rPr>
              <a:t>HIGH</a:t>
            </a:r>
            <a:endParaRPr kumimoji="0" lang="en-US" sz="44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endParaRPr>
          </a:p>
        </p:txBody>
      </p:sp>
      <p:sp>
        <p:nvSpPr>
          <p:cNvPr id="23" name="Error"/>
          <p:cNvSpPr/>
          <p:nvPr/>
        </p:nvSpPr>
        <p:spPr>
          <a:xfrm>
            <a:off x="48768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Error"/>
          <p:cNvSpPr/>
          <p:nvPr/>
        </p:nvSpPr>
        <p:spPr>
          <a:xfrm>
            <a:off x="4267200" y="320357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Error"/>
          <p:cNvSpPr/>
          <p:nvPr/>
        </p:nvSpPr>
        <p:spPr>
          <a:xfrm>
            <a:off x="36576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Error"/>
          <p:cNvSpPr/>
          <p:nvPr/>
        </p:nvSpPr>
        <p:spPr>
          <a:xfrm>
            <a:off x="3657600" y="319722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Error"/>
          <p:cNvSpPr/>
          <p:nvPr/>
        </p:nvSpPr>
        <p:spPr>
          <a:xfrm>
            <a:off x="241935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Victim"/>
          <p:cNvSpPr/>
          <p:nvPr/>
        </p:nvSpPr>
        <p:spPr>
          <a:xfrm>
            <a:off x="1828800" y="3200400"/>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2" name="Victim"/>
          <p:cNvSpPr/>
          <p:nvPr/>
        </p:nvSpPr>
        <p:spPr>
          <a:xfrm>
            <a:off x="1828800" y="1982788"/>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3" name="Aggressor"/>
          <p:cNvSpPr/>
          <p:nvPr/>
        </p:nvSpPr>
        <p:spPr>
          <a:xfrm>
            <a:off x="1828800" y="2590800"/>
            <a:ext cx="3657600" cy="609600"/>
          </a:xfrm>
          <a:prstGeom prst="rect">
            <a:avLst/>
          </a:prstGeom>
          <a:solidFill>
            <a:srgbClr val="FF0000"/>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Hammered Row</a:t>
            </a:r>
          </a:p>
        </p:txBody>
      </p:sp>
      <p:sp>
        <p:nvSpPr>
          <p:cNvPr id="34" name="Punchline"/>
          <p:cNvSpPr txBox="1"/>
          <p:nvPr/>
        </p:nvSpPr>
        <p:spPr>
          <a:xfrm>
            <a:off x="395288" y="4953000"/>
            <a:ext cx="8359775" cy="11430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Repeatedly</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reading</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 row enough times (before memory gets refreshed) induces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disturbance errors</a:t>
            </a:r>
            <a:r>
              <a:rPr kumimoji="0" lang="en-US" sz="2600" b="0"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 </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in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adjacent</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rows</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in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most real DRAM chips you can buy today</a:t>
            </a:r>
            <a:endPar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endParaRPr>
          </a:p>
        </p:txBody>
      </p:sp>
      <p:sp>
        <p:nvSpPr>
          <p:cNvPr id="35" name="Opened"/>
          <p:cNvSpPr txBox="1"/>
          <p:nvPr/>
        </p:nvSpPr>
        <p:spPr>
          <a:xfrm>
            <a:off x="3124200" y="2671763"/>
            <a:ext cx="2209800"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Opened</a:t>
            </a:r>
          </a:p>
        </p:txBody>
      </p:sp>
      <p:sp>
        <p:nvSpPr>
          <p:cNvPr id="28" name="Closed"/>
          <p:cNvSpPr txBox="1"/>
          <p:nvPr/>
        </p:nvSpPr>
        <p:spPr>
          <a:xfrm>
            <a:off x="3133725" y="2671763"/>
            <a:ext cx="2200275"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Closed</a:t>
            </a:r>
          </a:p>
        </p:txBody>
      </p:sp>
      <p:sp>
        <p:nvSpPr>
          <p:cNvPr id="239643" name="Title 1"/>
          <p:cNvSpPr>
            <a:spLocks noGrp="1"/>
          </p:cNvSpPr>
          <p:nvPr>
            <p:ph type="title"/>
          </p:nvPr>
        </p:nvSpPr>
        <p:spPr>
          <a:xfrm>
            <a:off x="228600" y="-14288"/>
            <a:ext cx="8915400" cy="1066801"/>
          </a:xfrm>
        </p:spPr>
        <p:txBody>
          <a:bodyPr/>
          <a:lstStyle/>
          <a:p>
            <a:r>
              <a:rPr lang="en-US" sz="3600" b="0" dirty="0">
                <a:solidFill>
                  <a:schemeClr val="accent6">
                    <a:lumMod val="50000"/>
                  </a:schemeClr>
                </a:solidFill>
                <a:latin typeface="Garamond" charset="0"/>
              </a:rPr>
              <a:t>Modern DRAM is Prone to Disturbance Errors</a:t>
            </a:r>
          </a:p>
        </p:txBody>
      </p:sp>
      <p:sp>
        <p:nvSpPr>
          <p:cNvPr id="2" name="Rectangle 1">
            <a:extLst>
              <a:ext uri="{FF2B5EF4-FFF2-40B4-BE49-F238E27FC236}">
                <a16:creationId xmlns:a16="http://schemas.microsoft.com/office/drawing/2014/main" id="{BF4A883F-665D-C295-47DA-A9B319C53166}"/>
              </a:ext>
            </a:extLst>
          </p:cNvPr>
          <p:cNvSpPr/>
          <p:nvPr/>
        </p:nvSpPr>
        <p:spPr>
          <a:xfrm>
            <a:off x="35496" y="6381328"/>
            <a:ext cx="9217024" cy="29238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Kim+, “</a:t>
            </a:r>
            <a:r>
              <a:rPr kumimoji="0" lang="en-US" sz="13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hlinkClick r:id="rId3">
                  <a:extLst>
                    <a:ext uri="{A12FA001-AC4F-418D-AE19-62706E023703}">
                      <ahyp:hlinkClr xmlns:ahyp="http://schemas.microsoft.com/office/drawing/2018/hyperlinkcolor" val="tx"/>
                    </a:ext>
                  </a:extLst>
                </a:hlinkClick>
              </a:rPr>
              <a:t>Flipping Bits in Memory Without Accessing Them: An Experimental Study of DRAM Disturbance Errors</a:t>
            </a: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ISCA 2014.</a:t>
            </a:r>
          </a:p>
        </p:txBody>
      </p:sp>
    </p:spTree>
    <p:extLst>
      <p:ext uri="{BB962C8B-B14F-4D97-AF65-F5344CB8AC3E}">
        <p14:creationId xmlns:p14="http://schemas.microsoft.com/office/powerpoint/2010/main" val="28749935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750"/>
                                        <p:tgtEl>
                                          <p:spTgt spid="22"/>
                                        </p:tgtEl>
                                      </p:cBhvr>
                                    </p:animEffect>
                                  </p:childTnLst>
                                </p:cTn>
                              </p:par>
                              <p:par>
                                <p:cTn id="8" presetID="7" presetClass="emph" presetSubtype="2" fill="hold" nodeType="withEffect">
                                  <p:stCondLst>
                                    <p:cond delay="0"/>
                                  </p:stCondLst>
                                  <p:childTnLst>
                                    <p:animClr clrSpc="rgb" dir="cw">
                                      <p:cBhvr>
                                        <p:cTn id="9" dur="750" fill="hold"/>
                                        <p:tgtEl>
                                          <p:spTgt spid="11"/>
                                        </p:tgtEl>
                                        <p:attrNameLst>
                                          <p:attrName>stroke.color</p:attrName>
                                        </p:attrNameLst>
                                      </p:cBhvr>
                                      <p:to>
                                        <a:srgbClr val="FF0000"/>
                                      </p:to>
                                    </p:animClr>
                                    <p:set>
                                      <p:cBhvr>
                                        <p:cTn id="10" dur="750" fill="hold"/>
                                        <p:tgtEl>
                                          <p:spTgt spid="11"/>
                                        </p:tgtEl>
                                        <p:attrNameLst>
                                          <p:attrName>stroke.on</p:attrName>
                                        </p:attrNameLst>
                                      </p:cBhvr>
                                      <p:to>
                                        <p:strVal val="true"/>
                                      </p:to>
                                    </p:set>
                                  </p:childTnLst>
                                </p:cTn>
                              </p:par>
                              <p:par>
                                <p:cTn id="11" presetID="1" presetClass="emph" presetSubtype="2" fill="hold" nodeType="withEffect">
                                  <p:stCondLst>
                                    <p:cond delay="0"/>
                                  </p:stCondLst>
                                  <p:childTnLst>
                                    <p:animClr clrSpc="rgb" dir="cw">
                                      <p:cBhvr>
                                        <p:cTn id="12" dur="750" fill="hold"/>
                                        <p:tgtEl>
                                          <p:spTgt spid="17"/>
                                        </p:tgtEl>
                                        <p:attrNameLst>
                                          <p:attrName>fillcolor</p:attrName>
                                        </p:attrNameLst>
                                      </p:cBhvr>
                                      <p:to>
                                        <a:srgbClr val="FF0000"/>
                                      </p:to>
                                    </p:animClr>
                                    <p:set>
                                      <p:cBhvr>
                                        <p:cTn id="13" dur="750" fill="hold"/>
                                        <p:tgtEl>
                                          <p:spTgt spid="17"/>
                                        </p:tgtEl>
                                        <p:attrNameLst>
                                          <p:attrName>fill.type</p:attrName>
                                        </p:attrNameLst>
                                      </p:cBhvr>
                                      <p:to>
                                        <p:strVal val="solid"/>
                                      </p:to>
                                    </p:set>
                                    <p:set>
                                      <p:cBhvr>
                                        <p:cTn id="14" dur="750" fill="hold"/>
                                        <p:tgtEl>
                                          <p:spTgt spid="17"/>
                                        </p:tgtEl>
                                        <p:attrNameLst>
                                          <p:attrName>fill.on</p:attrName>
                                        </p:attrNameLst>
                                      </p:cBhvr>
                                      <p:to>
                                        <p:strVal val="true"/>
                                      </p:to>
                                    </p:set>
                                  </p:childTnLst>
                                </p:cTn>
                              </p:par>
                              <p:par>
                                <p:cTn id="15" presetID="10" presetClass="entr"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750"/>
                                        <p:tgtEl>
                                          <p:spTgt spid="3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22"/>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par>
                                <p:cTn id="25" presetID="7" presetClass="emph" presetSubtype="2" fill="hold" nodeType="withEffect">
                                  <p:stCondLst>
                                    <p:cond delay="0"/>
                                  </p:stCondLst>
                                  <p:childTnLst>
                                    <p:animClr clrSpc="rgb" dir="cw">
                                      <p:cBhvr>
                                        <p:cTn id="26" dur="500" fill="hold"/>
                                        <p:tgtEl>
                                          <p:spTgt spid="11"/>
                                        </p:tgtEl>
                                        <p:attrNameLst>
                                          <p:attrName>stroke.color</p:attrName>
                                        </p:attrNameLst>
                                      </p:cBhvr>
                                      <p:to>
                                        <a:srgbClr val="595959"/>
                                      </p:to>
                                    </p:animClr>
                                    <p:set>
                                      <p:cBhvr>
                                        <p:cTn id="27" dur="500" fill="hold"/>
                                        <p:tgtEl>
                                          <p:spTgt spid="11"/>
                                        </p:tgtEl>
                                        <p:attrNameLst>
                                          <p:attrName>stroke.on</p:attrName>
                                        </p:attrNameLst>
                                      </p:cBhvr>
                                      <p:to>
                                        <p:strVal val="true"/>
                                      </p:to>
                                    </p:set>
                                  </p:childTnLst>
                                </p:cTn>
                              </p:par>
                              <p:par>
                                <p:cTn id="28" presetID="1" presetClass="emph" presetSubtype="2" fill="hold" nodeType="withEffect">
                                  <p:stCondLst>
                                    <p:cond delay="0"/>
                                  </p:stCondLst>
                                  <p:childTnLst>
                                    <p:animClr clrSpc="rgb" dir="cw">
                                      <p:cBhvr>
                                        <p:cTn id="29" dur="500" fill="hold"/>
                                        <p:tgtEl>
                                          <p:spTgt spid="17"/>
                                        </p:tgtEl>
                                        <p:attrNameLst>
                                          <p:attrName>fillcolor</p:attrName>
                                        </p:attrNameLst>
                                      </p:cBhvr>
                                      <p:to>
                                        <a:srgbClr val="FFFFFF"/>
                                      </p:to>
                                    </p:animClr>
                                    <p:set>
                                      <p:cBhvr>
                                        <p:cTn id="30" dur="500" fill="hold"/>
                                        <p:tgtEl>
                                          <p:spTgt spid="17"/>
                                        </p:tgtEl>
                                        <p:attrNameLst>
                                          <p:attrName>fill.type</p:attrName>
                                        </p:attrNameLst>
                                      </p:cBhvr>
                                      <p:to>
                                        <p:strVal val="solid"/>
                                      </p:to>
                                    </p:set>
                                    <p:set>
                                      <p:cBhvr>
                                        <p:cTn id="31" dur="500" fill="hold"/>
                                        <p:tgtEl>
                                          <p:spTgt spid="17"/>
                                        </p:tgtEl>
                                        <p:attrNameLst>
                                          <p:attrName>fill.on</p:attrName>
                                        </p:attrNameLst>
                                      </p:cBhvr>
                                      <p:to>
                                        <p:strVal val="true"/>
                                      </p:to>
                                    </p:set>
                                  </p:childTnLst>
                                </p:cTn>
                              </p:par>
                              <p:par>
                                <p:cTn id="32" presetID="1" presetClass="exit" presetSubtype="0" fill="hold" grpId="1" nodeType="withEffect">
                                  <p:stCondLst>
                                    <p:cond delay="0"/>
                                  </p:stCondLst>
                                  <p:childTnLst>
                                    <p:set>
                                      <p:cBhvr>
                                        <p:cTn id="33" dur="1" fill="hold">
                                          <p:stCondLst>
                                            <p:cond delay="0"/>
                                          </p:stCondLst>
                                        </p:cTn>
                                        <p:tgtEl>
                                          <p:spTgt spid="35"/>
                                        </p:tgtEl>
                                        <p:attrNameLst>
                                          <p:attrName>style.visibility</p:attrName>
                                        </p:attrNameLst>
                                      </p:cBhvr>
                                      <p:to>
                                        <p:strVal val="hidden"/>
                                      </p:to>
                                    </p:set>
                                  </p:childTnLst>
                                </p:cTn>
                              </p:par>
                              <p:par>
                                <p:cTn id="34" presetID="10" presetClass="entr" presetSubtype="0" fill="hold" grpId="0" nodeType="withEffect">
                                  <p:stCondLst>
                                    <p:cond delay="25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250"/>
                                        <p:tgtEl>
                                          <p:spTgt spid="2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ntr" presetSubtype="0" fill="hold" grpId="2"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7" presetClass="emph" presetSubtype="2" fill="hold" nodeType="withEffect">
                                  <p:stCondLst>
                                    <p:cond delay="0"/>
                                  </p:stCondLst>
                                  <p:childTnLst>
                                    <p:animClr clrSpc="rgb" dir="cw">
                                      <p:cBhvr>
                                        <p:cTn id="46" dur="10" fill="hold"/>
                                        <p:tgtEl>
                                          <p:spTgt spid="11"/>
                                        </p:tgtEl>
                                        <p:attrNameLst>
                                          <p:attrName>stroke.color</p:attrName>
                                        </p:attrNameLst>
                                      </p:cBhvr>
                                      <p:to>
                                        <a:srgbClr val="FF0000"/>
                                      </p:to>
                                    </p:animClr>
                                    <p:set>
                                      <p:cBhvr>
                                        <p:cTn id="47" dur="10" fill="hold"/>
                                        <p:tgtEl>
                                          <p:spTgt spid="11"/>
                                        </p:tgtEl>
                                        <p:attrNameLst>
                                          <p:attrName>stroke.on</p:attrName>
                                        </p:attrNameLst>
                                      </p:cBhvr>
                                      <p:to>
                                        <p:strVal val="true"/>
                                      </p:to>
                                    </p:set>
                                  </p:childTnLst>
                                </p:cTn>
                              </p:par>
                              <p:par>
                                <p:cTn id="48" presetID="1" presetClass="emph" presetSubtype="2" fill="hold" nodeType="withEffect">
                                  <p:stCondLst>
                                    <p:cond delay="0"/>
                                  </p:stCondLst>
                                  <p:childTnLst>
                                    <p:animClr clrSpc="rgb" dir="cw">
                                      <p:cBhvr>
                                        <p:cTn id="49" dur="10" fill="hold"/>
                                        <p:tgtEl>
                                          <p:spTgt spid="17"/>
                                        </p:tgtEl>
                                        <p:attrNameLst>
                                          <p:attrName>fillcolor</p:attrName>
                                        </p:attrNameLst>
                                      </p:cBhvr>
                                      <p:to>
                                        <a:srgbClr val="FF0000"/>
                                      </p:to>
                                    </p:animClr>
                                    <p:set>
                                      <p:cBhvr>
                                        <p:cTn id="50" dur="10" fill="hold"/>
                                        <p:tgtEl>
                                          <p:spTgt spid="17"/>
                                        </p:tgtEl>
                                        <p:attrNameLst>
                                          <p:attrName>fill.type</p:attrName>
                                        </p:attrNameLst>
                                      </p:cBhvr>
                                      <p:to>
                                        <p:strVal val="solid"/>
                                      </p:to>
                                    </p:set>
                                    <p:set>
                                      <p:cBhvr>
                                        <p:cTn id="51" dur="10" fill="hold"/>
                                        <p:tgtEl>
                                          <p:spTgt spid="17"/>
                                        </p:tgtEl>
                                        <p:attrNameLst>
                                          <p:attrName>fill.on</p:attrName>
                                        </p:attrNameLst>
                                      </p:cBhvr>
                                      <p:to>
                                        <p:strVal val="true"/>
                                      </p:to>
                                    </p:set>
                                  </p:childTnLst>
                                </p:cTn>
                              </p:par>
                              <p:par>
                                <p:cTn id="52" presetID="1" presetClass="exit" presetSubtype="0" fill="hold" grpId="3" nodeType="withEffect">
                                  <p:stCondLst>
                                    <p:cond delay="500"/>
                                  </p:stCondLst>
                                  <p:childTnLst>
                                    <p:set>
                                      <p:cBhvr>
                                        <p:cTn id="53" dur="1" fill="hold">
                                          <p:stCondLst>
                                            <p:cond delay="0"/>
                                          </p:stCondLst>
                                        </p:cTn>
                                        <p:tgtEl>
                                          <p:spTgt spid="22"/>
                                        </p:tgtEl>
                                        <p:attrNameLst>
                                          <p:attrName>style.visibility</p:attrName>
                                        </p:attrNameLst>
                                      </p:cBhvr>
                                      <p:to>
                                        <p:strVal val="hidden"/>
                                      </p:to>
                                    </p:set>
                                  </p:childTnLst>
                                </p:cTn>
                              </p:par>
                              <p:par>
                                <p:cTn id="54" presetID="1" presetClass="entr" presetSubtype="0" fill="hold" grpId="2" nodeType="withEffect">
                                  <p:stCondLst>
                                    <p:cond delay="500"/>
                                  </p:stCondLst>
                                  <p:childTnLst>
                                    <p:set>
                                      <p:cBhvr>
                                        <p:cTn id="55" dur="1" fill="hold">
                                          <p:stCondLst>
                                            <p:cond delay="0"/>
                                          </p:stCondLst>
                                        </p:cTn>
                                        <p:tgtEl>
                                          <p:spTgt spid="21"/>
                                        </p:tgtEl>
                                        <p:attrNameLst>
                                          <p:attrName>style.visibility</p:attrName>
                                        </p:attrNameLst>
                                      </p:cBhvr>
                                      <p:to>
                                        <p:strVal val="visible"/>
                                      </p:to>
                                    </p:set>
                                  </p:childTnLst>
                                </p:cTn>
                              </p:par>
                              <p:par>
                                <p:cTn id="56" presetID="7" presetClass="emph" presetSubtype="2" fill="hold" nodeType="withEffect">
                                  <p:stCondLst>
                                    <p:cond delay="500"/>
                                  </p:stCondLst>
                                  <p:childTnLst>
                                    <p:animClr clrSpc="rgb" dir="cw">
                                      <p:cBhvr>
                                        <p:cTn id="57" dur="10" fill="hold"/>
                                        <p:tgtEl>
                                          <p:spTgt spid="11"/>
                                        </p:tgtEl>
                                        <p:attrNameLst>
                                          <p:attrName>stroke.color</p:attrName>
                                        </p:attrNameLst>
                                      </p:cBhvr>
                                      <p:to>
                                        <a:srgbClr val="595959"/>
                                      </p:to>
                                    </p:animClr>
                                    <p:set>
                                      <p:cBhvr>
                                        <p:cTn id="58" dur="10" fill="hold"/>
                                        <p:tgtEl>
                                          <p:spTgt spid="11"/>
                                        </p:tgtEl>
                                        <p:attrNameLst>
                                          <p:attrName>stroke.on</p:attrName>
                                        </p:attrNameLst>
                                      </p:cBhvr>
                                      <p:to>
                                        <p:strVal val="true"/>
                                      </p:to>
                                    </p:set>
                                  </p:childTnLst>
                                </p:cTn>
                              </p:par>
                              <p:par>
                                <p:cTn id="59" presetID="1" presetClass="emph" presetSubtype="2" fill="hold" nodeType="withEffect">
                                  <p:stCondLst>
                                    <p:cond delay="500"/>
                                  </p:stCondLst>
                                  <p:childTnLst>
                                    <p:animClr clrSpc="rgb" dir="cw">
                                      <p:cBhvr>
                                        <p:cTn id="60" dur="10" fill="hold"/>
                                        <p:tgtEl>
                                          <p:spTgt spid="17"/>
                                        </p:tgtEl>
                                        <p:attrNameLst>
                                          <p:attrName>fillcolor</p:attrName>
                                        </p:attrNameLst>
                                      </p:cBhvr>
                                      <p:to>
                                        <a:srgbClr val="FFFFFF"/>
                                      </p:to>
                                    </p:animClr>
                                    <p:set>
                                      <p:cBhvr>
                                        <p:cTn id="61" dur="10" fill="hold"/>
                                        <p:tgtEl>
                                          <p:spTgt spid="17"/>
                                        </p:tgtEl>
                                        <p:attrNameLst>
                                          <p:attrName>fill.type</p:attrName>
                                        </p:attrNameLst>
                                      </p:cBhvr>
                                      <p:to>
                                        <p:strVal val="solid"/>
                                      </p:to>
                                    </p:set>
                                    <p:set>
                                      <p:cBhvr>
                                        <p:cTn id="62" dur="10" fill="hold"/>
                                        <p:tgtEl>
                                          <p:spTgt spid="17"/>
                                        </p:tgtEl>
                                        <p:attrNameLst>
                                          <p:attrName>fill.on</p:attrName>
                                        </p:attrNameLst>
                                      </p:cBhvr>
                                      <p:to>
                                        <p:strVal val="true"/>
                                      </p:to>
                                    </p:set>
                                  </p:childTnLst>
                                </p:cTn>
                              </p:par>
                              <p:par>
                                <p:cTn id="63" presetID="1" presetClass="entr" presetSubtype="0" fill="hold" grpId="9" nodeType="withEffect">
                                  <p:stCondLst>
                                    <p:cond delay="1000"/>
                                  </p:stCondLst>
                                  <p:childTnLst>
                                    <p:set>
                                      <p:cBhvr>
                                        <p:cTn id="64" dur="1" fill="hold">
                                          <p:stCondLst>
                                            <p:cond delay="0"/>
                                          </p:stCondLst>
                                        </p:cTn>
                                        <p:tgtEl>
                                          <p:spTgt spid="22"/>
                                        </p:tgtEl>
                                        <p:attrNameLst>
                                          <p:attrName>style.visibility</p:attrName>
                                        </p:attrNameLst>
                                      </p:cBhvr>
                                      <p:to>
                                        <p:strVal val="visible"/>
                                      </p:to>
                                    </p:set>
                                  </p:childTnLst>
                                </p:cTn>
                              </p:par>
                              <p:par>
                                <p:cTn id="65" presetID="1" presetClass="exit" presetSubtype="0" fill="hold" grpId="3" nodeType="withEffect">
                                  <p:stCondLst>
                                    <p:cond delay="1000"/>
                                  </p:stCondLst>
                                  <p:childTnLst>
                                    <p:set>
                                      <p:cBhvr>
                                        <p:cTn id="66" dur="1" fill="hold">
                                          <p:stCondLst>
                                            <p:cond delay="0"/>
                                          </p:stCondLst>
                                        </p:cTn>
                                        <p:tgtEl>
                                          <p:spTgt spid="21"/>
                                        </p:tgtEl>
                                        <p:attrNameLst>
                                          <p:attrName>style.visibility</p:attrName>
                                        </p:attrNameLst>
                                      </p:cBhvr>
                                      <p:to>
                                        <p:strVal val="hidden"/>
                                      </p:to>
                                    </p:set>
                                  </p:childTnLst>
                                </p:cTn>
                              </p:par>
                              <p:par>
                                <p:cTn id="67" presetID="7" presetClass="emph" presetSubtype="2" fill="hold" nodeType="withEffect">
                                  <p:stCondLst>
                                    <p:cond delay="1000"/>
                                  </p:stCondLst>
                                  <p:childTnLst>
                                    <p:animClr clrSpc="rgb" dir="cw">
                                      <p:cBhvr>
                                        <p:cTn id="68" dur="10" fill="hold"/>
                                        <p:tgtEl>
                                          <p:spTgt spid="11"/>
                                        </p:tgtEl>
                                        <p:attrNameLst>
                                          <p:attrName>stroke.color</p:attrName>
                                        </p:attrNameLst>
                                      </p:cBhvr>
                                      <p:to>
                                        <a:srgbClr val="FF0000"/>
                                      </p:to>
                                    </p:animClr>
                                    <p:set>
                                      <p:cBhvr>
                                        <p:cTn id="69" dur="10" fill="hold"/>
                                        <p:tgtEl>
                                          <p:spTgt spid="11"/>
                                        </p:tgtEl>
                                        <p:attrNameLst>
                                          <p:attrName>stroke.on</p:attrName>
                                        </p:attrNameLst>
                                      </p:cBhvr>
                                      <p:to>
                                        <p:strVal val="true"/>
                                      </p:to>
                                    </p:set>
                                  </p:childTnLst>
                                </p:cTn>
                              </p:par>
                              <p:par>
                                <p:cTn id="70" presetID="1" presetClass="emph" presetSubtype="2" fill="hold" nodeType="withEffect">
                                  <p:stCondLst>
                                    <p:cond delay="1000"/>
                                  </p:stCondLst>
                                  <p:childTnLst>
                                    <p:animClr clrSpc="rgb" dir="cw">
                                      <p:cBhvr>
                                        <p:cTn id="71" dur="10" fill="hold"/>
                                        <p:tgtEl>
                                          <p:spTgt spid="17"/>
                                        </p:tgtEl>
                                        <p:attrNameLst>
                                          <p:attrName>fillcolor</p:attrName>
                                        </p:attrNameLst>
                                      </p:cBhvr>
                                      <p:to>
                                        <a:srgbClr val="FF0000"/>
                                      </p:to>
                                    </p:animClr>
                                    <p:set>
                                      <p:cBhvr>
                                        <p:cTn id="72" dur="10" fill="hold"/>
                                        <p:tgtEl>
                                          <p:spTgt spid="17"/>
                                        </p:tgtEl>
                                        <p:attrNameLst>
                                          <p:attrName>fill.type</p:attrName>
                                        </p:attrNameLst>
                                      </p:cBhvr>
                                      <p:to>
                                        <p:strVal val="solid"/>
                                      </p:to>
                                    </p:set>
                                    <p:set>
                                      <p:cBhvr>
                                        <p:cTn id="73" dur="10" fill="hold"/>
                                        <p:tgtEl>
                                          <p:spTgt spid="17"/>
                                        </p:tgtEl>
                                        <p:attrNameLst>
                                          <p:attrName>fill.on</p:attrName>
                                        </p:attrNameLst>
                                      </p:cBhvr>
                                      <p:to>
                                        <p:strVal val="true"/>
                                      </p:to>
                                    </p:set>
                                  </p:childTnLst>
                                </p:cTn>
                              </p:par>
                              <p:par>
                                <p:cTn id="74" presetID="1" presetClass="exit" presetSubtype="0" fill="hold" grpId="4" nodeType="withEffect">
                                  <p:stCondLst>
                                    <p:cond delay="1500"/>
                                  </p:stCondLst>
                                  <p:childTnLst>
                                    <p:set>
                                      <p:cBhvr>
                                        <p:cTn id="75" dur="1" fill="hold">
                                          <p:stCondLst>
                                            <p:cond delay="0"/>
                                          </p:stCondLst>
                                        </p:cTn>
                                        <p:tgtEl>
                                          <p:spTgt spid="22"/>
                                        </p:tgtEl>
                                        <p:attrNameLst>
                                          <p:attrName>style.visibility</p:attrName>
                                        </p:attrNameLst>
                                      </p:cBhvr>
                                      <p:to>
                                        <p:strVal val="hidden"/>
                                      </p:to>
                                    </p:set>
                                  </p:childTnLst>
                                </p:cTn>
                              </p:par>
                              <p:par>
                                <p:cTn id="76" presetID="1" presetClass="entr" presetSubtype="0" fill="hold" grpId="4" nodeType="withEffect">
                                  <p:stCondLst>
                                    <p:cond delay="1500"/>
                                  </p:stCondLst>
                                  <p:childTnLst>
                                    <p:set>
                                      <p:cBhvr>
                                        <p:cTn id="77" dur="1" fill="hold">
                                          <p:stCondLst>
                                            <p:cond delay="0"/>
                                          </p:stCondLst>
                                        </p:cTn>
                                        <p:tgtEl>
                                          <p:spTgt spid="21"/>
                                        </p:tgtEl>
                                        <p:attrNameLst>
                                          <p:attrName>style.visibility</p:attrName>
                                        </p:attrNameLst>
                                      </p:cBhvr>
                                      <p:to>
                                        <p:strVal val="visible"/>
                                      </p:to>
                                    </p:set>
                                  </p:childTnLst>
                                </p:cTn>
                              </p:par>
                              <p:par>
                                <p:cTn id="78" presetID="7" presetClass="emph" presetSubtype="2" fill="hold" nodeType="withEffect">
                                  <p:stCondLst>
                                    <p:cond delay="1500"/>
                                  </p:stCondLst>
                                  <p:childTnLst>
                                    <p:animClr clrSpc="rgb" dir="cw">
                                      <p:cBhvr>
                                        <p:cTn id="79" dur="10" fill="hold"/>
                                        <p:tgtEl>
                                          <p:spTgt spid="11"/>
                                        </p:tgtEl>
                                        <p:attrNameLst>
                                          <p:attrName>stroke.color</p:attrName>
                                        </p:attrNameLst>
                                      </p:cBhvr>
                                      <p:to>
                                        <a:srgbClr val="595959"/>
                                      </p:to>
                                    </p:animClr>
                                    <p:set>
                                      <p:cBhvr>
                                        <p:cTn id="80" dur="10" fill="hold"/>
                                        <p:tgtEl>
                                          <p:spTgt spid="11"/>
                                        </p:tgtEl>
                                        <p:attrNameLst>
                                          <p:attrName>stroke.on</p:attrName>
                                        </p:attrNameLst>
                                      </p:cBhvr>
                                      <p:to>
                                        <p:strVal val="true"/>
                                      </p:to>
                                    </p:set>
                                  </p:childTnLst>
                                </p:cTn>
                              </p:par>
                              <p:par>
                                <p:cTn id="81" presetID="1" presetClass="emph" presetSubtype="2" fill="hold" nodeType="withEffect">
                                  <p:stCondLst>
                                    <p:cond delay="1500"/>
                                  </p:stCondLst>
                                  <p:childTnLst>
                                    <p:animClr clrSpc="rgb" dir="cw">
                                      <p:cBhvr>
                                        <p:cTn id="82" dur="10" fill="hold"/>
                                        <p:tgtEl>
                                          <p:spTgt spid="17"/>
                                        </p:tgtEl>
                                        <p:attrNameLst>
                                          <p:attrName>fillcolor</p:attrName>
                                        </p:attrNameLst>
                                      </p:cBhvr>
                                      <p:to>
                                        <a:srgbClr val="FFFFFF"/>
                                      </p:to>
                                    </p:animClr>
                                    <p:set>
                                      <p:cBhvr>
                                        <p:cTn id="83" dur="10" fill="hold"/>
                                        <p:tgtEl>
                                          <p:spTgt spid="17"/>
                                        </p:tgtEl>
                                        <p:attrNameLst>
                                          <p:attrName>fill.type</p:attrName>
                                        </p:attrNameLst>
                                      </p:cBhvr>
                                      <p:to>
                                        <p:strVal val="solid"/>
                                      </p:to>
                                    </p:set>
                                    <p:set>
                                      <p:cBhvr>
                                        <p:cTn id="84" dur="10" fill="hold"/>
                                        <p:tgtEl>
                                          <p:spTgt spid="17"/>
                                        </p:tgtEl>
                                        <p:attrNameLst>
                                          <p:attrName>fill.on</p:attrName>
                                        </p:attrNameLst>
                                      </p:cBhvr>
                                      <p:to>
                                        <p:strVal val="true"/>
                                      </p:to>
                                    </p:set>
                                  </p:childTnLst>
                                </p:cTn>
                              </p:par>
                              <p:par>
                                <p:cTn id="85" presetID="1" presetClass="entr" presetSubtype="0" fill="hold" grpId="5" nodeType="withEffect">
                                  <p:stCondLst>
                                    <p:cond delay="2000"/>
                                  </p:stCondLst>
                                  <p:childTnLst>
                                    <p:set>
                                      <p:cBhvr>
                                        <p:cTn id="86" dur="1" fill="hold">
                                          <p:stCondLst>
                                            <p:cond delay="0"/>
                                          </p:stCondLst>
                                        </p:cTn>
                                        <p:tgtEl>
                                          <p:spTgt spid="22"/>
                                        </p:tgtEl>
                                        <p:attrNameLst>
                                          <p:attrName>style.visibility</p:attrName>
                                        </p:attrNameLst>
                                      </p:cBhvr>
                                      <p:to>
                                        <p:strVal val="visible"/>
                                      </p:to>
                                    </p:set>
                                  </p:childTnLst>
                                </p:cTn>
                              </p:par>
                              <p:par>
                                <p:cTn id="87" presetID="1" presetClass="exit" presetSubtype="0" fill="hold" grpId="5" nodeType="withEffect">
                                  <p:stCondLst>
                                    <p:cond delay="2000"/>
                                  </p:stCondLst>
                                  <p:childTnLst>
                                    <p:set>
                                      <p:cBhvr>
                                        <p:cTn id="88" dur="1" fill="hold">
                                          <p:stCondLst>
                                            <p:cond delay="0"/>
                                          </p:stCondLst>
                                        </p:cTn>
                                        <p:tgtEl>
                                          <p:spTgt spid="21"/>
                                        </p:tgtEl>
                                        <p:attrNameLst>
                                          <p:attrName>style.visibility</p:attrName>
                                        </p:attrNameLst>
                                      </p:cBhvr>
                                      <p:to>
                                        <p:strVal val="hidden"/>
                                      </p:to>
                                    </p:set>
                                  </p:childTnLst>
                                </p:cTn>
                              </p:par>
                              <p:par>
                                <p:cTn id="89" presetID="7" presetClass="emph" presetSubtype="2" fill="hold" nodeType="withEffect">
                                  <p:stCondLst>
                                    <p:cond delay="2000"/>
                                  </p:stCondLst>
                                  <p:childTnLst>
                                    <p:animClr clrSpc="rgb" dir="cw">
                                      <p:cBhvr>
                                        <p:cTn id="90" dur="10" fill="hold"/>
                                        <p:tgtEl>
                                          <p:spTgt spid="11"/>
                                        </p:tgtEl>
                                        <p:attrNameLst>
                                          <p:attrName>stroke.color</p:attrName>
                                        </p:attrNameLst>
                                      </p:cBhvr>
                                      <p:to>
                                        <a:srgbClr val="FF0000"/>
                                      </p:to>
                                    </p:animClr>
                                    <p:set>
                                      <p:cBhvr>
                                        <p:cTn id="91" dur="10" fill="hold"/>
                                        <p:tgtEl>
                                          <p:spTgt spid="11"/>
                                        </p:tgtEl>
                                        <p:attrNameLst>
                                          <p:attrName>stroke.on</p:attrName>
                                        </p:attrNameLst>
                                      </p:cBhvr>
                                      <p:to>
                                        <p:strVal val="true"/>
                                      </p:to>
                                    </p:set>
                                  </p:childTnLst>
                                </p:cTn>
                              </p:par>
                              <p:par>
                                <p:cTn id="92" presetID="1" presetClass="emph" presetSubtype="2" fill="hold" nodeType="withEffect">
                                  <p:stCondLst>
                                    <p:cond delay="2000"/>
                                  </p:stCondLst>
                                  <p:childTnLst>
                                    <p:animClr clrSpc="rgb" dir="cw">
                                      <p:cBhvr>
                                        <p:cTn id="93" dur="10" fill="hold"/>
                                        <p:tgtEl>
                                          <p:spTgt spid="17"/>
                                        </p:tgtEl>
                                        <p:attrNameLst>
                                          <p:attrName>fillcolor</p:attrName>
                                        </p:attrNameLst>
                                      </p:cBhvr>
                                      <p:to>
                                        <a:srgbClr val="FF0000"/>
                                      </p:to>
                                    </p:animClr>
                                    <p:set>
                                      <p:cBhvr>
                                        <p:cTn id="94" dur="10" fill="hold"/>
                                        <p:tgtEl>
                                          <p:spTgt spid="17"/>
                                        </p:tgtEl>
                                        <p:attrNameLst>
                                          <p:attrName>fill.type</p:attrName>
                                        </p:attrNameLst>
                                      </p:cBhvr>
                                      <p:to>
                                        <p:strVal val="solid"/>
                                      </p:to>
                                    </p:set>
                                    <p:set>
                                      <p:cBhvr>
                                        <p:cTn id="95" dur="10" fill="hold"/>
                                        <p:tgtEl>
                                          <p:spTgt spid="17"/>
                                        </p:tgtEl>
                                        <p:attrNameLst>
                                          <p:attrName>fill.on</p:attrName>
                                        </p:attrNameLst>
                                      </p:cBhvr>
                                      <p:to>
                                        <p:strVal val="true"/>
                                      </p:to>
                                    </p:set>
                                  </p:childTnLst>
                                </p:cTn>
                              </p:par>
                              <p:par>
                                <p:cTn id="96" presetID="1" presetClass="exit" presetSubtype="0" fill="hold" grpId="6" nodeType="withEffect">
                                  <p:stCondLst>
                                    <p:cond delay="2500"/>
                                  </p:stCondLst>
                                  <p:childTnLst>
                                    <p:set>
                                      <p:cBhvr>
                                        <p:cTn id="97" dur="1" fill="hold">
                                          <p:stCondLst>
                                            <p:cond delay="0"/>
                                          </p:stCondLst>
                                        </p:cTn>
                                        <p:tgtEl>
                                          <p:spTgt spid="22"/>
                                        </p:tgtEl>
                                        <p:attrNameLst>
                                          <p:attrName>style.visibility</p:attrName>
                                        </p:attrNameLst>
                                      </p:cBhvr>
                                      <p:to>
                                        <p:strVal val="hidden"/>
                                      </p:to>
                                    </p:set>
                                  </p:childTnLst>
                                </p:cTn>
                              </p:par>
                              <p:par>
                                <p:cTn id="98" presetID="1" presetClass="entr" presetSubtype="0" fill="hold" grpId="6" nodeType="withEffect">
                                  <p:stCondLst>
                                    <p:cond delay="2500"/>
                                  </p:stCondLst>
                                  <p:childTnLst>
                                    <p:set>
                                      <p:cBhvr>
                                        <p:cTn id="99" dur="1" fill="hold">
                                          <p:stCondLst>
                                            <p:cond delay="0"/>
                                          </p:stCondLst>
                                        </p:cTn>
                                        <p:tgtEl>
                                          <p:spTgt spid="21"/>
                                        </p:tgtEl>
                                        <p:attrNameLst>
                                          <p:attrName>style.visibility</p:attrName>
                                        </p:attrNameLst>
                                      </p:cBhvr>
                                      <p:to>
                                        <p:strVal val="visible"/>
                                      </p:to>
                                    </p:set>
                                  </p:childTnLst>
                                </p:cTn>
                              </p:par>
                              <p:par>
                                <p:cTn id="100" presetID="7" presetClass="emph" presetSubtype="2" fill="hold" nodeType="withEffect">
                                  <p:stCondLst>
                                    <p:cond delay="2500"/>
                                  </p:stCondLst>
                                  <p:childTnLst>
                                    <p:animClr clrSpc="rgb" dir="cw">
                                      <p:cBhvr>
                                        <p:cTn id="101" dur="10" fill="hold"/>
                                        <p:tgtEl>
                                          <p:spTgt spid="11"/>
                                        </p:tgtEl>
                                        <p:attrNameLst>
                                          <p:attrName>stroke.color</p:attrName>
                                        </p:attrNameLst>
                                      </p:cBhvr>
                                      <p:to>
                                        <a:srgbClr val="595959"/>
                                      </p:to>
                                    </p:animClr>
                                    <p:set>
                                      <p:cBhvr>
                                        <p:cTn id="102" dur="10" fill="hold"/>
                                        <p:tgtEl>
                                          <p:spTgt spid="11"/>
                                        </p:tgtEl>
                                        <p:attrNameLst>
                                          <p:attrName>stroke.on</p:attrName>
                                        </p:attrNameLst>
                                      </p:cBhvr>
                                      <p:to>
                                        <p:strVal val="true"/>
                                      </p:to>
                                    </p:set>
                                  </p:childTnLst>
                                </p:cTn>
                              </p:par>
                              <p:par>
                                <p:cTn id="103" presetID="1" presetClass="emph" presetSubtype="2" fill="hold" nodeType="withEffect">
                                  <p:stCondLst>
                                    <p:cond delay="2500"/>
                                  </p:stCondLst>
                                  <p:childTnLst>
                                    <p:animClr clrSpc="rgb" dir="cw">
                                      <p:cBhvr>
                                        <p:cTn id="104" dur="10" fill="hold"/>
                                        <p:tgtEl>
                                          <p:spTgt spid="17"/>
                                        </p:tgtEl>
                                        <p:attrNameLst>
                                          <p:attrName>fillcolor</p:attrName>
                                        </p:attrNameLst>
                                      </p:cBhvr>
                                      <p:to>
                                        <a:srgbClr val="FFFFFF"/>
                                      </p:to>
                                    </p:animClr>
                                    <p:set>
                                      <p:cBhvr>
                                        <p:cTn id="105" dur="10" fill="hold"/>
                                        <p:tgtEl>
                                          <p:spTgt spid="17"/>
                                        </p:tgtEl>
                                        <p:attrNameLst>
                                          <p:attrName>fill.type</p:attrName>
                                        </p:attrNameLst>
                                      </p:cBhvr>
                                      <p:to>
                                        <p:strVal val="solid"/>
                                      </p:to>
                                    </p:set>
                                    <p:set>
                                      <p:cBhvr>
                                        <p:cTn id="106" dur="10" fill="hold"/>
                                        <p:tgtEl>
                                          <p:spTgt spid="17"/>
                                        </p:tgtEl>
                                        <p:attrNameLst>
                                          <p:attrName>fill.on</p:attrName>
                                        </p:attrNameLst>
                                      </p:cBhvr>
                                      <p:to>
                                        <p:strVal val="true"/>
                                      </p:to>
                                    </p:set>
                                  </p:childTnLst>
                                </p:cTn>
                              </p:par>
                              <p:par>
                                <p:cTn id="107" presetID="1" presetClass="entr" presetSubtype="0" fill="hold" grpId="7" nodeType="withEffect">
                                  <p:stCondLst>
                                    <p:cond delay="3000"/>
                                  </p:stCondLst>
                                  <p:childTnLst>
                                    <p:set>
                                      <p:cBhvr>
                                        <p:cTn id="108" dur="1" fill="hold">
                                          <p:stCondLst>
                                            <p:cond delay="0"/>
                                          </p:stCondLst>
                                        </p:cTn>
                                        <p:tgtEl>
                                          <p:spTgt spid="22"/>
                                        </p:tgtEl>
                                        <p:attrNameLst>
                                          <p:attrName>style.visibility</p:attrName>
                                        </p:attrNameLst>
                                      </p:cBhvr>
                                      <p:to>
                                        <p:strVal val="visible"/>
                                      </p:to>
                                    </p:set>
                                  </p:childTnLst>
                                </p:cTn>
                              </p:par>
                              <p:par>
                                <p:cTn id="109" presetID="1" presetClass="exit" presetSubtype="0" fill="hold" grpId="7" nodeType="withEffect">
                                  <p:stCondLst>
                                    <p:cond delay="3000"/>
                                  </p:stCondLst>
                                  <p:childTnLst>
                                    <p:set>
                                      <p:cBhvr>
                                        <p:cTn id="110" dur="1" fill="hold">
                                          <p:stCondLst>
                                            <p:cond delay="0"/>
                                          </p:stCondLst>
                                        </p:cTn>
                                        <p:tgtEl>
                                          <p:spTgt spid="21"/>
                                        </p:tgtEl>
                                        <p:attrNameLst>
                                          <p:attrName>style.visibility</p:attrName>
                                        </p:attrNameLst>
                                      </p:cBhvr>
                                      <p:to>
                                        <p:strVal val="hidden"/>
                                      </p:to>
                                    </p:set>
                                  </p:childTnLst>
                                </p:cTn>
                              </p:par>
                              <p:par>
                                <p:cTn id="111" presetID="7" presetClass="emph" presetSubtype="2" fill="hold" nodeType="withEffect">
                                  <p:stCondLst>
                                    <p:cond delay="3000"/>
                                  </p:stCondLst>
                                  <p:childTnLst>
                                    <p:animClr clrSpc="rgb" dir="cw">
                                      <p:cBhvr>
                                        <p:cTn id="112" dur="10" fill="hold"/>
                                        <p:tgtEl>
                                          <p:spTgt spid="11"/>
                                        </p:tgtEl>
                                        <p:attrNameLst>
                                          <p:attrName>stroke.color</p:attrName>
                                        </p:attrNameLst>
                                      </p:cBhvr>
                                      <p:to>
                                        <a:srgbClr val="FF0000"/>
                                      </p:to>
                                    </p:animClr>
                                    <p:set>
                                      <p:cBhvr>
                                        <p:cTn id="113" dur="10" fill="hold"/>
                                        <p:tgtEl>
                                          <p:spTgt spid="11"/>
                                        </p:tgtEl>
                                        <p:attrNameLst>
                                          <p:attrName>stroke.on</p:attrName>
                                        </p:attrNameLst>
                                      </p:cBhvr>
                                      <p:to>
                                        <p:strVal val="true"/>
                                      </p:to>
                                    </p:set>
                                  </p:childTnLst>
                                </p:cTn>
                              </p:par>
                              <p:par>
                                <p:cTn id="114" presetID="1" presetClass="emph" presetSubtype="2" fill="hold" nodeType="withEffect">
                                  <p:stCondLst>
                                    <p:cond delay="3000"/>
                                  </p:stCondLst>
                                  <p:childTnLst>
                                    <p:animClr clrSpc="rgb" dir="cw">
                                      <p:cBhvr>
                                        <p:cTn id="115" dur="10" fill="hold"/>
                                        <p:tgtEl>
                                          <p:spTgt spid="17"/>
                                        </p:tgtEl>
                                        <p:attrNameLst>
                                          <p:attrName>fillcolor</p:attrName>
                                        </p:attrNameLst>
                                      </p:cBhvr>
                                      <p:to>
                                        <a:srgbClr val="FF0000"/>
                                      </p:to>
                                    </p:animClr>
                                    <p:set>
                                      <p:cBhvr>
                                        <p:cTn id="116" dur="10" fill="hold"/>
                                        <p:tgtEl>
                                          <p:spTgt spid="17"/>
                                        </p:tgtEl>
                                        <p:attrNameLst>
                                          <p:attrName>fill.type</p:attrName>
                                        </p:attrNameLst>
                                      </p:cBhvr>
                                      <p:to>
                                        <p:strVal val="solid"/>
                                      </p:to>
                                    </p:set>
                                    <p:set>
                                      <p:cBhvr>
                                        <p:cTn id="117" dur="10" fill="hold"/>
                                        <p:tgtEl>
                                          <p:spTgt spid="17"/>
                                        </p:tgtEl>
                                        <p:attrNameLst>
                                          <p:attrName>fill.on</p:attrName>
                                        </p:attrNameLst>
                                      </p:cBhvr>
                                      <p:to>
                                        <p:strVal val="true"/>
                                      </p:to>
                                    </p:set>
                                  </p:childTnLst>
                                </p:cTn>
                              </p:par>
                              <p:par>
                                <p:cTn id="118" presetID="1" presetClass="exit" presetSubtype="0" fill="hold" grpId="8" nodeType="withEffect">
                                  <p:stCondLst>
                                    <p:cond delay="3500"/>
                                  </p:stCondLst>
                                  <p:childTnLst>
                                    <p:set>
                                      <p:cBhvr>
                                        <p:cTn id="119" dur="1" fill="hold">
                                          <p:stCondLst>
                                            <p:cond delay="0"/>
                                          </p:stCondLst>
                                        </p:cTn>
                                        <p:tgtEl>
                                          <p:spTgt spid="22"/>
                                        </p:tgtEl>
                                        <p:attrNameLst>
                                          <p:attrName>style.visibility</p:attrName>
                                        </p:attrNameLst>
                                      </p:cBhvr>
                                      <p:to>
                                        <p:strVal val="hidden"/>
                                      </p:to>
                                    </p:set>
                                  </p:childTnLst>
                                </p:cTn>
                              </p:par>
                              <p:par>
                                <p:cTn id="120" presetID="1" presetClass="entr" presetSubtype="0" fill="hold" grpId="8" nodeType="withEffect">
                                  <p:stCondLst>
                                    <p:cond delay="3500"/>
                                  </p:stCondLst>
                                  <p:childTnLst>
                                    <p:set>
                                      <p:cBhvr>
                                        <p:cTn id="121" dur="1" fill="hold">
                                          <p:stCondLst>
                                            <p:cond delay="0"/>
                                          </p:stCondLst>
                                        </p:cTn>
                                        <p:tgtEl>
                                          <p:spTgt spid="21"/>
                                        </p:tgtEl>
                                        <p:attrNameLst>
                                          <p:attrName>style.visibility</p:attrName>
                                        </p:attrNameLst>
                                      </p:cBhvr>
                                      <p:to>
                                        <p:strVal val="visible"/>
                                      </p:to>
                                    </p:set>
                                  </p:childTnLst>
                                </p:cTn>
                              </p:par>
                              <p:par>
                                <p:cTn id="122" presetID="7" presetClass="emph" presetSubtype="2" fill="hold" nodeType="withEffect">
                                  <p:stCondLst>
                                    <p:cond delay="3500"/>
                                  </p:stCondLst>
                                  <p:childTnLst>
                                    <p:animClr clrSpc="rgb" dir="cw">
                                      <p:cBhvr>
                                        <p:cTn id="123" dur="10" fill="hold"/>
                                        <p:tgtEl>
                                          <p:spTgt spid="11"/>
                                        </p:tgtEl>
                                        <p:attrNameLst>
                                          <p:attrName>stroke.color</p:attrName>
                                        </p:attrNameLst>
                                      </p:cBhvr>
                                      <p:to>
                                        <a:srgbClr val="595959"/>
                                      </p:to>
                                    </p:animClr>
                                    <p:set>
                                      <p:cBhvr>
                                        <p:cTn id="124" dur="10" fill="hold"/>
                                        <p:tgtEl>
                                          <p:spTgt spid="11"/>
                                        </p:tgtEl>
                                        <p:attrNameLst>
                                          <p:attrName>stroke.on</p:attrName>
                                        </p:attrNameLst>
                                      </p:cBhvr>
                                      <p:to>
                                        <p:strVal val="true"/>
                                      </p:to>
                                    </p:set>
                                  </p:childTnLst>
                                </p:cTn>
                              </p:par>
                              <p:par>
                                <p:cTn id="125" presetID="1" presetClass="emph" presetSubtype="2" fill="hold" nodeType="withEffect">
                                  <p:stCondLst>
                                    <p:cond delay="3500"/>
                                  </p:stCondLst>
                                  <p:childTnLst>
                                    <p:animClr clrSpc="rgb" dir="cw">
                                      <p:cBhvr>
                                        <p:cTn id="126" dur="10" fill="hold"/>
                                        <p:tgtEl>
                                          <p:spTgt spid="17"/>
                                        </p:tgtEl>
                                        <p:attrNameLst>
                                          <p:attrName>fillcolor</p:attrName>
                                        </p:attrNameLst>
                                      </p:cBhvr>
                                      <p:to>
                                        <a:srgbClr val="FFFFFF"/>
                                      </p:to>
                                    </p:animClr>
                                    <p:set>
                                      <p:cBhvr>
                                        <p:cTn id="127" dur="10" fill="hold"/>
                                        <p:tgtEl>
                                          <p:spTgt spid="17"/>
                                        </p:tgtEl>
                                        <p:attrNameLst>
                                          <p:attrName>fill.type</p:attrName>
                                        </p:attrNameLst>
                                      </p:cBhvr>
                                      <p:to>
                                        <p:strVal val="solid"/>
                                      </p:to>
                                    </p:set>
                                    <p:set>
                                      <p:cBhvr>
                                        <p:cTn id="128" dur="10" fill="hold"/>
                                        <p:tgtEl>
                                          <p:spTgt spid="17"/>
                                        </p:tgtEl>
                                        <p:attrNameLst>
                                          <p:attrName>fill.on</p:attrName>
                                        </p:attrNameLst>
                                      </p:cBhvr>
                                      <p:to>
                                        <p:strVal val="true"/>
                                      </p:to>
                                    </p:set>
                                  </p:childTnLst>
                                </p:cTn>
                              </p:par>
                              <p:par>
                                <p:cTn id="129" presetID="1" presetClass="entr" presetSubtype="0" fill="hold" grpId="10" nodeType="withEffect">
                                  <p:stCondLst>
                                    <p:cond delay="4000"/>
                                  </p:stCondLst>
                                  <p:childTnLst>
                                    <p:set>
                                      <p:cBhvr>
                                        <p:cTn id="130" dur="1" fill="hold">
                                          <p:stCondLst>
                                            <p:cond delay="0"/>
                                          </p:stCondLst>
                                        </p:cTn>
                                        <p:tgtEl>
                                          <p:spTgt spid="22"/>
                                        </p:tgtEl>
                                        <p:attrNameLst>
                                          <p:attrName>style.visibility</p:attrName>
                                        </p:attrNameLst>
                                      </p:cBhvr>
                                      <p:to>
                                        <p:strVal val="visible"/>
                                      </p:to>
                                    </p:set>
                                  </p:childTnLst>
                                </p:cTn>
                              </p:par>
                              <p:par>
                                <p:cTn id="131" presetID="1" presetClass="exit" presetSubtype="0" fill="hold" grpId="9" nodeType="withEffect">
                                  <p:stCondLst>
                                    <p:cond delay="4000"/>
                                  </p:stCondLst>
                                  <p:childTnLst>
                                    <p:set>
                                      <p:cBhvr>
                                        <p:cTn id="132" dur="1" fill="hold">
                                          <p:stCondLst>
                                            <p:cond delay="0"/>
                                          </p:stCondLst>
                                        </p:cTn>
                                        <p:tgtEl>
                                          <p:spTgt spid="21"/>
                                        </p:tgtEl>
                                        <p:attrNameLst>
                                          <p:attrName>style.visibility</p:attrName>
                                        </p:attrNameLst>
                                      </p:cBhvr>
                                      <p:to>
                                        <p:strVal val="hidden"/>
                                      </p:to>
                                    </p:set>
                                  </p:childTnLst>
                                </p:cTn>
                              </p:par>
                              <p:par>
                                <p:cTn id="133" presetID="7" presetClass="emph" presetSubtype="2" fill="hold" nodeType="withEffect">
                                  <p:stCondLst>
                                    <p:cond delay="4000"/>
                                  </p:stCondLst>
                                  <p:childTnLst>
                                    <p:animClr clrSpc="rgb" dir="cw">
                                      <p:cBhvr>
                                        <p:cTn id="134" dur="10" fill="hold"/>
                                        <p:tgtEl>
                                          <p:spTgt spid="11"/>
                                        </p:tgtEl>
                                        <p:attrNameLst>
                                          <p:attrName>stroke.color</p:attrName>
                                        </p:attrNameLst>
                                      </p:cBhvr>
                                      <p:to>
                                        <a:srgbClr val="FF0000"/>
                                      </p:to>
                                    </p:animClr>
                                    <p:set>
                                      <p:cBhvr>
                                        <p:cTn id="135" dur="10" fill="hold"/>
                                        <p:tgtEl>
                                          <p:spTgt spid="11"/>
                                        </p:tgtEl>
                                        <p:attrNameLst>
                                          <p:attrName>stroke.on</p:attrName>
                                        </p:attrNameLst>
                                      </p:cBhvr>
                                      <p:to>
                                        <p:strVal val="true"/>
                                      </p:to>
                                    </p:set>
                                  </p:childTnLst>
                                </p:cTn>
                              </p:par>
                              <p:par>
                                <p:cTn id="136" presetID="1" presetClass="emph" presetSubtype="2" fill="hold" nodeType="withEffect">
                                  <p:stCondLst>
                                    <p:cond delay="4000"/>
                                  </p:stCondLst>
                                  <p:childTnLst>
                                    <p:animClr clrSpc="rgb" dir="cw">
                                      <p:cBhvr>
                                        <p:cTn id="137" dur="10" fill="hold"/>
                                        <p:tgtEl>
                                          <p:spTgt spid="17"/>
                                        </p:tgtEl>
                                        <p:attrNameLst>
                                          <p:attrName>fillcolor</p:attrName>
                                        </p:attrNameLst>
                                      </p:cBhvr>
                                      <p:to>
                                        <a:srgbClr val="FF0000"/>
                                      </p:to>
                                    </p:animClr>
                                    <p:set>
                                      <p:cBhvr>
                                        <p:cTn id="138" dur="10" fill="hold"/>
                                        <p:tgtEl>
                                          <p:spTgt spid="17"/>
                                        </p:tgtEl>
                                        <p:attrNameLst>
                                          <p:attrName>fill.type</p:attrName>
                                        </p:attrNameLst>
                                      </p:cBhvr>
                                      <p:to>
                                        <p:strVal val="solid"/>
                                      </p:to>
                                    </p:set>
                                    <p:set>
                                      <p:cBhvr>
                                        <p:cTn id="139" dur="10" fill="hold"/>
                                        <p:tgtEl>
                                          <p:spTgt spid="17"/>
                                        </p:tgtEl>
                                        <p:attrNameLst>
                                          <p:attrName>fill.on</p:attrName>
                                        </p:attrNameLst>
                                      </p:cBhvr>
                                      <p:to>
                                        <p:strVal val="true"/>
                                      </p:to>
                                    </p:set>
                                  </p:childTnLst>
                                </p:cTn>
                              </p:par>
                              <p:par>
                                <p:cTn id="140" presetID="1" presetClass="exit" presetSubtype="0" fill="hold" grpId="11" nodeType="withEffect">
                                  <p:stCondLst>
                                    <p:cond delay="4500"/>
                                  </p:stCondLst>
                                  <p:childTnLst>
                                    <p:set>
                                      <p:cBhvr>
                                        <p:cTn id="141" dur="1" fill="hold">
                                          <p:stCondLst>
                                            <p:cond delay="0"/>
                                          </p:stCondLst>
                                        </p:cTn>
                                        <p:tgtEl>
                                          <p:spTgt spid="22"/>
                                        </p:tgtEl>
                                        <p:attrNameLst>
                                          <p:attrName>style.visibility</p:attrName>
                                        </p:attrNameLst>
                                      </p:cBhvr>
                                      <p:to>
                                        <p:strVal val="hidden"/>
                                      </p:to>
                                    </p:set>
                                  </p:childTnLst>
                                </p:cTn>
                              </p:par>
                              <p:par>
                                <p:cTn id="142" presetID="1" presetClass="entr" presetSubtype="0" fill="hold" grpId="10" nodeType="withEffect">
                                  <p:stCondLst>
                                    <p:cond delay="4500"/>
                                  </p:stCondLst>
                                  <p:childTnLst>
                                    <p:set>
                                      <p:cBhvr>
                                        <p:cTn id="143" dur="1" fill="hold">
                                          <p:stCondLst>
                                            <p:cond delay="0"/>
                                          </p:stCondLst>
                                        </p:cTn>
                                        <p:tgtEl>
                                          <p:spTgt spid="21"/>
                                        </p:tgtEl>
                                        <p:attrNameLst>
                                          <p:attrName>style.visibility</p:attrName>
                                        </p:attrNameLst>
                                      </p:cBhvr>
                                      <p:to>
                                        <p:strVal val="visible"/>
                                      </p:to>
                                    </p:set>
                                  </p:childTnLst>
                                </p:cTn>
                              </p:par>
                              <p:par>
                                <p:cTn id="144" presetID="7" presetClass="emph" presetSubtype="2" fill="hold" nodeType="withEffect">
                                  <p:stCondLst>
                                    <p:cond delay="4500"/>
                                  </p:stCondLst>
                                  <p:childTnLst>
                                    <p:animClr clrSpc="rgb" dir="cw">
                                      <p:cBhvr>
                                        <p:cTn id="145" dur="10" fill="hold"/>
                                        <p:tgtEl>
                                          <p:spTgt spid="11"/>
                                        </p:tgtEl>
                                        <p:attrNameLst>
                                          <p:attrName>stroke.color</p:attrName>
                                        </p:attrNameLst>
                                      </p:cBhvr>
                                      <p:to>
                                        <a:srgbClr val="FF0000"/>
                                      </p:to>
                                    </p:animClr>
                                    <p:set>
                                      <p:cBhvr>
                                        <p:cTn id="146" dur="10" fill="hold"/>
                                        <p:tgtEl>
                                          <p:spTgt spid="11"/>
                                        </p:tgtEl>
                                        <p:attrNameLst>
                                          <p:attrName>stroke.on</p:attrName>
                                        </p:attrNameLst>
                                      </p:cBhvr>
                                      <p:to>
                                        <p:strVal val="true"/>
                                      </p:to>
                                    </p:set>
                                  </p:childTnLst>
                                </p:cTn>
                              </p:par>
                              <p:par>
                                <p:cTn id="147" presetID="1" presetClass="emph" presetSubtype="2" fill="hold" nodeType="withEffect">
                                  <p:stCondLst>
                                    <p:cond delay="4500"/>
                                  </p:stCondLst>
                                  <p:childTnLst>
                                    <p:animClr clrSpc="rgb" dir="cw">
                                      <p:cBhvr>
                                        <p:cTn id="148" dur="10" fill="hold"/>
                                        <p:tgtEl>
                                          <p:spTgt spid="17"/>
                                        </p:tgtEl>
                                        <p:attrNameLst>
                                          <p:attrName>fillcolor</p:attrName>
                                        </p:attrNameLst>
                                      </p:cBhvr>
                                      <p:to>
                                        <a:srgbClr val="FFFFFF"/>
                                      </p:to>
                                    </p:animClr>
                                    <p:set>
                                      <p:cBhvr>
                                        <p:cTn id="149" dur="10" fill="hold"/>
                                        <p:tgtEl>
                                          <p:spTgt spid="17"/>
                                        </p:tgtEl>
                                        <p:attrNameLst>
                                          <p:attrName>fill.type</p:attrName>
                                        </p:attrNameLst>
                                      </p:cBhvr>
                                      <p:to>
                                        <p:strVal val="solid"/>
                                      </p:to>
                                    </p:set>
                                    <p:set>
                                      <p:cBhvr>
                                        <p:cTn id="150" dur="10" fill="hold"/>
                                        <p:tgtEl>
                                          <p:spTgt spid="17"/>
                                        </p:tgtEl>
                                        <p:attrNameLst>
                                          <p:attrName>fill.on</p:attrName>
                                        </p:attrNameLst>
                                      </p:cBhvr>
                                      <p:to>
                                        <p:strVal val="true"/>
                                      </p:to>
                                    </p:set>
                                  </p:childTnLst>
                                </p:cTn>
                              </p:par>
                              <p:par>
                                <p:cTn id="151" presetID="1" presetClass="entr" presetSubtype="0" fill="hold" grpId="12" nodeType="withEffect">
                                  <p:stCondLst>
                                    <p:cond delay="5000"/>
                                  </p:stCondLst>
                                  <p:childTnLst>
                                    <p:set>
                                      <p:cBhvr>
                                        <p:cTn id="152" dur="1" fill="hold">
                                          <p:stCondLst>
                                            <p:cond delay="0"/>
                                          </p:stCondLst>
                                        </p:cTn>
                                        <p:tgtEl>
                                          <p:spTgt spid="22"/>
                                        </p:tgtEl>
                                        <p:attrNameLst>
                                          <p:attrName>style.visibility</p:attrName>
                                        </p:attrNameLst>
                                      </p:cBhvr>
                                      <p:to>
                                        <p:strVal val="visible"/>
                                      </p:to>
                                    </p:set>
                                  </p:childTnLst>
                                </p:cTn>
                              </p:par>
                              <p:par>
                                <p:cTn id="153" presetID="1" presetClass="exit" presetSubtype="0" fill="hold" grpId="11" nodeType="withEffect">
                                  <p:stCondLst>
                                    <p:cond delay="5000"/>
                                  </p:stCondLst>
                                  <p:childTnLst>
                                    <p:set>
                                      <p:cBhvr>
                                        <p:cTn id="154" dur="1" fill="hold">
                                          <p:stCondLst>
                                            <p:cond delay="0"/>
                                          </p:stCondLst>
                                        </p:cTn>
                                        <p:tgtEl>
                                          <p:spTgt spid="21"/>
                                        </p:tgtEl>
                                        <p:attrNameLst>
                                          <p:attrName>style.visibility</p:attrName>
                                        </p:attrNameLst>
                                      </p:cBhvr>
                                      <p:to>
                                        <p:strVal val="hidden"/>
                                      </p:to>
                                    </p:set>
                                  </p:childTnLst>
                                </p:cTn>
                              </p:par>
                              <p:par>
                                <p:cTn id="155" presetID="7" presetClass="emph" presetSubtype="2" fill="hold" nodeType="withEffect">
                                  <p:stCondLst>
                                    <p:cond delay="5000"/>
                                  </p:stCondLst>
                                  <p:childTnLst>
                                    <p:animClr clrSpc="rgb" dir="cw">
                                      <p:cBhvr>
                                        <p:cTn id="156" dur="10" fill="hold"/>
                                        <p:tgtEl>
                                          <p:spTgt spid="11"/>
                                        </p:tgtEl>
                                        <p:attrNameLst>
                                          <p:attrName>stroke.color</p:attrName>
                                        </p:attrNameLst>
                                      </p:cBhvr>
                                      <p:to>
                                        <a:srgbClr val="FF0000"/>
                                      </p:to>
                                    </p:animClr>
                                    <p:set>
                                      <p:cBhvr>
                                        <p:cTn id="157" dur="10" fill="hold"/>
                                        <p:tgtEl>
                                          <p:spTgt spid="11"/>
                                        </p:tgtEl>
                                        <p:attrNameLst>
                                          <p:attrName>stroke.on</p:attrName>
                                        </p:attrNameLst>
                                      </p:cBhvr>
                                      <p:to>
                                        <p:strVal val="true"/>
                                      </p:to>
                                    </p:set>
                                  </p:childTnLst>
                                </p:cTn>
                              </p:par>
                              <p:par>
                                <p:cTn id="158" presetID="1" presetClass="emph" presetSubtype="2" fill="hold" nodeType="withEffect">
                                  <p:stCondLst>
                                    <p:cond delay="5000"/>
                                  </p:stCondLst>
                                  <p:childTnLst>
                                    <p:animClr clrSpc="rgb" dir="cw">
                                      <p:cBhvr>
                                        <p:cTn id="159" dur="10" fill="hold"/>
                                        <p:tgtEl>
                                          <p:spTgt spid="17"/>
                                        </p:tgtEl>
                                        <p:attrNameLst>
                                          <p:attrName>fillcolor</p:attrName>
                                        </p:attrNameLst>
                                      </p:cBhvr>
                                      <p:to>
                                        <a:srgbClr val="FF0000"/>
                                      </p:to>
                                    </p:animClr>
                                    <p:set>
                                      <p:cBhvr>
                                        <p:cTn id="160" dur="10" fill="hold"/>
                                        <p:tgtEl>
                                          <p:spTgt spid="17"/>
                                        </p:tgtEl>
                                        <p:attrNameLst>
                                          <p:attrName>fill.type</p:attrName>
                                        </p:attrNameLst>
                                      </p:cBhvr>
                                      <p:to>
                                        <p:strVal val="solid"/>
                                      </p:to>
                                    </p:set>
                                    <p:set>
                                      <p:cBhvr>
                                        <p:cTn id="161" dur="10" fill="hold"/>
                                        <p:tgtEl>
                                          <p:spTgt spid="17"/>
                                        </p:tgtEl>
                                        <p:attrNameLst>
                                          <p:attrName>fill.on</p:attrName>
                                        </p:attrNameLst>
                                      </p:cBhvr>
                                      <p:to>
                                        <p:strVal val="true"/>
                                      </p:to>
                                    </p:set>
                                  </p:childTnLst>
                                </p:cTn>
                              </p:par>
                              <p:par>
                                <p:cTn id="162" presetID="10" presetClass="entr" presetSubtype="0" fill="hold" nodeType="withEffect">
                                  <p:stCondLst>
                                    <p:cond delay="1500"/>
                                  </p:stCondLst>
                                  <p:childTnLst>
                                    <p:set>
                                      <p:cBhvr>
                                        <p:cTn id="163" dur="1" fill="hold">
                                          <p:stCondLst>
                                            <p:cond delay="0"/>
                                          </p:stCondLst>
                                        </p:cTn>
                                        <p:tgtEl>
                                          <p:spTgt spid="23"/>
                                        </p:tgtEl>
                                        <p:attrNameLst>
                                          <p:attrName>style.visibility</p:attrName>
                                        </p:attrNameLst>
                                      </p:cBhvr>
                                      <p:to>
                                        <p:strVal val="visible"/>
                                      </p:to>
                                    </p:set>
                                    <p:animEffect transition="in" filter="fade">
                                      <p:cBhvr>
                                        <p:cTn id="164" dur="3000"/>
                                        <p:tgtEl>
                                          <p:spTgt spid="23"/>
                                        </p:tgtEl>
                                      </p:cBhvr>
                                    </p:animEffect>
                                  </p:childTnLst>
                                </p:cTn>
                              </p:par>
                              <p:par>
                                <p:cTn id="165" presetID="10" presetClass="entr" presetSubtype="0" fill="hold" nodeType="withEffect">
                                  <p:stCondLst>
                                    <p:cond delay="2000"/>
                                  </p:stCondLst>
                                  <p:childTnLst>
                                    <p:set>
                                      <p:cBhvr>
                                        <p:cTn id="166" dur="1" fill="hold">
                                          <p:stCondLst>
                                            <p:cond delay="0"/>
                                          </p:stCondLst>
                                        </p:cTn>
                                        <p:tgtEl>
                                          <p:spTgt spid="24"/>
                                        </p:tgtEl>
                                        <p:attrNameLst>
                                          <p:attrName>style.visibility</p:attrName>
                                        </p:attrNameLst>
                                      </p:cBhvr>
                                      <p:to>
                                        <p:strVal val="visible"/>
                                      </p:to>
                                    </p:set>
                                    <p:animEffect transition="in" filter="fade">
                                      <p:cBhvr>
                                        <p:cTn id="167" dur="3000"/>
                                        <p:tgtEl>
                                          <p:spTgt spid="24"/>
                                        </p:tgtEl>
                                      </p:cBhvr>
                                    </p:animEffect>
                                  </p:childTnLst>
                                </p:cTn>
                              </p:par>
                              <p:par>
                                <p:cTn id="168" presetID="10" presetClass="entr" presetSubtype="0" fill="hold" nodeType="withEffect">
                                  <p:stCondLst>
                                    <p:cond delay="2000"/>
                                  </p:stCondLst>
                                  <p:childTnLst>
                                    <p:set>
                                      <p:cBhvr>
                                        <p:cTn id="169" dur="1" fill="hold">
                                          <p:stCondLst>
                                            <p:cond delay="0"/>
                                          </p:stCondLst>
                                        </p:cTn>
                                        <p:tgtEl>
                                          <p:spTgt spid="27"/>
                                        </p:tgtEl>
                                        <p:attrNameLst>
                                          <p:attrName>style.visibility</p:attrName>
                                        </p:attrNameLst>
                                      </p:cBhvr>
                                      <p:to>
                                        <p:strVal val="visible"/>
                                      </p:to>
                                    </p:set>
                                    <p:animEffect transition="in" filter="fade">
                                      <p:cBhvr>
                                        <p:cTn id="170" dur="3000"/>
                                        <p:tgtEl>
                                          <p:spTgt spid="27"/>
                                        </p:tgtEl>
                                      </p:cBhvr>
                                    </p:animEffect>
                                  </p:childTnLst>
                                </p:cTn>
                              </p:par>
                              <p:par>
                                <p:cTn id="171" presetID="10" presetClass="entr" presetSubtype="0" fill="hold" nodeType="withEffect">
                                  <p:stCondLst>
                                    <p:cond delay="2500"/>
                                  </p:stCondLst>
                                  <p:childTnLst>
                                    <p:set>
                                      <p:cBhvr>
                                        <p:cTn id="172" dur="1" fill="hold">
                                          <p:stCondLst>
                                            <p:cond delay="0"/>
                                          </p:stCondLst>
                                        </p:cTn>
                                        <p:tgtEl>
                                          <p:spTgt spid="26"/>
                                        </p:tgtEl>
                                        <p:attrNameLst>
                                          <p:attrName>style.visibility</p:attrName>
                                        </p:attrNameLst>
                                      </p:cBhvr>
                                      <p:to>
                                        <p:strVal val="visible"/>
                                      </p:to>
                                    </p:set>
                                    <p:animEffect transition="in" filter="fade">
                                      <p:cBhvr>
                                        <p:cTn id="173" dur="3000"/>
                                        <p:tgtEl>
                                          <p:spTgt spid="26"/>
                                        </p:tgtEl>
                                      </p:cBhvr>
                                    </p:animEffect>
                                  </p:childTnLst>
                                </p:cTn>
                              </p:par>
                              <p:par>
                                <p:cTn id="174" presetID="10" presetClass="entr" presetSubtype="0" fill="hold" nodeType="withEffect">
                                  <p:stCondLst>
                                    <p:cond delay="2500"/>
                                  </p:stCondLst>
                                  <p:childTnLst>
                                    <p:set>
                                      <p:cBhvr>
                                        <p:cTn id="175" dur="1" fill="hold">
                                          <p:stCondLst>
                                            <p:cond delay="0"/>
                                          </p:stCondLst>
                                        </p:cTn>
                                        <p:tgtEl>
                                          <p:spTgt spid="25"/>
                                        </p:tgtEl>
                                        <p:attrNameLst>
                                          <p:attrName>style.visibility</p:attrName>
                                        </p:attrNameLst>
                                      </p:cBhvr>
                                      <p:to>
                                        <p:strVal val="visible"/>
                                      </p:to>
                                    </p:set>
                                    <p:animEffect transition="in" filter="fade">
                                      <p:cBhvr>
                                        <p:cTn id="176" dur="3000"/>
                                        <p:tgtEl>
                                          <p:spTgt spid="25"/>
                                        </p:tgtEl>
                                      </p:cBhvr>
                                    </p:animEffect>
                                  </p:childTnLst>
                                </p:cTn>
                              </p:par>
                            </p:childTnLst>
                          </p:cTn>
                        </p:par>
                      </p:childTnLst>
                    </p:cTn>
                  </p:par>
                  <p:par>
                    <p:cTn id="177" fill="hold" nodeType="clickPar">
                      <p:stCondLst>
                        <p:cond delay="indefinite"/>
                      </p:stCondLst>
                      <p:childTnLst>
                        <p:par>
                          <p:cTn id="178" fill="hold" nodeType="withGroup">
                            <p:stCondLst>
                              <p:cond delay="0"/>
                            </p:stCondLst>
                            <p:childTnLst>
                              <p:par>
                                <p:cTn id="179" presetID="22" presetClass="entr" presetSubtype="8" fill="hold" grpId="0" nodeType="clickEffect">
                                  <p:stCondLst>
                                    <p:cond delay="0"/>
                                  </p:stCondLst>
                                  <p:childTnLst>
                                    <p:set>
                                      <p:cBhvr>
                                        <p:cTn id="180" dur="1" fill="hold">
                                          <p:stCondLst>
                                            <p:cond delay="0"/>
                                          </p:stCondLst>
                                        </p:cTn>
                                        <p:tgtEl>
                                          <p:spTgt spid="33"/>
                                        </p:tgtEl>
                                        <p:attrNameLst>
                                          <p:attrName>style.visibility</p:attrName>
                                        </p:attrNameLst>
                                      </p:cBhvr>
                                      <p:to>
                                        <p:strVal val="visible"/>
                                      </p:to>
                                    </p:set>
                                    <p:animEffect transition="in" filter="wipe(left)">
                                      <p:cBhvr>
                                        <p:cTn id="181" dur="750"/>
                                        <p:tgtEl>
                                          <p:spTgt spid="33"/>
                                        </p:tgtEl>
                                      </p:cBhvr>
                                    </p:animEffect>
                                  </p:childTnLst>
                                </p:cTn>
                              </p:par>
                            </p:childTnLst>
                          </p:cTn>
                        </p:par>
                      </p:childTnLst>
                    </p:cTn>
                  </p:par>
                  <p:par>
                    <p:cTn id="182" fill="hold" nodeType="clickPar">
                      <p:stCondLst>
                        <p:cond delay="indefinite"/>
                      </p:stCondLst>
                      <p:childTnLst>
                        <p:par>
                          <p:cTn id="183" fill="hold" nodeType="withGroup">
                            <p:stCondLst>
                              <p:cond delay="0"/>
                            </p:stCondLst>
                            <p:childTnLst>
                              <p:par>
                                <p:cTn id="184" presetID="22" presetClass="entr" presetSubtype="8" fill="hold" grpId="0" nodeType="clickEffect">
                                  <p:stCondLst>
                                    <p:cond delay="0"/>
                                  </p:stCondLst>
                                  <p:childTnLst>
                                    <p:set>
                                      <p:cBhvr>
                                        <p:cTn id="185" dur="1" fill="hold">
                                          <p:stCondLst>
                                            <p:cond delay="0"/>
                                          </p:stCondLst>
                                        </p:cTn>
                                        <p:tgtEl>
                                          <p:spTgt spid="32"/>
                                        </p:tgtEl>
                                        <p:attrNameLst>
                                          <p:attrName>style.visibility</p:attrName>
                                        </p:attrNameLst>
                                      </p:cBhvr>
                                      <p:to>
                                        <p:strVal val="visible"/>
                                      </p:to>
                                    </p:set>
                                    <p:animEffect transition="in" filter="wipe(left)">
                                      <p:cBhvr>
                                        <p:cTn id="186" dur="750"/>
                                        <p:tgtEl>
                                          <p:spTgt spid="32"/>
                                        </p:tgtEl>
                                      </p:cBhvr>
                                    </p:animEffect>
                                  </p:childTnLst>
                                </p:cTn>
                              </p:par>
                              <p:par>
                                <p:cTn id="187" presetID="22" presetClass="entr" presetSubtype="8" fill="hold" grpId="0" nodeType="withEffect">
                                  <p:stCondLst>
                                    <p:cond delay="0"/>
                                  </p:stCondLst>
                                  <p:childTnLst>
                                    <p:set>
                                      <p:cBhvr>
                                        <p:cTn id="188" dur="1" fill="hold">
                                          <p:stCondLst>
                                            <p:cond delay="0"/>
                                          </p:stCondLst>
                                        </p:cTn>
                                        <p:tgtEl>
                                          <p:spTgt spid="31"/>
                                        </p:tgtEl>
                                        <p:attrNameLst>
                                          <p:attrName>style.visibility</p:attrName>
                                        </p:attrNameLst>
                                      </p:cBhvr>
                                      <p:to>
                                        <p:strVal val="visible"/>
                                      </p:to>
                                    </p:set>
                                    <p:animEffect transition="in" filter="wipe(left)">
                                      <p:cBhvr>
                                        <p:cTn id="189" dur="750"/>
                                        <p:tgtEl>
                                          <p:spTgt spid="31"/>
                                        </p:tgtEl>
                                      </p:cBhvr>
                                    </p:animEffect>
                                  </p:childTnLst>
                                </p:cTn>
                              </p:par>
                            </p:childTnLst>
                          </p:cTn>
                        </p:par>
                      </p:childTnLst>
                    </p:cTn>
                  </p:par>
                  <p:par>
                    <p:cTn id="190" fill="hold" nodeType="clickPar">
                      <p:stCondLst>
                        <p:cond delay="indefinite"/>
                      </p:stCondLst>
                      <p:childTnLst>
                        <p:par>
                          <p:cTn id="191" fill="hold" nodeType="withGroup">
                            <p:stCondLst>
                              <p:cond delay="0"/>
                            </p:stCondLst>
                            <p:childTnLst>
                              <p:par>
                                <p:cTn id="192" presetID="1" presetClass="entr" presetSubtype="0" fill="hold" grpId="0" nodeType="clickEffect">
                                  <p:stCondLst>
                                    <p:cond delay="0"/>
                                  </p:stCondLst>
                                  <p:childTnLst>
                                    <p:set>
                                      <p:cBhvr>
                                        <p:cTn id="193"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21" grpId="2"/>
      <p:bldP spid="21" grpId="3"/>
      <p:bldP spid="21" grpId="4"/>
      <p:bldP spid="21" grpId="5"/>
      <p:bldP spid="21" grpId="6"/>
      <p:bldP spid="21" grpId="7"/>
      <p:bldP spid="21" grpId="8"/>
      <p:bldP spid="21" grpId="9"/>
      <p:bldP spid="21" grpId="10"/>
      <p:bldP spid="21" grpId="11"/>
      <p:bldP spid="22" grpId="0"/>
      <p:bldP spid="22" grpId="1"/>
      <p:bldP spid="22" grpId="2"/>
      <p:bldP spid="22" grpId="3"/>
      <p:bldP spid="22" grpId="4"/>
      <p:bldP spid="22" grpId="5"/>
      <p:bldP spid="22" grpId="6"/>
      <p:bldP spid="22" grpId="7"/>
      <p:bldP spid="22" grpId="8"/>
      <p:bldP spid="22" grpId="9"/>
      <p:bldP spid="22" grpId="10"/>
      <p:bldP spid="22" grpId="11"/>
      <p:bldP spid="22" grpId="12"/>
      <p:bldP spid="31" grpId="0" animBg="1"/>
      <p:bldP spid="32" grpId="0" animBg="1"/>
      <p:bldP spid="33" grpId="0" animBg="1"/>
      <p:bldP spid="34" grpId="0"/>
      <p:bldP spid="35" grpId="0"/>
      <p:bldP spid="35" grpId="1"/>
      <p:bldP spid="28" grpId="0"/>
      <p:bldP spid="28" grpId="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5C098-8F22-5642-FE7F-3E1AB07803EE}"/>
            </a:ext>
          </a:extLst>
        </p:cNvPr>
        <p:cNvGrpSpPr/>
        <p:nvPr/>
      </p:nvGrpSpPr>
      <p:grpSpPr>
        <a:xfrm>
          <a:off x="0" y="0"/>
          <a:ext cx="0" cy="0"/>
          <a:chOff x="0" y="0"/>
          <a:chExt cx="0" cy="0"/>
        </a:xfrm>
      </p:grpSpPr>
      <p:sp>
        <p:nvSpPr>
          <p:cNvPr id="314369" name="Title 1">
            <a:extLst>
              <a:ext uri="{FF2B5EF4-FFF2-40B4-BE49-F238E27FC236}">
                <a16:creationId xmlns:a16="http://schemas.microsoft.com/office/drawing/2014/main" id="{B94E514D-BCF0-39F6-0010-7EA28DD3AEFC}"/>
              </a:ext>
            </a:extLst>
          </p:cNvPr>
          <p:cNvSpPr>
            <a:spLocks noGrp="1"/>
          </p:cNvSpPr>
          <p:nvPr>
            <p:ph type="title"/>
          </p:nvPr>
        </p:nvSpPr>
        <p:spPr/>
        <p:txBody>
          <a:bodyPr/>
          <a:lstStyle/>
          <a:p>
            <a:r>
              <a:rPr lang="en-US" altLang="en-US" dirty="0">
                <a:ea typeface="ＭＳ Ｐゴシック" panose="020B0600070205080204" pitchFamily="34" charset="-128"/>
              </a:rPr>
              <a:t>Read Disturbance Worsens with Scaling</a:t>
            </a:r>
          </a:p>
        </p:txBody>
      </p:sp>
      <p:sp>
        <p:nvSpPr>
          <p:cNvPr id="3" name="Rectangle 2">
            <a:extLst>
              <a:ext uri="{FF2B5EF4-FFF2-40B4-BE49-F238E27FC236}">
                <a16:creationId xmlns:a16="http://schemas.microsoft.com/office/drawing/2014/main" id="{32C68535-D712-307C-C9DC-D8107B103439}"/>
              </a:ext>
            </a:extLst>
          </p:cNvPr>
          <p:cNvSpPr/>
          <p:nvPr/>
        </p:nvSpPr>
        <p:spPr>
          <a:xfrm>
            <a:off x="35496" y="6577607"/>
            <a:ext cx="9217024" cy="29238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ea typeface="ＭＳ Ｐゴシック" charset="0"/>
                <a:cs typeface="Calibri" panose="020F0502020204030204" pitchFamily="34" charset="0"/>
              </a:rPr>
              <a:t>Kim+, “</a:t>
            </a:r>
            <a:r>
              <a:rPr kumimoji="0" lang="en-US" sz="1300" b="0" i="0" u="none" strike="noStrike" kern="1200" cap="none" spc="0" normalizeH="0" baseline="0" noProof="0" dirty="0">
                <a:ln>
                  <a:noFill/>
                </a:ln>
                <a:solidFill>
                  <a:srgbClr val="0000FF"/>
                </a:solidFill>
                <a:effectLst/>
                <a:uLnTx/>
                <a:uFillTx/>
                <a:ea typeface="+mn-ea"/>
                <a:cs typeface="Calibri" panose="020F0502020204030204" pitchFamily="34" charset="0"/>
                <a:hlinkClick r:id="rId2">
                  <a:extLst>
                    <a:ext uri="{A12FA001-AC4F-418D-AE19-62706E023703}">
                      <ahyp:hlinkClr xmlns:ahyp="http://schemas.microsoft.com/office/drawing/2018/hyperlinkcolor" val="tx"/>
                    </a:ext>
                  </a:extLst>
                </a:hlinkClick>
              </a:rPr>
              <a:t>Flipping Bits in Memory Without Accessing Them: An Experimental Study of DRAM Disturbance Errors</a:t>
            </a:r>
            <a:r>
              <a:rPr kumimoji="0" lang="en-US" sz="1300" b="0" i="0" u="none" strike="noStrike" kern="1200" cap="none" spc="0" normalizeH="0" baseline="0" noProof="0" dirty="0">
                <a:ln>
                  <a:noFill/>
                </a:ln>
                <a:solidFill>
                  <a:prstClr val="black"/>
                </a:solidFill>
                <a:effectLst/>
                <a:uLnTx/>
                <a:uFillTx/>
                <a:ea typeface="ＭＳ Ｐゴシック" charset="0"/>
                <a:cs typeface="Calibri" panose="020F0502020204030204" pitchFamily="34" charset="0"/>
              </a:rPr>
              <a:t>,” ISCA 2014.</a:t>
            </a:r>
          </a:p>
        </p:txBody>
      </p:sp>
      <p:grpSp>
        <p:nvGrpSpPr>
          <p:cNvPr id="63" name="Group 62">
            <a:extLst>
              <a:ext uri="{FF2B5EF4-FFF2-40B4-BE49-F238E27FC236}">
                <a16:creationId xmlns:a16="http://schemas.microsoft.com/office/drawing/2014/main" id="{E5DB4FE5-13EA-1403-0385-97BE05FBC507}"/>
              </a:ext>
            </a:extLst>
          </p:cNvPr>
          <p:cNvGrpSpPr/>
          <p:nvPr/>
        </p:nvGrpSpPr>
        <p:grpSpPr>
          <a:xfrm>
            <a:off x="3707904" y="1781853"/>
            <a:ext cx="2191657" cy="930964"/>
            <a:chOff x="3489223" y="1617988"/>
            <a:chExt cx="2191657" cy="930964"/>
          </a:xfrm>
        </p:grpSpPr>
        <p:sp>
          <p:nvSpPr>
            <p:cNvPr id="231424" name="Right Arrow 76">
              <a:extLst>
                <a:ext uri="{FF2B5EF4-FFF2-40B4-BE49-F238E27FC236}">
                  <a16:creationId xmlns:a16="http://schemas.microsoft.com/office/drawing/2014/main" id="{1693D092-1665-B7DC-3F1C-7A27151B9E32}"/>
                </a:ext>
              </a:extLst>
            </p:cNvPr>
            <p:cNvSpPr/>
            <p:nvPr/>
          </p:nvSpPr>
          <p:spPr>
            <a:xfrm>
              <a:off x="3489223" y="1617988"/>
              <a:ext cx="2191657" cy="610881"/>
            </a:xfrm>
            <a:prstGeom prst="rightArrow">
              <a:avLst/>
            </a:prstGeom>
            <a:solidFill>
              <a:sysClr val="windowText" lastClr="000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31425" name="TextBox 77">
              <a:extLst>
                <a:ext uri="{FF2B5EF4-FFF2-40B4-BE49-F238E27FC236}">
                  <a16:creationId xmlns:a16="http://schemas.microsoft.com/office/drawing/2014/main" id="{24D1DDC9-8AD0-511F-0E40-A47D846426E4}"/>
                </a:ext>
              </a:extLst>
            </p:cNvPr>
            <p:cNvSpPr txBox="1"/>
            <p:nvPr/>
          </p:nvSpPr>
          <p:spPr>
            <a:xfrm>
              <a:off x="3561793" y="2179620"/>
              <a:ext cx="2054280" cy="369332"/>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Technology Scaling</a:t>
              </a:r>
            </a:p>
          </p:txBody>
        </p:sp>
      </p:grpSp>
      <p:grpSp>
        <p:nvGrpSpPr>
          <p:cNvPr id="231427" name="Group 231426">
            <a:extLst>
              <a:ext uri="{FF2B5EF4-FFF2-40B4-BE49-F238E27FC236}">
                <a16:creationId xmlns:a16="http://schemas.microsoft.com/office/drawing/2014/main" id="{8A39706A-90CE-FB29-353D-C6C1DD5B4660}"/>
              </a:ext>
            </a:extLst>
          </p:cNvPr>
          <p:cNvGrpSpPr/>
          <p:nvPr/>
        </p:nvGrpSpPr>
        <p:grpSpPr>
          <a:xfrm>
            <a:off x="1170001" y="1124744"/>
            <a:ext cx="1950523" cy="1926457"/>
            <a:chOff x="975723" y="1192372"/>
            <a:chExt cx="1950523" cy="1926457"/>
          </a:xfrm>
        </p:grpSpPr>
        <p:sp>
          <p:nvSpPr>
            <p:cNvPr id="231428" name="Oval 231427">
              <a:extLst>
                <a:ext uri="{FF2B5EF4-FFF2-40B4-BE49-F238E27FC236}">
                  <a16:creationId xmlns:a16="http://schemas.microsoft.com/office/drawing/2014/main" id="{023AAAB4-8B20-DFAD-68F2-6B14E09ED5FB}"/>
                </a:ext>
              </a:extLst>
            </p:cNvPr>
            <p:cNvSpPr/>
            <p:nvPr/>
          </p:nvSpPr>
          <p:spPr>
            <a:xfrm>
              <a:off x="1107670" y="1269210"/>
              <a:ext cx="540000" cy="54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29" name="Oval 231428">
              <a:extLst>
                <a:ext uri="{FF2B5EF4-FFF2-40B4-BE49-F238E27FC236}">
                  <a16:creationId xmlns:a16="http://schemas.microsoft.com/office/drawing/2014/main" id="{3CDBAA2A-1FCC-7671-CC29-A117D26D71D9}"/>
                </a:ext>
              </a:extLst>
            </p:cNvPr>
            <p:cNvSpPr/>
            <p:nvPr/>
          </p:nvSpPr>
          <p:spPr>
            <a:xfrm>
              <a:off x="1746958" y="1269210"/>
              <a:ext cx="540000" cy="54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30" name="Oval 231429">
              <a:extLst>
                <a:ext uri="{FF2B5EF4-FFF2-40B4-BE49-F238E27FC236}">
                  <a16:creationId xmlns:a16="http://schemas.microsoft.com/office/drawing/2014/main" id="{027C8D4F-C600-A360-15AC-D15142508ADD}"/>
                </a:ext>
              </a:extLst>
            </p:cNvPr>
            <p:cNvSpPr/>
            <p:nvPr/>
          </p:nvSpPr>
          <p:spPr>
            <a:xfrm>
              <a:off x="2386246" y="1284421"/>
              <a:ext cx="540000" cy="54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31" name="Oval 231430">
              <a:extLst>
                <a:ext uri="{FF2B5EF4-FFF2-40B4-BE49-F238E27FC236}">
                  <a16:creationId xmlns:a16="http://schemas.microsoft.com/office/drawing/2014/main" id="{501F9912-E67F-450E-216D-BDDB8311AC5B}"/>
                </a:ext>
              </a:extLst>
            </p:cNvPr>
            <p:cNvSpPr/>
            <p:nvPr/>
          </p:nvSpPr>
          <p:spPr>
            <a:xfrm>
              <a:off x="1107670" y="1922717"/>
              <a:ext cx="540000" cy="540000"/>
            </a:xfrm>
            <a:prstGeom prst="ellipse">
              <a:avLst/>
            </a:prstGeom>
            <a:solidFill>
              <a:srgbClr val="C00000"/>
            </a:solidFill>
            <a:ln w="12700" cap="flat" cmpd="sng" algn="ctr">
              <a:solidFill>
                <a:srgbClr val="C00000"/>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31432" name="Oval 231431">
              <a:extLst>
                <a:ext uri="{FF2B5EF4-FFF2-40B4-BE49-F238E27FC236}">
                  <a16:creationId xmlns:a16="http://schemas.microsoft.com/office/drawing/2014/main" id="{83462338-D012-F60A-877F-A5A955441F42}"/>
                </a:ext>
              </a:extLst>
            </p:cNvPr>
            <p:cNvSpPr/>
            <p:nvPr/>
          </p:nvSpPr>
          <p:spPr>
            <a:xfrm>
              <a:off x="1107670" y="2576224"/>
              <a:ext cx="540000" cy="54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33" name="Oval 231432">
              <a:extLst>
                <a:ext uri="{FF2B5EF4-FFF2-40B4-BE49-F238E27FC236}">
                  <a16:creationId xmlns:a16="http://schemas.microsoft.com/office/drawing/2014/main" id="{6726AEC1-3852-E960-2986-10B66797033B}"/>
                </a:ext>
              </a:extLst>
            </p:cNvPr>
            <p:cNvSpPr/>
            <p:nvPr/>
          </p:nvSpPr>
          <p:spPr>
            <a:xfrm>
              <a:off x="1746958" y="2578829"/>
              <a:ext cx="540000" cy="54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34" name="Oval 231433">
              <a:extLst>
                <a:ext uri="{FF2B5EF4-FFF2-40B4-BE49-F238E27FC236}">
                  <a16:creationId xmlns:a16="http://schemas.microsoft.com/office/drawing/2014/main" id="{48350A31-C2C0-75B5-D6B9-5C649A38E09A}"/>
                </a:ext>
              </a:extLst>
            </p:cNvPr>
            <p:cNvSpPr/>
            <p:nvPr/>
          </p:nvSpPr>
          <p:spPr>
            <a:xfrm>
              <a:off x="2386246" y="1922717"/>
              <a:ext cx="540000" cy="540000"/>
            </a:xfrm>
            <a:prstGeom prst="ellipse">
              <a:avLst/>
            </a:prstGeom>
            <a:solidFill>
              <a:srgbClr val="C00000"/>
            </a:solidFill>
            <a:ln w="12700" cap="flat" cmpd="sng" algn="ctr">
              <a:solidFill>
                <a:srgbClr val="C00000"/>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35" name="Oval 231434">
              <a:extLst>
                <a:ext uri="{FF2B5EF4-FFF2-40B4-BE49-F238E27FC236}">
                  <a16:creationId xmlns:a16="http://schemas.microsoft.com/office/drawing/2014/main" id="{70A14928-4279-DBBA-DA8A-1621CF86EB2D}"/>
                </a:ext>
              </a:extLst>
            </p:cNvPr>
            <p:cNvSpPr/>
            <p:nvPr/>
          </p:nvSpPr>
          <p:spPr>
            <a:xfrm>
              <a:off x="2386246" y="2561013"/>
              <a:ext cx="540000" cy="54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36" name="Oval 231435">
              <a:extLst>
                <a:ext uri="{FF2B5EF4-FFF2-40B4-BE49-F238E27FC236}">
                  <a16:creationId xmlns:a16="http://schemas.microsoft.com/office/drawing/2014/main" id="{867ED878-4B48-FB05-F716-4CAA534180D2}"/>
                </a:ext>
              </a:extLst>
            </p:cNvPr>
            <p:cNvSpPr/>
            <p:nvPr/>
          </p:nvSpPr>
          <p:spPr>
            <a:xfrm>
              <a:off x="1746958" y="1922717"/>
              <a:ext cx="540000" cy="540000"/>
            </a:xfrm>
            <a:prstGeom prst="ellipse">
              <a:avLst/>
            </a:prstGeom>
            <a:solidFill>
              <a:srgbClr val="C00000"/>
            </a:solidFill>
            <a:ln w="12700" cap="flat" cmpd="sng" algn="ctr">
              <a:solidFill>
                <a:srgbClr val="C00000"/>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37" name="Lightning Bolt 231436">
              <a:extLst>
                <a:ext uri="{FF2B5EF4-FFF2-40B4-BE49-F238E27FC236}">
                  <a16:creationId xmlns:a16="http://schemas.microsoft.com/office/drawing/2014/main" id="{74727F08-FC46-9835-D44E-03C1914CEC33}"/>
                </a:ext>
              </a:extLst>
            </p:cNvPr>
            <p:cNvSpPr/>
            <p:nvPr/>
          </p:nvSpPr>
          <p:spPr>
            <a:xfrm>
              <a:off x="975723" y="1192372"/>
              <a:ext cx="522514" cy="449634"/>
            </a:xfrm>
            <a:prstGeom prst="lightningBolt">
              <a:avLst/>
            </a:prstGeom>
            <a:solidFill>
              <a:srgbClr val="FFC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38" name="Lightning Bolt 231437">
              <a:extLst>
                <a:ext uri="{FF2B5EF4-FFF2-40B4-BE49-F238E27FC236}">
                  <a16:creationId xmlns:a16="http://schemas.microsoft.com/office/drawing/2014/main" id="{041AB3EE-0478-F774-1767-518DC74B0C61}"/>
                </a:ext>
              </a:extLst>
            </p:cNvPr>
            <p:cNvSpPr/>
            <p:nvPr/>
          </p:nvSpPr>
          <p:spPr>
            <a:xfrm>
              <a:off x="2269251" y="2513801"/>
              <a:ext cx="522514" cy="449634"/>
            </a:xfrm>
            <a:prstGeom prst="lightningBolt">
              <a:avLst/>
            </a:prstGeom>
            <a:solidFill>
              <a:srgbClr val="FFC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231439" name="Group 231438">
            <a:extLst>
              <a:ext uri="{FF2B5EF4-FFF2-40B4-BE49-F238E27FC236}">
                <a16:creationId xmlns:a16="http://schemas.microsoft.com/office/drawing/2014/main" id="{84B59059-4EAB-8C01-7F7E-B75D96DE7438}"/>
              </a:ext>
            </a:extLst>
          </p:cNvPr>
          <p:cNvGrpSpPr/>
          <p:nvPr/>
        </p:nvGrpSpPr>
        <p:grpSpPr>
          <a:xfrm>
            <a:off x="6492104" y="1376003"/>
            <a:ext cx="1111505" cy="1496656"/>
            <a:chOff x="6613638" y="2087038"/>
            <a:chExt cx="1111505" cy="1496656"/>
          </a:xfrm>
        </p:grpSpPr>
        <p:sp>
          <p:nvSpPr>
            <p:cNvPr id="231440" name="Oval 231439">
              <a:extLst>
                <a:ext uri="{FF2B5EF4-FFF2-40B4-BE49-F238E27FC236}">
                  <a16:creationId xmlns:a16="http://schemas.microsoft.com/office/drawing/2014/main" id="{5A89649A-4E77-2A51-F706-E83A65B21079}"/>
                </a:ext>
              </a:extLst>
            </p:cNvPr>
            <p:cNvSpPr/>
            <p:nvPr/>
          </p:nvSpPr>
          <p:spPr>
            <a:xfrm>
              <a:off x="7090637" y="2091919"/>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41" name="Oval 231440">
              <a:extLst>
                <a:ext uri="{FF2B5EF4-FFF2-40B4-BE49-F238E27FC236}">
                  <a16:creationId xmlns:a16="http://schemas.microsoft.com/office/drawing/2014/main" id="{39977896-EF22-0DCF-6314-BD8E1ACCA4ED}"/>
                </a:ext>
              </a:extLst>
            </p:cNvPr>
            <p:cNvSpPr/>
            <p:nvPr/>
          </p:nvSpPr>
          <p:spPr>
            <a:xfrm>
              <a:off x="7090637" y="3401538"/>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42" name="Oval 231441">
              <a:extLst>
                <a:ext uri="{FF2B5EF4-FFF2-40B4-BE49-F238E27FC236}">
                  <a16:creationId xmlns:a16="http://schemas.microsoft.com/office/drawing/2014/main" id="{204AD2D1-EF3E-9D55-135A-1921287A3785}"/>
                </a:ext>
              </a:extLst>
            </p:cNvPr>
            <p:cNvSpPr/>
            <p:nvPr/>
          </p:nvSpPr>
          <p:spPr>
            <a:xfrm>
              <a:off x="7090637" y="2745426"/>
              <a:ext cx="180000" cy="180000"/>
            </a:xfrm>
            <a:prstGeom prst="ellipse">
              <a:avLst/>
            </a:prstGeom>
            <a:solidFill>
              <a:srgbClr val="C00000"/>
            </a:solidFill>
            <a:ln w="12700" cap="flat" cmpd="sng" algn="ctr">
              <a:solidFill>
                <a:srgbClr val="C00000"/>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43" name="Oval 231442">
              <a:extLst>
                <a:ext uri="{FF2B5EF4-FFF2-40B4-BE49-F238E27FC236}">
                  <a16:creationId xmlns:a16="http://schemas.microsoft.com/office/drawing/2014/main" id="{8871BA0F-1055-71A7-5973-FF8236693B6E}"/>
                </a:ext>
              </a:extLst>
            </p:cNvPr>
            <p:cNvSpPr/>
            <p:nvPr/>
          </p:nvSpPr>
          <p:spPr>
            <a:xfrm>
              <a:off x="7087179" y="2303983"/>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44" name="Oval 231443">
              <a:extLst>
                <a:ext uri="{FF2B5EF4-FFF2-40B4-BE49-F238E27FC236}">
                  <a16:creationId xmlns:a16="http://schemas.microsoft.com/office/drawing/2014/main" id="{0258CB29-4131-482B-A06E-BEF942525FF8}"/>
                </a:ext>
              </a:extLst>
            </p:cNvPr>
            <p:cNvSpPr/>
            <p:nvPr/>
          </p:nvSpPr>
          <p:spPr>
            <a:xfrm>
              <a:off x="7087179" y="2519280"/>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45" name="Oval 231444">
              <a:extLst>
                <a:ext uri="{FF2B5EF4-FFF2-40B4-BE49-F238E27FC236}">
                  <a16:creationId xmlns:a16="http://schemas.microsoft.com/office/drawing/2014/main" id="{140D929A-3644-E472-26E7-AA6542744C1F}"/>
                </a:ext>
              </a:extLst>
            </p:cNvPr>
            <p:cNvSpPr/>
            <p:nvPr/>
          </p:nvSpPr>
          <p:spPr>
            <a:xfrm>
              <a:off x="7087179" y="2957382"/>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46" name="Oval 231445">
              <a:extLst>
                <a:ext uri="{FF2B5EF4-FFF2-40B4-BE49-F238E27FC236}">
                  <a16:creationId xmlns:a16="http://schemas.microsoft.com/office/drawing/2014/main" id="{E9BB1C12-4C0B-AB58-96CD-34878DB157EB}"/>
                </a:ext>
              </a:extLst>
            </p:cNvPr>
            <p:cNvSpPr/>
            <p:nvPr/>
          </p:nvSpPr>
          <p:spPr>
            <a:xfrm>
              <a:off x="7087179" y="3172679"/>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47" name="Oval 231446">
              <a:extLst>
                <a:ext uri="{FF2B5EF4-FFF2-40B4-BE49-F238E27FC236}">
                  <a16:creationId xmlns:a16="http://schemas.microsoft.com/office/drawing/2014/main" id="{519BACA5-E148-87D3-0A4E-A81AFE1CEC19}"/>
                </a:ext>
              </a:extLst>
            </p:cNvPr>
            <p:cNvSpPr/>
            <p:nvPr/>
          </p:nvSpPr>
          <p:spPr>
            <a:xfrm>
              <a:off x="7316161" y="2087038"/>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48" name="Oval 231447">
              <a:extLst>
                <a:ext uri="{FF2B5EF4-FFF2-40B4-BE49-F238E27FC236}">
                  <a16:creationId xmlns:a16="http://schemas.microsoft.com/office/drawing/2014/main" id="{B2FD2346-09F9-80C6-C3BD-02B03176694D}"/>
                </a:ext>
              </a:extLst>
            </p:cNvPr>
            <p:cNvSpPr/>
            <p:nvPr/>
          </p:nvSpPr>
          <p:spPr>
            <a:xfrm>
              <a:off x="7316161" y="3396657"/>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49" name="Oval 231448">
              <a:extLst>
                <a:ext uri="{FF2B5EF4-FFF2-40B4-BE49-F238E27FC236}">
                  <a16:creationId xmlns:a16="http://schemas.microsoft.com/office/drawing/2014/main" id="{68DA3261-B520-4F45-AD3C-17A8BE114A7A}"/>
                </a:ext>
              </a:extLst>
            </p:cNvPr>
            <p:cNvSpPr/>
            <p:nvPr/>
          </p:nvSpPr>
          <p:spPr>
            <a:xfrm>
              <a:off x="7316161" y="2740545"/>
              <a:ext cx="180000" cy="180000"/>
            </a:xfrm>
            <a:prstGeom prst="ellipse">
              <a:avLst/>
            </a:prstGeom>
            <a:solidFill>
              <a:srgbClr val="C00000"/>
            </a:solidFill>
            <a:ln w="12700" cap="flat" cmpd="sng" algn="ctr">
              <a:solidFill>
                <a:srgbClr val="C00000"/>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0" name="Oval 231449">
              <a:extLst>
                <a:ext uri="{FF2B5EF4-FFF2-40B4-BE49-F238E27FC236}">
                  <a16:creationId xmlns:a16="http://schemas.microsoft.com/office/drawing/2014/main" id="{69BAB9A5-483C-BE3E-F87A-725F1517E3BA}"/>
                </a:ext>
              </a:extLst>
            </p:cNvPr>
            <p:cNvSpPr/>
            <p:nvPr/>
          </p:nvSpPr>
          <p:spPr>
            <a:xfrm>
              <a:off x="7312703" y="2299102"/>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1" name="Oval 231450">
              <a:extLst>
                <a:ext uri="{FF2B5EF4-FFF2-40B4-BE49-F238E27FC236}">
                  <a16:creationId xmlns:a16="http://schemas.microsoft.com/office/drawing/2014/main" id="{9374687F-7050-9FBA-E048-6D294AC5838D}"/>
                </a:ext>
              </a:extLst>
            </p:cNvPr>
            <p:cNvSpPr/>
            <p:nvPr/>
          </p:nvSpPr>
          <p:spPr>
            <a:xfrm>
              <a:off x="7312703" y="2514399"/>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2" name="Oval 231451">
              <a:extLst>
                <a:ext uri="{FF2B5EF4-FFF2-40B4-BE49-F238E27FC236}">
                  <a16:creationId xmlns:a16="http://schemas.microsoft.com/office/drawing/2014/main" id="{8D238257-F5A9-C04B-303A-BBE4A421F7FC}"/>
                </a:ext>
              </a:extLst>
            </p:cNvPr>
            <p:cNvSpPr/>
            <p:nvPr/>
          </p:nvSpPr>
          <p:spPr>
            <a:xfrm>
              <a:off x="7312703" y="2952501"/>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3" name="Oval 231452">
              <a:extLst>
                <a:ext uri="{FF2B5EF4-FFF2-40B4-BE49-F238E27FC236}">
                  <a16:creationId xmlns:a16="http://schemas.microsoft.com/office/drawing/2014/main" id="{1C7CC9E5-2276-2799-4D4B-1E73FD1FBA37}"/>
                </a:ext>
              </a:extLst>
            </p:cNvPr>
            <p:cNvSpPr/>
            <p:nvPr/>
          </p:nvSpPr>
          <p:spPr>
            <a:xfrm>
              <a:off x="7312703" y="3167798"/>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4" name="Oval 231453">
              <a:extLst>
                <a:ext uri="{FF2B5EF4-FFF2-40B4-BE49-F238E27FC236}">
                  <a16:creationId xmlns:a16="http://schemas.microsoft.com/office/drawing/2014/main" id="{8DFB5EF5-EC39-B193-1620-8A0935D3013F}"/>
                </a:ext>
              </a:extLst>
            </p:cNvPr>
            <p:cNvSpPr/>
            <p:nvPr/>
          </p:nvSpPr>
          <p:spPr>
            <a:xfrm>
              <a:off x="6863202" y="2093370"/>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5" name="Oval 231454">
              <a:extLst>
                <a:ext uri="{FF2B5EF4-FFF2-40B4-BE49-F238E27FC236}">
                  <a16:creationId xmlns:a16="http://schemas.microsoft.com/office/drawing/2014/main" id="{953B3F61-BF30-D792-82BD-067008A74F3A}"/>
                </a:ext>
              </a:extLst>
            </p:cNvPr>
            <p:cNvSpPr/>
            <p:nvPr/>
          </p:nvSpPr>
          <p:spPr>
            <a:xfrm>
              <a:off x="6863202" y="3402989"/>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6" name="Oval 231455">
              <a:extLst>
                <a:ext uri="{FF2B5EF4-FFF2-40B4-BE49-F238E27FC236}">
                  <a16:creationId xmlns:a16="http://schemas.microsoft.com/office/drawing/2014/main" id="{91B8BAF4-E8D0-5BA6-D1BC-40B69B3DDBC5}"/>
                </a:ext>
              </a:extLst>
            </p:cNvPr>
            <p:cNvSpPr/>
            <p:nvPr/>
          </p:nvSpPr>
          <p:spPr>
            <a:xfrm>
              <a:off x="6863202" y="2746877"/>
              <a:ext cx="180000" cy="180000"/>
            </a:xfrm>
            <a:prstGeom prst="ellipse">
              <a:avLst/>
            </a:prstGeom>
            <a:solidFill>
              <a:srgbClr val="C00000"/>
            </a:solidFill>
            <a:ln w="12700" cap="flat" cmpd="sng" algn="ctr">
              <a:solidFill>
                <a:srgbClr val="C00000"/>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7" name="Oval 231456">
              <a:extLst>
                <a:ext uri="{FF2B5EF4-FFF2-40B4-BE49-F238E27FC236}">
                  <a16:creationId xmlns:a16="http://schemas.microsoft.com/office/drawing/2014/main" id="{D9D5B505-C11C-2B17-FC0B-B3C32F2485C9}"/>
                </a:ext>
              </a:extLst>
            </p:cNvPr>
            <p:cNvSpPr/>
            <p:nvPr/>
          </p:nvSpPr>
          <p:spPr>
            <a:xfrm>
              <a:off x="6859744" y="2305434"/>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8" name="Oval 231457">
              <a:extLst>
                <a:ext uri="{FF2B5EF4-FFF2-40B4-BE49-F238E27FC236}">
                  <a16:creationId xmlns:a16="http://schemas.microsoft.com/office/drawing/2014/main" id="{D931D835-A27A-0FA5-6E62-ECCB2E8C5EBC}"/>
                </a:ext>
              </a:extLst>
            </p:cNvPr>
            <p:cNvSpPr/>
            <p:nvPr/>
          </p:nvSpPr>
          <p:spPr>
            <a:xfrm>
              <a:off x="6859744" y="2520731"/>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59" name="Oval 231458">
              <a:extLst>
                <a:ext uri="{FF2B5EF4-FFF2-40B4-BE49-F238E27FC236}">
                  <a16:creationId xmlns:a16="http://schemas.microsoft.com/office/drawing/2014/main" id="{07EB4556-514B-A7F1-96D3-4B95694930F2}"/>
                </a:ext>
              </a:extLst>
            </p:cNvPr>
            <p:cNvSpPr/>
            <p:nvPr/>
          </p:nvSpPr>
          <p:spPr>
            <a:xfrm>
              <a:off x="6859744" y="2958833"/>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0" name="Oval 231459">
              <a:extLst>
                <a:ext uri="{FF2B5EF4-FFF2-40B4-BE49-F238E27FC236}">
                  <a16:creationId xmlns:a16="http://schemas.microsoft.com/office/drawing/2014/main" id="{934B9FC8-5340-D41F-BA0A-9D40EAE366BC}"/>
                </a:ext>
              </a:extLst>
            </p:cNvPr>
            <p:cNvSpPr/>
            <p:nvPr/>
          </p:nvSpPr>
          <p:spPr>
            <a:xfrm>
              <a:off x="6859744" y="3174130"/>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1" name="Oval 231460">
              <a:extLst>
                <a:ext uri="{FF2B5EF4-FFF2-40B4-BE49-F238E27FC236}">
                  <a16:creationId xmlns:a16="http://schemas.microsoft.com/office/drawing/2014/main" id="{A71EDD34-D48D-EC38-81B1-21B27F286957}"/>
                </a:ext>
              </a:extLst>
            </p:cNvPr>
            <p:cNvSpPr/>
            <p:nvPr/>
          </p:nvSpPr>
          <p:spPr>
            <a:xfrm>
              <a:off x="6641136" y="2094075"/>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2" name="Oval 231461">
              <a:extLst>
                <a:ext uri="{FF2B5EF4-FFF2-40B4-BE49-F238E27FC236}">
                  <a16:creationId xmlns:a16="http://schemas.microsoft.com/office/drawing/2014/main" id="{ADA3CD00-623C-9D69-5FD6-F9416E447BEE}"/>
                </a:ext>
              </a:extLst>
            </p:cNvPr>
            <p:cNvSpPr/>
            <p:nvPr/>
          </p:nvSpPr>
          <p:spPr>
            <a:xfrm>
              <a:off x="6641136" y="3403694"/>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3" name="Oval 231462">
              <a:extLst>
                <a:ext uri="{FF2B5EF4-FFF2-40B4-BE49-F238E27FC236}">
                  <a16:creationId xmlns:a16="http://schemas.microsoft.com/office/drawing/2014/main" id="{FA9FB7C0-CA41-6344-B757-3A8E353FD5FD}"/>
                </a:ext>
              </a:extLst>
            </p:cNvPr>
            <p:cNvSpPr/>
            <p:nvPr/>
          </p:nvSpPr>
          <p:spPr>
            <a:xfrm>
              <a:off x="6641136" y="2747582"/>
              <a:ext cx="180000" cy="180000"/>
            </a:xfrm>
            <a:prstGeom prst="ellipse">
              <a:avLst/>
            </a:prstGeom>
            <a:solidFill>
              <a:srgbClr val="C00000"/>
            </a:solidFill>
            <a:ln w="12700" cap="flat" cmpd="sng" algn="ctr">
              <a:solidFill>
                <a:srgbClr val="C00000"/>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4" name="Oval 231463">
              <a:extLst>
                <a:ext uri="{FF2B5EF4-FFF2-40B4-BE49-F238E27FC236}">
                  <a16:creationId xmlns:a16="http://schemas.microsoft.com/office/drawing/2014/main" id="{347FCF66-BAFC-D6BB-A50D-1839F3DD56AA}"/>
                </a:ext>
              </a:extLst>
            </p:cNvPr>
            <p:cNvSpPr/>
            <p:nvPr/>
          </p:nvSpPr>
          <p:spPr>
            <a:xfrm>
              <a:off x="6637678" y="2306139"/>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5" name="Oval 231464">
              <a:extLst>
                <a:ext uri="{FF2B5EF4-FFF2-40B4-BE49-F238E27FC236}">
                  <a16:creationId xmlns:a16="http://schemas.microsoft.com/office/drawing/2014/main" id="{6C933355-BA19-2E6A-D290-F215770E3C15}"/>
                </a:ext>
              </a:extLst>
            </p:cNvPr>
            <p:cNvSpPr/>
            <p:nvPr/>
          </p:nvSpPr>
          <p:spPr>
            <a:xfrm>
              <a:off x="6637678" y="2521436"/>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6" name="Oval 231465">
              <a:extLst>
                <a:ext uri="{FF2B5EF4-FFF2-40B4-BE49-F238E27FC236}">
                  <a16:creationId xmlns:a16="http://schemas.microsoft.com/office/drawing/2014/main" id="{7ECDBA4C-7ED9-ACD0-1ECC-61CC2B5EC52C}"/>
                </a:ext>
              </a:extLst>
            </p:cNvPr>
            <p:cNvSpPr/>
            <p:nvPr/>
          </p:nvSpPr>
          <p:spPr>
            <a:xfrm>
              <a:off x="6637678" y="2959538"/>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7" name="Oval 231466">
              <a:extLst>
                <a:ext uri="{FF2B5EF4-FFF2-40B4-BE49-F238E27FC236}">
                  <a16:creationId xmlns:a16="http://schemas.microsoft.com/office/drawing/2014/main" id="{AB7976F3-D6AA-770B-E818-E29782145EC5}"/>
                </a:ext>
              </a:extLst>
            </p:cNvPr>
            <p:cNvSpPr/>
            <p:nvPr/>
          </p:nvSpPr>
          <p:spPr>
            <a:xfrm>
              <a:off x="6637678" y="3174835"/>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8" name="Oval 231467">
              <a:extLst>
                <a:ext uri="{FF2B5EF4-FFF2-40B4-BE49-F238E27FC236}">
                  <a16:creationId xmlns:a16="http://schemas.microsoft.com/office/drawing/2014/main" id="{3C6FE79A-6BCE-CD00-3DB8-BD503FFBCDB0}"/>
                </a:ext>
              </a:extLst>
            </p:cNvPr>
            <p:cNvSpPr/>
            <p:nvPr/>
          </p:nvSpPr>
          <p:spPr>
            <a:xfrm>
              <a:off x="7545143" y="2090512"/>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69" name="Oval 231468">
              <a:extLst>
                <a:ext uri="{FF2B5EF4-FFF2-40B4-BE49-F238E27FC236}">
                  <a16:creationId xmlns:a16="http://schemas.microsoft.com/office/drawing/2014/main" id="{6E8B0CA5-C943-023B-9FEB-D24C8136F1E5}"/>
                </a:ext>
              </a:extLst>
            </p:cNvPr>
            <p:cNvSpPr/>
            <p:nvPr/>
          </p:nvSpPr>
          <p:spPr>
            <a:xfrm>
              <a:off x="7545143" y="3400131"/>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0" name="Oval 231469">
              <a:extLst>
                <a:ext uri="{FF2B5EF4-FFF2-40B4-BE49-F238E27FC236}">
                  <a16:creationId xmlns:a16="http://schemas.microsoft.com/office/drawing/2014/main" id="{8626A783-E8A8-40D9-7EEF-2718F5E7C473}"/>
                </a:ext>
              </a:extLst>
            </p:cNvPr>
            <p:cNvSpPr/>
            <p:nvPr/>
          </p:nvSpPr>
          <p:spPr>
            <a:xfrm>
              <a:off x="7545143" y="2744019"/>
              <a:ext cx="180000" cy="180000"/>
            </a:xfrm>
            <a:prstGeom prst="ellipse">
              <a:avLst/>
            </a:prstGeom>
            <a:solidFill>
              <a:srgbClr val="C00000"/>
            </a:solidFill>
            <a:ln w="12700" cap="flat" cmpd="sng" algn="ctr">
              <a:solidFill>
                <a:srgbClr val="C00000"/>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1" name="Oval 231470">
              <a:extLst>
                <a:ext uri="{FF2B5EF4-FFF2-40B4-BE49-F238E27FC236}">
                  <a16:creationId xmlns:a16="http://schemas.microsoft.com/office/drawing/2014/main" id="{1BE38D45-679A-E51A-8A85-497B1BACFEA3}"/>
                </a:ext>
              </a:extLst>
            </p:cNvPr>
            <p:cNvSpPr/>
            <p:nvPr/>
          </p:nvSpPr>
          <p:spPr>
            <a:xfrm>
              <a:off x="7541685" y="2302576"/>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2" name="Oval 231471">
              <a:extLst>
                <a:ext uri="{FF2B5EF4-FFF2-40B4-BE49-F238E27FC236}">
                  <a16:creationId xmlns:a16="http://schemas.microsoft.com/office/drawing/2014/main" id="{AB665D85-85F7-827B-9E63-4C5722292609}"/>
                </a:ext>
              </a:extLst>
            </p:cNvPr>
            <p:cNvSpPr/>
            <p:nvPr/>
          </p:nvSpPr>
          <p:spPr>
            <a:xfrm>
              <a:off x="7541685" y="2517873"/>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3" name="Oval 231472">
              <a:extLst>
                <a:ext uri="{FF2B5EF4-FFF2-40B4-BE49-F238E27FC236}">
                  <a16:creationId xmlns:a16="http://schemas.microsoft.com/office/drawing/2014/main" id="{FD1751BA-3EA8-E81B-5EDD-9E1C753434FD}"/>
                </a:ext>
              </a:extLst>
            </p:cNvPr>
            <p:cNvSpPr/>
            <p:nvPr/>
          </p:nvSpPr>
          <p:spPr>
            <a:xfrm>
              <a:off x="7541685" y="2955975"/>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4" name="Oval 231473">
              <a:extLst>
                <a:ext uri="{FF2B5EF4-FFF2-40B4-BE49-F238E27FC236}">
                  <a16:creationId xmlns:a16="http://schemas.microsoft.com/office/drawing/2014/main" id="{165D3F60-7863-8426-A318-9720098A3387}"/>
                </a:ext>
              </a:extLst>
            </p:cNvPr>
            <p:cNvSpPr/>
            <p:nvPr/>
          </p:nvSpPr>
          <p:spPr>
            <a:xfrm>
              <a:off x="7541685" y="3171272"/>
              <a:ext cx="180000" cy="180000"/>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5" name="Lightning Bolt 231474">
              <a:extLst>
                <a:ext uri="{FF2B5EF4-FFF2-40B4-BE49-F238E27FC236}">
                  <a16:creationId xmlns:a16="http://schemas.microsoft.com/office/drawing/2014/main" id="{1293E710-F4C3-FDB0-9FE7-4B3CA52F8E6D}"/>
                </a:ext>
              </a:extLst>
            </p:cNvPr>
            <p:cNvSpPr/>
            <p:nvPr/>
          </p:nvSpPr>
          <p:spPr>
            <a:xfrm>
              <a:off x="6613638" y="2477647"/>
              <a:ext cx="216000" cy="216000"/>
            </a:xfrm>
            <a:prstGeom prst="lightningBolt">
              <a:avLst/>
            </a:prstGeom>
            <a:solidFill>
              <a:srgbClr val="FFC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6" name="Lightning Bolt 231475">
              <a:extLst>
                <a:ext uri="{FF2B5EF4-FFF2-40B4-BE49-F238E27FC236}">
                  <a16:creationId xmlns:a16="http://schemas.microsoft.com/office/drawing/2014/main" id="{8887125C-7B1D-01CD-0B83-9C5905DB0C5F}"/>
                </a:ext>
              </a:extLst>
            </p:cNvPr>
            <p:cNvSpPr/>
            <p:nvPr/>
          </p:nvSpPr>
          <p:spPr>
            <a:xfrm>
              <a:off x="6834252" y="2939369"/>
              <a:ext cx="216000" cy="216000"/>
            </a:xfrm>
            <a:prstGeom prst="lightningBolt">
              <a:avLst/>
            </a:prstGeom>
            <a:solidFill>
              <a:srgbClr val="FFC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7" name="Lightning Bolt 231476">
              <a:extLst>
                <a:ext uri="{FF2B5EF4-FFF2-40B4-BE49-F238E27FC236}">
                  <a16:creationId xmlns:a16="http://schemas.microsoft.com/office/drawing/2014/main" id="{AF3B1876-A371-2B8D-0925-6C25D7E2F931}"/>
                </a:ext>
              </a:extLst>
            </p:cNvPr>
            <p:cNvSpPr/>
            <p:nvPr/>
          </p:nvSpPr>
          <p:spPr>
            <a:xfrm>
              <a:off x="7059776" y="2933145"/>
              <a:ext cx="216000" cy="216000"/>
            </a:xfrm>
            <a:prstGeom prst="lightningBolt">
              <a:avLst/>
            </a:prstGeom>
            <a:solidFill>
              <a:srgbClr val="FFC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8" name="Lightning Bolt 231477">
              <a:extLst>
                <a:ext uri="{FF2B5EF4-FFF2-40B4-BE49-F238E27FC236}">
                  <a16:creationId xmlns:a16="http://schemas.microsoft.com/office/drawing/2014/main" id="{0BC14F92-B4B0-9941-97F9-E0BA37670BA7}"/>
                </a:ext>
              </a:extLst>
            </p:cNvPr>
            <p:cNvSpPr/>
            <p:nvPr/>
          </p:nvSpPr>
          <p:spPr>
            <a:xfrm>
              <a:off x="7286500" y="2477932"/>
              <a:ext cx="216000" cy="216000"/>
            </a:xfrm>
            <a:prstGeom prst="lightningBolt">
              <a:avLst/>
            </a:prstGeom>
            <a:solidFill>
              <a:srgbClr val="FFC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79" name="Lightning Bolt 231478">
              <a:extLst>
                <a:ext uri="{FF2B5EF4-FFF2-40B4-BE49-F238E27FC236}">
                  <a16:creationId xmlns:a16="http://schemas.microsoft.com/office/drawing/2014/main" id="{8C688620-BC8D-8E50-C1C9-EC2B5950A2FB}"/>
                </a:ext>
              </a:extLst>
            </p:cNvPr>
            <p:cNvSpPr/>
            <p:nvPr/>
          </p:nvSpPr>
          <p:spPr>
            <a:xfrm>
              <a:off x="6613638" y="3155437"/>
              <a:ext cx="216000" cy="216000"/>
            </a:xfrm>
            <a:prstGeom prst="lightningBolt">
              <a:avLst/>
            </a:prstGeom>
            <a:solidFill>
              <a:srgbClr val="FFC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80" name="Lightning Bolt 231479">
              <a:extLst>
                <a:ext uri="{FF2B5EF4-FFF2-40B4-BE49-F238E27FC236}">
                  <a16:creationId xmlns:a16="http://schemas.microsoft.com/office/drawing/2014/main" id="{C6245676-514A-2E39-C3E3-7BDE30E7BB30}"/>
                </a:ext>
              </a:extLst>
            </p:cNvPr>
            <p:cNvSpPr/>
            <p:nvPr/>
          </p:nvSpPr>
          <p:spPr>
            <a:xfrm>
              <a:off x="7057196" y="3138746"/>
              <a:ext cx="216000" cy="216000"/>
            </a:xfrm>
            <a:prstGeom prst="lightningBolt">
              <a:avLst/>
            </a:prstGeom>
            <a:solidFill>
              <a:srgbClr val="FFC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1481" name="Lightning Bolt 231480">
              <a:extLst>
                <a:ext uri="{FF2B5EF4-FFF2-40B4-BE49-F238E27FC236}">
                  <a16:creationId xmlns:a16="http://schemas.microsoft.com/office/drawing/2014/main" id="{8DE3D4DC-E0DB-5000-D5DF-A5D56ECF7A66}"/>
                </a:ext>
              </a:extLst>
            </p:cNvPr>
            <p:cNvSpPr/>
            <p:nvPr/>
          </p:nvSpPr>
          <p:spPr>
            <a:xfrm>
              <a:off x="7495753" y="2940261"/>
              <a:ext cx="216000" cy="216000"/>
            </a:xfrm>
            <a:prstGeom prst="lightningBolt">
              <a:avLst/>
            </a:prstGeom>
            <a:solidFill>
              <a:srgbClr val="FFC000"/>
            </a:solidFill>
            <a:ln w="12700" cap="flat" cmpd="sng" algn="ctr">
              <a:solidFill>
                <a:srgbClr val="4472C4">
                  <a:shade val="15000"/>
                </a:srgbClr>
              </a:solidFill>
              <a:prstDash val="solid"/>
              <a:miter lim="800000"/>
            </a:ln>
            <a:effectLst/>
          </p:spPr>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graphicFrame>
        <p:nvGraphicFramePr>
          <p:cNvPr id="231482" name="Chart 231481">
            <a:extLst>
              <a:ext uri="{FF2B5EF4-FFF2-40B4-BE49-F238E27FC236}">
                <a16:creationId xmlns:a16="http://schemas.microsoft.com/office/drawing/2014/main" id="{AB184983-A83B-FE15-EC82-3B9E15109C58}"/>
              </a:ext>
            </a:extLst>
          </p:cNvPr>
          <p:cNvGraphicFramePr>
            <a:graphicFrameLocks/>
          </p:cNvGraphicFramePr>
          <p:nvPr/>
        </p:nvGraphicFramePr>
        <p:xfrm>
          <a:off x="8312" y="3710055"/>
          <a:ext cx="9144000" cy="259340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544872046"/>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RowHammer </a:t>
            </a:r>
            <a:r>
              <a:rPr kumimoji="0" lang="en-US" sz="3000" b="1" i="0" u="none" strike="noStrike" kern="0" cap="none" spc="0" normalizeH="0" baseline="0" noProof="0" dirty="0">
                <a:ln>
                  <a:noFill/>
                </a:ln>
                <a:solidFill>
                  <a:srgbClr val="006633"/>
                </a:solidFill>
                <a:effectLst/>
                <a:uLnTx/>
                <a:uFillTx/>
                <a:latin typeface="Garamond"/>
                <a:ea typeface="ＭＳ Ｐゴシック" pitchFamily="-106" charset="-128"/>
              </a:rPr>
              <a:t>[ISCA 2014]</a:t>
            </a:r>
            <a:endParaRPr lang="en-US" sz="3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p:cNvPicPr>
            <a:picLocks noChangeAspect="1"/>
          </p:cNvPicPr>
          <p:nvPr/>
        </p:nvPicPr>
        <p:blipFill>
          <a:blip r:embed="rId2"/>
          <a:stretch>
            <a:fillRect/>
          </a:stretch>
        </p:blipFill>
        <p:spPr>
          <a:xfrm>
            <a:off x="-35496" y="4526292"/>
            <a:ext cx="9144000" cy="2359092"/>
          </a:xfrm>
          <a:prstGeom prst="rect">
            <a:avLst/>
          </a:prstGeom>
        </p:spPr>
      </p:pic>
      <p:sp>
        <p:nvSpPr>
          <p:cNvPr id="8" name="Content Placeholder 2"/>
          <p:cNvSpPr>
            <a:spLocks noGrp="1"/>
          </p:cNvSpPr>
          <p:nvPr>
            <p:ph idx="1"/>
          </p:nvPr>
        </p:nvSpPr>
        <p:spPr>
          <a:xfrm>
            <a:off x="228600" y="476672"/>
            <a:ext cx="8915400" cy="5153025"/>
          </a:xfrm>
        </p:spPr>
        <p:txBody>
          <a:bodyPr/>
          <a:lstStyle/>
          <a:p>
            <a:endParaRPr lang="en-US" dirty="0"/>
          </a:p>
          <a:p>
            <a:pPr algn="l">
              <a:buFont typeface="Arial" panose="020B0604020202020204" pitchFamily="34" charset="0"/>
              <a:buChar char="•"/>
            </a:pPr>
            <a:r>
              <a:rPr lang="en-US" sz="1800" dirty="0" err="1"/>
              <a:t>Yoongu</a:t>
            </a:r>
            <a:r>
              <a:rPr lang="en-US" sz="1800" dirty="0"/>
              <a:t> Kim, Ross Daly, </a:t>
            </a:r>
            <a:r>
              <a:rPr lang="en-US" sz="1800" dirty="0" err="1"/>
              <a:t>Jeremie</a:t>
            </a:r>
            <a:r>
              <a:rPr lang="en-US" sz="1800" dirty="0"/>
              <a:t> Kim, Chris </a:t>
            </a:r>
            <a:r>
              <a:rPr lang="en-US" sz="1800" dirty="0" err="1"/>
              <a:t>Fallin</a:t>
            </a:r>
            <a:r>
              <a:rPr lang="en-US" sz="1800" dirty="0"/>
              <a:t>, </a:t>
            </a:r>
            <a:r>
              <a:rPr lang="en-US" sz="1800" dirty="0" err="1"/>
              <a:t>Ji</a:t>
            </a:r>
            <a:r>
              <a:rPr lang="en-US" sz="1800" dirty="0"/>
              <a:t> </a:t>
            </a:r>
            <a:r>
              <a:rPr lang="en-US" sz="1800" dirty="0" err="1"/>
              <a:t>Hye</a:t>
            </a:r>
            <a:r>
              <a:rPr lang="en-US" sz="1800" dirty="0"/>
              <a:t> Lee, </a:t>
            </a:r>
            <a:r>
              <a:rPr lang="en-US" sz="1800" dirty="0" err="1"/>
              <a:t>Donghyuk</a:t>
            </a:r>
            <a:r>
              <a:rPr lang="en-US" sz="1800" dirty="0"/>
              <a:t> Lee, Chris Wilkerson, </a:t>
            </a:r>
            <a:r>
              <a:rPr lang="en-US" sz="1800" dirty="0" err="1"/>
              <a:t>Konrad</a:t>
            </a:r>
            <a:r>
              <a:rPr lang="en-US" sz="1800" dirty="0"/>
              <a:t> Lai, and Onur Mutlu,</a:t>
            </a:r>
            <a:br>
              <a:rPr lang="en-US" sz="1800" dirty="0"/>
            </a:br>
            <a:r>
              <a:rPr lang="en-US" sz="1800" b="1" dirty="0">
                <a:solidFill>
                  <a:srgbClr val="0432FF"/>
                </a:solidFill>
                <a:hlinkClick r:id="rId3">
                  <a:extLst>
                    <a:ext uri="{A12FA001-AC4F-418D-AE19-62706E023703}">
                      <ahyp:hlinkClr xmlns:ahyp="http://schemas.microsoft.com/office/drawing/2018/hyperlinkcolor" val="tx"/>
                    </a:ext>
                  </a:extLst>
                </a:hlinkClick>
              </a:rPr>
              <a:t>"Flipping Bits in Memory Without Accessing Them: An Experimental Study of DRAM Disturbance Errors"</a:t>
            </a:r>
            <a:br>
              <a:rPr lang="en-US" sz="1800" dirty="0">
                <a:solidFill>
                  <a:srgbClr val="0432FF"/>
                </a:solidFill>
              </a:rPr>
            </a:br>
            <a:r>
              <a:rPr lang="en-US" sz="1800" i="1" dirty="0"/>
              <a:t>Proceedings of the </a:t>
            </a:r>
            <a:r>
              <a:rPr lang="en-US" sz="1800" i="1" dirty="0">
                <a:hlinkClick r:id="rId4"/>
              </a:rPr>
              <a:t>41st International Symposium on Computer Architecture</a:t>
            </a:r>
            <a:r>
              <a:rPr lang="en-US" sz="1800" i="1" dirty="0"/>
              <a:t> (</a:t>
            </a:r>
            <a:r>
              <a:rPr lang="en-US" sz="1800" b="1" i="1" dirty="0"/>
              <a:t>ISCA</a:t>
            </a:r>
            <a:r>
              <a:rPr lang="en-US" sz="1800" i="1" dirty="0"/>
              <a:t>)</a:t>
            </a:r>
            <a:r>
              <a:rPr lang="en-US" sz="1800" dirty="0"/>
              <a:t>, Minneapolis, MN, June 2014. </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 [</a:t>
            </a:r>
            <a:r>
              <a:rPr lang="en-US" sz="1800" dirty="0">
                <a:hlinkClick r:id="rId9"/>
              </a:rPr>
              <a:t>Source Code and Data</a:t>
            </a:r>
            <a:r>
              <a:rPr lang="en-US" sz="1800" dirty="0"/>
              <a:t>] [</a:t>
            </a:r>
            <a:r>
              <a:rPr lang="en-US" sz="1800" dirty="0">
                <a:hlinkClick r:id="rId10"/>
              </a:rPr>
              <a:t>Lecture Video</a:t>
            </a:r>
            <a:r>
              <a:rPr lang="en-US" sz="1800" dirty="0"/>
              <a:t> (1 </a:t>
            </a:r>
            <a:r>
              <a:rPr lang="en-US" sz="1800" dirty="0" err="1"/>
              <a:t>hr</a:t>
            </a:r>
            <a:r>
              <a:rPr lang="en-US" sz="1800" dirty="0"/>
              <a:t> 49 mins), 25 September 2020]</a:t>
            </a:r>
            <a:br>
              <a:rPr lang="en-US" sz="1800" dirty="0"/>
            </a:br>
            <a:r>
              <a:rPr lang="en-US" sz="1800" b="1" i="1" dirty="0">
                <a:solidFill>
                  <a:srgbClr val="FF0000"/>
                </a:solidFill>
              </a:rPr>
              <a:t>One of the 7 papers of 2012-2017 selected as Top Picks in Hardware and Embedded Security for IEEE TCAD (</a:t>
            </a:r>
            <a:r>
              <a:rPr lang="en-US" sz="1800" b="1" i="1" dirty="0">
                <a:solidFill>
                  <a:srgbClr val="FF0000"/>
                </a:solidFill>
                <a:hlinkClick r:id="rId11">
                  <a:extLst>
                    <a:ext uri="{A12FA001-AC4F-418D-AE19-62706E023703}">
                      <ahyp:hlinkClr xmlns:ahyp="http://schemas.microsoft.com/office/drawing/2018/hyperlinkcolor" val="tx"/>
                    </a:ext>
                  </a:extLst>
                </a:hlinkClick>
              </a:rPr>
              <a:t>link</a:t>
            </a:r>
            <a:r>
              <a:rPr lang="en-US" sz="1800" b="1" i="1" dirty="0">
                <a:solidFill>
                  <a:srgbClr val="FF0000"/>
                </a:solidFill>
              </a:rPr>
              <a:t>). </a:t>
            </a:r>
            <a:r>
              <a:rPr lang="en-US" sz="1800" b="1" i="1" dirty="0">
                <a:solidFill>
                  <a:srgbClr val="FF0000"/>
                </a:solidFill>
                <a:effectLst/>
              </a:rPr>
              <a:t>Selected to the ISCA-50 25-Year Retrospective Issue covering 1996-2020 in 2023 (</a:t>
            </a:r>
            <a:r>
              <a:rPr lang="en-US" sz="1800" b="1" i="1" dirty="0">
                <a:solidFill>
                  <a:srgbClr val="FF0000"/>
                </a:solidFill>
                <a:effectLst/>
                <a:hlinkClick r:id="rId12">
                  <a:extLst>
                    <a:ext uri="{A12FA001-AC4F-418D-AE19-62706E023703}">
                      <ahyp:hlinkClr xmlns:ahyp="http://schemas.microsoft.com/office/drawing/2018/hyperlinkcolor" val="tx"/>
                    </a:ext>
                  </a:extLst>
                </a:hlinkClick>
              </a:rPr>
              <a:t>Retrospective (pdf)</a:t>
            </a:r>
            <a:r>
              <a:rPr lang="en-US" sz="1800" b="1" i="1" dirty="0">
                <a:solidFill>
                  <a:srgbClr val="FF0000"/>
                </a:solidFill>
                <a:effectLst/>
              </a:rPr>
              <a:t> </a:t>
            </a:r>
            <a:r>
              <a:rPr lang="en-US" sz="1800" b="1" i="1" dirty="0">
                <a:solidFill>
                  <a:srgbClr val="FF0000"/>
                </a:solidFill>
                <a:effectLst/>
                <a:hlinkClick r:id="rId13">
                  <a:extLst>
                    <a:ext uri="{A12FA001-AC4F-418D-AE19-62706E023703}">
                      <ahyp:hlinkClr xmlns:ahyp="http://schemas.microsoft.com/office/drawing/2018/hyperlinkcolor" val="tx"/>
                    </a:ext>
                  </a:extLst>
                </a:hlinkClick>
              </a:rPr>
              <a:t>Full Issue</a:t>
            </a:r>
            <a:r>
              <a:rPr lang="en-US" sz="1800" b="1" i="1" dirty="0">
                <a:solidFill>
                  <a:srgbClr val="FF0000"/>
                </a:solidFill>
                <a:effectLst/>
              </a:rPr>
              <a:t>).</a:t>
            </a:r>
            <a:r>
              <a:rPr lang="en-US" sz="1800" dirty="0">
                <a:solidFill>
                  <a:srgbClr val="FF0000"/>
                </a:solidFill>
              </a:rPr>
              <a:t> </a:t>
            </a:r>
            <a:r>
              <a:rPr lang="en-US" sz="1800" b="1" i="1" dirty="0">
                <a:solidFill>
                  <a:srgbClr val="FF0000"/>
                </a:solidFill>
                <a:effectLst/>
              </a:rPr>
              <a:t>Winner of the 2024 IFIP Jean-Claude </a:t>
            </a:r>
            <a:r>
              <a:rPr lang="en-US" sz="1800" b="1" i="1" dirty="0" err="1">
                <a:solidFill>
                  <a:srgbClr val="FF0000"/>
                </a:solidFill>
                <a:effectLst/>
              </a:rPr>
              <a:t>Laprie</a:t>
            </a:r>
            <a:r>
              <a:rPr lang="en-US" sz="1800" b="1" i="1" dirty="0">
                <a:solidFill>
                  <a:srgbClr val="FF0000"/>
                </a:solidFill>
                <a:effectLst/>
              </a:rPr>
              <a:t> Award in dependable computing (</a:t>
            </a:r>
            <a:r>
              <a:rPr lang="en-US" sz="1800" b="1" i="1" dirty="0">
                <a:solidFill>
                  <a:srgbClr val="FF0000"/>
                </a:solidFill>
                <a:effectLst/>
                <a:hlinkClick r:id="rId14">
                  <a:extLst>
                    <a:ext uri="{A12FA001-AC4F-418D-AE19-62706E023703}">
                      <ahyp:hlinkClr xmlns:ahyp="http://schemas.microsoft.com/office/drawing/2018/hyperlinkcolor" val="tx"/>
                    </a:ext>
                  </a:extLst>
                </a:hlinkClick>
              </a:rPr>
              <a:t>link</a:t>
            </a:r>
            <a:r>
              <a:rPr lang="en-US" sz="1800" b="1" i="1" dirty="0">
                <a:solidFill>
                  <a:srgbClr val="FF0000"/>
                </a:solidFill>
                <a:effectLst/>
              </a:rPr>
              <a:t>).</a:t>
            </a:r>
            <a:br>
              <a:rPr lang="en-US" sz="1800" b="0" i="0" dirty="0">
                <a:solidFill>
                  <a:srgbClr val="FF0000"/>
                </a:solidFill>
                <a:effectLst/>
              </a:rPr>
            </a:br>
            <a:br>
              <a:rPr lang="en-US" dirty="0"/>
            </a:br>
            <a:br>
              <a:rPr lang="en-US" dirty="0"/>
            </a:br>
            <a:endParaRPr lang="en-US" dirty="0"/>
          </a:p>
          <a:p>
            <a:pPr marL="0" indent="0">
              <a:buNone/>
            </a:pPr>
            <a:br>
              <a:rPr lang="en-US" sz="2000" dirty="0"/>
            </a:br>
            <a:endParaRPr lang="en-US" sz="2000" dirty="0"/>
          </a:p>
        </p:txBody>
      </p:sp>
    </p:spTree>
    <p:extLst>
      <p:ext uri="{BB962C8B-B14F-4D97-AF65-F5344CB8AC3E}">
        <p14:creationId xmlns:p14="http://schemas.microsoft.com/office/powerpoint/2010/main" val="334899366"/>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D22E7-6678-726A-0D0E-5D4F8E0B3335}"/>
              </a:ext>
            </a:extLst>
          </p:cNvPr>
          <p:cNvSpPr>
            <a:spLocks noGrp="1"/>
          </p:cNvSpPr>
          <p:nvPr>
            <p:ph type="title"/>
          </p:nvPr>
        </p:nvSpPr>
        <p:spPr/>
        <p:txBody>
          <a:bodyPr/>
          <a:lstStyle/>
          <a:p>
            <a:r>
              <a:rPr lang="en-US" dirty="0"/>
              <a:t>Many RowHammer Security Exploits</a:t>
            </a:r>
          </a:p>
        </p:txBody>
      </p:sp>
      <p:sp>
        <p:nvSpPr>
          <p:cNvPr id="3" name="Content Placeholder 2">
            <a:extLst>
              <a:ext uri="{FF2B5EF4-FFF2-40B4-BE49-F238E27FC236}">
                <a16:creationId xmlns:a16="http://schemas.microsoft.com/office/drawing/2014/main" id="{1B87D689-BA0D-2E1D-A5DA-64663C018650}"/>
              </a:ext>
            </a:extLst>
          </p:cNvPr>
          <p:cNvSpPr>
            <a:spLocks noGrp="1"/>
          </p:cNvSpPr>
          <p:nvPr>
            <p:ph idx="1"/>
          </p:nvPr>
        </p:nvSpPr>
        <p:spPr>
          <a:xfrm>
            <a:off x="228600" y="997527"/>
            <a:ext cx="8807896" cy="5193723"/>
          </a:xfrm>
        </p:spPr>
        <p:txBody>
          <a:bodyPr/>
          <a:lstStyle/>
          <a:p>
            <a:r>
              <a:rPr lang="en-US" dirty="0"/>
              <a:t>One can exploit RowHammer to </a:t>
            </a:r>
          </a:p>
          <a:p>
            <a:endParaRPr lang="en-US" dirty="0"/>
          </a:p>
          <a:p>
            <a:r>
              <a:rPr lang="en-US" dirty="0">
                <a:solidFill>
                  <a:srgbClr val="0000FF"/>
                </a:solidFill>
              </a:rPr>
              <a:t>Take over a system</a:t>
            </a:r>
          </a:p>
          <a:p>
            <a:endParaRPr lang="en-US" dirty="0">
              <a:solidFill>
                <a:srgbClr val="0000FF"/>
              </a:solidFill>
            </a:endParaRPr>
          </a:p>
          <a:p>
            <a:r>
              <a:rPr lang="en-US" dirty="0">
                <a:solidFill>
                  <a:srgbClr val="0000FF"/>
                </a:solidFill>
              </a:rPr>
              <a:t>Read data they do not have access to</a:t>
            </a:r>
          </a:p>
          <a:p>
            <a:endParaRPr lang="en-US" dirty="0">
              <a:solidFill>
                <a:srgbClr val="0000FF"/>
              </a:solidFill>
            </a:endParaRPr>
          </a:p>
          <a:p>
            <a:r>
              <a:rPr lang="en-US" dirty="0">
                <a:solidFill>
                  <a:srgbClr val="0000FF"/>
                </a:solidFill>
              </a:rPr>
              <a:t>Break out of virtual machine sandboxes</a:t>
            </a:r>
          </a:p>
          <a:p>
            <a:endParaRPr lang="en-US" dirty="0">
              <a:solidFill>
                <a:srgbClr val="0000FF"/>
              </a:solidFill>
            </a:endParaRPr>
          </a:p>
          <a:p>
            <a:r>
              <a:rPr lang="en-US" dirty="0">
                <a:solidFill>
                  <a:srgbClr val="0000FF"/>
                </a:solidFill>
              </a:rPr>
              <a:t>Corrupt important data </a:t>
            </a:r>
            <a:r>
              <a:rPr lang="en-US" dirty="0">
                <a:solidFill>
                  <a:srgbClr val="0000FF"/>
                </a:solidFill>
                <a:sym typeface="Wingdings" pitchFamily="2" charset="2"/>
              </a:rPr>
              <a:t> render ML inference useless</a:t>
            </a:r>
            <a:endParaRPr lang="en-US" dirty="0">
              <a:solidFill>
                <a:srgbClr val="0000FF"/>
              </a:solidFill>
            </a:endParaRPr>
          </a:p>
          <a:p>
            <a:endParaRPr lang="en-US" dirty="0">
              <a:solidFill>
                <a:srgbClr val="0000FF"/>
              </a:solidFill>
            </a:endParaRPr>
          </a:p>
          <a:p>
            <a:r>
              <a:rPr lang="en-US" dirty="0">
                <a:solidFill>
                  <a:srgbClr val="0000FF"/>
                </a:solidFill>
              </a:rPr>
              <a:t>Steal secret data (e.g., crypto keys &amp; ML model parameters)</a:t>
            </a:r>
          </a:p>
        </p:txBody>
      </p:sp>
      <p:sp>
        <p:nvSpPr>
          <p:cNvPr id="4" name="Slide Number Placeholder 3">
            <a:extLst>
              <a:ext uri="{FF2B5EF4-FFF2-40B4-BE49-F238E27FC236}">
                <a16:creationId xmlns:a16="http://schemas.microsoft.com/office/drawing/2014/main" id="{5EF5D8BC-C13D-E908-92E1-B95F3CA603F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218570021"/>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E4DC4-F332-078B-7A9F-E840E9FED4D5}"/>
              </a:ext>
            </a:extLst>
          </p:cNvPr>
          <p:cNvSpPr>
            <a:spLocks noGrp="1"/>
          </p:cNvSpPr>
          <p:nvPr>
            <p:ph type="title"/>
          </p:nvPr>
        </p:nvSpPr>
        <p:spPr/>
        <p:txBody>
          <a:bodyPr/>
          <a:lstStyle/>
          <a:p>
            <a:r>
              <a:rPr lang="en-US" dirty="0" err="1"/>
              <a:t>RowPress</a:t>
            </a:r>
            <a:r>
              <a:rPr lang="en-US" dirty="0"/>
              <a:t> </a:t>
            </a:r>
            <a:r>
              <a:rPr lang="en-US" sz="3000" b="1" dirty="0"/>
              <a:t>[ISCA 2023]</a:t>
            </a:r>
          </a:p>
        </p:txBody>
      </p:sp>
      <p:sp>
        <p:nvSpPr>
          <p:cNvPr id="3" name="Content Placeholder 2">
            <a:extLst>
              <a:ext uri="{FF2B5EF4-FFF2-40B4-BE49-F238E27FC236}">
                <a16:creationId xmlns:a16="http://schemas.microsoft.com/office/drawing/2014/main" id="{92B6AF9C-5598-50C3-183B-4DB1B26C230D}"/>
              </a:ext>
            </a:extLst>
          </p:cNvPr>
          <p:cNvSpPr>
            <a:spLocks noGrp="1"/>
          </p:cNvSpPr>
          <p:nvPr>
            <p:ph idx="1"/>
          </p:nvPr>
        </p:nvSpPr>
        <p:spPr>
          <a:xfrm>
            <a:off x="228600" y="980728"/>
            <a:ext cx="8610600" cy="5153025"/>
          </a:xfrm>
        </p:spPr>
        <p:txBody>
          <a:bodyPr/>
          <a:lstStyle/>
          <a:p>
            <a:r>
              <a:rPr lang="en-US" sz="1800" b="0" i="0" dirty="0" err="1">
                <a:solidFill>
                  <a:srgbClr val="000000"/>
                </a:solidFill>
                <a:effectLst/>
              </a:rPr>
              <a:t>Haocong</a:t>
            </a:r>
            <a:r>
              <a:rPr lang="en-US" sz="1800" b="0" i="0" dirty="0">
                <a:solidFill>
                  <a:srgbClr val="000000"/>
                </a:solidFill>
                <a:effectLst/>
              </a:rPr>
              <a:t> Luo, </a:t>
            </a:r>
            <a:r>
              <a:rPr lang="en-US" sz="1800" b="0" i="0" dirty="0" err="1">
                <a:solidFill>
                  <a:srgbClr val="000000"/>
                </a:solidFill>
                <a:effectLst/>
              </a:rPr>
              <a:t>Ataberk</a:t>
            </a:r>
            <a:r>
              <a:rPr lang="en-US" sz="1800" b="0" i="0" dirty="0">
                <a:solidFill>
                  <a:srgbClr val="000000"/>
                </a:solidFill>
                <a:effectLst/>
              </a:rPr>
              <a:t> </a:t>
            </a:r>
            <a:r>
              <a:rPr lang="en-US" sz="1800" b="0" i="0" dirty="0" err="1">
                <a:solidFill>
                  <a:srgbClr val="000000"/>
                </a:solidFill>
                <a:effectLst/>
              </a:rPr>
              <a:t>Olgun</a:t>
            </a:r>
            <a:r>
              <a:rPr lang="en-US" sz="1800" b="0" i="0" dirty="0">
                <a:solidFill>
                  <a:srgbClr val="000000"/>
                </a:solidFill>
                <a:effectLst/>
              </a:rPr>
              <a:t>, </a:t>
            </a:r>
            <a:r>
              <a:rPr lang="en-US" sz="1800" b="0" i="0" dirty="0" err="1">
                <a:solidFill>
                  <a:srgbClr val="000000"/>
                </a:solidFill>
                <a:effectLst/>
              </a:rPr>
              <a:t>Giray</a:t>
            </a:r>
            <a:r>
              <a:rPr lang="en-US" sz="1800" b="0" i="0" dirty="0">
                <a:solidFill>
                  <a:srgbClr val="000000"/>
                </a:solidFill>
                <a:effectLst/>
              </a:rPr>
              <a:t> </a:t>
            </a:r>
            <a:r>
              <a:rPr lang="en-US" sz="1800" b="0" i="0" dirty="0" err="1">
                <a:solidFill>
                  <a:srgbClr val="000000"/>
                </a:solidFill>
                <a:effectLst/>
              </a:rPr>
              <a:t>Yaglikci</a:t>
            </a:r>
            <a:r>
              <a:rPr lang="en-US" sz="1800" b="0" i="0" dirty="0">
                <a:solidFill>
                  <a:srgbClr val="000000"/>
                </a:solidFill>
                <a:effectLst/>
              </a:rPr>
              <a:t>, Yahya Can </a:t>
            </a:r>
            <a:r>
              <a:rPr lang="en-US" sz="1800" b="0" i="0" dirty="0" err="1">
                <a:solidFill>
                  <a:srgbClr val="000000"/>
                </a:solidFill>
                <a:effectLst/>
              </a:rPr>
              <a:t>Tugrul</a:t>
            </a:r>
            <a:r>
              <a:rPr lang="en-US" sz="1800" b="0" i="0" dirty="0">
                <a:solidFill>
                  <a:srgbClr val="000000"/>
                </a:solidFill>
                <a:effectLst/>
              </a:rPr>
              <a:t>, Steve </a:t>
            </a:r>
            <a:r>
              <a:rPr lang="en-US" sz="1800" b="0" i="0" dirty="0" err="1">
                <a:solidFill>
                  <a:srgbClr val="000000"/>
                </a:solidFill>
                <a:effectLst/>
              </a:rPr>
              <a:t>Rhyner</a:t>
            </a:r>
            <a:r>
              <a:rPr lang="en-US" sz="1800" b="0" i="0" dirty="0">
                <a:solidFill>
                  <a:srgbClr val="000000"/>
                </a:solidFill>
                <a:effectLst/>
              </a:rPr>
              <a:t>, M. Banu </a:t>
            </a:r>
            <a:r>
              <a:rPr lang="en-US" sz="1800" b="0" i="0" dirty="0" err="1">
                <a:solidFill>
                  <a:srgbClr val="000000"/>
                </a:solidFill>
                <a:effectLst/>
              </a:rPr>
              <a:t>Cavlak</a:t>
            </a:r>
            <a:r>
              <a:rPr lang="en-US" sz="1800" b="0" i="0" dirty="0">
                <a:solidFill>
                  <a:srgbClr val="000000"/>
                </a:solidFill>
                <a:effectLst/>
              </a:rPr>
              <a:t>, Joel </a:t>
            </a:r>
            <a:r>
              <a:rPr lang="en-US" sz="1800" b="0" i="0" dirty="0" err="1">
                <a:solidFill>
                  <a:srgbClr val="000000"/>
                </a:solidFill>
                <a:effectLst/>
              </a:rPr>
              <a:t>Lindegger</a:t>
            </a:r>
            <a:r>
              <a:rPr lang="en-US" sz="1800" b="0" i="0" dirty="0">
                <a:solidFill>
                  <a:srgbClr val="000000"/>
                </a:solidFill>
                <a:effectLst/>
              </a:rPr>
              <a:t>, Mohammad </a:t>
            </a:r>
            <a:r>
              <a:rPr lang="en-US" sz="1800" b="0" i="0" dirty="0" err="1">
                <a:solidFill>
                  <a:srgbClr val="000000"/>
                </a:solidFill>
                <a:effectLst/>
              </a:rPr>
              <a:t>Sadrosadati</a:t>
            </a:r>
            <a:r>
              <a:rPr lang="en-US" sz="1800" b="0" i="0" dirty="0">
                <a:solidFill>
                  <a:srgbClr val="000000"/>
                </a:solidFill>
                <a:effectLst/>
              </a:rPr>
              <a:t>, and Onur Mutlu,</a:t>
            </a:r>
            <a:br>
              <a:rPr lang="en-US" sz="1800" b="0" i="0" dirty="0">
                <a:solidFill>
                  <a:srgbClr val="000000"/>
                </a:solidFill>
                <a:effectLst/>
              </a:rPr>
            </a:br>
            <a:r>
              <a:rPr lang="en-US" sz="1800" b="1" i="0" dirty="0">
                <a:solidFill>
                  <a:srgbClr val="0000FF"/>
                </a:solidFill>
                <a:effectLst/>
                <a:hlinkClick r:id="rId2">
                  <a:extLst>
                    <a:ext uri="{A12FA001-AC4F-418D-AE19-62706E023703}">
                      <ahyp:hlinkClr xmlns:ahyp="http://schemas.microsoft.com/office/drawing/2018/hyperlinkcolor" val="tx"/>
                    </a:ext>
                  </a:extLst>
                </a:hlinkClick>
              </a:rPr>
              <a:t>"RowPress: Amplifying Read Disturbance in Modern DRAM Chips"</a:t>
            </a:r>
            <a:br>
              <a:rPr lang="en-US" sz="1800" b="0" i="0" dirty="0">
                <a:solidFill>
                  <a:srgbClr val="000000"/>
                </a:solidFill>
                <a:effectLst/>
              </a:rPr>
            </a:br>
            <a:r>
              <a:rPr lang="en-US" sz="1800" b="0" i="1" dirty="0">
                <a:solidFill>
                  <a:srgbClr val="000000"/>
                </a:solidFill>
                <a:effectLst/>
              </a:rPr>
              <a:t>Proceedings of the </a:t>
            </a:r>
            <a:r>
              <a:rPr lang="en-US" sz="1800" b="0" i="1" dirty="0">
                <a:solidFill>
                  <a:srgbClr val="000000"/>
                </a:solidFill>
                <a:effectLst/>
                <a:hlinkClick r:id="rId3"/>
              </a:rPr>
              <a:t>50th International Symposium on Computer Architecture</a:t>
            </a:r>
            <a:r>
              <a:rPr lang="en-US" sz="1800" b="0" i="1" dirty="0">
                <a:solidFill>
                  <a:srgbClr val="000000"/>
                </a:solidFill>
                <a:effectLst/>
              </a:rPr>
              <a:t> (</a:t>
            </a:r>
            <a:r>
              <a:rPr lang="en-US" sz="1800" b="1" i="1" dirty="0">
                <a:solidFill>
                  <a:srgbClr val="000000"/>
                </a:solidFill>
                <a:effectLst/>
              </a:rPr>
              <a:t>ISCA</a:t>
            </a:r>
            <a:r>
              <a:rPr lang="en-US" sz="1800" b="0" i="1" dirty="0">
                <a:solidFill>
                  <a:srgbClr val="000000"/>
                </a:solidFill>
                <a:effectLst/>
              </a:rPr>
              <a:t>)</a:t>
            </a:r>
            <a:r>
              <a:rPr lang="en-US" sz="1800" b="0" i="0" dirty="0">
                <a:solidFill>
                  <a:srgbClr val="000000"/>
                </a:solidFill>
                <a:effectLst/>
              </a:rPr>
              <a:t>, Orlando, FL, USA, June 2023.</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4"/>
              </a:rPr>
              <a:t>Slides (pptx)</a:t>
            </a:r>
            <a:r>
              <a:rPr lang="en-US" sz="1800" b="0" i="0" dirty="0">
                <a:solidFill>
                  <a:srgbClr val="000000"/>
                </a:solidFill>
                <a:effectLst/>
              </a:rPr>
              <a:t> </a:t>
            </a:r>
            <a:r>
              <a:rPr lang="en-US" sz="1800" b="0" i="0" dirty="0">
                <a:solidFill>
                  <a:srgbClr val="000000"/>
                </a:solidFill>
                <a:effectLst/>
                <a:hlinkClick r:id="rId5"/>
              </a:rPr>
              <a:t>(pdf)</a:t>
            </a:r>
            <a:r>
              <a:rPr lang="en-US" sz="1800" b="0" i="0" dirty="0">
                <a:solidFill>
                  <a:srgbClr val="000000"/>
                </a:solidFill>
                <a:effectLst/>
              </a:rPr>
              <a:t>]</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6"/>
              </a:rPr>
              <a:t>Lightning Talk Slides (pptx)</a:t>
            </a:r>
            <a:r>
              <a:rPr lang="en-US" sz="1800" b="0" i="0" dirty="0">
                <a:solidFill>
                  <a:srgbClr val="000000"/>
                </a:solidFill>
                <a:effectLst/>
              </a:rPr>
              <a:t> </a:t>
            </a:r>
            <a:r>
              <a:rPr lang="en-US" sz="1800" b="0" i="0" dirty="0">
                <a:solidFill>
                  <a:srgbClr val="000000"/>
                </a:solidFill>
                <a:effectLst/>
                <a:hlinkClick r:id="rId7"/>
              </a:rPr>
              <a:t>(pdf)</a:t>
            </a:r>
            <a:r>
              <a:rPr lang="en-US" sz="1800" b="0" i="0" dirty="0">
                <a:solidFill>
                  <a:srgbClr val="000000"/>
                </a:solidFill>
                <a:effectLst/>
              </a:rPr>
              <a:t>]</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8"/>
              </a:rPr>
              <a:t>Lightning Talk Video</a:t>
            </a:r>
            <a:r>
              <a:rPr lang="en-US" sz="1800" b="0" i="0" dirty="0">
                <a:solidFill>
                  <a:srgbClr val="000000"/>
                </a:solidFill>
                <a:effectLst/>
              </a:rPr>
              <a:t> (3 minutes)]</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9"/>
              </a:rPr>
              <a:t>RowPress Source Code and Datasets (Officially Artifact Evaluated with All Badges)</a:t>
            </a:r>
            <a:r>
              <a:rPr lang="en-US" sz="1800" b="0" i="0" dirty="0">
                <a:solidFill>
                  <a:srgbClr val="000000"/>
                </a:solidFill>
                <a:effectLst/>
              </a:rPr>
              <a:t>]</a:t>
            </a:r>
            <a:br>
              <a:rPr lang="en-US" sz="1800" b="0" i="0" dirty="0">
                <a:solidFill>
                  <a:srgbClr val="000000"/>
                </a:solidFill>
                <a:effectLst/>
              </a:rPr>
            </a:br>
            <a:r>
              <a:rPr lang="en-US" sz="1800" b="1" i="1" dirty="0">
                <a:solidFill>
                  <a:srgbClr val="FF0000"/>
                </a:solidFill>
                <a:effectLst/>
              </a:rPr>
              <a:t>Officially artifact evaluated as available, reusable and reproducible.</a:t>
            </a:r>
            <a:br>
              <a:rPr lang="en-US" sz="1800" b="0" i="0" dirty="0">
                <a:solidFill>
                  <a:srgbClr val="FF0000"/>
                </a:solidFill>
                <a:effectLst/>
              </a:rPr>
            </a:br>
            <a:r>
              <a:rPr lang="en-US" sz="1800" b="1" i="1" dirty="0">
                <a:solidFill>
                  <a:srgbClr val="FF0000"/>
                </a:solidFill>
                <a:effectLst/>
              </a:rPr>
              <a:t>Best artifact award at ISCA 2023. IEEE Micro Top Pick in 2024.</a:t>
            </a:r>
            <a:endParaRPr lang="en-US" sz="1800" b="0" i="0" dirty="0">
              <a:solidFill>
                <a:srgbClr val="FF0000"/>
              </a:solidFill>
              <a:effectLst/>
            </a:endParaRPr>
          </a:p>
          <a:p>
            <a:pPr marL="0" indent="0">
              <a:buNone/>
            </a:pPr>
            <a:br>
              <a:rPr lang="en-US" sz="1800" dirty="0"/>
            </a:br>
            <a:endParaRPr lang="en-US" sz="1800" b="1" dirty="0">
              <a:solidFill>
                <a:srgbClr val="0432FF"/>
              </a:solidFill>
            </a:endParaRPr>
          </a:p>
        </p:txBody>
      </p:sp>
      <p:sp>
        <p:nvSpPr>
          <p:cNvPr id="4" name="Slide Number Placeholder 3">
            <a:extLst>
              <a:ext uri="{FF2B5EF4-FFF2-40B4-BE49-F238E27FC236}">
                <a16:creationId xmlns:a16="http://schemas.microsoft.com/office/drawing/2014/main" id="{0D394A4F-7D74-3D31-7A9C-2D7F33B149F1}"/>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766693CA-E872-8F99-BF9D-9AC9DEA4D0AC}"/>
              </a:ext>
            </a:extLst>
          </p:cNvPr>
          <p:cNvPicPr>
            <a:picLocks noChangeAspect="1"/>
          </p:cNvPicPr>
          <p:nvPr/>
        </p:nvPicPr>
        <p:blipFill>
          <a:blip r:embed="rId10"/>
          <a:stretch>
            <a:fillRect/>
          </a:stretch>
        </p:blipFill>
        <p:spPr>
          <a:xfrm>
            <a:off x="65384" y="4674240"/>
            <a:ext cx="9036618" cy="2139136"/>
          </a:xfrm>
          <a:prstGeom prst="rect">
            <a:avLst/>
          </a:prstGeom>
        </p:spPr>
      </p:pic>
      <p:pic>
        <p:nvPicPr>
          <p:cNvPr id="6" name="Picture 5">
            <a:extLst>
              <a:ext uri="{FF2B5EF4-FFF2-40B4-BE49-F238E27FC236}">
                <a16:creationId xmlns:a16="http://schemas.microsoft.com/office/drawing/2014/main" id="{DF00B822-B653-4393-EB2C-9F79EBE83C11}"/>
              </a:ext>
            </a:extLst>
          </p:cNvPr>
          <p:cNvPicPr>
            <a:picLocks noChangeAspect="1"/>
          </p:cNvPicPr>
          <p:nvPr/>
        </p:nvPicPr>
        <p:blipFill>
          <a:blip r:embed="rId11"/>
          <a:stretch>
            <a:fillRect/>
          </a:stretch>
        </p:blipFill>
        <p:spPr>
          <a:xfrm>
            <a:off x="6626459" y="88763"/>
            <a:ext cx="2410037" cy="787593"/>
          </a:xfrm>
          <a:prstGeom prst="rect">
            <a:avLst/>
          </a:prstGeom>
        </p:spPr>
      </p:pic>
    </p:spTree>
    <p:extLst>
      <p:ext uri="{BB962C8B-B14F-4D97-AF65-F5344CB8AC3E}">
        <p14:creationId xmlns:p14="http://schemas.microsoft.com/office/powerpoint/2010/main" val="879582909"/>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A6093-3F1E-C74F-5B1B-302E3986C65D}"/>
              </a:ext>
            </a:extLst>
          </p:cNvPr>
          <p:cNvSpPr>
            <a:spLocks noGrp="1"/>
          </p:cNvSpPr>
          <p:nvPr>
            <p:ph type="title"/>
          </p:nvPr>
        </p:nvSpPr>
        <p:spPr/>
        <p:txBody>
          <a:bodyPr/>
          <a:lstStyle/>
          <a:p>
            <a:r>
              <a:rPr lang="en-GB" dirty="0"/>
              <a:t>RowPress vs. RowHammer</a:t>
            </a:r>
            <a:endParaRPr lang="en-CH" dirty="0"/>
          </a:p>
        </p:txBody>
      </p:sp>
      <p:sp>
        <p:nvSpPr>
          <p:cNvPr id="3" name="Content Placeholder 2">
            <a:extLst>
              <a:ext uri="{FF2B5EF4-FFF2-40B4-BE49-F238E27FC236}">
                <a16:creationId xmlns:a16="http://schemas.microsoft.com/office/drawing/2014/main" id="{655CB905-6582-01AE-7C91-BAC3E15126A7}"/>
              </a:ext>
            </a:extLst>
          </p:cNvPr>
          <p:cNvSpPr>
            <a:spLocks noGrp="1"/>
          </p:cNvSpPr>
          <p:nvPr>
            <p:ph idx="1"/>
          </p:nvPr>
        </p:nvSpPr>
        <p:spPr>
          <a:xfrm>
            <a:off x="121970" y="931749"/>
            <a:ext cx="8863692" cy="5427025"/>
          </a:xfrm>
        </p:spPr>
        <p:txBody>
          <a:bodyPr/>
          <a:lstStyle/>
          <a:p>
            <a:pPr marL="0" indent="0">
              <a:buNone/>
            </a:pPr>
            <a:r>
              <a:rPr lang="en-GB" sz="2800" dirty="0"/>
              <a:t>Instead of </a:t>
            </a:r>
            <a:r>
              <a:rPr lang="en-GB" sz="2800" dirty="0">
                <a:solidFill>
                  <a:srgbClr val="0070C0"/>
                </a:solidFill>
              </a:rPr>
              <a:t>using a high activation count,</a:t>
            </a:r>
            <a:br>
              <a:rPr lang="en-GB" sz="2800" dirty="0"/>
            </a:br>
            <a:endParaRPr lang="en-GB" dirty="0"/>
          </a:p>
        </p:txBody>
      </p:sp>
      <p:sp>
        <p:nvSpPr>
          <p:cNvPr id="7" name="Slide Number Placeholder 6">
            <a:extLst>
              <a:ext uri="{FF2B5EF4-FFF2-40B4-BE49-F238E27FC236}">
                <a16:creationId xmlns:a16="http://schemas.microsoft.com/office/drawing/2014/main" id="{15B3922B-D417-D551-C15D-E47F74EEAFA0}"/>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E31B401-36E9-4C00-B8DC-84A96D356336}" type="slidenum">
              <a:rPr kumimoji="0" lang="en-CH" sz="1800" b="1" i="0" u="none" strike="noStrike" kern="1200" cap="none" spc="0" normalizeH="0" baseline="0" noProof="0" smtClean="0">
                <a:ln>
                  <a:noFill/>
                </a:ln>
                <a:solidFill>
                  <a:prstClr val="black">
                    <a:tint val="75000"/>
                  </a:prstClr>
                </a:solidFill>
                <a:effectLst/>
                <a:uLnTx/>
                <a:uFillTx/>
                <a:latin typeface="Cambria" panose="02040503050406030204" pitchFamily="18" charset="0"/>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CH" sz="1800" b="1" i="0" u="none" strike="noStrike" kern="1200" cap="none" spc="0" normalizeH="0" baseline="0" noProof="0" dirty="0">
              <a:ln>
                <a:noFill/>
              </a:ln>
              <a:solidFill>
                <a:prstClr val="black">
                  <a:tint val="75000"/>
                </a:prstClr>
              </a:solidFill>
              <a:effectLst/>
              <a:uLnTx/>
              <a:uFillTx/>
              <a:latin typeface="Cambria" panose="02040503050406030204" pitchFamily="18" charset="0"/>
              <a:cs typeface="+mn-cs"/>
            </a:endParaRPr>
          </a:p>
        </p:txBody>
      </p:sp>
      <p:grpSp>
        <p:nvGrpSpPr>
          <p:cNvPr id="9" name="Group 8">
            <a:extLst>
              <a:ext uri="{FF2B5EF4-FFF2-40B4-BE49-F238E27FC236}">
                <a16:creationId xmlns:a16="http://schemas.microsoft.com/office/drawing/2014/main" id="{96901973-0473-C18B-CF4A-990A21FF975D}"/>
              </a:ext>
            </a:extLst>
          </p:cNvPr>
          <p:cNvGrpSpPr/>
          <p:nvPr/>
        </p:nvGrpSpPr>
        <p:grpSpPr>
          <a:xfrm>
            <a:off x="163474" y="2204864"/>
            <a:ext cx="7859426" cy="861148"/>
            <a:chOff x="247143" y="2502176"/>
            <a:chExt cx="7859426" cy="861148"/>
          </a:xfrm>
        </p:grpSpPr>
        <p:sp>
          <p:nvSpPr>
            <p:cNvPr id="10" name="TextBox 9">
              <a:extLst>
                <a:ext uri="{FF2B5EF4-FFF2-40B4-BE49-F238E27FC236}">
                  <a16:creationId xmlns:a16="http://schemas.microsoft.com/office/drawing/2014/main" id="{1DE274FE-38CF-47AE-4C23-4EFCCBBCAA97}"/>
                </a:ext>
              </a:extLst>
            </p:cNvPr>
            <p:cNvSpPr txBox="1"/>
            <p:nvPr/>
          </p:nvSpPr>
          <p:spPr>
            <a:xfrm>
              <a:off x="247143" y="2532327"/>
              <a:ext cx="2285690" cy="830997"/>
            </a:xfrm>
            <a:prstGeom prst="rect">
              <a:avLst/>
            </a:prstGeom>
            <a:solidFill>
              <a:schemeClr val="bg1"/>
            </a:solid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mn-cs"/>
                </a:rPr>
                <a:t>RowHammer</a:t>
              </a:r>
              <a:endParaRPr kumimoji="0" lang="en-US" altLang="ja-JP"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ja-JP"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Aggressor</a:t>
              </a:r>
              <a:r>
                <a:rPr kumimoji="0" lang="ja-JP" altLang="en-US" sz="2400" b="1" i="0" u="none" strike="noStrike" kern="1200" cap="none" spc="0" normalizeH="0" baseline="0" noProof="0" dirty="0">
                  <a:ln>
                    <a:noFill/>
                  </a:ln>
                  <a:solidFill>
                    <a:srgbClr val="0070C0"/>
                  </a:solidFill>
                  <a:effectLst/>
                  <a:uLnTx/>
                  <a:uFillTx/>
                  <a:latin typeface="Cambria" panose="02040503050406030204" pitchFamily="18" charset="0"/>
                  <a:ea typeface="Roboto Black" panose="02000000000000000000" pitchFamily="2" charset="0"/>
                  <a:cs typeface="+mn-cs"/>
                </a:rPr>
                <a:t> </a:t>
              </a:r>
              <a:r>
                <a:rPr kumimoji="0" lang="en-US" altLang="ja-JP"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Row</a:t>
              </a:r>
              <a:endParaRPr kumimoji="0" lang="en-CH"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endParaRPr>
            </a:p>
          </p:txBody>
        </p:sp>
        <p:cxnSp>
          <p:nvCxnSpPr>
            <p:cNvPr id="11" name="Straight Connector 10">
              <a:extLst>
                <a:ext uri="{FF2B5EF4-FFF2-40B4-BE49-F238E27FC236}">
                  <a16:creationId xmlns:a16="http://schemas.microsoft.com/office/drawing/2014/main" id="{48C040E7-E23D-A779-729E-A7044F196715}"/>
                </a:ext>
              </a:extLst>
            </p:cNvPr>
            <p:cNvCxnSpPr>
              <a:cxnSpLocks/>
            </p:cNvCxnSpPr>
            <p:nvPr/>
          </p:nvCxnSpPr>
          <p:spPr>
            <a:xfrm>
              <a:off x="3235103" y="2671453"/>
              <a:ext cx="4871466" cy="0"/>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0AA04F8-DF7C-BDA6-A226-7C6F454A1EE2}"/>
                </a:ext>
              </a:extLst>
            </p:cNvPr>
            <p:cNvSpPr txBox="1"/>
            <p:nvPr/>
          </p:nvSpPr>
          <p:spPr>
            <a:xfrm>
              <a:off x="2495449" y="2502176"/>
              <a:ext cx="681598" cy="338554"/>
            </a:xfrm>
            <a:prstGeom prst="rect">
              <a:avLst/>
            </a:prstGeom>
            <a:solidFill>
              <a:schemeClr val="bg1"/>
            </a:solid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Open</a:t>
              </a:r>
              <a:endParaRPr kumimoji="0" lang="en-CH"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cxnSp>
          <p:nvCxnSpPr>
            <p:cNvPr id="13" name="Straight Connector 12">
              <a:extLst>
                <a:ext uri="{FF2B5EF4-FFF2-40B4-BE49-F238E27FC236}">
                  <a16:creationId xmlns:a16="http://schemas.microsoft.com/office/drawing/2014/main" id="{F1F3C85E-8D02-F27F-8B64-1B7E47E0380F}"/>
                </a:ext>
              </a:extLst>
            </p:cNvPr>
            <p:cNvCxnSpPr>
              <a:cxnSpLocks/>
            </p:cNvCxnSpPr>
            <p:nvPr/>
          </p:nvCxnSpPr>
          <p:spPr>
            <a:xfrm>
              <a:off x="3235103" y="3208112"/>
              <a:ext cx="4871466" cy="0"/>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06B65A7-6C13-1999-4BE4-9724AB33E96F}"/>
                </a:ext>
              </a:extLst>
            </p:cNvPr>
            <p:cNvSpPr txBox="1"/>
            <p:nvPr/>
          </p:nvSpPr>
          <p:spPr>
            <a:xfrm>
              <a:off x="2489747" y="3005657"/>
              <a:ext cx="684803" cy="338554"/>
            </a:xfrm>
            <a:prstGeom prst="rect">
              <a:avLst/>
            </a:prstGeom>
            <a:solidFill>
              <a:schemeClr val="bg1"/>
            </a:solid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altLang="ja-JP"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Close</a:t>
              </a:r>
              <a:endParaRPr kumimoji="0" lang="en-CH"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nvGrpSpPr>
            <p:cNvPr id="15" name="Group 14">
              <a:extLst>
                <a:ext uri="{FF2B5EF4-FFF2-40B4-BE49-F238E27FC236}">
                  <a16:creationId xmlns:a16="http://schemas.microsoft.com/office/drawing/2014/main" id="{AA994B20-3D66-0992-D6EB-7B99FF3CCA42}"/>
                </a:ext>
              </a:extLst>
            </p:cNvPr>
            <p:cNvGrpSpPr/>
            <p:nvPr/>
          </p:nvGrpSpPr>
          <p:grpSpPr>
            <a:xfrm>
              <a:off x="3235104" y="2671966"/>
              <a:ext cx="2213910" cy="536146"/>
              <a:chOff x="3626130" y="2598668"/>
              <a:chExt cx="2213910" cy="536146"/>
            </a:xfrm>
          </p:grpSpPr>
          <p:grpSp>
            <p:nvGrpSpPr>
              <p:cNvPr id="27" name="Group 26">
                <a:extLst>
                  <a:ext uri="{FF2B5EF4-FFF2-40B4-BE49-F238E27FC236}">
                    <a16:creationId xmlns:a16="http://schemas.microsoft.com/office/drawing/2014/main" id="{917A9BA6-996D-2BDB-EB5B-3E2B4CF3D61B}"/>
                  </a:ext>
                </a:extLst>
              </p:cNvPr>
              <p:cNvGrpSpPr/>
              <p:nvPr/>
            </p:nvGrpSpPr>
            <p:grpSpPr>
              <a:xfrm>
                <a:off x="3626130" y="2598668"/>
                <a:ext cx="1886471" cy="536146"/>
                <a:chOff x="3304598" y="5462438"/>
                <a:chExt cx="2903548" cy="536146"/>
              </a:xfrm>
            </p:grpSpPr>
            <p:cxnSp>
              <p:nvCxnSpPr>
                <p:cNvPr id="29" name="Connector: Elbow 28">
                  <a:extLst>
                    <a:ext uri="{FF2B5EF4-FFF2-40B4-BE49-F238E27FC236}">
                      <a16:creationId xmlns:a16="http://schemas.microsoft.com/office/drawing/2014/main" id="{C458FDD1-4AEB-90E0-7387-820D058C5DA6}"/>
                    </a:ext>
                  </a:extLst>
                </p:cNvPr>
                <p:cNvCxnSpPr>
                  <a:cxnSpLocks/>
                </p:cNvCxnSpPr>
                <p:nvPr/>
              </p:nvCxnSpPr>
              <p:spPr>
                <a:xfrm>
                  <a:off x="3815707" y="5462439"/>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Connector: Elbow 29">
                  <a:extLst>
                    <a:ext uri="{FF2B5EF4-FFF2-40B4-BE49-F238E27FC236}">
                      <a16:creationId xmlns:a16="http://schemas.microsoft.com/office/drawing/2014/main" id="{2372EA10-EB4F-ECA5-7D6D-76C3280D1FF7}"/>
                    </a:ext>
                  </a:extLst>
                </p:cNvPr>
                <p:cNvCxnSpPr>
                  <a:cxnSpLocks/>
                </p:cNvCxnSpPr>
                <p:nvPr/>
              </p:nvCxnSpPr>
              <p:spPr>
                <a:xfrm flipH="1">
                  <a:off x="4326816" y="5462441"/>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Connector: Elbow 30">
                  <a:extLst>
                    <a:ext uri="{FF2B5EF4-FFF2-40B4-BE49-F238E27FC236}">
                      <a16:creationId xmlns:a16="http://schemas.microsoft.com/office/drawing/2014/main" id="{C91C1724-F2C6-EBB7-93B6-B6AD80D828D0}"/>
                    </a:ext>
                  </a:extLst>
                </p:cNvPr>
                <p:cNvCxnSpPr>
                  <a:cxnSpLocks/>
                </p:cNvCxnSpPr>
                <p:nvPr/>
              </p:nvCxnSpPr>
              <p:spPr>
                <a:xfrm>
                  <a:off x="4837925" y="5462440"/>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Connector: Elbow 31">
                  <a:extLst>
                    <a:ext uri="{FF2B5EF4-FFF2-40B4-BE49-F238E27FC236}">
                      <a16:creationId xmlns:a16="http://schemas.microsoft.com/office/drawing/2014/main" id="{6A96DE05-0343-ADDF-F89A-AD6489484F39}"/>
                    </a:ext>
                  </a:extLst>
                </p:cNvPr>
                <p:cNvCxnSpPr>
                  <a:cxnSpLocks/>
                </p:cNvCxnSpPr>
                <p:nvPr/>
              </p:nvCxnSpPr>
              <p:spPr>
                <a:xfrm flipH="1">
                  <a:off x="3304598" y="5462438"/>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Connector: Elbow 32">
                  <a:extLst>
                    <a:ext uri="{FF2B5EF4-FFF2-40B4-BE49-F238E27FC236}">
                      <a16:creationId xmlns:a16="http://schemas.microsoft.com/office/drawing/2014/main" id="{376CFA5F-F387-1D0E-F185-48CD43D79D73}"/>
                    </a:ext>
                  </a:extLst>
                </p:cNvPr>
                <p:cNvCxnSpPr>
                  <a:cxnSpLocks/>
                </p:cNvCxnSpPr>
                <p:nvPr/>
              </p:nvCxnSpPr>
              <p:spPr>
                <a:xfrm flipH="1">
                  <a:off x="5345205" y="5462438"/>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28" name="Connector: Elbow 27">
                <a:extLst>
                  <a:ext uri="{FF2B5EF4-FFF2-40B4-BE49-F238E27FC236}">
                    <a16:creationId xmlns:a16="http://schemas.microsoft.com/office/drawing/2014/main" id="{0CAED748-E8E1-6639-68DE-47BEA0133863}"/>
                  </a:ext>
                </a:extLst>
              </p:cNvPr>
              <p:cNvCxnSpPr>
                <a:cxnSpLocks/>
              </p:cNvCxnSpPr>
              <p:nvPr/>
            </p:nvCxnSpPr>
            <p:spPr>
              <a:xfrm>
                <a:off x="5279377" y="2598668"/>
                <a:ext cx="560663"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6" name="Group 15">
              <a:extLst>
                <a:ext uri="{FF2B5EF4-FFF2-40B4-BE49-F238E27FC236}">
                  <a16:creationId xmlns:a16="http://schemas.microsoft.com/office/drawing/2014/main" id="{DA0E1A23-4140-09A4-AB1F-9DE6B3620689}"/>
                </a:ext>
              </a:extLst>
            </p:cNvPr>
            <p:cNvGrpSpPr/>
            <p:nvPr/>
          </p:nvGrpSpPr>
          <p:grpSpPr>
            <a:xfrm>
              <a:off x="5224468" y="2674899"/>
              <a:ext cx="2213910" cy="536146"/>
              <a:chOff x="3626130" y="2598668"/>
              <a:chExt cx="2213910" cy="536146"/>
            </a:xfrm>
          </p:grpSpPr>
          <p:grpSp>
            <p:nvGrpSpPr>
              <p:cNvPr id="20" name="Group 19">
                <a:extLst>
                  <a:ext uri="{FF2B5EF4-FFF2-40B4-BE49-F238E27FC236}">
                    <a16:creationId xmlns:a16="http://schemas.microsoft.com/office/drawing/2014/main" id="{8686D6B5-7EA0-B252-FE10-2965171C7B77}"/>
                  </a:ext>
                </a:extLst>
              </p:cNvPr>
              <p:cNvGrpSpPr/>
              <p:nvPr/>
            </p:nvGrpSpPr>
            <p:grpSpPr>
              <a:xfrm>
                <a:off x="3626130" y="2598668"/>
                <a:ext cx="1886471" cy="536146"/>
                <a:chOff x="3304598" y="5462438"/>
                <a:chExt cx="2903548" cy="536146"/>
              </a:xfrm>
            </p:grpSpPr>
            <p:cxnSp>
              <p:nvCxnSpPr>
                <p:cNvPr id="22" name="Connector: Elbow 21">
                  <a:extLst>
                    <a:ext uri="{FF2B5EF4-FFF2-40B4-BE49-F238E27FC236}">
                      <a16:creationId xmlns:a16="http://schemas.microsoft.com/office/drawing/2014/main" id="{BE1CED6D-0743-A538-1AD2-CF8BB56F759C}"/>
                    </a:ext>
                  </a:extLst>
                </p:cNvPr>
                <p:cNvCxnSpPr>
                  <a:cxnSpLocks/>
                </p:cNvCxnSpPr>
                <p:nvPr/>
              </p:nvCxnSpPr>
              <p:spPr>
                <a:xfrm>
                  <a:off x="3815707" y="5462439"/>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Connector: Elbow 22">
                  <a:extLst>
                    <a:ext uri="{FF2B5EF4-FFF2-40B4-BE49-F238E27FC236}">
                      <a16:creationId xmlns:a16="http://schemas.microsoft.com/office/drawing/2014/main" id="{95C8F0FF-E3FD-5E3A-34E3-D64F10614041}"/>
                    </a:ext>
                  </a:extLst>
                </p:cNvPr>
                <p:cNvCxnSpPr>
                  <a:cxnSpLocks/>
                </p:cNvCxnSpPr>
                <p:nvPr/>
              </p:nvCxnSpPr>
              <p:spPr>
                <a:xfrm flipH="1">
                  <a:off x="4326816" y="5462441"/>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Connector: Elbow 23">
                  <a:extLst>
                    <a:ext uri="{FF2B5EF4-FFF2-40B4-BE49-F238E27FC236}">
                      <a16:creationId xmlns:a16="http://schemas.microsoft.com/office/drawing/2014/main" id="{820D6D00-61EF-C690-FDD1-CA87EA7CD936}"/>
                    </a:ext>
                  </a:extLst>
                </p:cNvPr>
                <p:cNvCxnSpPr>
                  <a:cxnSpLocks/>
                </p:cNvCxnSpPr>
                <p:nvPr/>
              </p:nvCxnSpPr>
              <p:spPr>
                <a:xfrm>
                  <a:off x="4837925" y="5462440"/>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Connector: Elbow 24">
                  <a:extLst>
                    <a:ext uri="{FF2B5EF4-FFF2-40B4-BE49-F238E27FC236}">
                      <a16:creationId xmlns:a16="http://schemas.microsoft.com/office/drawing/2014/main" id="{23ECFDA2-B687-005C-D05B-3D922AD7C7F1}"/>
                    </a:ext>
                  </a:extLst>
                </p:cNvPr>
                <p:cNvCxnSpPr>
                  <a:cxnSpLocks/>
                </p:cNvCxnSpPr>
                <p:nvPr/>
              </p:nvCxnSpPr>
              <p:spPr>
                <a:xfrm flipH="1">
                  <a:off x="3304598" y="5462438"/>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Connector: Elbow 25">
                  <a:extLst>
                    <a:ext uri="{FF2B5EF4-FFF2-40B4-BE49-F238E27FC236}">
                      <a16:creationId xmlns:a16="http://schemas.microsoft.com/office/drawing/2014/main" id="{B7FFE161-AAA6-9952-5135-39F3EE1CD3F9}"/>
                    </a:ext>
                  </a:extLst>
                </p:cNvPr>
                <p:cNvCxnSpPr>
                  <a:cxnSpLocks/>
                </p:cNvCxnSpPr>
                <p:nvPr/>
              </p:nvCxnSpPr>
              <p:spPr>
                <a:xfrm flipH="1">
                  <a:off x="5345205" y="5462438"/>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21" name="Connector: Elbow 20">
                <a:extLst>
                  <a:ext uri="{FF2B5EF4-FFF2-40B4-BE49-F238E27FC236}">
                    <a16:creationId xmlns:a16="http://schemas.microsoft.com/office/drawing/2014/main" id="{1B0BB2DB-08E5-28AB-D7B4-7C3CC8DDD471}"/>
                  </a:ext>
                </a:extLst>
              </p:cNvPr>
              <p:cNvCxnSpPr>
                <a:cxnSpLocks/>
              </p:cNvCxnSpPr>
              <p:nvPr/>
            </p:nvCxnSpPr>
            <p:spPr>
              <a:xfrm>
                <a:off x="5279377" y="2598668"/>
                <a:ext cx="560663"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7" name="Group 16">
              <a:extLst>
                <a:ext uri="{FF2B5EF4-FFF2-40B4-BE49-F238E27FC236}">
                  <a16:creationId xmlns:a16="http://schemas.microsoft.com/office/drawing/2014/main" id="{F9E9758A-CDFE-36D8-E7B6-83FA5040C553}"/>
                </a:ext>
              </a:extLst>
            </p:cNvPr>
            <p:cNvGrpSpPr/>
            <p:nvPr/>
          </p:nvGrpSpPr>
          <p:grpSpPr>
            <a:xfrm>
              <a:off x="7213832" y="2678341"/>
              <a:ext cx="892737" cy="536144"/>
              <a:chOff x="3304598" y="5462438"/>
              <a:chExt cx="1374050" cy="536144"/>
            </a:xfrm>
          </p:grpSpPr>
          <p:cxnSp>
            <p:nvCxnSpPr>
              <p:cNvPr id="18" name="Connector: Elbow 17">
                <a:extLst>
                  <a:ext uri="{FF2B5EF4-FFF2-40B4-BE49-F238E27FC236}">
                    <a16:creationId xmlns:a16="http://schemas.microsoft.com/office/drawing/2014/main" id="{B62D186B-FAB5-59E5-624B-78E74B03B222}"/>
                  </a:ext>
                </a:extLst>
              </p:cNvPr>
              <p:cNvCxnSpPr>
                <a:cxnSpLocks/>
              </p:cNvCxnSpPr>
              <p:nvPr/>
            </p:nvCxnSpPr>
            <p:spPr>
              <a:xfrm>
                <a:off x="3815707" y="5462439"/>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731C4559-797E-0399-B88D-F154C03B76BB}"/>
                  </a:ext>
                </a:extLst>
              </p:cNvPr>
              <p:cNvCxnSpPr>
                <a:cxnSpLocks/>
              </p:cNvCxnSpPr>
              <p:nvPr/>
            </p:nvCxnSpPr>
            <p:spPr>
              <a:xfrm flipH="1">
                <a:off x="3304598" y="5462438"/>
                <a:ext cx="862941"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4" name="Group 33">
            <a:extLst>
              <a:ext uri="{FF2B5EF4-FFF2-40B4-BE49-F238E27FC236}">
                <a16:creationId xmlns:a16="http://schemas.microsoft.com/office/drawing/2014/main" id="{8C1378B6-5530-B3EA-1A42-0A0FB6332F73}"/>
              </a:ext>
            </a:extLst>
          </p:cNvPr>
          <p:cNvGrpSpPr/>
          <p:nvPr/>
        </p:nvGrpSpPr>
        <p:grpSpPr>
          <a:xfrm>
            <a:off x="143322" y="3459693"/>
            <a:ext cx="7879578" cy="853359"/>
            <a:chOff x="226991" y="3517675"/>
            <a:chExt cx="7879578" cy="853359"/>
          </a:xfrm>
        </p:grpSpPr>
        <p:sp>
          <p:nvSpPr>
            <p:cNvPr id="35" name="TextBox 34">
              <a:extLst>
                <a:ext uri="{FF2B5EF4-FFF2-40B4-BE49-F238E27FC236}">
                  <a16:creationId xmlns:a16="http://schemas.microsoft.com/office/drawing/2014/main" id="{3D186A8B-0A7E-BD30-3DB0-7E2BE51A1A98}"/>
                </a:ext>
              </a:extLst>
            </p:cNvPr>
            <p:cNvSpPr txBox="1"/>
            <p:nvPr/>
          </p:nvSpPr>
          <p:spPr>
            <a:xfrm>
              <a:off x="226991" y="3540037"/>
              <a:ext cx="2285690" cy="830997"/>
            </a:xfrm>
            <a:prstGeom prst="rect">
              <a:avLst/>
            </a:prstGeom>
            <a:solidFill>
              <a:schemeClr val="bg1"/>
            </a:solid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RowPress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ja-JP" sz="24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Aggressor</a:t>
              </a:r>
              <a:r>
                <a:rPr kumimoji="0" lang="ja-JP" altLang="en-US" sz="2400" b="1" i="0" u="none" strike="noStrike" kern="1200" cap="none" spc="0" normalizeH="0" baseline="0" noProof="0" dirty="0">
                  <a:ln>
                    <a:noFill/>
                  </a:ln>
                  <a:solidFill>
                    <a:srgbClr val="C00000"/>
                  </a:solidFill>
                  <a:effectLst/>
                  <a:uLnTx/>
                  <a:uFillTx/>
                  <a:latin typeface="Cambria" panose="02040503050406030204" pitchFamily="18" charset="0"/>
                  <a:ea typeface="Roboto Black" panose="02000000000000000000" pitchFamily="2" charset="0"/>
                  <a:cs typeface="+mn-cs"/>
                </a:rPr>
                <a:t> </a:t>
              </a:r>
              <a:r>
                <a:rPr kumimoji="0" lang="en-US" altLang="ja-JP" sz="24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Row</a:t>
              </a:r>
              <a:endParaRPr kumimoji="0" lang="en-CH" sz="24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endParaRPr>
            </a:p>
          </p:txBody>
        </p:sp>
        <p:cxnSp>
          <p:nvCxnSpPr>
            <p:cNvPr id="36" name="Straight Connector 35">
              <a:extLst>
                <a:ext uri="{FF2B5EF4-FFF2-40B4-BE49-F238E27FC236}">
                  <a16:creationId xmlns:a16="http://schemas.microsoft.com/office/drawing/2014/main" id="{F72C919B-32D4-88BA-93E0-290015DEFF1F}"/>
                </a:ext>
              </a:extLst>
            </p:cNvPr>
            <p:cNvCxnSpPr>
              <a:cxnSpLocks/>
            </p:cNvCxnSpPr>
            <p:nvPr/>
          </p:nvCxnSpPr>
          <p:spPr>
            <a:xfrm>
              <a:off x="3235103" y="3686952"/>
              <a:ext cx="4871466" cy="0"/>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83D38D36-52BE-3DCC-AC85-974E8414CBC7}"/>
                </a:ext>
              </a:extLst>
            </p:cNvPr>
            <p:cNvSpPr txBox="1"/>
            <p:nvPr/>
          </p:nvSpPr>
          <p:spPr>
            <a:xfrm>
              <a:off x="2495449" y="3517675"/>
              <a:ext cx="681598" cy="338554"/>
            </a:xfrm>
            <a:prstGeom prst="rect">
              <a:avLst/>
            </a:prstGeom>
            <a:solidFill>
              <a:schemeClr val="bg1"/>
            </a:solid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Open</a:t>
              </a:r>
              <a:endParaRPr kumimoji="0" lang="en-CH"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cxnSp>
          <p:nvCxnSpPr>
            <p:cNvPr id="38" name="Straight Connector 37">
              <a:extLst>
                <a:ext uri="{FF2B5EF4-FFF2-40B4-BE49-F238E27FC236}">
                  <a16:creationId xmlns:a16="http://schemas.microsoft.com/office/drawing/2014/main" id="{EF32B9E5-DA09-B165-4A68-0133A8F8B2F2}"/>
                </a:ext>
              </a:extLst>
            </p:cNvPr>
            <p:cNvCxnSpPr>
              <a:cxnSpLocks/>
            </p:cNvCxnSpPr>
            <p:nvPr/>
          </p:nvCxnSpPr>
          <p:spPr>
            <a:xfrm>
              <a:off x="3235103" y="4223611"/>
              <a:ext cx="4871466" cy="0"/>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EBF9B54D-F23D-141B-64F5-CCB12BFB4420}"/>
                </a:ext>
              </a:extLst>
            </p:cNvPr>
            <p:cNvSpPr txBox="1"/>
            <p:nvPr/>
          </p:nvSpPr>
          <p:spPr>
            <a:xfrm>
              <a:off x="2489747" y="4021156"/>
              <a:ext cx="684803" cy="338554"/>
            </a:xfrm>
            <a:prstGeom prst="rect">
              <a:avLst/>
            </a:prstGeom>
            <a:solidFill>
              <a:schemeClr val="bg1"/>
            </a:solid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altLang="ja-JP"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Close</a:t>
              </a:r>
              <a:endParaRPr kumimoji="0" lang="en-CH" sz="16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nvGrpSpPr>
            <p:cNvPr id="40" name="Group 39">
              <a:extLst>
                <a:ext uri="{FF2B5EF4-FFF2-40B4-BE49-F238E27FC236}">
                  <a16:creationId xmlns:a16="http://schemas.microsoft.com/office/drawing/2014/main" id="{AEABAA7C-8A65-3A0F-F008-3A4B10BEDD7B}"/>
                </a:ext>
              </a:extLst>
            </p:cNvPr>
            <p:cNvGrpSpPr/>
            <p:nvPr/>
          </p:nvGrpSpPr>
          <p:grpSpPr>
            <a:xfrm>
              <a:off x="3235104" y="3686952"/>
              <a:ext cx="2447134" cy="536656"/>
              <a:chOff x="5760520" y="5529943"/>
              <a:chExt cx="2447134" cy="536656"/>
            </a:xfrm>
          </p:grpSpPr>
          <p:grpSp>
            <p:nvGrpSpPr>
              <p:cNvPr id="44" name="Group 43">
                <a:extLst>
                  <a:ext uri="{FF2B5EF4-FFF2-40B4-BE49-F238E27FC236}">
                    <a16:creationId xmlns:a16="http://schemas.microsoft.com/office/drawing/2014/main" id="{99BC8805-934F-9B15-60AF-A0CBFB1815B2}"/>
                  </a:ext>
                </a:extLst>
              </p:cNvPr>
              <p:cNvGrpSpPr/>
              <p:nvPr/>
            </p:nvGrpSpPr>
            <p:grpSpPr>
              <a:xfrm>
                <a:off x="5760520" y="5530456"/>
                <a:ext cx="2447134" cy="536143"/>
                <a:chOff x="3807855" y="5356681"/>
                <a:chExt cx="2713455" cy="536143"/>
              </a:xfrm>
            </p:grpSpPr>
            <p:cxnSp>
              <p:nvCxnSpPr>
                <p:cNvPr id="46" name="Connector: Elbow 45">
                  <a:extLst>
                    <a:ext uri="{FF2B5EF4-FFF2-40B4-BE49-F238E27FC236}">
                      <a16:creationId xmlns:a16="http://schemas.microsoft.com/office/drawing/2014/main" id="{D9290D0C-4AAD-A379-AD8D-8190E779F429}"/>
                    </a:ext>
                  </a:extLst>
                </p:cNvPr>
                <p:cNvCxnSpPr>
                  <a:cxnSpLocks/>
                </p:cNvCxnSpPr>
                <p:nvPr/>
              </p:nvCxnSpPr>
              <p:spPr>
                <a:xfrm flipH="1">
                  <a:off x="3807855" y="5356681"/>
                  <a:ext cx="621680"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Connector: Elbow 46">
                  <a:extLst>
                    <a:ext uri="{FF2B5EF4-FFF2-40B4-BE49-F238E27FC236}">
                      <a16:creationId xmlns:a16="http://schemas.microsoft.com/office/drawing/2014/main" id="{55092BFD-CB6E-4E21-DAF7-25455C3C98B4}"/>
                    </a:ext>
                  </a:extLst>
                </p:cNvPr>
                <p:cNvCxnSpPr>
                  <a:cxnSpLocks/>
                </p:cNvCxnSpPr>
                <p:nvPr/>
              </p:nvCxnSpPr>
              <p:spPr>
                <a:xfrm>
                  <a:off x="5899630" y="5356681"/>
                  <a:ext cx="621680"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45" name="Straight Connector 44">
                <a:extLst>
                  <a:ext uri="{FF2B5EF4-FFF2-40B4-BE49-F238E27FC236}">
                    <a16:creationId xmlns:a16="http://schemas.microsoft.com/office/drawing/2014/main" id="{484B36A8-508E-D496-23D0-D6E02671675C}"/>
                  </a:ext>
                </a:extLst>
              </p:cNvPr>
              <p:cNvCxnSpPr>
                <a:cxnSpLocks/>
              </p:cNvCxnSpPr>
              <p:nvPr/>
            </p:nvCxnSpPr>
            <p:spPr>
              <a:xfrm>
                <a:off x="6265333" y="5529943"/>
                <a:ext cx="1484551"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41" name="Connector: Elbow 40">
              <a:extLst>
                <a:ext uri="{FF2B5EF4-FFF2-40B4-BE49-F238E27FC236}">
                  <a16:creationId xmlns:a16="http://schemas.microsoft.com/office/drawing/2014/main" id="{675760C5-A67D-9169-BDF7-57A74F81BD70}"/>
                </a:ext>
              </a:extLst>
            </p:cNvPr>
            <p:cNvCxnSpPr>
              <a:cxnSpLocks/>
            </p:cNvCxnSpPr>
            <p:nvPr/>
          </p:nvCxnSpPr>
          <p:spPr>
            <a:xfrm flipH="1">
              <a:off x="5457866" y="3690394"/>
              <a:ext cx="560663"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Connector: Elbow 41">
              <a:extLst>
                <a:ext uri="{FF2B5EF4-FFF2-40B4-BE49-F238E27FC236}">
                  <a16:creationId xmlns:a16="http://schemas.microsoft.com/office/drawing/2014/main" id="{000BA60E-5148-5045-4FBB-F3F7A13AFCC5}"/>
                </a:ext>
              </a:extLst>
            </p:cNvPr>
            <p:cNvCxnSpPr>
              <a:cxnSpLocks/>
            </p:cNvCxnSpPr>
            <p:nvPr/>
          </p:nvCxnSpPr>
          <p:spPr>
            <a:xfrm>
              <a:off x="7344337" y="3690394"/>
              <a:ext cx="560663" cy="536143"/>
            </a:xfrm>
            <a:prstGeom prst="bentConnector3">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627C544-57B9-4B07-B3E5-177513C7E773}"/>
                </a:ext>
              </a:extLst>
            </p:cNvPr>
            <p:cNvCxnSpPr>
              <a:cxnSpLocks/>
            </p:cNvCxnSpPr>
            <p:nvPr/>
          </p:nvCxnSpPr>
          <p:spPr>
            <a:xfrm>
              <a:off x="5962679" y="3689881"/>
              <a:ext cx="1484551"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1" name="Content Placeholder 2">
            <a:extLst>
              <a:ext uri="{FF2B5EF4-FFF2-40B4-BE49-F238E27FC236}">
                <a16:creationId xmlns:a16="http://schemas.microsoft.com/office/drawing/2014/main" id="{7426DF7A-C34C-CA5F-85F1-9DD47CA4274D}"/>
              </a:ext>
            </a:extLst>
          </p:cNvPr>
          <p:cNvSpPr txBox="1">
            <a:spLocks/>
          </p:cNvSpPr>
          <p:nvPr/>
        </p:nvSpPr>
        <p:spPr>
          <a:xfrm>
            <a:off x="0" y="5097503"/>
            <a:ext cx="9144000" cy="1067801"/>
          </a:xfrm>
          <a:prstGeom prst="rect">
            <a:avLst/>
          </a:prstGeom>
          <a:solidFill>
            <a:srgbClr val="DEEBF7"/>
          </a:solidFill>
          <a:ln w="28575">
            <a:solidFill>
              <a:schemeClr val="tx1">
                <a:lumMod val="65000"/>
                <a:lumOff val="35000"/>
              </a:schemeClr>
            </a:solid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RowPress </a:t>
            </a:r>
            <a:r>
              <a:rPr kumimoji="0" lang="en-GB" sz="2800" b="1"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reduces the number of activations</a:t>
            </a:r>
            <a:r>
              <a:rPr kumimoji="0" lang="en-GB" sz="2800" b="0"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to induce a bitflip by </a:t>
            </a:r>
            <a:r>
              <a:rPr kumimoji="0" lang="en-GB" sz="2800" b="1"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1-2 orders of magnitude</a:t>
            </a:r>
          </a:p>
        </p:txBody>
      </p:sp>
      <p:grpSp>
        <p:nvGrpSpPr>
          <p:cNvPr id="8" name="Group 7">
            <a:extLst>
              <a:ext uri="{FF2B5EF4-FFF2-40B4-BE49-F238E27FC236}">
                <a16:creationId xmlns:a16="http://schemas.microsoft.com/office/drawing/2014/main" id="{5592424D-BA26-C5CA-81B9-45817E63651E}"/>
              </a:ext>
            </a:extLst>
          </p:cNvPr>
          <p:cNvGrpSpPr/>
          <p:nvPr/>
        </p:nvGrpSpPr>
        <p:grpSpPr>
          <a:xfrm>
            <a:off x="3289394" y="2649100"/>
            <a:ext cx="5854606" cy="1961067"/>
            <a:chOff x="3289394" y="2486774"/>
            <a:chExt cx="5854606" cy="1961067"/>
          </a:xfrm>
        </p:grpSpPr>
        <p:grpSp>
          <p:nvGrpSpPr>
            <p:cNvPr id="48" name="Group 47">
              <a:extLst>
                <a:ext uri="{FF2B5EF4-FFF2-40B4-BE49-F238E27FC236}">
                  <a16:creationId xmlns:a16="http://schemas.microsoft.com/office/drawing/2014/main" id="{28FA87A5-B88F-E60A-0E81-F0E321696160}"/>
                </a:ext>
              </a:extLst>
            </p:cNvPr>
            <p:cNvGrpSpPr/>
            <p:nvPr/>
          </p:nvGrpSpPr>
          <p:grpSpPr>
            <a:xfrm>
              <a:off x="3411505" y="2486774"/>
              <a:ext cx="1894974" cy="1252475"/>
              <a:chOff x="3747837" y="2774093"/>
              <a:chExt cx="1894974" cy="1252475"/>
            </a:xfrm>
          </p:grpSpPr>
          <p:cxnSp>
            <p:nvCxnSpPr>
              <p:cNvPr id="49" name="Straight Arrow Connector 48">
                <a:extLst>
                  <a:ext uri="{FF2B5EF4-FFF2-40B4-BE49-F238E27FC236}">
                    <a16:creationId xmlns:a16="http://schemas.microsoft.com/office/drawing/2014/main" id="{9895E55B-9295-4ECB-8CAE-343D92D896DF}"/>
                  </a:ext>
                </a:extLst>
              </p:cNvPr>
              <p:cNvCxnSpPr>
                <a:cxnSpLocks/>
              </p:cNvCxnSpPr>
              <p:nvPr/>
            </p:nvCxnSpPr>
            <p:spPr>
              <a:xfrm>
                <a:off x="3747837" y="2774093"/>
                <a:ext cx="354931" cy="0"/>
              </a:xfrm>
              <a:prstGeom prst="straightConnector1">
                <a:avLst/>
              </a:prstGeom>
              <a:ln w="28575">
                <a:solidFill>
                  <a:srgbClr val="0070C0"/>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3207467F-ACD8-51FB-1BDE-B42C98AC6EA3}"/>
                  </a:ext>
                </a:extLst>
              </p:cNvPr>
              <p:cNvCxnSpPr>
                <a:cxnSpLocks/>
              </p:cNvCxnSpPr>
              <p:nvPr/>
            </p:nvCxnSpPr>
            <p:spPr>
              <a:xfrm>
                <a:off x="3747837" y="4026568"/>
                <a:ext cx="1894974" cy="0"/>
              </a:xfrm>
              <a:prstGeom prst="straightConnector1">
                <a:avLst/>
              </a:prstGeom>
              <a:ln w="28575">
                <a:solidFill>
                  <a:srgbClr val="C00000"/>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grpSp>
        <p:sp>
          <p:nvSpPr>
            <p:cNvPr id="5" name="TextBox 4">
              <a:extLst>
                <a:ext uri="{FF2B5EF4-FFF2-40B4-BE49-F238E27FC236}">
                  <a16:creationId xmlns:a16="http://schemas.microsoft.com/office/drawing/2014/main" id="{46AFB985-473E-04F7-AB34-CEC3A574F7CE}"/>
                </a:ext>
              </a:extLst>
            </p:cNvPr>
            <p:cNvSpPr txBox="1"/>
            <p:nvPr/>
          </p:nvSpPr>
          <p:spPr>
            <a:xfrm>
              <a:off x="3289394" y="2804837"/>
              <a:ext cx="5196719"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36ns, 47K activations to induce bitflips</a:t>
              </a:r>
              <a:endParaRPr kumimoji="0" lang="en-CH" sz="20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endParaRPr>
            </a:p>
          </p:txBody>
        </p:sp>
        <p:sp>
          <p:nvSpPr>
            <p:cNvPr id="6" name="TextBox 5">
              <a:extLst>
                <a:ext uri="{FF2B5EF4-FFF2-40B4-BE49-F238E27FC236}">
                  <a16:creationId xmlns:a16="http://schemas.microsoft.com/office/drawing/2014/main" id="{6104D6E5-4CC6-B3D3-5784-2F8BEA902362}"/>
                </a:ext>
              </a:extLst>
            </p:cNvPr>
            <p:cNvSpPr txBox="1"/>
            <p:nvPr/>
          </p:nvSpPr>
          <p:spPr>
            <a:xfrm>
              <a:off x="3933984" y="4047731"/>
              <a:ext cx="5210016"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7.8µs, only 5K activations to induce bitflips</a:t>
              </a:r>
              <a:endParaRPr kumimoji="0" lang="en-CH" sz="20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endParaRPr>
            </a:p>
          </p:txBody>
        </p:sp>
      </p:grpSp>
      <p:sp>
        <p:nvSpPr>
          <p:cNvPr id="57" name="Content Placeholder 2">
            <a:extLst>
              <a:ext uri="{FF2B5EF4-FFF2-40B4-BE49-F238E27FC236}">
                <a16:creationId xmlns:a16="http://schemas.microsoft.com/office/drawing/2014/main" id="{5DBF3015-1CC7-0573-2101-C74E553C4EA5}"/>
              </a:ext>
            </a:extLst>
          </p:cNvPr>
          <p:cNvSpPr txBox="1">
            <a:spLocks/>
          </p:cNvSpPr>
          <p:nvPr/>
        </p:nvSpPr>
        <p:spPr>
          <a:xfrm>
            <a:off x="201139" y="986844"/>
            <a:ext cx="8863692" cy="54270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Cambria" panose="02040503050406030204" pitchFamily="18" charset="0"/>
                <a:ea typeface="Cambria" panose="02040503050406030204" pitchFamily="18"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ambria" panose="02040503050406030204" pitchFamily="18" charset="0"/>
                <a:ea typeface="Cambria" panose="02040503050406030204" pitchFamily="18"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ambria" panose="02040503050406030204" pitchFamily="18" charset="0"/>
                <a:ea typeface="Cambria" panose="02040503050406030204" pitchFamily="18"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Cambria" panose="02040503050406030204" pitchFamily="18" charset="0"/>
                <a:ea typeface="Cambria" panose="02040503050406030204" pitchFamily="18"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Cambria" panose="02040503050406030204" pitchFamily="18" charset="0"/>
                <a:ea typeface="Cambria" panose="02040503050406030204" pitchFamily="18"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br>
              <a:rPr kumimoji="0" lang="en-GB" sz="2800" b="0" i="0" u="none" strike="noStrike" kern="1200" cap="none" spc="0" normalizeH="0" baseline="0" noProof="0" dirty="0">
                <a:ln>
                  <a:noFill/>
                </a:ln>
                <a:solidFill>
                  <a:prstClr val="black"/>
                </a:solidFill>
                <a:effectLst/>
                <a:uLnTx/>
                <a:uFillTx/>
                <a:latin typeface="Cambria" panose="02040503050406030204" pitchFamily="18" charset="0"/>
                <a:cs typeface="+mn-cs"/>
              </a:rPr>
            </a:br>
            <a:r>
              <a:rPr kumimoji="0" lang="en-GB" sz="2800" b="0" i="0" u="none" strike="noStrike" kern="1200" cap="none" spc="0" normalizeH="0" baseline="0" noProof="0" dirty="0">
                <a:ln>
                  <a:noFill/>
                </a:ln>
                <a:solidFill>
                  <a:prstClr val="black"/>
                </a:solidFill>
                <a:effectLst/>
                <a:uLnTx/>
                <a:uFillTx/>
                <a:latin typeface="Cambria" panose="02040503050406030204" pitchFamily="18" charset="0"/>
                <a:cs typeface="+mn-cs"/>
              </a:rPr>
              <a:t>☞ </a:t>
            </a:r>
            <a:r>
              <a:rPr kumimoji="0" lang="en-GB" sz="2800" b="0" i="0" u="none" strike="noStrike" kern="1200" cap="none" spc="0" normalizeH="0" baseline="0" noProof="0" dirty="0">
                <a:ln>
                  <a:noFill/>
                </a:ln>
                <a:solidFill>
                  <a:srgbClr val="C00000"/>
                </a:solidFill>
                <a:effectLst/>
                <a:uLnTx/>
                <a:uFillTx/>
                <a:latin typeface="Cambria" panose="02040503050406030204" pitchFamily="18" charset="0"/>
                <a:cs typeface="+mn-cs"/>
              </a:rPr>
              <a:t>increase the time that the aggressor row stays open</a:t>
            </a:r>
            <a:endParaRPr kumimoji="0" lang="en-GB" sz="2800" b="0" i="0" u="none" strike="noStrike" kern="1200" cap="none" spc="0" normalizeH="0" baseline="0" noProof="0" dirty="0">
              <a:ln>
                <a:noFill/>
              </a:ln>
              <a:solidFill>
                <a:prstClr val="black"/>
              </a:solidFill>
              <a:effectLst/>
              <a:uLnTx/>
              <a:uFillTx/>
              <a:latin typeface="Cambria" panose="02040503050406030204" pitchFamily="18" charset="0"/>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mbria" panose="02040503050406030204" pitchFamily="18" charset="0"/>
              <a:cs typeface="+mn-cs"/>
            </a:endParaRPr>
          </a:p>
        </p:txBody>
      </p:sp>
    </p:spTree>
    <p:extLst>
      <p:ext uri="{BB962C8B-B14F-4D97-AF65-F5344CB8AC3E}">
        <p14:creationId xmlns:p14="http://schemas.microsoft.com/office/powerpoint/2010/main" val="40817287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A6093-3F1E-C74F-5B1B-302E3986C65D}"/>
              </a:ext>
            </a:extLst>
          </p:cNvPr>
          <p:cNvSpPr>
            <a:spLocks noGrp="1"/>
          </p:cNvSpPr>
          <p:nvPr>
            <p:ph type="title"/>
          </p:nvPr>
        </p:nvSpPr>
        <p:spPr/>
        <p:txBody>
          <a:bodyPr/>
          <a:lstStyle/>
          <a:p>
            <a:r>
              <a:rPr lang="en-US" dirty="0"/>
              <a:t>RowPress </a:t>
            </a:r>
            <a:endParaRPr lang="en-CH" dirty="0"/>
          </a:p>
        </p:txBody>
      </p:sp>
      <p:sp>
        <p:nvSpPr>
          <p:cNvPr id="7" name="Slide Number Placeholder 6">
            <a:extLst>
              <a:ext uri="{FF2B5EF4-FFF2-40B4-BE49-F238E27FC236}">
                <a16:creationId xmlns:a16="http://schemas.microsoft.com/office/drawing/2014/main" id="{15B3922B-D417-D551-C15D-E47F74EEAFA0}"/>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E31B401-36E9-4C00-B8DC-84A96D356336}" type="slidenum">
              <a:rPr kumimoji="0" lang="en-CH" sz="1800" b="1" i="0" u="none" strike="noStrike" kern="1200" cap="none" spc="0" normalizeH="0" baseline="0" noProof="0" smtClean="0">
                <a:ln>
                  <a:noFill/>
                </a:ln>
                <a:solidFill>
                  <a:prstClr val="black">
                    <a:tint val="75000"/>
                  </a:prstClr>
                </a:solidFill>
                <a:effectLst/>
                <a:uLnTx/>
                <a:uFillTx/>
                <a:latin typeface="Cambria" panose="02040503050406030204" pitchFamily="18" charset="0"/>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CH" sz="1800" b="1" i="0" u="none" strike="noStrike" kern="1200" cap="none" spc="0" normalizeH="0" baseline="0" noProof="0" dirty="0">
              <a:ln>
                <a:noFill/>
              </a:ln>
              <a:solidFill>
                <a:prstClr val="black">
                  <a:tint val="75000"/>
                </a:prstClr>
              </a:solidFill>
              <a:effectLst/>
              <a:uLnTx/>
              <a:uFillTx/>
              <a:latin typeface="Cambria" panose="02040503050406030204" pitchFamily="18" charset="0"/>
              <a:cs typeface="+mn-cs"/>
            </a:endParaRPr>
          </a:p>
        </p:txBody>
      </p:sp>
      <p:sp>
        <p:nvSpPr>
          <p:cNvPr id="3" name="Content Placeholder 2">
            <a:extLst>
              <a:ext uri="{FF2B5EF4-FFF2-40B4-BE49-F238E27FC236}">
                <a16:creationId xmlns:a16="http://schemas.microsoft.com/office/drawing/2014/main" id="{D82DAA74-29A5-A3B3-2BAA-7F7669A9D592}"/>
              </a:ext>
            </a:extLst>
          </p:cNvPr>
          <p:cNvSpPr>
            <a:spLocks noGrp="1"/>
          </p:cNvSpPr>
          <p:nvPr>
            <p:ph idx="1"/>
          </p:nvPr>
        </p:nvSpPr>
        <p:spPr>
          <a:xfrm>
            <a:off x="161802" y="855618"/>
            <a:ext cx="8863692" cy="5613347"/>
          </a:xfrm>
        </p:spPr>
        <p:txBody>
          <a:bodyPr>
            <a:normAutofit/>
          </a:bodyPr>
          <a:lstStyle/>
          <a:p>
            <a:pPr marL="0" indent="0">
              <a:spcAft>
                <a:spcPts val="600"/>
              </a:spcAft>
              <a:buNone/>
            </a:pPr>
            <a:r>
              <a:rPr lang="en-GB" sz="2800" b="1" dirty="0"/>
              <a:t>Amplifies Read Disturbance in DRAM</a:t>
            </a:r>
          </a:p>
          <a:p>
            <a:pPr>
              <a:spcAft>
                <a:spcPts val="600"/>
              </a:spcAft>
            </a:pPr>
            <a:r>
              <a:rPr lang="en-GB" dirty="0"/>
              <a:t>Reduces the minimum number of row activations needed to induce a bitflip (</a:t>
            </a:r>
            <a:r>
              <a:rPr lang="en-GB" b="1" dirty="0" err="1"/>
              <a:t>AC</a:t>
            </a:r>
            <a:r>
              <a:rPr lang="en-GB" sz="2000" b="1" dirty="0" err="1"/>
              <a:t>min</a:t>
            </a:r>
            <a:r>
              <a:rPr lang="en-GB" dirty="0"/>
              <a:t>) by </a:t>
            </a:r>
            <a:r>
              <a:rPr lang="en-GB" b="1" dirty="0">
                <a:solidFill>
                  <a:srgbClr val="C00000"/>
                </a:solidFill>
              </a:rPr>
              <a:t>1-2 orders of magnitude</a:t>
            </a:r>
          </a:p>
          <a:p>
            <a:pPr>
              <a:spcAft>
                <a:spcPts val="600"/>
              </a:spcAft>
            </a:pPr>
            <a:r>
              <a:rPr lang="en-GB" dirty="0"/>
              <a:t>In extreme cases, activating a row </a:t>
            </a:r>
            <a:r>
              <a:rPr lang="en-GB" b="1" dirty="0">
                <a:solidFill>
                  <a:srgbClr val="C00000"/>
                </a:solidFill>
              </a:rPr>
              <a:t>only once</a:t>
            </a:r>
            <a:r>
              <a:rPr lang="en-GB" dirty="0"/>
              <a:t> induces bitflips</a:t>
            </a:r>
          </a:p>
        </p:txBody>
      </p:sp>
      <p:pic>
        <p:nvPicPr>
          <p:cNvPr id="5" name="Picture 4">
            <a:extLst>
              <a:ext uri="{FF2B5EF4-FFF2-40B4-BE49-F238E27FC236}">
                <a16:creationId xmlns:a16="http://schemas.microsoft.com/office/drawing/2014/main" id="{192FFCAD-FAC3-7ADB-1F63-C606036ED596}"/>
              </a:ext>
            </a:extLst>
          </p:cNvPr>
          <p:cNvPicPr>
            <a:picLocks noChangeAspect="1"/>
          </p:cNvPicPr>
          <p:nvPr/>
        </p:nvPicPr>
        <p:blipFill>
          <a:blip r:embed="rId3"/>
          <a:stretch>
            <a:fillRect/>
          </a:stretch>
        </p:blipFill>
        <p:spPr>
          <a:xfrm>
            <a:off x="338570" y="3209772"/>
            <a:ext cx="8423564" cy="3027540"/>
          </a:xfrm>
          <a:prstGeom prst="rect">
            <a:avLst/>
          </a:prstGeom>
        </p:spPr>
      </p:pic>
      <p:grpSp>
        <p:nvGrpSpPr>
          <p:cNvPr id="18" name="Group 17">
            <a:extLst>
              <a:ext uri="{FF2B5EF4-FFF2-40B4-BE49-F238E27FC236}">
                <a16:creationId xmlns:a16="http://schemas.microsoft.com/office/drawing/2014/main" id="{D8DCA83E-AF19-1681-940C-09BB0886BA77}"/>
              </a:ext>
            </a:extLst>
          </p:cNvPr>
          <p:cNvGrpSpPr/>
          <p:nvPr/>
        </p:nvGrpSpPr>
        <p:grpSpPr>
          <a:xfrm>
            <a:off x="1294014" y="4017221"/>
            <a:ext cx="7113630" cy="1354974"/>
            <a:chOff x="1294014" y="3782291"/>
            <a:chExt cx="7113630" cy="1354974"/>
          </a:xfrm>
        </p:grpSpPr>
        <p:cxnSp>
          <p:nvCxnSpPr>
            <p:cNvPr id="13" name="Straight Arrow Connector 12">
              <a:extLst>
                <a:ext uri="{FF2B5EF4-FFF2-40B4-BE49-F238E27FC236}">
                  <a16:creationId xmlns:a16="http://schemas.microsoft.com/office/drawing/2014/main" id="{6E0F24EC-55BE-C8CB-47FA-528AC4288ECF}"/>
                </a:ext>
              </a:extLst>
            </p:cNvPr>
            <p:cNvCxnSpPr>
              <a:cxnSpLocks/>
            </p:cNvCxnSpPr>
            <p:nvPr/>
          </p:nvCxnSpPr>
          <p:spPr>
            <a:xfrm>
              <a:off x="3895898" y="3823855"/>
              <a:ext cx="1917469" cy="1313410"/>
            </a:xfrm>
            <a:prstGeom prst="straightConnector1">
              <a:avLst/>
            </a:prstGeom>
            <a:ln w="57150">
              <a:solidFill>
                <a:srgbClr val="C0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C24AECD-F6C6-A82F-FD4E-317656B6DF3E}"/>
                </a:ext>
              </a:extLst>
            </p:cNvPr>
            <p:cNvCxnSpPr>
              <a:cxnSpLocks/>
            </p:cNvCxnSpPr>
            <p:nvPr/>
          </p:nvCxnSpPr>
          <p:spPr>
            <a:xfrm>
              <a:off x="1294014" y="3782291"/>
              <a:ext cx="1917469" cy="1313410"/>
            </a:xfrm>
            <a:prstGeom prst="straightConnector1">
              <a:avLst/>
            </a:prstGeom>
            <a:ln w="57150">
              <a:solidFill>
                <a:srgbClr val="C0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3D50C1E3-F4A9-9F21-2C4B-C9375FE576BB}"/>
                </a:ext>
              </a:extLst>
            </p:cNvPr>
            <p:cNvCxnSpPr>
              <a:cxnSpLocks/>
            </p:cNvCxnSpPr>
            <p:nvPr/>
          </p:nvCxnSpPr>
          <p:spPr>
            <a:xfrm>
              <a:off x="6490175" y="3810377"/>
              <a:ext cx="1917469" cy="1313410"/>
            </a:xfrm>
            <a:prstGeom prst="straightConnector1">
              <a:avLst/>
            </a:prstGeom>
            <a:ln w="57150">
              <a:solidFill>
                <a:srgbClr val="C0000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03471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41599344"/>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 “Early” Position Paper </a:t>
            </a:r>
            <a:r>
              <a:rPr lang="en-US" sz="3200" b="1" dirty="0"/>
              <a:t>[IMW 2013]</a:t>
            </a:r>
          </a:p>
        </p:txBody>
      </p:sp>
      <p:sp>
        <p:nvSpPr>
          <p:cNvPr id="3" name="Content Placeholder 2"/>
          <p:cNvSpPr>
            <a:spLocks noGrp="1"/>
          </p:cNvSpPr>
          <p:nvPr>
            <p:ph idx="1"/>
          </p:nvPr>
        </p:nvSpPr>
        <p:spPr>
          <a:xfrm>
            <a:off x="228600" y="997527"/>
            <a:ext cx="8915400"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 Scaling: A Systems Architecture Perspective"</a:t>
            </a:r>
            <a:br>
              <a:rPr lang="en-US" dirty="0">
                <a:solidFill>
                  <a:srgbClr val="0000FF"/>
                </a:solidFill>
              </a:rPr>
            </a:br>
            <a:r>
              <a:rPr lang="en-US" i="1" dirty="0"/>
              <a:t>Proceedings of the </a:t>
            </a:r>
            <a:r>
              <a:rPr lang="en-US" i="1" dirty="0">
                <a:hlinkClick r:id="rId3"/>
              </a:rPr>
              <a:t>5th International Memory Workshop</a:t>
            </a:r>
            <a:r>
              <a:rPr lang="en-US" i="1" dirty="0"/>
              <a:t> (</a:t>
            </a:r>
            <a:r>
              <a:rPr lang="en-US" b="1" i="1" dirty="0"/>
              <a:t>IMW</a:t>
            </a:r>
            <a:r>
              <a:rPr lang="en-US" i="1" dirty="0"/>
              <a:t>)</a:t>
            </a:r>
            <a:r>
              <a:rPr lang="en-US" dirty="0"/>
              <a:t>, Monterey, CA, May 2013. </a:t>
            </a:r>
            <a:r>
              <a:rPr lang="en-US" dirty="0">
                <a:hlinkClick r:id="rId4"/>
              </a:rPr>
              <a:t>Slides (pptx)</a:t>
            </a:r>
            <a:r>
              <a:rPr lang="en-US" dirty="0"/>
              <a:t> </a:t>
            </a:r>
            <a:r>
              <a:rPr lang="en-US" dirty="0">
                <a:hlinkClick r:id="rId5"/>
              </a:rPr>
              <a:t>(pdf)</a:t>
            </a:r>
            <a:r>
              <a:rPr lang="en-US" dirty="0"/>
              <a:t> </a:t>
            </a:r>
            <a:br>
              <a:rPr lang="en-US" dirty="0"/>
            </a:br>
            <a:r>
              <a:rPr lang="en-US" dirty="0">
                <a:hlinkClick r:id="rId6"/>
              </a:rPr>
              <a:t>EETimes Reprint</a:t>
            </a:r>
            <a:endParaRPr lang="en-US" dirty="0"/>
          </a:p>
          <a:p>
            <a:pPr marL="0" indent="0">
              <a:buNone/>
            </a:pPr>
            <a:br>
              <a:rPr lang="en-US" dirty="0"/>
            </a:br>
            <a:endParaRPr lang="en-US" dirty="0"/>
          </a:p>
        </p:txBody>
      </p:sp>
      <p:pic>
        <p:nvPicPr>
          <p:cNvPr id="6" name="Picture 5"/>
          <p:cNvPicPr>
            <a:picLocks noChangeAspect="1"/>
          </p:cNvPicPr>
          <p:nvPr/>
        </p:nvPicPr>
        <p:blipFill>
          <a:blip r:embed="rId7"/>
          <a:stretch>
            <a:fillRect/>
          </a:stretch>
        </p:blipFill>
        <p:spPr>
          <a:xfrm>
            <a:off x="0" y="4149080"/>
            <a:ext cx="9144000" cy="1639019"/>
          </a:xfrm>
          <a:prstGeom prst="rect">
            <a:avLst/>
          </a:prstGeom>
        </p:spPr>
      </p:pic>
      <p:sp>
        <p:nvSpPr>
          <p:cNvPr id="5" name="TextBox 4">
            <a:extLst>
              <a:ext uri="{FF2B5EF4-FFF2-40B4-BE49-F238E27FC236}">
                <a16:creationId xmlns:a16="http://schemas.microsoft.com/office/drawing/2014/main" id="{2CB311F9-F741-644A-9EB2-894E4CF2F735}"/>
              </a:ext>
            </a:extLst>
          </p:cNvPr>
          <p:cNvSpPr txBox="1"/>
          <p:nvPr/>
        </p:nvSpPr>
        <p:spPr>
          <a:xfrm>
            <a:off x="192006" y="6488668"/>
            <a:ext cx="868378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8">
                  <a:extLst>
                    <a:ext uri="{A12FA001-AC4F-418D-AE19-62706E023703}">
                      <ahyp:hlinkClr xmlns:ahyp="http://schemas.microsoft.com/office/drawing/2018/hyperlinkcolor" val="tx"/>
                    </a:ext>
                  </a:extLst>
                </a:hlinkClick>
              </a:rPr>
              <a:t>https://people.inf.ethz.ch/omutlu/pub/memory-scaling_memcon13.pdf</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3649551386"/>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DB319-8E66-00F6-93DD-5722518EB815}"/>
              </a:ext>
            </a:extLst>
          </p:cNvPr>
          <p:cNvSpPr>
            <a:spLocks noGrp="1"/>
          </p:cNvSpPr>
          <p:nvPr>
            <p:ph type="title"/>
          </p:nvPr>
        </p:nvSpPr>
        <p:spPr>
          <a:xfrm>
            <a:off x="228600" y="152400"/>
            <a:ext cx="9167936" cy="884238"/>
          </a:xfrm>
        </p:spPr>
        <p:txBody>
          <a:bodyPr/>
          <a:lstStyle/>
          <a:p>
            <a:r>
              <a:rPr lang="en-US" dirty="0"/>
              <a:t>Industry’s Intelligent DRAM Controllers (I)</a:t>
            </a:r>
          </a:p>
        </p:txBody>
      </p:sp>
      <p:sp>
        <p:nvSpPr>
          <p:cNvPr id="3" name="Content Placeholder 2">
            <a:extLst>
              <a:ext uri="{FF2B5EF4-FFF2-40B4-BE49-F238E27FC236}">
                <a16:creationId xmlns:a16="http://schemas.microsoft.com/office/drawing/2014/main" id="{32E4365F-0157-71AB-EE28-F37F7F5A86E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D296D3A6-F51A-07E9-0938-5B27AEBFC62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BE3D02F1-D557-14EC-35D5-3427B99039A8}"/>
              </a:ext>
            </a:extLst>
          </p:cNvPr>
          <p:cNvPicPr>
            <a:picLocks noChangeAspect="1"/>
          </p:cNvPicPr>
          <p:nvPr/>
        </p:nvPicPr>
        <p:blipFill>
          <a:blip r:embed="rId2"/>
          <a:stretch>
            <a:fillRect/>
          </a:stretch>
        </p:blipFill>
        <p:spPr>
          <a:xfrm>
            <a:off x="391116" y="969962"/>
            <a:ext cx="6522180" cy="4430493"/>
          </a:xfrm>
          <a:prstGeom prst="rect">
            <a:avLst/>
          </a:prstGeom>
        </p:spPr>
      </p:pic>
      <p:pic>
        <p:nvPicPr>
          <p:cNvPr id="6" name="Picture 5">
            <a:extLst>
              <a:ext uri="{FF2B5EF4-FFF2-40B4-BE49-F238E27FC236}">
                <a16:creationId xmlns:a16="http://schemas.microsoft.com/office/drawing/2014/main" id="{EF36A4D7-6D7A-2850-497F-89229559CA39}"/>
              </a:ext>
            </a:extLst>
          </p:cNvPr>
          <p:cNvPicPr>
            <a:picLocks noChangeAspect="1"/>
          </p:cNvPicPr>
          <p:nvPr/>
        </p:nvPicPr>
        <p:blipFill>
          <a:blip r:embed="rId3"/>
          <a:stretch>
            <a:fillRect/>
          </a:stretch>
        </p:blipFill>
        <p:spPr>
          <a:xfrm>
            <a:off x="4427984" y="4985185"/>
            <a:ext cx="4335618" cy="1353012"/>
          </a:xfrm>
          <a:prstGeom prst="rect">
            <a:avLst/>
          </a:prstGeom>
        </p:spPr>
      </p:pic>
    </p:spTree>
    <p:extLst>
      <p:ext uri="{BB962C8B-B14F-4D97-AF65-F5344CB8AC3E}">
        <p14:creationId xmlns:p14="http://schemas.microsoft.com/office/powerpoint/2010/main" val="1805075245"/>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DABE2-29FF-FCE3-C45F-A2088EB0559E}"/>
              </a:ext>
            </a:extLst>
          </p:cNvPr>
          <p:cNvSpPr>
            <a:spLocks noGrp="1"/>
          </p:cNvSpPr>
          <p:nvPr>
            <p:ph type="title"/>
          </p:nvPr>
        </p:nvSpPr>
        <p:spPr>
          <a:xfrm>
            <a:off x="228600" y="152400"/>
            <a:ext cx="9311952" cy="884238"/>
          </a:xfrm>
        </p:spPr>
        <p:txBody>
          <a:bodyPr/>
          <a:lstStyle/>
          <a:p>
            <a:r>
              <a:rPr lang="en-US" dirty="0"/>
              <a:t>Industry’s Intelligent DRAM Controllers (II)</a:t>
            </a:r>
          </a:p>
        </p:txBody>
      </p:sp>
      <p:sp>
        <p:nvSpPr>
          <p:cNvPr id="3" name="Content Placeholder 2">
            <a:extLst>
              <a:ext uri="{FF2B5EF4-FFF2-40B4-BE49-F238E27FC236}">
                <a16:creationId xmlns:a16="http://schemas.microsoft.com/office/drawing/2014/main" id="{91FBC413-CAB8-60DE-6F64-4280CA9E77FB}"/>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8722142-6FCC-F9E0-4AB8-A2C2846B8C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F2625A21-4CB9-8B74-EBC7-9CC55B40988C}"/>
              </a:ext>
            </a:extLst>
          </p:cNvPr>
          <p:cNvPicPr>
            <a:picLocks noChangeAspect="1"/>
          </p:cNvPicPr>
          <p:nvPr/>
        </p:nvPicPr>
        <p:blipFill>
          <a:blip r:embed="rId2"/>
          <a:stretch>
            <a:fillRect/>
          </a:stretch>
        </p:blipFill>
        <p:spPr>
          <a:xfrm>
            <a:off x="1149350" y="1162051"/>
            <a:ext cx="6845300" cy="5054600"/>
          </a:xfrm>
          <a:prstGeom prst="rect">
            <a:avLst/>
          </a:prstGeom>
        </p:spPr>
      </p:pic>
    </p:spTree>
    <p:extLst>
      <p:ext uri="{BB962C8B-B14F-4D97-AF65-F5344CB8AC3E}">
        <p14:creationId xmlns:p14="http://schemas.microsoft.com/office/powerpoint/2010/main" val="2557587656"/>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3A01C-343C-5A36-824B-7546B1343204}"/>
              </a:ext>
            </a:extLst>
          </p:cNvPr>
          <p:cNvSpPr>
            <a:spLocks noGrp="1"/>
          </p:cNvSpPr>
          <p:nvPr>
            <p:ph type="title"/>
          </p:nvPr>
        </p:nvSpPr>
        <p:spPr>
          <a:xfrm>
            <a:off x="228600" y="152400"/>
            <a:ext cx="9095928" cy="884238"/>
          </a:xfrm>
        </p:spPr>
        <p:txBody>
          <a:bodyPr/>
          <a:lstStyle/>
          <a:p>
            <a:r>
              <a:rPr lang="en-US" sz="3900" dirty="0"/>
              <a:t>Industry’s Intelligent DRAM Controllers (III)</a:t>
            </a:r>
          </a:p>
        </p:txBody>
      </p:sp>
      <p:sp>
        <p:nvSpPr>
          <p:cNvPr id="3" name="Content Placeholder 2">
            <a:extLst>
              <a:ext uri="{FF2B5EF4-FFF2-40B4-BE49-F238E27FC236}">
                <a16:creationId xmlns:a16="http://schemas.microsoft.com/office/drawing/2014/main" id="{E2B2DB4A-C62C-8126-3A46-E74923B2E172}"/>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8440593-8450-7483-393A-8B4DBB79E01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A8C564D4-3ABE-D817-0CBB-AE75FE5076F0}"/>
              </a:ext>
            </a:extLst>
          </p:cNvPr>
          <p:cNvPicPr>
            <a:picLocks noChangeAspect="1"/>
          </p:cNvPicPr>
          <p:nvPr/>
        </p:nvPicPr>
        <p:blipFill>
          <a:blip r:embed="rId2"/>
          <a:stretch>
            <a:fillRect/>
          </a:stretch>
        </p:blipFill>
        <p:spPr>
          <a:xfrm>
            <a:off x="971600" y="993663"/>
            <a:ext cx="5541529" cy="5356448"/>
          </a:xfrm>
          <a:prstGeom prst="rect">
            <a:avLst/>
          </a:prstGeom>
        </p:spPr>
      </p:pic>
      <p:pic>
        <p:nvPicPr>
          <p:cNvPr id="6" name="Picture 5">
            <a:extLst>
              <a:ext uri="{FF2B5EF4-FFF2-40B4-BE49-F238E27FC236}">
                <a16:creationId xmlns:a16="http://schemas.microsoft.com/office/drawing/2014/main" id="{3DA29F55-ED59-1DFC-F7B8-41092CC2F5FA}"/>
              </a:ext>
            </a:extLst>
          </p:cNvPr>
          <p:cNvPicPr>
            <a:picLocks noChangeAspect="1"/>
          </p:cNvPicPr>
          <p:nvPr/>
        </p:nvPicPr>
        <p:blipFill>
          <a:blip r:embed="rId3"/>
          <a:stretch>
            <a:fillRect/>
          </a:stretch>
        </p:blipFill>
        <p:spPr>
          <a:xfrm>
            <a:off x="6749869" y="4742904"/>
            <a:ext cx="2319745" cy="1575795"/>
          </a:xfrm>
          <a:prstGeom prst="rect">
            <a:avLst/>
          </a:prstGeom>
        </p:spPr>
      </p:pic>
    </p:spTree>
    <p:extLst>
      <p:ext uri="{BB962C8B-B14F-4D97-AF65-F5344CB8AC3E}">
        <p14:creationId xmlns:p14="http://schemas.microsoft.com/office/powerpoint/2010/main" val="1081192869"/>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83520-AAE5-BC54-1A37-67AA3C05723E}"/>
              </a:ext>
            </a:extLst>
          </p:cNvPr>
          <p:cNvSpPr>
            <a:spLocks noGrp="1"/>
          </p:cNvSpPr>
          <p:nvPr>
            <p:ph type="title"/>
          </p:nvPr>
        </p:nvSpPr>
        <p:spPr/>
        <p:txBody>
          <a:bodyPr/>
          <a:lstStyle/>
          <a:p>
            <a:r>
              <a:rPr lang="en-US" dirty="0"/>
              <a:t>Recent Improvements in JEDEC (2024)</a:t>
            </a:r>
          </a:p>
        </p:txBody>
      </p:sp>
      <p:sp>
        <p:nvSpPr>
          <p:cNvPr id="3" name="Content Placeholder 2">
            <a:extLst>
              <a:ext uri="{FF2B5EF4-FFF2-40B4-BE49-F238E27FC236}">
                <a16:creationId xmlns:a16="http://schemas.microsoft.com/office/drawing/2014/main" id="{264485C1-5E6A-0CB4-56ED-A3C7DB1FFA7D}"/>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A57317FB-D5FE-A597-D3A1-5730D9A33D5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2B6FC288-6FDF-CF7A-DDC4-ABEAEFB80708}"/>
              </a:ext>
            </a:extLst>
          </p:cNvPr>
          <p:cNvPicPr>
            <a:picLocks noChangeAspect="1"/>
          </p:cNvPicPr>
          <p:nvPr/>
        </p:nvPicPr>
        <p:blipFill>
          <a:blip r:embed="rId2"/>
          <a:stretch>
            <a:fillRect/>
          </a:stretch>
        </p:blipFill>
        <p:spPr>
          <a:xfrm>
            <a:off x="685800" y="2296792"/>
            <a:ext cx="7772400" cy="4156544"/>
          </a:xfrm>
          <a:prstGeom prst="rect">
            <a:avLst/>
          </a:prstGeom>
        </p:spPr>
      </p:pic>
      <p:pic>
        <p:nvPicPr>
          <p:cNvPr id="6" name="Picture 5">
            <a:extLst>
              <a:ext uri="{FF2B5EF4-FFF2-40B4-BE49-F238E27FC236}">
                <a16:creationId xmlns:a16="http://schemas.microsoft.com/office/drawing/2014/main" id="{11367C7B-373D-8421-108E-2325C880658E}"/>
              </a:ext>
            </a:extLst>
          </p:cNvPr>
          <p:cNvPicPr>
            <a:picLocks noChangeAspect="1"/>
          </p:cNvPicPr>
          <p:nvPr/>
        </p:nvPicPr>
        <p:blipFill>
          <a:blip r:embed="rId3"/>
          <a:stretch>
            <a:fillRect/>
          </a:stretch>
        </p:blipFill>
        <p:spPr>
          <a:xfrm>
            <a:off x="685800" y="1012958"/>
            <a:ext cx="7772400" cy="1767970"/>
          </a:xfrm>
          <a:prstGeom prst="rect">
            <a:avLst/>
          </a:prstGeom>
        </p:spPr>
      </p:pic>
    </p:spTree>
    <p:extLst>
      <p:ext uri="{BB962C8B-B14F-4D97-AF65-F5344CB8AC3E}">
        <p14:creationId xmlns:p14="http://schemas.microsoft.com/office/powerpoint/2010/main" val="3563918078"/>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DC733-76D8-B62A-09B2-AFE2CEC3DA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F2394B-9A6D-B56F-9A40-D2A953C0F5B5}"/>
              </a:ext>
            </a:extLst>
          </p:cNvPr>
          <p:cNvSpPr>
            <a:spLocks noGrp="1"/>
          </p:cNvSpPr>
          <p:nvPr>
            <p:ph type="title"/>
          </p:nvPr>
        </p:nvSpPr>
        <p:spPr/>
        <p:txBody>
          <a:bodyPr/>
          <a:lstStyle/>
          <a:p>
            <a:r>
              <a:rPr lang="en-US" dirty="0"/>
              <a:t>Are Solutions Good?</a:t>
            </a:r>
          </a:p>
        </p:txBody>
      </p:sp>
      <p:sp>
        <p:nvSpPr>
          <p:cNvPr id="3" name="Content Placeholder 2">
            <a:extLst>
              <a:ext uri="{FF2B5EF4-FFF2-40B4-BE49-F238E27FC236}">
                <a16:creationId xmlns:a16="http://schemas.microsoft.com/office/drawing/2014/main" id="{30F0EB46-3861-0676-9BE9-A5B64EFCD204}"/>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38EDCE19-8CD0-E65A-3AC0-02F0FD14167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E8A6BA-C088-9441-9826-2C0854D7F91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mn-ea"/>
              <a:cs typeface="Arial" panose="020B0604020202020204" pitchFamily="34" charset="0"/>
            </a:endParaRPr>
          </a:p>
        </p:txBody>
      </p:sp>
      <p:grpSp>
        <p:nvGrpSpPr>
          <p:cNvPr id="5" name="Group 4">
            <a:extLst>
              <a:ext uri="{FF2B5EF4-FFF2-40B4-BE49-F238E27FC236}">
                <a16:creationId xmlns:a16="http://schemas.microsoft.com/office/drawing/2014/main" id="{D948926A-149E-A2CE-0722-7010D6F3A7E0}"/>
              </a:ext>
            </a:extLst>
          </p:cNvPr>
          <p:cNvGrpSpPr/>
          <p:nvPr/>
        </p:nvGrpSpPr>
        <p:grpSpPr>
          <a:xfrm>
            <a:off x="1562100" y="2636912"/>
            <a:ext cx="5943600" cy="4138538"/>
            <a:chOff x="1468855" y="4209510"/>
            <a:chExt cx="5943600" cy="4138538"/>
          </a:xfrm>
        </p:grpSpPr>
        <p:sp>
          <p:nvSpPr>
            <p:cNvPr id="6" name="TextBox 5">
              <a:extLst>
                <a:ext uri="{FF2B5EF4-FFF2-40B4-BE49-F238E27FC236}">
                  <a16:creationId xmlns:a16="http://schemas.microsoft.com/office/drawing/2014/main" id="{027435B2-27A9-A8AB-B2A8-7508ABC65175}"/>
                </a:ext>
              </a:extLst>
            </p:cNvPr>
            <p:cNvSpPr txBox="1"/>
            <p:nvPr/>
          </p:nvSpPr>
          <p:spPr>
            <a:xfrm>
              <a:off x="1468855" y="8117216"/>
              <a:ext cx="5943600" cy="2308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lumMod val="65000"/>
                    </a:prstClr>
                  </a:solidFill>
                  <a:effectLst/>
                  <a:uLnTx/>
                  <a:uFillTx/>
                  <a:latin typeface="Roboto" panose="02000000000000000000" pitchFamily="2" charset="0"/>
                  <a:ea typeface="Roboto" panose="02000000000000000000" pitchFamily="2" charset="0"/>
                  <a:cs typeface="Roboto" panose="02000000000000000000" pitchFamily="2" charset="0"/>
                </a:rPr>
                <a:t>https://www.reddit.com/r/CrappyDesign/comments/arw0q8/now_this_this_is_poor_fencing/</a:t>
              </a:r>
            </a:p>
          </p:txBody>
        </p:sp>
        <p:pic>
          <p:nvPicPr>
            <p:cNvPr id="7" name="Picture 6" descr="CDN media">
              <a:extLst>
                <a:ext uri="{FF2B5EF4-FFF2-40B4-BE49-F238E27FC236}">
                  <a16:creationId xmlns:a16="http://schemas.microsoft.com/office/drawing/2014/main" id="{68846D65-90B8-044D-DEE4-4AFEC5CAA2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572" b="10617"/>
            <a:stretch/>
          </p:blipFill>
          <p:spPr bwMode="auto">
            <a:xfrm>
              <a:off x="2897605" y="4209510"/>
              <a:ext cx="3162300" cy="1956673"/>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Freeform: Shape 14">
            <a:extLst>
              <a:ext uri="{FF2B5EF4-FFF2-40B4-BE49-F238E27FC236}">
                <a16:creationId xmlns:a16="http://schemas.microsoft.com/office/drawing/2014/main" id="{CC09A6C0-84FB-1444-9908-CA152CE665E8}"/>
              </a:ext>
            </a:extLst>
          </p:cNvPr>
          <p:cNvSpPr/>
          <p:nvPr/>
        </p:nvSpPr>
        <p:spPr>
          <a:xfrm rot="20700000">
            <a:off x="1958578" y="3924583"/>
            <a:ext cx="4856173" cy="619316"/>
          </a:xfrm>
          <a:custGeom>
            <a:avLst/>
            <a:gdLst>
              <a:gd name="connsiteX0" fmla="*/ 0 w 6635416"/>
              <a:gd name="connsiteY0" fmla="*/ 174458 h 1112921"/>
              <a:gd name="connsiteX1" fmla="*/ 60158 w 6635416"/>
              <a:gd name="connsiteY1" fmla="*/ 162426 h 1112921"/>
              <a:gd name="connsiteX2" fmla="*/ 475247 w 6635416"/>
              <a:gd name="connsiteY2" fmla="*/ 132347 h 1112921"/>
              <a:gd name="connsiteX3" fmla="*/ 1834816 w 6635416"/>
              <a:gd name="connsiteY3" fmla="*/ 258679 h 1112921"/>
              <a:gd name="connsiteX4" fmla="*/ 2087479 w 6635416"/>
              <a:gd name="connsiteY4" fmla="*/ 342900 h 1112921"/>
              <a:gd name="connsiteX5" fmla="*/ 2183732 w 6635416"/>
              <a:gd name="connsiteY5" fmla="*/ 391026 h 1112921"/>
              <a:gd name="connsiteX6" fmla="*/ 2225842 w 6635416"/>
              <a:gd name="connsiteY6" fmla="*/ 481263 h 1112921"/>
              <a:gd name="connsiteX7" fmla="*/ 2478505 w 6635416"/>
              <a:gd name="connsiteY7" fmla="*/ 878305 h 1112921"/>
              <a:gd name="connsiteX8" fmla="*/ 2827421 w 6635416"/>
              <a:gd name="connsiteY8" fmla="*/ 1016668 h 1112921"/>
              <a:gd name="connsiteX9" fmla="*/ 3603458 w 6635416"/>
              <a:gd name="connsiteY9" fmla="*/ 1112921 h 1112921"/>
              <a:gd name="connsiteX10" fmla="*/ 4114800 w 6635416"/>
              <a:gd name="connsiteY10" fmla="*/ 1010652 h 1112921"/>
              <a:gd name="connsiteX11" fmla="*/ 4391526 w 6635416"/>
              <a:gd name="connsiteY11" fmla="*/ 421105 h 1112921"/>
              <a:gd name="connsiteX12" fmla="*/ 4499811 w 6635416"/>
              <a:gd name="connsiteY12" fmla="*/ 258679 h 1112921"/>
              <a:gd name="connsiteX13" fmla="*/ 5203658 w 6635416"/>
              <a:gd name="connsiteY13" fmla="*/ 78205 h 1112921"/>
              <a:gd name="connsiteX14" fmla="*/ 5642811 w 6635416"/>
              <a:gd name="connsiteY14" fmla="*/ 36095 h 1112921"/>
              <a:gd name="connsiteX15" fmla="*/ 6430879 w 6635416"/>
              <a:gd name="connsiteY15" fmla="*/ 12031 h 1112921"/>
              <a:gd name="connsiteX16" fmla="*/ 6635416 w 6635416"/>
              <a:gd name="connsiteY16" fmla="*/ 0 h 111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635416" h="1112921">
                <a:moveTo>
                  <a:pt x="0" y="174458"/>
                </a:moveTo>
                <a:cubicBezTo>
                  <a:pt x="20053" y="170447"/>
                  <a:pt x="39892" y="165165"/>
                  <a:pt x="60158" y="162426"/>
                </a:cubicBezTo>
                <a:cubicBezTo>
                  <a:pt x="238785" y="138287"/>
                  <a:pt x="272801" y="141988"/>
                  <a:pt x="475247" y="132347"/>
                </a:cubicBezTo>
                <a:cubicBezTo>
                  <a:pt x="1012796" y="163968"/>
                  <a:pt x="1363719" y="138501"/>
                  <a:pt x="1834816" y="258679"/>
                </a:cubicBezTo>
                <a:cubicBezTo>
                  <a:pt x="1920838" y="280623"/>
                  <a:pt x="2004473" y="311415"/>
                  <a:pt x="2087479" y="342900"/>
                </a:cubicBezTo>
                <a:cubicBezTo>
                  <a:pt x="2121019" y="355622"/>
                  <a:pt x="2151648" y="374984"/>
                  <a:pt x="2183732" y="391026"/>
                </a:cubicBezTo>
                <a:cubicBezTo>
                  <a:pt x="2197769" y="421105"/>
                  <a:pt x="2210998" y="451574"/>
                  <a:pt x="2225842" y="481263"/>
                </a:cubicBezTo>
                <a:cubicBezTo>
                  <a:pt x="2308907" y="647394"/>
                  <a:pt x="2343301" y="759589"/>
                  <a:pt x="2478505" y="878305"/>
                </a:cubicBezTo>
                <a:cubicBezTo>
                  <a:pt x="2578909" y="966464"/>
                  <a:pt x="2698673" y="990918"/>
                  <a:pt x="2827421" y="1016668"/>
                </a:cubicBezTo>
                <a:cubicBezTo>
                  <a:pt x="3225240" y="1096232"/>
                  <a:pt x="3234275" y="1086551"/>
                  <a:pt x="3603458" y="1112921"/>
                </a:cubicBezTo>
                <a:cubicBezTo>
                  <a:pt x="3788972" y="1102802"/>
                  <a:pt x="3961440" y="1134645"/>
                  <a:pt x="4114800" y="1010652"/>
                </a:cubicBezTo>
                <a:cubicBezTo>
                  <a:pt x="4249910" y="901415"/>
                  <a:pt x="4355756" y="474760"/>
                  <a:pt x="4391526" y="421105"/>
                </a:cubicBezTo>
                <a:cubicBezTo>
                  <a:pt x="4427621" y="366963"/>
                  <a:pt x="4449449" y="299884"/>
                  <a:pt x="4499811" y="258679"/>
                </a:cubicBezTo>
                <a:cubicBezTo>
                  <a:pt x="4681513" y="110014"/>
                  <a:pt x="5007962" y="102507"/>
                  <a:pt x="5203658" y="78205"/>
                </a:cubicBezTo>
                <a:cubicBezTo>
                  <a:pt x="5349593" y="60082"/>
                  <a:pt x="5496099" y="46144"/>
                  <a:pt x="5642811" y="36095"/>
                </a:cubicBezTo>
                <a:cubicBezTo>
                  <a:pt x="5901316" y="18389"/>
                  <a:pt x="6171184" y="16509"/>
                  <a:pt x="6430879" y="12031"/>
                </a:cubicBezTo>
                <a:lnTo>
                  <a:pt x="6635416" y="0"/>
                </a:lnTo>
              </a:path>
            </a:pathLst>
          </a:custGeom>
          <a:noFill/>
          <a:ln w="76200">
            <a:solidFill>
              <a:srgbClr val="C00000"/>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59311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A1796-B31A-2646-EB07-DF69B34AC6DA}"/>
              </a:ext>
            </a:extLst>
          </p:cNvPr>
          <p:cNvSpPr>
            <a:spLocks noGrp="1"/>
          </p:cNvSpPr>
          <p:nvPr>
            <p:ph type="title"/>
          </p:nvPr>
        </p:nvSpPr>
        <p:spPr>
          <a:xfrm>
            <a:off x="228600" y="152400"/>
            <a:ext cx="8915400" cy="884238"/>
          </a:xfrm>
        </p:spPr>
        <p:txBody>
          <a:bodyPr/>
          <a:lstStyle/>
          <a:p>
            <a:r>
              <a:rPr lang="en-US" dirty="0"/>
              <a:t>Evaluation of Industry’s Recent Solutions</a:t>
            </a:r>
          </a:p>
        </p:txBody>
      </p:sp>
      <p:sp>
        <p:nvSpPr>
          <p:cNvPr id="3" name="Content Placeholder 2">
            <a:extLst>
              <a:ext uri="{FF2B5EF4-FFF2-40B4-BE49-F238E27FC236}">
                <a16:creationId xmlns:a16="http://schemas.microsoft.com/office/drawing/2014/main" id="{F1FAE7F0-0A21-A3BC-16A6-3C347AB478E8}"/>
              </a:ext>
            </a:extLst>
          </p:cNvPr>
          <p:cNvSpPr>
            <a:spLocks noGrp="1"/>
          </p:cNvSpPr>
          <p:nvPr>
            <p:ph idx="1"/>
          </p:nvPr>
        </p:nvSpPr>
        <p:spPr/>
        <p:txBody>
          <a:bodyPr/>
          <a:lstStyle/>
          <a:p>
            <a:r>
              <a:rPr lang="en-US" b="1" dirty="0">
                <a:solidFill>
                  <a:srgbClr val="0000FF"/>
                </a:solidFill>
              </a:rPr>
              <a:t>Appears at DRAMSec 2024</a:t>
            </a:r>
          </a:p>
        </p:txBody>
      </p:sp>
      <p:sp>
        <p:nvSpPr>
          <p:cNvPr id="4" name="Slide Number Placeholder 3">
            <a:extLst>
              <a:ext uri="{FF2B5EF4-FFF2-40B4-BE49-F238E27FC236}">
                <a16:creationId xmlns:a16="http://schemas.microsoft.com/office/drawing/2014/main" id="{0CD8B424-8E12-0FA3-B311-8A0CDEE7591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600" b="0" i="0" u="none" strike="noStrike" kern="1200" cap="none" spc="0" normalizeH="0" baseline="0" noProof="0">
              <a:ln>
                <a:noFill/>
              </a:ln>
              <a:solidFill>
                <a:srgbClr val="000000"/>
              </a:solidFill>
              <a:effectLst/>
              <a:uLnTx/>
              <a:uFillTx/>
              <a:latin typeface="Garamond" charset="0"/>
              <a:ea typeface="+mn-ea"/>
              <a:cs typeface="Arial" panose="020B0604020202020204" pitchFamily="34" charset="0"/>
            </a:endParaRPr>
          </a:p>
        </p:txBody>
      </p:sp>
      <p:pic>
        <p:nvPicPr>
          <p:cNvPr id="5" name="Picture 4">
            <a:extLst>
              <a:ext uri="{FF2B5EF4-FFF2-40B4-BE49-F238E27FC236}">
                <a16:creationId xmlns:a16="http://schemas.microsoft.com/office/drawing/2014/main" id="{E15D698E-5B46-6FEA-6695-02FDC96B5D8B}"/>
              </a:ext>
            </a:extLst>
          </p:cNvPr>
          <p:cNvPicPr>
            <a:picLocks noChangeAspect="1"/>
          </p:cNvPicPr>
          <p:nvPr/>
        </p:nvPicPr>
        <p:blipFill>
          <a:blip r:embed="rId2"/>
          <a:stretch>
            <a:fillRect/>
          </a:stretch>
        </p:blipFill>
        <p:spPr>
          <a:xfrm>
            <a:off x="157497" y="2668314"/>
            <a:ext cx="8668577" cy="1696790"/>
          </a:xfrm>
          <a:prstGeom prst="rect">
            <a:avLst/>
          </a:prstGeom>
        </p:spPr>
      </p:pic>
      <p:sp>
        <p:nvSpPr>
          <p:cNvPr id="6" name="TextBox 5">
            <a:extLst>
              <a:ext uri="{FF2B5EF4-FFF2-40B4-BE49-F238E27FC236}">
                <a16:creationId xmlns:a16="http://schemas.microsoft.com/office/drawing/2014/main" id="{C744CF1B-C2C1-D6D9-7CFD-916DC5E6B59E}"/>
              </a:ext>
            </a:extLst>
          </p:cNvPr>
          <p:cNvSpPr txBox="1"/>
          <p:nvPr/>
        </p:nvSpPr>
        <p:spPr>
          <a:xfrm>
            <a:off x="1859244" y="5456017"/>
            <a:ext cx="565411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https://arxiv.org/pdf/2406.19094</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7" name="TextBox 6">
            <a:extLst>
              <a:ext uri="{FF2B5EF4-FFF2-40B4-BE49-F238E27FC236}">
                <a16:creationId xmlns:a16="http://schemas.microsoft.com/office/drawing/2014/main" id="{E9BCB474-B357-5570-DF1A-2A75727AF484}"/>
              </a:ext>
            </a:extLst>
          </p:cNvPr>
          <p:cNvSpPr txBox="1"/>
          <p:nvPr/>
        </p:nvSpPr>
        <p:spPr>
          <a:xfrm>
            <a:off x="876917" y="5952094"/>
            <a:ext cx="739016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https://github.com/CMU-SAFARI/ramulator2</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879137684"/>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2A4E4-C005-C599-9393-9E553C3BCF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BCB8E6-FEDF-5FCC-1C12-9BFBE3A8E0CE}"/>
              </a:ext>
            </a:extLst>
          </p:cNvPr>
          <p:cNvSpPr>
            <a:spLocks noGrp="1"/>
          </p:cNvSpPr>
          <p:nvPr>
            <p:ph type="title"/>
          </p:nvPr>
        </p:nvSpPr>
        <p:spPr>
          <a:xfrm>
            <a:off x="228600" y="152400"/>
            <a:ext cx="8915400" cy="884238"/>
          </a:xfrm>
        </p:spPr>
        <p:txBody>
          <a:bodyPr/>
          <a:lstStyle/>
          <a:p>
            <a:r>
              <a:rPr lang="en-US" dirty="0"/>
              <a:t>Evaluation of Industry’s Recent Solutions</a:t>
            </a:r>
          </a:p>
        </p:txBody>
      </p:sp>
      <p:sp>
        <p:nvSpPr>
          <p:cNvPr id="3" name="Content Placeholder 2">
            <a:extLst>
              <a:ext uri="{FF2B5EF4-FFF2-40B4-BE49-F238E27FC236}">
                <a16:creationId xmlns:a16="http://schemas.microsoft.com/office/drawing/2014/main" id="{0113F2FD-8A32-88DA-3B41-D115FD1E6B26}"/>
              </a:ext>
            </a:extLst>
          </p:cNvPr>
          <p:cNvSpPr>
            <a:spLocks noGrp="1"/>
          </p:cNvSpPr>
          <p:nvPr>
            <p:ph idx="1"/>
          </p:nvPr>
        </p:nvSpPr>
        <p:spPr/>
        <p:txBody>
          <a:bodyPr/>
          <a:lstStyle/>
          <a:p>
            <a:r>
              <a:rPr lang="en-US" sz="1600" b="0" i="0" dirty="0">
                <a:solidFill>
                  <a:srgbClr val="000000"/>
                </a:solidFill>
                <a:effectLst/>
              </a:rPr>
              <a:t>Oguzhan </a:t>
            </a:r>
            <a:r>
              <a:rPr lang="en-US" sz="1600" b="0" i="0" dirty="0" err="1">
                <a:solidFill>
                  <a:srgbClr val="000000"/>
                </a:solidFill>
                <a:effectLst/>
              </a:rPr>
              <a:t>Canpolat</a:t>
            </a:r>
            <a:r>
              <a:rPr lang="en-US" sz="1600" b="0" i="0" dirty="0">
                <a:solidFill>
                  <a:srgbClr val="000000"/>
                </a:solidFill>
                <a:effectLst/>
              </a:rPr>
              <a:t>, Abdullah Giray Yaglikci, Geraldo Francisco de Oliveira, </a:t>
            </a:r>
            <a:r>
              <a:rPr lang="en-US" sz="1600" b="0" i="0" dirty="0" err="1">
                <a:solidFill>
                  <a:srgbClr val="000000"/>
                </a:solidFill>
                <a:effectLst/>
              </a:rPr>
              <a:t>Ataberk</a:t>
            </a:r>
            <a:r>
              <a:rPr lang="en-US" sz="1600" b="0" i="0" dirty="0">
                <a:solidFill>
                  <a:srgbClr val="000000"/>
                </a:solidFill>
                <a:effectLst/>
              </a:rPr>
              <a:t> </a:t>
            </a:r>
            <a:r>
              <a:rPr lang="en-US" sz="1600" b="0" i="0" dirty="0" err="1">
                <a:solidFill>
                  <a:srgbClr val="000000"/>
                </a:solidFill>
                <a:effectLst/>
              </a:rPr>
              <a:t>Olgun</a:t>
            </a:r>
            <a:r>
              <a:rPr lang="en-US" sz="1600" b="0" i="0" dirty="0">
                <a:solidFill>
                  <a:srgbClr val="000000"/>
                </a:solidFill>
                <a:effectLst/>
              </a:rPr>
              <a:t>, Nisa </a:t>
            </a:r>
            <a:r>
              <a:rPr lang="en-US" sz="1600" b="0" i="0" dirty="0" err="1">
                <a:solidFill>
                  <a:srgbClr val="000000"/>
                </a:solidFill>
                <a:effectLst/>
              </a:rPr>
              <a:t>Bostanci</a:t>
            </a:r>
            <a:r>
              <a:rPr lang="en-US" sz="1600" b="0" i="0" dirty="0">
                <a:solidFill>
                  <a:srgbClr val="000000"/>
                </a:solidFill>
                <a:effectLst/>
              </a:rPr>
              <a:t>, Ismail Emir Yuksel, Haocong Luo, Oguz </a:t>
            </a:r>
            <a:r>
              <a:rPr lang="en-US" sz="1600" b="0" i="0" dirty="0" err="1">
                <a:solidFill>
                  <a:srgbClr val="000000"/>
                </a:solidFill>
                <a:effectLst/>
              </a:rPr>
              <a:t>Ergin</a:t>
            </a:r>
            <a:r>
              <a:rPr lang="en-US" sz="1600" b="0" i="0" dirty="0">
                <a:solidFill>
                  <a:srgbClr val="000000"/>
                </a:solidFill>
                <a:effectLst/>
              </a:rPr>
              <a:t>, and Onur Mutlu,</a:t>
            </a:r>
            <a:br>
              <a:rPr lang="en-US" sz="1600" b="0" i="0" dirty="0">
                <a:solidFill>
                  <a:srgbClr val="000000"/>
                </a:solidFill>
                <a:effectLst/>
              </a:rPr>
            </a:br>
            <a:r>
              <a:rPr lang="en-US" sz="1600" b="1" i="0" dirty="0">
                <a:solidFill>
                  <a:srgbClr val="0000FF"/>
                </a:solidFill>
                <a:effectLst/>
                <a:hlinkClick r:id="rId2">
                  <a:extLst>
                    <a:ext uri="{A12FA001-AC4F-418D-AE19-62706E023703}">
                      <ahyp:hlinkClr xmlns:ahyp="http://schemas.microsoft.com/office/drawing/2018/hyperlinkcolor" val="tx"/>
                    </a:ext>
                  </a:extLst>
                </a:hlinkClick>
              </a:rPr>
              <a:t>"Chronus: Understanding and Securing the Cutting-Edge Industry Solutions to DRAM Read Disturbance"</a:t>
            </a:r>
            <a:br>
              <a:rPr lang="en-US" sz="1600" b="0" i="0" dirty="0">
                <a:solidFill>
                  <a:srgbClr val="000000"/>
                </a:solidFill>
                <a:effectLst/>
              </a:rPr>
            </a:br>
            <a:r>
              <a:rPr lang="en-US" sz="1600" b="0" i="1" dirty="0">
                <a:solidFill>
                  <a:srgbClr val="000000"/>
                </a:solidFill>
                <a:effectLst/>
              </a:rPr>
              <a:t>Proceedings of the </a:t>
            </a:r>
            <a:r>
              <a:rPr lang="en-US" sz="1600" b="0" i="1" dirty="0">
                <a:solidFill>
                  <a:srgbClr val="000000"/>
                </a:solidFill>
                <a:effectLst/>
                <a:hlinkClick r:id="rId3"/>
              </a:rPr>
              <a:t>31st International Symposium on High-Performance Computer Architecture</a:t>
            </a:r>
            <a:r>
              <a:rPr lang="en-US" sz="1600" b="0" i="1" dirty="0">
                <a:solidFill>
                  <a:srgbClr val="000000"/>
                </a:solidFill>
                <a:effectLst/>
              </a:rPr>
              <a:t> (</a:t>
            </a:r>
            <a:r>
              <a:rPr lang="en-US" sz="1600" b="1" i="1" dirty="0">
                <a:solidFill>
                  <a:srgbClr val="000000"/>
                </a:solidFill>
                <a:effectLst/>
              </a:rPr>
              <a:t>HPCA</a:t>
            </a:r>
            <a:r>
              <a:rPr lang="en-US" sz="1600" b="0" i="1" dirty="0">
                <a:solidFill>
                  <a:srgbClr val="000000"/>
                </a:solidFill>
                <a:effectLst/>
              </a:rPr>
              <a:t>)</a:t>
            </a:r>
            <a:r>
              <a:rPr lang="en-US" sz="1600" b="0" i="0" dirty="0">
                <a:solidFill>
                  <a:srgbClr val="000000"/>
                </a:solidFill>
                <a:effectLst/>
              </a:rPr>
              <a:t>, Las Vegas, NV, USA, March 2025.</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4"/>
              </a:rPr>
              <a:t>Chronus Source Code (Officially Artifact Evaluated with All Badges)</a:t>
            </a:r>
            <a:r>
              <a:rPr lang="en-US" sz="1600" b="0" i="0" dirty="0">
                <a:solidFill>
                  <a:srgbClr val="000000"/>
                </a:solidFill>
                <a:effectLst/>
              </a:rPr>
              <a:t>]</a:t>
            </a:r>
            <a:br>
              <a:rPr lang="en-US" sz="1600" b="0" i="0" dirty="0">
                <a:solidFill>
                  <a:srgbClr val="000000"/>
                </a:solidFill>
                <a:effectLst/>
              </a:rPr>
            </a:br>
            <a:r>
              <a:rPr lang="en-US" sz="1600" b="1" i="1" dirty="0">
                <a:solidFill>
                  <a:srgbClr val="FF0000"/>
                </a:solidFill>
                <a:effectLst/>
              </a:rPr>
              <a:t>Officially artifact evaluated as available, functional, and reproduced.</a:t>
            </a:r>
            <a:endParaRPr lang="en-US" sz="1600" b="0" i="0" dirty="0">
              <a:solidFill>
                <a:srgbClr val="FF0000"/>
              </a:solidFill>
              <a:effectLst/>
            </a:endParaRPr>
          </a:p>
          <a:p>
            <a:pPr marL="0" indent="0">
              <a:buNone/>
            </a:pPr>
            <a:br>
              <a:rPr lang="en-US" sz="1600" dirty="0">
                <a:solidFill>
                  <a:srgbClr val="FF0000"/>
                </a:solidFill>
              </a:rPr>
            </a:br>
            <a:endParaRPr lang="en-US" sz="1600" b="1" dirty="0">
              <a:solidFill>
                <a:srgbClr val="FF0000"/>
              </a:solidFill>
            </a:endParaRPr>
          </a:p>
        </p:txBody>
      </p:sp>
      <p:sp>
        <p:nvSpPr>
          <p:cNvPr id="4" name="Slide Number Placeholder 3">
            <a:extLst>
              <a:ext uri="{FF2B5EF4-FFF2-40B4-BE49-F238E27FC236}">
                <a16:creationId xmlns:a16="http://schemas.microsoft.com/office/drawing/2014/main" id="{F8250191-6677-226E-E163-0A86E5ABE90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600" b="0" i="0" u="none" strike="noStrike" kern="1200" cap="none" spc="0" normalizeH="0" baseline="0" noProof="0">
              <a:ln>
                <a:noFill/>
              </a:ln>
              <a:solidFill>
                <a:srgbClr val="000000"/>
              </a:solidFill>
              <a:effectLst/>
              <a:uLnTx/>
              <a:uFillTx/>
              <a:latin typeface="Garamond" charset="0"/>
              <a:ea typeface="+mn-ea"/>
              <a:cs typeface="Arial" panose="020B0604020202020204" pitchFamily="34" charset="0"/>
            </a:endParaRPr>
          </a:p>
        </p:txBody>
      </p:sp>
      <p:sp>
        <p:nvSpPr>
          <p:cNvPr id="6" name="TextBox 5">
            <a:extLst>
              <a:ext uri="{FF2B5EF4-FFF2-40B4-BE49-F238E27FC236}">
                <a16:creationId xmlns:a16="http://schemas.microsoft.com/office/drawing/2014/main" id="{0DF2D7BD-65B8-B380-1826-72F4496CD684}"/>
              </a:ext>
            </a:extLst>
          </p:cNvPr>
          <p:cNvSpPr txBox="1"/>
          <p:nvPr/>
        </p:nvSpPr>
        <p:spPr>
          <a:xfrm>
            <a:off x="1859244" y="5927642"/>
            <a:ext cx="565411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https://arxiv.org/pdf/2502.12650</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7" name="TextBox 6">
            <a:extLst>
              <a:ext uri="{FF2B5EF4-FFF2-40B4-BE49-F238E27FC236}">
                <a16:creationId xmlns:a16="http://schemas.microsoft.com/office/drawing/2014/main" id="{3FA526BA-0100-B95B-C251-884EB124056D}"/>
              </a:ext>
            </a:extLst>
          </p:cNvPr>
          <p:cNvSpPr txBox="1"/>
          <p:nvPr/>
        </p:nvSpPr>
        <p:spPr>
          <a:xfrm>
            <a:off x="1259632" y="6423719"/>
            <a:ext cx="693651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https://github.com/CMU-SAFARI/Chronus</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8" name="Picture 7">
            <a:extLst>
              <a:ext uri="{FF2B5EF4-FFF2-40B4-BE49-F238E27FC236}">
                <a16:creationId xmlns:a16="http://schemas.microsoft.com/office/drawing/2014/main" id="{0D19F2E9-01F1-5BF7-0E2B-9FBE892FB7D3}"/>
              </a:ext>
            </a:extLst>
          </p:cNvPr>
          <p:cNvPicPr>
            <a:picLocks noChangeAspect="1"/>
          </p:cNvPicPr>
          <p:nvPr/>
        </p:nvPicPr>
        <p:blipFill>
          <a:blip r:embed="rId5"/>
          <a:stretch>
            <a:fillRect/>
          </a:stretch>
        </p:blipFill>
        <p:spPr>
          <a:xfrm>
            <a:off x="81915" y="3212975"/>
            <a:ext cx="9001721" cy="2516609"/>
          </a:xfrm>
          <a:prstGeom prst="rect">
            <a:avLst/>
          </a:prstGeom>
        </p:spPr>
      </p:pic>
    </p:spTree>
    <p:extLst>
      <p:ext uri="{BB962C8B-B14F-4D97-AF65-F5344CB8AC3E}">
        <p14:creationId xmlns:p14="http://schemas.microsoft.com/office/powerpoint/2010/main" val="884947294"/>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49503-6F34-836D-82C4-FC5825680D97}"/>
              </a:ext>
            </a:extLst>
          </p:cNvPr>
          <p:cNvSpPr>
            <a:spLocks noGrp="1"/>
          </p:cNvSpPr>
          <p:nvPr>
            <p:ph type="title"/>
          </p:nvPr>
        </p:nvSpPr>
        <p:spPr/>
        <p:txBody>
          <a:bodyPr/>
          <a:lstStyle/>
          <a:p>
            <a:r>
              <a:rPr lang="en-US" sz="3800" dirty="0"/>
              <a:t>Better Partitioning of DRAM &amp; Controller</a:t>
            </a:r>
          </a:p>
        </p:txBody>
      </p:sp>
      <p:sp>
        <p:nvSpPr>
          <p:cNvPr id="3" name="Content Placeholder 2">
            <a:extLst>
              <a:ext uri="{FF2B5EF4-FFF2-40B4-BE49-F238E27FC236}">
                <a16:creationId xmlns:a16="http://schemas.microsoft.com/office/drawing/2014/main" id="{540EAF8A-105B-475A-7E89-CE5A47B08EAA}"/>
              </a:ext>
            </a:extLst>
          </p:cNvPr>
          <p:cNvSpPr>
            <a:spLocks noGrp="1"/>
          </p:cNvSpPr>
          <p:nvPr>
            <p:ph idx="1"/>
          </p:nvPr>
        </p:nvSpPr>
        <p:spPr/>
        <p:txBody>
          <a:bodyPr/>
          <a:lstStyle/>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a:p>
            <a:pPr marL="0" indent="0">
              <a:buNone/>
            </a:pPr>
            <a:endParaRPr lang="en-US" b="1" dirty="0">
              <a:solidFill>
                <a:srgbClr val="0432FF"/>
              </a:solidFill>
              <a:hlinkClick r:id="" action="ppaction://noaction">
                <a:extLst>
                  <a:ext uri="{A12FA001-AC4F-418D-AE19-62706E023703}">
                    <ahyp:hlinkClr xmlns:ahyp="http://schemas.microsoft.com/office/drawing/2018/hyperlinkcolor" val="tx"/>
                  </a:ext>
                </a:extLst>
              </a:hlinkClick>
            </a:endParaRPr>
          </a:p>
        </p:txBody>
      </p:sp>
      <p:sp>
        <p:nvSpPr>
          <p:cNvPr id="4" name="Slide Number Placeholder 3">
            <a:extLst>
              <a:ext uri="{FF2B5EF4-FFF2-40B4-BE49-F238E27FC236}">
                <a16:creationId xmlns:a16="http://schemas.microsoft.com/office/drawing/2014/main" id="{63F123CA-1198-9AD4-9FC3-5282C93ED20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6" name="Picture 5">
            <a:extLst>
              <a:ext uri="{FF2B5EF4-FFF2-40B4-BE49-F238E27FC236}">
                <a16:creationId xmlns:a16="http://schemas.microsoft.com/office/drawing/2014/main" id="{E052B760-A2E2-5E51-88E0-EF7F20CB15E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496" y="4162427"/>
            <a:ext cx="9063292" cy="1703997"/>
          </a:xfrm>
          <a:prstGeom prst="rect">
            <a:avLst/>
          </a:prstGeom>
        </p:spPr>
      </p:pic>
      <p:sp>
        <p:nvSpPr>
          <p:cNvPr id="5" name="Content Placeholder 2">
            <a:extLst>
              <a:ext uri="{FF2B5EF4-FFF2-40B4-BE49-F238E27FC236}">
                <a16:creationId xmlns:a16="http://schemas.microsoft.com/office/drawing/2014/main" id="{EFAAF207-D1BA-C661-3049-45457F06C8DC}"/>
              </a:ext>
            </a:extLst>
          </p:cNvPr>
          <p:cNvSpPr txBox="1">
            <a:spLocks/>
          </p:cNvSpPr>
          <p:nvPr/>
        </p:nvSpPr>
        <p:spPr bwMode="auto">
          <a:xfrm>
            <a:off x="228600" y="997527"/>
            <a:ext cx="8610600" cy="4375689"/>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Hasan Hassan, </a:t>
            </a:r>
            <a:r>
              <a:rPr kumimoji="0" lang="en-US" sz="2000" b="0" i="0" u="none" strike="noStrike" kern="1200" cap="none" spc="0" normalizeH="0" baseline="0" noProof="0" dirty="0" err="1">
                <a:ln>
                  <a:noFill/>
                </a:ln>
                <a:solidFill>
                  <a:srgbClr val="000000"/>
                </a:solidFill>
                <a:effectLst/>
                <a:uLnTx/>
                <a:uFillTx/>
                <a:latin typeface="Tahoma"/>
                <a:ea typeface="ＭＳ Ｐゴシック" pitchFamily="-106" charset="-128"/>
              </a:rPr>
              <a:t>Ataberk</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 </a:t>
            </a:r>
            <a:r>
              <a:rPr kumimoji="0" lang="en-US" sz="2000" b="0" i="0" u="none" strike="noStrike" kern="1200" cap="none" spc="0" normalizeH="0" baseline="0" noProof="0" dirty="0" err="1">
                <a:ln>
                  <a:noFill/>
                </a:ln>
                <a:solidFill>
                  <a:srgbClr val="000000"/>
                </a:solidFill>
                <a:effectLst/>
                <a:uLnTx/>
                <a:uFillTx/>
                <a:latin typeface="Tahoma"/>
                <a:ea typeface="ＭＳ Ｐゴシック" pitchFamily="-106" charset="-128"/>
              </a:rPr>
              <a:t>Olgun</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 A. Giray </a:t>
            </a:r>
            <a:r>
              <a:rPr kumimoji="0" lang="en-US" sz="2000" b="0" i="0" u="none" strike="noStrike" kern="1200" cap="none" spc="0" normalizeH="0" baseline="0" noProof="0" dirty="0" err="1">
                <a:ln>
                  <a:noFill/>
                </a:ln>
                <a:solidFill>
                  <a:srgbClr val="000000"/>
                </a:solidFill>
                <a:effectLst/>
                <a:uLnTx/>
                <a:uFillTx/>
                <a:latin typeface="Tahoma"/>
                <a:ea typeface="ＭＳ Ｐゴシック" pitchFamily="-106" charset="-128"/>
              </a:rPr>
              <a:t>Yaglikci</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 </a:t>
            </a:r>
            <a:r>
              <a:rPr kumimoji="0" lang="en-US" sz="2000" b="0" i="0" u="none" strike="noStrike" kern="1200" cap="none" spc="0" normalizeH="0" baseline="0" noProof="0" dirty="0" err="1">
                <a:ln>
                  <a:noFill/>
                </a:ln>
                <a:solidFill>
                  <a:srgbClr val="000000"/>
                </a:solidFill>
                <a:effectLst/>
                <a:uLnTx/>
                <a:uFillTx/>
                <a:latin typeface="Tahoma"/>
                <a:ea typeface="ＭＳ Ｐゴシック" pitchFamily="-106" charset="-128"/>
              </a:rPr>
              <a:t>Haocong</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 Luo, and Onur Mutlu,</a:t>
            </a:r>
            <a:b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br>
            <a:r>
              <a:rPr kumimoji="0" lang="en-US" sz="2000" b="1" i="0" u="none" strike="noStrike" kern="1200" cap="none" spc="0" normalizeH="0" baseline="0" noProof="0" dirty="0">
                <a:ln>
                  <a:noFill/>
                </a:ln>
                <a:solidFill>
                  <a:srgbClr val="0000FF"/>
                </a:solidFill>
                <a:effectLst/>
                <a:uLnTx/>
                <a:uFillTx/>
                <a:latin typeface="Tahoma"/>
                <a:ea typeface="ＭＳ Ｐゴシック" pitchFamily="-106" charset="-128"/>
                <a:hlinkClick r:id="rId3">
                  <a:extLst>
                    <a:ext uri="{A12FA001-AC4F-418D-AE19-62706E023703}">
                      <ahyp:hlinkClr xmlns:ahyp="http://schemas.microsoft.com/office/drawing/2018/hyperlinkcolor" val="tx"/>
                    </a:ext>
                  </a:extLst>
                </a:hlinkClick>
              </a:rPr>
              <a:t>"Self-Managing DRAM: A Low-Cost Framework for Enabling Autonomous and Efficient DRAM Maintenance Operations"</a:t>
            </a:r>
            <a:b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br>
            <a:r>
              <a:rPr kumimoji="0" lang="en-US" sz="2000" b="0" i="1" u="none" strike="noStrike" kern="1200" cap="none" spc="0" normalizeH="0" baseline="0" noProof="0" dirty="0">
                <a:ln>
                  <a:noFill/>
                </a:ln>
                <a:solidFill>
                  <a:srgbClr val="000000"/>
                </a:solidFill>
                <a:effectLst/>
                <a:uLnTx/>
                <a:uFillTx/>
                <a:latin typeface="Tahoma"/>
                <a:ea typeface="ＭＳ Ｐゴシック" pitchFamily="-106" charset="-128"/>
              </a:rPr>
              <a:t>Proceedings of the </a:t>
            </a:r>
            <a:r>
              <a:rPr kumimoji="0" lang="en-US" sz="2000" b="0" i="1" u="none" strike="noStrike" kern="1200" cap="none" spc="0" normalizeH="0" baseline="0" noProof="0" dirty="0">
                <a:ln>
                  <a:noFill/>
                </a:ln>
                <a:solidFill>
                  <a:srgbClr val="000000"/>
                </a:solidFill>
                <a:effectLst/>
                <a:uLnTx/>
                <a:uFillTx/>
                <a:latin typeface="Tahoma"/>
                <a:ea typeface="ＭＳ Ｐゴシック" pitchFamily="-106" charset="-128"/>
                <a:hlinkClick r:id="rId4"/>
              </a:rPr>
              <a:t>57th International Symposium on Microarchitecture</a:t>
            </a:r>
            <a:r>
              <a:rPr kumimoji="0" lang="en-US" sz="2000" b="0" i="1" u="none" strike="noStrike" kern="1200" cap="none" spc="0" normalizeH="0" baseline="0" noProof="0" dirty="0">
                <a:ln>
                  <a:noFill/>
                </a:ln>
                <a:solidFill>
                  <a:srgbClr val="000000"/>
                </a:solidFill>
                <a:effectLst/>
                <a:uLnTx/>
                <a:uFillTx/>
                <a:latin typeface="Tahoma"/>
                <a:ea typeface="ＭＳ Ｐゴシック" pitchFamily="-106" charset="-128"/>
              </a:rPr>
              <a:t> (</a:t>
            </a:r>
            <a:r>
              <a:rPr kumimoji="0" lang="en-US" sz="2000" b="1" i="1" u="none" strike="noStrike" kern="1200" cap="none" spc="0" normalizeH="0" baseline="0" noProof="0" dirty="0">
                <a:ln>
                  <a:noFill/>
                </a:ln>
                <a:solidFill>
                  <a:srgbClr val="000000"/>
                </a:solidFill>
                <a:effectLst/>
                <a:uLnTx/>
                <a:uFillTx/>
                <a:latin typeface="Tahoma"/>
                <a:ea typeface="ＭＳ Ｐゴシック" pitchFamily="-106" charset="-128"/>
              </a:rPr>
              <a:t>MICRO</a:t>
            </a:r>
            <a:r>
              <a:rPr kumimoji="0" lang="en-US" sz="2000" b="0" i="1" u="none" strike="noStrike" kern="1200" cap="none" spc="0" normalizeH="0" baseline="0" noProof="0" dirty="0">
                <a:ln>
                  <a:noFill/>
                </a:ln>
                <a:solidFill>
                  <a:srgbClr val="000000"/>
                </a:solidFill>
                <a:effectLst/>
                <a:uLnTx/>
                <a:uFillTx/>
                <a:latin typeface="Tahoma"/>
                <a:ea typeface="ＭＳ Ｐゴシック" pitchFamily="-106" charset="-128"/>
              </a:rPr>
              <a:t>)</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 Austin, TX, USA, November 2024.</a:t>
            </a:r>
            <a:b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b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hlinkClick r:id="rId5"/>
              </a:rPr>
              <a:t>Slides (pptx)</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 </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hlinkClick r:id="rId6"/>
              </a:rPr>
              <a:t>(pdf)</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a:t>
            </a:r>
            <a:b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b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hlinkClick r:id="rId7"/>
              </a:rPr>
              <a:t>SelfManagingDRAM Source Code</a:t>
            </a:r>
            <a:r>
              <a:rPr kumimoji="0" lang="en-US" sz="2000" b="0" i="0" u="none" strike="noStrike" kern="1200" cap="none" spc="0" normalizeH="0" baseline="0" noProof="0" dirty="0">
                <a:ln>
                  <a:noFill/>
                </a:ln>
                <a:solidFill>
                  <a:srgbClr val="000000"/>
                </a:solidFill>
                <a:effectLst/>
                <a:uLnTx/>
                <a:uFillTx/>
                <a:latin typeface="Tahoma"/>
                <a:ea typeface="ＭＳ Ｐゴシック" pitchFamily="-106" charset="-128"/>
              </a:rPr>
              <a:t>]</a:t>
            </a:r>
          </a:p>
        </p:txBody>
      </p:sp>
      <p:sp>
        <p:nvSpPr>
          <p:cNvPr id="7" name="TextBox 6">
            <a:extLst>
              <a:ext uri="{FF2B5EF4-FFF2-40B4-BE49-F238E27FC236}">
                <a16:creationId xmlns:a16="http://schemas.microsoft.com/office/drawing/2014/main" id="{0BBCCE43-4638-BD18-ED63-1BA66DDDE732}"/>
              </a:ext>
            </a:extLst>
          </p:cNvPr>
          <p:cNvSpPr txBox="1"/>
          <p:nvPr/>
        </p:nvSpPr>
        <p:spPr>
          <a:xfrm>
            <a:off x="2051720" y="6488285"/>
            <a:ext cx="474200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https://arxiv.org/pdf/2207.13358.pdf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23085144"/>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028BF-61A1-9339-96D2-0B7120D2F70E}"/>
              </a:ext>
            </a:extLst>
          </p:cNvPr>
          <p:cNvSpPr>
            <a:spLocks noGrp="1"/>
          </p:cNvSpPr>
          <p:nvPr>
            <p:ph type="title"/>
          </p:nvPr>
        </p:nvSpPr>
        <p:spPr/>
        <p:txBody>
          <a:bodyPr>
            <a:noAutofit/>
          </a:bodyPr>
          <a:lstStyle/>
          <a:p>
            <a:r>
              <a:rPr lang="en-US" sz="3600" dirty="0"/>
              <a:t>SMD Key Idea: Autonomous Maintenance</a:t>
            </a:r>
          </a:p>
        </p:txBody>
      </p:sp>
      <p:sp>
        <p:nvSpPr>
          <p:cNvPr id="4" name="Slide Number Placeholder 3">
            <a:extLst>
              <a:ext uri="{FF2B5EF4-FFF2-40B4-BE49-F238E27FC236}">
                <a16:creationId xmlns:a16="http://schemas.microsoft.com/office/drawing/2014/main" id="{48101FD5-C01F-5554-A177-C1E3ED1566A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9D2B53-EDAE-4B41-B849-8916FA40BCB6}" type="slidenum">
              <a:rPr kumimoji="0" lang="en-US" sz="2400" b="1" i="0" u="none" strike="noStrike" kern="1200" cap="none" spc="0" normalizeH="0" baseline="0" noProof="0" smtClean="0">
                <a:ln>
                  <a:noFill/>
                </a:ln>
                <a:solidFill>
                  <a:srgbClr val="5B9BD5">
                    <a:lumMod val="75000"/>
                  </a:srgbClr>
                </a:solidFill>
                <a:effectLst/>
                <a:uLnTx/>
                <a:uFillTx/>
                <a:latin typeface="Quire Sans" panose="020B0502040400020003" pitchFamily="34" charset="0"/>
                <a:ea typeface="+mn-ea"/>
                <a:cs typeface="Quire Sans" panose="020B0502040400020003"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2400" b="1" i="0" u="none" strike="noStrike" kern="1200" cap="none" spc="0" normalizeH="0" baseline="0" noProof="0">
              <a:ln>
                <a:noFill/>
              </a:ln>
              <a:solidFill>
                <a:srgbClr val="5B9BD5">
                  <a:lumMod val="75000"/>
                </a:srgbClr>
              </a:solidFill>
              <a:effectLst/>
              <a:uLnTx/>
              <a:uFillTx/>
              <a:latin typeface="Quire Sans" panose="020B0502040400020003" pitchFamily="34" charset="0"/>
              <a:ea typeface="+mn-ea"/>
              <a:cs typeface="Quire Sans" panose="020B0502040400020003" pitchFamily="34" charset="0"/>
            </a:endParaRPr>
          </a:p>
        </p:txBody>
      </p:sp>
      <p:grpSp>
        <p:nvGrpSpPr>
          <p:cNvPr id="15" name="Group 14">
            <a:extLst>
              <a:ext uri="{FF2B5EF4-FFF2-40B4-BE49-F238E27FC236}">
                <a16:creationId xmlns:a16="http://schemas.microsoft.com/office/drawing/2014/main" id="{418AA5EC-D909-05FB-FEA0-9D21E1F7D5E4}"/>
              </a:ext>
            </a:extLst>
          </p:cNvPr>
          <p:cNvGrpSpPr/>
          <p:nvPr/>
        </p:nvGrpSpPr>
        <p:grpSpPr>
          <a:xfrm>
            <a:off x="1719799" y="2264652"/>
            <a:ext cx="5704401" cy="1333836"/>
            <a:chOff x="1719799" y="1092696"/>
            <a:chExt cx="5704401" cy="1333836"/>
          </a:xfrm>
        </p:grpSpPr>
        <p:sp>
          <p:nvSpPr>
            <p:cNvPr id="16" name="Rectangle 15">
              <a:extLst>
                <a:ext uri="{FF2B5EF4-FFF2-40B4-BE49-F238E27FC236}">
                  <a16:creationId xmlns:a16="http://schemas.microsoft.com/office/drawing/2014/main" id="{09652F5F-0C74-A92E-CA2D-912E4DBE5864}"/>
                </a:ext>
              </a:extLst>
            </p:cNvPr>
            <p:cNvSpPr/>
            <p:nvPr/>
          </p:nvSpPr>
          <p:spPr>
            <a:xfrm>
              <a:off x="1719799" y="1106616"/>
              <a:ext cx="1860605" cy="1319916"/>
            </a:xfrm>
            <a:prstGeom prst="rect">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Memory Controller</a:t>
              </a:r>
              <a:b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(MC)</a:t>
              </a:r>
            </a:p>
          </p:txBody>
        </p:sp>
        <p:sp>
          <p:nvSpPr>
            <p:cNvPr id="17" name="Rectangle 16">
              <a:extLst>
                <a:ext uri="{FF2B5EF4-FFF2-40B4-BE49-F238E27FC236}">
                  <a16:creationId xmlns:a16="http://schemas.microsoft.com/office/drawing/2014/main" id="{53D88B26-EAB0-EF53-D09F-0489C2D758F0}"/>
                </a:ext>
              </a:extLst>
            </p:cNvPr>
            <p:cNvSpPr/>
            <p:nvPr/>
          </p:nvSpPr>
          <p:spPr>
            <a:xfrm>
              <a:off x="6113558" y="1092696"/>
              <a:ext cx="1310642" cy="1319916"/>
            </a:xfrm>
            <a:prstGeom prst="rect">
              <a:avLst/>
            </a:prstGeom>
            <a:solidFill>
              <a:schemeClr val="accent1">
                <a:lumMod val="20000"/>
                <a:lumOff val="80000"/>
              </a:schemeClr>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DRAM</a:t>
              </a:r>
              <a:b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Chip</a:t>
              </a:r>
            </a:p>
          </p:txBody>
        </p:sp>
        <p:cxnSp>
          <p:nvCxnSpPr>
            <p:cNvPr id="18" name="Straight Arrow Connector 17">
              <a:extLst>
                <a:ext uri="{FF2B5EF4-FFF2-40B4-BE49-F238E27FC236}">
                  <a16:creationId xmlns:a16="http://schemas.microsoft.com/office/drawing/2014/main" id="{59C78097-1D8F-EAB4-3620-288504F4386A}"/>
                </a:ext>
              </a:extLst>
            </p:cNvPr>
            <p:cNvCxnSpPr>
              <a:cxnSpLocks/>
            </p:cNvCxnSpPr>
            <p:nvPr/>
          </p:nvCxnSpPr>
          <p:spPr>
            <a:xfrm flipV="1">
              <a:off x="3580404" y="1578918"/>
              <a:ext cx="2533154" cy="13920"/>
            </a:xfrm>
            <a:prstGeom prst="straightConnector1">
              <a:avLst/>
            </a:prstGeom>
            <a:ln w="381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64E7793-0B69-7537-985A-519796649948}"/>
                </a:ext>
              </a:extLst>
            </p:cNvPr>
            <p:cNvSpPr txBox="1"/>
            <p:nvPr/>
          </p:nvSpPr>
          <p:spPr>
            <a:xfrm>
              <a:off x="3562894" y="1170277"/>
              <a:ext cx="255066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ED7D31">
                      <a:lumMod val="75000"/>
                    </a:srgbClr>
                  </a:solidFill>
                  <a:effectLst/>
                  <a:uLnTx/>
                  <a:uFillTx/>
                  <a:latin typeface="Quire Sans"/>
                  <a:ea typeface="+mn-ea"/>
                  <a:cs typeface="+mn-cs"/>
                </a:rPr>
                <a:t>DRAM command</a:t>
              </a:r>
            </a:p>
          </p:txBody>
        </p:sp>
        <p:cxnSp>
          <p:nvCxnSpPr>
            <p:cNvPr id="20" name="Straight Arrow Connector 19">
              <a:extLst>
                <a:ext uri="{FF2B5EF4-FFF2-40B4-BE49-F238E27FC236}">
                  <a16:creationId xmlns:a16="http://schemas.microsoft.com/office/drawing/2014/main" id="{2EEA0B25-9731-359E-3857-42397FD97E73}"/>
                </a:ext>
              </a:extLst>
            </p:cNvPr>
            <p:cNvCxnSpPr/>
            <p:nvPr/>
          </p:nvCxnSpPr>
          <p:spPr>
            <a:xfrm flipH="1">
              <a:off x="3580404" y="1938528"/>
              <a:ext cx="2533154" cy="0"/>
            </a:xfrm>
            <a:prstGeom prst="straightConnector1">
              <a:avLst/>
            </a:prstGeom>
            <a:ln w="38100">
              <a:solidFill>
                <a:schemeClr val="accent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6F335D1D-9272-EFFF-AFD3-E30CA125CC5D}"/>
                </a:ext>
              </a:extLst>
            </p:cNvPr>
            <p:cNvSpPr txBox="1"/>
            <p:nvPr/>
          </p:nvSpPr>
          <p:spPr>
            <a:xfrm>
              <a:off x="4419904" y="1899424"/>
              <a:ext cx="763351"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5B9BD5"/>
                  </a:solidFill>
                  <a:effectLst/>
                  <a:uLnTx/>
                  <a:uFillTx/>
                  <a:latin typeface="Quire Sans"/>
                  <a:ea typeface="+mn-ea"/>
                  <a:cs typeface="+mn-cs"/>
                </a:rPr>
                <a:t>data</a:t>
              </a:r>
            </a:p>
          </p:txBody>
        </p:sp>
      </p:grpSp>
      <p:pic>
        <p:nvPicPr>
          <p:cNvPr id="31" name="Graphic 30" descr="Gears with solid fill">
            <a:extLst>
              <a:ext uri="{FF2B5EF4-FFF2-40B4-BE49-F238E27FC236}">
                <a16:creationId xmlns:a16="http://schemas.microsoft.com/office/drawing/2014/main" id="{4D8E8546-EE7E-DF15-9B1B-B08D1D00602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67000" y="1807452"/>
            <a:ext cx="914400" cy="914400"/>
          </a:xfrm>
          <a:prstGeom prst="rect">
            <a:avLst/>
          </a:prstGeom>
        </p:spPr>
      </p:pic>
      <p:sp>
        <p:nvSpPr>
          <p:cNvPr id="32" name="TextBox 31">
            <a:extLst>
              <a:ext uri="{FF2B5EF4-FFF2-40B4-BE49-F238E27FC236}">
                <a16:creationId xmlns:a16="http://schemas.microsoft.com/office/drawing/2014/main" id="{83323865-7979-2A7C-A659-90688BC15407}"/>
              </a:ext>
            </a:extLst>
          </p:cNvPr>
          <p:cNvSpPr txBox="1"/>
          <p:nvPr/>
        </p:nvSpPr>
        <p:spPr>
          <a:xfrm>
            <a:off x="7686550" y="1681516"/>
            <a:ext cx="151836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472C4">
                    <a:lumMod val="75000"/>
                  </a:srgbClr>
                </a:solidFill>
                <a:effectLst/>
                <a:uLnTx/>
                <a:uFillTx/>
                <a:latin typeface="Quire Sans"/>
                <a:ea typeface="+mn-ea"/>
                <a:cs typeface="+mn-cs"/>
              </a:rPr>
              <a:t>do</a:t>
            </a:r>
            <a:br>
              <a:rPr kumimoji="0" lang="en-US" sz="1800" b="1" i="0" u="none" strike="noStrike" kern="1200" cap="none" spc="0" normalizeH="0" baseline="0" noProof="0" dirty="0">
                <a:ln>
                  <a:noFill/>
                </a:ln>
                <a:solidFill>
                  <a:srgbClr val="4472C4">
                    <a:lumMod val="75000"/>
                  </a:srgbClr>
                </a:solidFill>
                <a:effectLst/>
                <a:uLnTx/>
                <a:uFillTx/>
                <a:latin typeface="Quire Sans"/>
                <a:ea typeface="+mn-ea"/>
                <a:cs typeface="+mn-cs"/>
              </a:rPr>
            </a:br>
            <a:r>
              <a:rPr kumimoji="0" lang="en-US" sz="1800" b="1" i="0" u="none" strike="noStrike" kern="1200" cap="none" spc="0" normalizeH="0" baseline="0" noProof="0" dirty="0">
                <a:ln>
                  <a:noFill/>
                </a:ln>
                <a:solidFill>
                  <a:srgbClr val="4472C4">
                    <a:lumMod val="75000"/>
                  </a:srgbClr>
                </a:solidFill>
                <a:effectLst/>
                <a:uLnTx/>
                <a:uFillTx/>
                <a:latin typeface="Quire Sans"/>
                <a:ea typeface="+mn-ea"/>
                <a:cs typeface="+mn-cs"/>
              </a:rPr>
              <a:t>maintenance</a:t>
            </a:r>
          </a:p>
        </p:txBody>
      </p:sp>
      <p:sp>
        <p:nvSpPr>
          <p:cNvPr id="10" name="TextBox 9">
            <a:extLst>
              <a:ext uri="{FF2B5EF4-FFF2-40B4-BE49-F238E27FC236}">
                <a16:creationId xmlns:a16="http://schemas.microsoft.com/office/drawing/2014/main" id="{E11570D3-B8BA-AC8E-B333-2F4B519B5B13}"/>
              </a:ext>
            </a:extLst>
          </p:cNvPr>
          <p:cNvSpPr txBox="1"/>
          <p:nvPr/>
        </p:nvSpPr>
        <p:spPr>
          <a:xfrm>
            <a:off x="244617" y="986207"/>
            <a:ext cx="8654766"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70AD47">
                    <a:lumMod val="75000"/>
                  </a:srgbClr>
                </a:solidFill>
                <a:effectLst/>
                <a:uLnTx/>
                <a:uFillTx/>
                <a:latin typeface="Quire Sans"/>
                <a:ea typeface="+mn-ea"/>
                <a:cs typeface="+mn-cs"/>
              </a:rPr>
              <a:t>DRAM chip controls </a:t>
            </a:r>
            <a:r>
              <a:rPr kumimoji="0" lang="en-US" sz="2800" b="0" i="0" u="none" strike="noStrike" kern="1200" cap="none" spc="0" normalizeH="0" baseline="0" noProof="0" dirty="0">
                <a:ln>
                  <a:noFill/>
                </a:ln>
                <a:solidFill>
                  <a:prstClr val="black"/>
                </a:solidFill>
                <a:effectLst/>
                <a:uLnTx/>
                <a:uFillTx/>
                <a:latin typeface="Quire Sans"/>
                <a:ea typeface="+mn-ea"/>
                <a:cs typeface="+mn-cs"/>
              </a:rPr>
              <a:t>in-DRAM maintenance operations</a:t>
            </a:r>
            <a:endParaRPr kumimoji="0" lang="en-US" sz="2800" b="0" i="0" u="none" strike="noStrike" kern="1200" cap="none" spc="0" normalizeH="0" baseline="0" noProof="0" dirty="0">
              <a:ln>
                <a:noFill/>
              </a:ln>
              <a:solidFill>
                <a:srgbClr val="70AD47">
                  <a:lumMod val="75000"/>
                </a:srgbClr>
              </a:solidFill>
              <a:effectLst/>
              <a:uLnTx/>
              <a:uFillTx/>
              <a:latin typeface="Quire Sans"/>
              <a:ea typeface="+mn-ea"/>
              <a:cs typeface="+mn-cs"/>
            </a:endParaRPr>
          </a:p>
        </p:txBody>
      </p:sp>
      <p:sp>
        <p:nvSpPr>
          <p:cNvPr id="9" name="TextBox 8">
            <a:extLst>
              <a:ext uri="{FF2B5EF4-FFF2-40B4-BE49-F238E27FC236}">
                <a16:creationId xmlns:a16="http://schemas.microsoft.com/office/drawing/2014/main" id="{5038B750-2877-7CB4-3E47-8D887DE44C2F}"/>
              </a:ext>
            </a:extLst>
          </p:cNvPr>
          <p:cNvSpPr txBox="1"/>
          <p:nvPr/>
        </p:nvSpPr>
        <p:spPr>
          <a:xfrm>
            <a:off x="-8754" y="4549540"/>
            <a:ext cx="9144000" cy="1617050"/>
          </a:xfrm>
          <a:prstGeom prst="rect">
            <a:avLst/>
          </a:prstGeom>
          <a:solidFill>
            <a:schemeClr val="accent5">
              <a:lumMod val="20000"/>
              <a:lumOff val="80000"/>
            </a:schemeClr>
          </a:solidFill>
          <a:ln w="57150">
            <a:solidFill>
              <a:schemeClr val="accent5">
                <a:lumMod val="75000"/>
              </a:schemeClr>
            </a:solidFill>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Quire Sans"/>
                <a:ea typeface="+mn-ea"/>
                <a:cs typeface="+mn-cs"/>
              </a:rPr>
              <a:t>Enable implementing</a:t>
            </a:r>
            <a:r>
              <a:rPr kumimoji="0" lang="en-US" sz="3000" b="1" i="0" u="none" strike="noStrike" kern="1200" cap="none" spc="0" normalizeH="0" baseline="0" noProof="0" dirty="0">
                <a:ln>
                  <a:noFill/>
                </a:ln>
                <a:solidFill>
                  <a:prstClr val="black"/>
                </a:solidFill>
                <a:effectLst/>
                <a:uLnTx/>
                <a:uFillTx/>
                <a:latin typeface="Quire Sans"/>
                <a:ea typeface="+mn-ea"/>
                <a:cs typeface="+mn-cs"/>
              </a:rPr>
              <a:t> </a:t>
            </a:r>
            <a:r>
              <a:rPr kumimoji="0" lang="en-US" sz="3000" b="1" i="0" u="none" strike="noStrike" kern="1200" cap="none" spc="0" normalizeH="0" baseline="0" noProof="0" dirty="0">
                <a:ln>
                  <a:noFill/>
                </a:ln>
                <a:solidFill>
                  <a:srgbClr val="4472C4">
                    <a:lumMod val="75000"/>
                  </a:srgbClr>
                </a:solidFill>
                <a:effectLst/>
                <a:uLnTx/>
                <a:uFillTx/>
                <a:latin typeface="Quire Sans"/>
                <a:ea typeface="+mn-ea"/>
                <a:cs typeface="+mn-cs"/>
              </a:rPr>
              <a:t>new maintenance mechanisms </a:t>
            </a:r>
            <a:br>
              <a:rPr kumimoji="0" lang="en-US" sz="3000" b="1" i="0" u="none" strike="noStrike" kern="1200" cap="none" spc="0" normalizeH="0" baseline="0" noProof="0" dirty="0">
                <a:ln>
                  <a:noFill/>
                </a:ln>
                <a:solidFill>
                  <a:srgbClr val="4472C4">
                    <a:lumMod val="75000"/>
                  </a:srgbClr>
                </a:solidFill>
                <a:effectLst/>
                <a:uLnTx/>
                <a:uFillTx/>
                <a:latin typeface="Quire Sans"/>
                <a:ea typeface="+mn-ea"/>
                <a:cs typeface="+mn-cs"/>
              </a:rPr>
            </a:br>
            <a:r>
              <a:rPr kumimoji="0" lang="en-US" sz="3000" b="1" i="0" u="none" strike="noStrike" kern="1200" cap="none" spc="0" normalizeH="0" baseline="0" noProof="0" dirty="0">
                <a:ln>
                  <a:noFill/>
                </a:ln>
                <a:solidFill>
                  <a:srgbClr val="70AD47">
                    <a:lumMod val="75000"/>
                  </a:srgbClr>
                </a:solidFill>
                <a:effectLst/>
                <a:uLnTx/>
                <a:uFillTx/>
                <a:latin typeface="Quire Sans"/>
                <a:ea typeface="+mn-ea"/>
                <a:cs typeface="+mn-cs"/>
              </a:rPr>
              <a:t>without</a:t>
            </a:r>
            <a:r>
              <a:rPr kumimoji="0" lang="en-US" sz="3000" b="1" i="0" u="none" strike="noStrike" kern="1200" cap="none" spc="0" normalizeH="0" baseline="0" noProof="0" dirty="0">
                <a:ln>
                  <a:noFill/>
                </a:ln>
                <a:solidFill>
                  <a:srgbClr val="C00000"/>
                </a:solidFill>
                <a:effectLst/>
                <a:uLnTx/>
                <a:uFillTx/>
                <a:latin typeface="Quire Sans"/>
                <a:ea typeface="+mn-ea"/>
                <a:cs typeface="+mn-cs"/>
              </a:rPr>
              <a:t> </a:t>
            </a:r>
            <a:r>
              <a:rPr kumimoji="0" lang="en-US" sz="3000" b="0" i="0" u="none" strike="noStrike" kern="1200" cap="none" spc="0" normalizeH="0" baseline="0" noProof="0" dirty="0">
                <a:ln>
                  <a:noFill/>
                </a:ln>
                <a:solidFill>
                  <a:prstClr val="black"/>
                </a:solidFill>
                <a:effectLst/>
                <a:uLnTx/>
                <a:uFillTx/>
                <a:latin typeface="Quire Sans"/>
                <a:ea typeface="+mn-ea"/>
                <a:cs typeface="+mn-cs"/>
              </a:rPr>
              <a:t>modifying the standard and</a:t>
            </a:r>
            <a:br>
              <a:rPr kumimoji="0" lang="en-US" sz="3000" b="0" i="0" u="none" strike="noStrike" kern="1200" cap="none" spc="0" normalizeH="0" baseline="0" noProof="0" dirty="0">
                <a:ln>
                  <a:noFill/>
                </a:ln>
                <a:solidFill>
                  <a:prstClr val="black"/>
                </a:solidFill>
                <a:effectLst/>
                <a:uLnTx/>
                <a:uFillTx/>
                <a:latin typeface="Quire Sans"/>
                <a:ea typeface="+mn-ea"/>
                <a:cs typeface="+mn-cs"/>
              </a:rPr>
            </a:br>
            <a:r>
              <a:rPr kumimoji="0" lang="en-US" sz="3000" b="0" i="0" u="none" strike="noStrike" kern="1200" cap="none" spc="0" normalizeH="0" baseline="0" noProof="0" dirty="0">
                <a:ln>
                  <a:noFill/>
                </a:ln>
                <a:solidFill>
                  <a:prstClr val="black"/>
                </a:solidFill>
                <a:effectLst/>
                <a:uLnTx/>
                <a:uFillTx/>
                <a:latin typeface="Quire Sans"/>
                <a:ea typeface="+mn-ea"/>
                <a:cs typeface="+mn-cs"/>
              </a:rPr>
              <a:t>exposing </a:t>
            </a:r>
            <a:r>
              <a:rPr kumimoji="0" lang="en-US" sz="3000" b="1" i="0" u="none" strike="noStrike" kern="1200" cap="none" spc="0" normalizeH="0" baseline="0" noProof="0" dirty="0">
                <a:ln>
                  <a:noFill/>
                </a:ln>
                <a:solidFill>
                  <a:srgbClr val="C00000"/>
                </a:solidFill>
                <a:effectLst/>
                <a:uLnTx/>
                <a:uFillTx/>
                <a:latin typeface="Quire Sans"/>
                <a:ea typeface="+mn-ea"/>
                <a:cs typeface="+mn-cs"/>
              </a:rPr>
              <a:t>DRAM-internal proprietary </a:t>
            </a:r>
            <a:r>
              <a:rPr kumimoji="0" lang="en-US" sz="3000" b="0" i="0" u="none" strike="noStrike" kern="1200" cap="none" spc="0" normalizeH="0" baseline="0" noProof="0" dirty="0">
                <a:ln>
                  <a:noFill/>
                </a:ln>
                <a:solidFill>
                  <a:prstClr val="black"/>
                </a:solidFill>
                <a:effectLst/>
                <a:uLnTx/>
                <a:uFillTx/>
                <a:latin typeface="Quire Sans"/>
                <a:ea typeface="+mn-ea"/>
                <a:cs typeface="+mn-cs"/>
              </a:rPr>
              <a:t>information</a:t>
            </a:r>
          </a:p>
        </p:txBody>
      </p:sp>
    </p:spTree>
    <p:extLst>
      <p:ext uri="{BB962C8B-B14F-4D97-AF65-F5344CB8AC3E}">
        <p14:creationId xmlns:p14="http://schemas.microsoft.com/office/powerpoint/2010/main" val="24390710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4774B-B062-C099-4168-50F0C580AC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EDB3B9-73F1-7C1E-1C6C-642F7B455D84}"/>
              </a:ext>
            </a:extLst>
          </p:cNvPr>
          <p:cNvSpPr>
            <a:spLocks noGrp="1"/>
          </p:cNvSpPr>
          <p:nvPr>
            <p:ph type="title"/>
          </p:nvPr>
        </p:nvSpPr>
        <p:spPr/>
        <p:txBody>
          <a:bodyPr>
            <a:normAutofit/>
          </a:bodyPr>
          <a:lstStyle/>
          <a:p>
            <a:r>
              <a:rPr lang="en-US" sz="3600" dirty="0"/>
              <a:t>SMD Key Contribution</a:t>
            </a:r>
          </a:p>
        </p:txBody>
      </p:sp>
      <p:sp>
        <p:nvSpPr>
          <p:cNvPr id="4" name="Slide Number Placeholder 3">
            <a:extLst>
              <a:ext uri="{FF2B5EF4-FFF2-40B4-BE49-F238E27FC236}">
                <a16:creationId xmlns:a16="http://schemas.microsoft.com/office/drawing/2014/main" id="{5D0F61EE-37D6-32A7-323E-6B67DD21173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9D2B53-EDAE-4B41-B849-8916FA40BCB6}" type="slidenum">
              <a:rPr kumimoji="0" lang="en-US" sz="2400" b="1" i="0" u="none" strike="noStrike" kern="1200" cap="none" spc="0" normalizeH="0" baseline="0" noProof="0" smtClean="0">
                <a:ln>
                  <a:noFill/>
                </a:ln>
                <a:solidFill>
                  <a:srgbClr val="5B9BD5">
                    <a:lumMod val="75000"/>
                  </a:srgbClr>
                </a:solidFill>
                <a:effectLst/>
                <a:uLnTx/>
                <a:uFillTx/>
                <a:latin typeface="Quire Sans" panose="020B0502040400020003" pitchFamily="34" charset="0"/>
                <a:ea typeface="+mn-ea"/>
                <a:cs typeface="Quire Sans" panose="020B0502040400020003"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2400" b="1" i="0" u="none" strike="noStrike" kern="1200" cap="none" spc="0" normalizeH="0" baseline="0" noProof="0">
              <a:ln>
                <a:noFill/>
              </a:ln>
              <a:solidFill>
                <a:srgbClr val="5B9BD5">
                  <a:lumMod val="75000"/>
                </a:srgbClr>
              </a:solidFill>
              <a:effectLst/>
              <a:uLnTx/>
              <a:uFillTx/>
              <a:latin typeface="Quire Sans" panose="020B0502040400020003" pitchFamily="34" charset="0"/>
              <a:ea typeface="+mn-ea"/>
              <a:cs typeface="Quire Sans" panose="020B0502040400020003" pitchFamily="34" charset="0"/>
            </a:endParaRPr>
          </a:p>
        </p:txBody>
      </p:sp>
      <p:sp>
        <p:nvSpPr>
          <p:cNvPr id="13" name="TextBox 12">
            <a:extLst>
              <a:ext uri="{FF2B5EF4-FFF2-40B4-BE49-F238E27FC236}">
                <a16:creationId xmlns:a16="http://schemas.microsoft.com/office/drawing/2014/main" id="{3A9298EC-9A5E-AF60-0C71-AC035ECAA2E0}"/>
              </a:ext>
            </a:extLst>
          </p:cNvPr>
          <p:cNvSpPr txBox="1"/>
          <p:nvPr/>
        </p:nvSpPr>
        <p:spPr>
          <a:xfrm>
            <a:off x="1182556" y="4272879"/>
            <a:ext cx="2898550"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Quire Sans"/>
                <a:ea typeface="+mn-ea"/>
                <a:cs typeface="+mn-cs"/>
              </a:rPr>
              <a:t>orchestrates </a:t>
            </a:r>
            <a:br>
              <a:rPr kumimoji="0" lang="en-US" sz="2400" b="0" i="0" u="none" strike="noStrike" kern="1200" cap="none" spc="0" normalizeH="0" baseline="0" noProof="0" dirty="0">
                <a:ln>
                  <a:noFill/>
                </a:ln>
                <a:solidFill>
                  <a:prstClr val="black"/>
                </a:solidFill>
                <a:effectLst/>
                <a:uLnTx/>
                <a:uFillTx/>
                <a:latin typeface="Quire Sans"/>
                <a:ea typeface="+mn-ea"/>
                <a:cs typeface="+mn-cs"/>
              </a:rPr>
            </a:br>
            <a:r>
              <a:rPr kumimoji="0" lang="en-US" sz="2400" b="0" i="0" u="none" strike="noStrike" kern="1200" cap="none" spc="0" normalizeH="0" baseline="0" noProof="0" dirty="0">
                <a:ln>
                  <a:noFill/>
                </a:ln>
                <a:solidFill>
                  <a:prstClr val="black"/>
                </a:solidFill>
                <a:effectLst/>
                <a:uLnTx/>
                <a:uFillTx/>
                <a:latin typeface="Quire Sans"/>
                <a:ea typeface="+mn-ea"/>
                <a:cs typeface="+mn-cs"/>
              </a:rPr>
              <a:t>all </a:t>
            </a:r>
            <a:r>
              <a:rPr kumimoji="0" lang="en-US" sz="2400" b="0" i="0" u="none" strike="noStrike" kern="1200" cap="none" spc="0" normalizeH="0" baseline="0" noProof="0" dirty="0">
                <a:ln>
                  <a:noFill/>
                </a:ln>
                <a:solidFill>
                  <a:srgbClr val="70AD47">
                    <a:lumMod val="75000"/>
                  </a:srgbClr>
                </a:solidFill>
                <a:effectLst/>
                <a:uLnTx/>
                <a:uFillTx/>
                <a:latin typeface="Quire Sans"/>
                <a:ea typeface="+mn-ea"/>
                <a:cs typeface="+mn-cs"/>
              </a:rPr>
              <a:t>access operations</a:t>
            </a:r>
          </a:p>
        </p:txBody>
      </p:sp>
      <p:sp>
        <p:nvSpPr>
          <p:cNvPr id="14" name="TextBox 13">
            <a:extLst>
              <a:ext uri="{FF2B5EF4-FFF2-40B4-BE49-F238E27FC236}">
                <a16:creationId xmlns:a16="http://schemas.microsoft.com/office/drawing/2014/main" id="{F54ACB73-6525-868F-F3F3-EC2C02C12031}"/>
              </a:ext>
            </a:extLst>
          </p:cNvPr>
          <p:cNvSpPr txBox="1"/>
          <p:nvPr/>
        </p:nvSpPr>
        <p:spPr>
          <a:xfrm>
            <a:off x="4825237" y="4272879"/>
            <a:ext cx="3850734"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4472C4">
                    <a:lumMod val="75000"/>
                  </a:srgbClr>
                </a:solidFill>
                <a:effectLst/>
                <a:uLnTx/>
                <a:uFillTx/>
                <a:latin typeface="Quire Sans"/>
                <a:ea typeface="+mn-ea"/>
                <a:cs typeface="+mn-cs"/>
              </a:rPr>
              <a:t>performs</a:t>
            </a:r>
            <a:r>
              <a:rPr kumimoji="0" lang="en-US" sz="2400" b="0" i="0" u="none" strike="noStrike" kern="1200" cap="none" spc="0" normalizeH="0" baseline="0" noProof="0" dirty="0">
                <a:ln>
                  <a:noFill/>
                </a:ln>
                <a:solidFill>
                  <a:prstClr val="black"/>
                </a:solidFill>
                <a:effectLst/>
                <a:uLnTx/>
                <a:uFillTx/>
                <a:latin typeface="Quire Sans"/>
                <a:ea typeface="+mn-ea"/>
                <a:cs typeface="+mn-cs"/>
              </a:rPr>
              <a:t> its own</a:t>
            </a:r>
            <a:br>
              <a:rPr kumimoji="0" lang="en-US" sz="2400" b="0" i="0" u="none" strike="noStrike" kern="1200" cap="none" spc="0" normalizeH="0" baseline="0" noProof="0" dirty="0">
                <a:ln>
                  <a:noFill/>
                </a:ln>
                <a:solidFill>
                  <a:prstClr val="black"/>
                </a:solidFill>
                <a:effectLst/>
                <a:uLnTx/>
                <a:uFillTx/>
                <a:latin typeface="Quire Sans"/>
                <a:ea typeface="+mn-ea"/>
                <a:cs typeface="+mn-cs"/>
              </a:rPr>
            </a:br>
            <a:r>
              <a:rPr kumimoji="0" lang="en-US" sz="2400" b="0" i="0" u="none" strike="noStrike" kern="1200" cap="none" spc="0" normalizeH="0" baseline="0" noProof="0" dirty="0">
                <a:ln>
                  <a:noFill/>
                </a:ln>
                <a:solidFill>
                  <a:srgbClr val="4472C4">
                    <a:lumMod val="75000"/>
                  </a:srgbClr>
                </a:solidFill>
                <a:effectLst/>
                <a:uLnTx/>
                <a:uFillTx/>
                <a:latin typeface="Quire Sans"/>
                <a:ea typeface="+mn-ea"/>
                <a:cs typeface="+mn-cs"/>
              </a:rPr>
              <a:t>maintenance autonomously</a:t>
            </a:r>
          </a:p>
        </p:txBody>
      </p:sp>
      <p:grpSp>
        <p:nvGrpSpPr>
          <p:cNvPr id="15" name="Group 14">
            <a:extLst>
              <a:ext uri="{FF2B5EF4-FFF2-40B4-BE49-F238E27FC236}">
                <a16:creationId xmlns:a16="http://schemas.microsoft.com/office/drawing/2014/main" id="{5076EAD7-0B71-85A7-7898-3652FC3D87E6}"/>
              </a:ext>
            </a:extLst>
          </p:cNvPr>
          <p:cNvGrpSpPr/>
          <p:nvPr/>
        </p:nvGrpSpPr>
        <p:grpSpPr>
          <a:xfrm>
            <a:off x="1719799" y="2264652"/>
            <a:ext cx="5704401" cy="1333836"/>
            <a:chOff x="1719799" y="1092696"/>
            <a:chExt cx="5704401" cy="1333836"/>
          </a:xfrm>
        </p:grpSpPr>
        <p:sp>
          <p:nvSpPr>
            <p:cNvPr id="16" name="Rectangle 15">
              <a:extLst>
                <a:ext uri="{FF2B5EF4-FFF2-40B4-BE49-F238E27FC236}">
                  <a16:creationId xmlns:a16="http://schemas.microsoft.com/office/drawing/2014/main" id="{E10F46A5-AE33-5EFE-9546-B6085EE786E9}"/>
                </a:ext>
              </a:extLst>
            </p:cNvPr>
            <p:cNvSpPr/>
            <p:nvPr/>
          </p:nvSpPr>
          <p:spPr>
            <a:xfrm>
              <a:off x="1719799" y="1106616"/>
              <a:ext cx="1860605" cy="1319916"/>
            </a:xfrm>
            <a:prstGeom prst="rect">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Memory Controller</a:t>
              </a:r>
              <a:b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(MC)</a:t>
              </a:r>
            </a:p>
          </p:txBody>
        </p:sp>
        <p:sp>
          <p:nvSpPr>
            <p:cNvPr id="17" name="Rectangle 16">
              <a:extLst>
                <a:ext uri="{FF2B5EF4-FFF2-40B4-BE49-F238E27FC236}">
                  <a16:creationId xmlns:a16="http://schemas.microsoft.com/office/drawing/2014/main" id="{F2C52F2B-7424-5400-7B61-9FBCEAF52BEE}"/>
                </a:ext>
              </a:extLst>
            </p:cNvPr>
            <p:cNvSpPr/>
            <p:nvPr/>
          </p:nvSpPr>
          <p:spPr>
            <a:xfrm>
              <a:off x="6113558" y="1092696"/>
              <a:ext cx="1310642" cy="1319916"/>
            </a:xfrm>
            <a:prstGeom prst="rect">
              <a:avLst/>
            </a:prstGeom>
            <a:solidFill>
              <a:schemeClr val="accent1">
                <a:lumMod val="20000"/>
                <a:lumOff val="80000"/>
              </a:schemeClr>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DRAM</a:t>
              </a:r>
              <a:b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Chip</a:t>
              </a:r>
            </a:p>
          </p:txBody>
        </p:sp>
        <p:cxnSp>
          <p:nvCxnSpPr>
            <p:cNvPr id="18" name="Straight Arrow Connector 17">
              <a:extLst>
                <a:ext uri="{FF2B5EF4-FFF2-40B4-BE49-F238E27FC236}">
                  <a16:creationId xmlns:a16="http://schemas.microsoft.com/office/drawing/2014/main" id="{B02AAAA9-5F87-B532-F7F0-1C168ED4D497}"/>
                </a:ext>
              </a:extLst>
            </p:cNvPr>
            <p:cNvCxnSpPr>
              <a:cxnSpLocks/>
            </p:cNvCxnSpPr>
            <p:nvPr/>
          </p:nvCxnSpPr>
          <p:spPr>
            <a:xfrm flipV="1">
              <a:off x="3580404" y="1578918"/>
              <a:ext cx="2533154" cy="13920"/>
            </a:xfrm>
            <a:prstGeom prst="straightConnector1">
              <a:avLst/>
            </a:prstGeom>
            <a:ln w="381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6AD7825-3050-0DEF-D018-3F078EB38102}"/>
                </a:ext>
              </a:extLst>
            </p:cNvPr>
            <p:cNvSpPr txBox="1"/>
            <p:nvPr/>
          </p:nvSpPr>
          <p:spPr>
            <a:xfrm>
              <a:off x="3562894" y="1170277"/>
              <a:ext cx="255066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ED7D31">
                      <a:lumMod val="75000"/>
                    </a:srgbClr>
                  </a:solidFill>
                  <a:effectLst/>
                  <a:uLnTx/>
                  <a:uFillTx/>
                  <a:latin typeface="Quire Sans"/>
                  <a:ea typeface="+mn-ea"/>
                  <a:cs typeface="+mn-cs"/>
                </a:rPr>
                <a:t>DRAM command</a:t>
              </a:r>
            </a:p>
          </p:txBody>
        </p:sp>
        <p:cxnSp>
          <p:nvCxnSpPr>
            <p:cNvPr id="20" name="Straight Arrow Connector 19">
              <a:extLst>
                <a:ext uri="{FF2B5EF4-FFF2-40B4-BE49-F238E27FC236}">
                  <a16:creationId xmlns:a16="http://schemas.microsoft.com/office/drawing/2014/main" id="{4B7199C2-C380-C5E7-5E2E-8597D20C1595}"/>
                </a:ext>
              </a:extLst>
            </p:cNvPr>
            <p:cNvCxnSpPr/>
            <p:nvPr/>
          </p:nvCxnSpPr>
          <p:spPr>
            <a:xfrm flipH="1">
              <a:off x="3580404" y="1938528"/>
              <a:ext cx="2533154" cy="0"/>
            </a:xfrm>
            <a:prstGeom prst="straightConnector1">
              <a:avLst/>
            </a:prstGeom>
            <a:ln w="38100">
              <a:solidFill>
                <a:schemeClr val="accent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CB2A3710-7781-EB65-984A-26C5E9569118}"/>
                </a:ext>
              </a:extLst>
            </p:cNvPr>
            <p:cNvSpPr txBox="1"/>
            <p:nvPr/>
          </p:nvSpPr>
          <p:spPr>
            <a:xfrm>
              <a:off x="4419904" y="1899424"/>
              <a:ext cx="763351"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5B9BD5"/>
                  </a:solidFill>
                  <a:effectLst/>
                  <a:uLnTx/>
                  <a:uFillTx/>
                  <a:latin typeface="Quire Sans"/>
                  <a:ea typeface="+mn-ea"/>
                  <a:cs typeface="+mn-cs"/>
                </a:rPr>
                <a:t>data</a:t>
              </a:r>
            </a:p>
          </p:txBody>
        </p:sp>
      </p:grpSp>
      <p:pic>
        <p:nvPicPr>
          <p:cNvPr id="31" name="Graphic 30" descr="Gears with solid fill">
            <a:extLst>
              <a:ext uri="{FF2B5EF4-FFF2-40B4-BE49-F238E27FC236}">
                <a16:creationId xmlns:a16="http://schemas.microsoft.com/office/drawing/2014/main" id="{5039D6B9-9305-2B84-040C-8E14AA9AC1D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67000" y="1807452"/>
            <a:ext cx="914400" cy="914400"/>
          </a:xfrm>
          <a:prstGeom prst="rect">
            <a:avLst/>
          </a:prstGeom>
        </p:spPr>
      </p:pic>
      <p:cxnSp>
        <p:nvCxnSpPr>
          <p:cNvPr id="34" name="Connector: Elbow 33">
            <a:extLst>
              <a:ext uri="{FF2B5EF4-FFF2-40B4-BE49-F238E27FC236}">
                <a16:creationId xmlns:a16="http://schemas.microsoft.com/office/drawing/2014/main" id="{B97472E9-B0DE-DEE2-EC85-0B1C4AA478DA}"/>
              </a:ext>
            </a:extLst>
          </p:cNvPr>
          <p:cNvCxnSpPr>
            <a:stCxn id="17" idx="2"/>
            <a:endCxn id="16" idx="2"/>
          </p:cNvCxnSpPr>
          <p:nvPr/>
        </p:nvCxnSpPr>
        <p:spPr>
          <a:xfrm rot="5400000">
            <a:off x="4702531" y="1532140"/>
            <a:ext cx="13920" cy="4118777"/>
          </a:xfrm>
          <a:prstGeom prst="bentConnector3">
            <a:avLst>
              <a:gd name="adj1" fmla="val 2015948"/>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7D80B114-67D0-F007-AFFC-EE026C2D434E}"/>
              </a:ext>
            </a:extLst>
          </p:cNvPr>
          <p:cNvSpPr txBox="1"/>
          <p:nvPr/>
        </p:nvSpPr>
        <p:spPr>
          <a:xfrm>
            <a:off x="2855458" y="3905074"/>
            <a:ext cx="358784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Quire Sans"/>
                <a:ea typeface="+mn-ea"/>
                <a:cs typeface="+mn-cs"/>
              </a:rPr>
              <a:t>negative acknowledgment (</a:t>
            </a:r>
            <a:r>
              <a:rPr kumimoji="0" lang="en-US" sz="1800" b="1" i="0" u="none" strike="noStrike" kern="1200" cap="none" spc="0" normalizeH="0" baseline="0" noProof="0" dirty="0" err="1">
                <a:ln>
                  <a:noFill/>
                </a:ln>
                <a:solidFill>
                  <a:srgbClr val="C00000"/>
                </a:solidFill>
                <a:effectLst/>
                <a:uLnTx/>
                <a:uFillTx/>
                <a:latin typeface="Quire Sans"/>
                <a:ea typeface="+mn-ea"/>
                <a:cs typeface="+mn-cs"/>
              </a:rPr>
              <a:t>nack</a:t>
            </a:r>
            <a:r>
              <a:rPr kumimoji="0" lang="en-US" sz="1800" b="1" i="0" u="none" strike="noStrike" kern="1200" cap="none" spc="0" normalizeH="0" baseline="0" noProof="0" dirty="0">
                <a:ln>
                  <a:noFill/>
                </a:ln>
                <a:solidFill>
                  <a:srgbClr val="C00000"/>
                </a:solidFill>
                <a:effectLst/>
                <a:uLnTx/>
                <a:uFillTx/>
                <a:latin typeface="Quire Sans"/>
                <a:ea typeface="+mn-ea"/>
                <a:cs typeface="+mn-cs"/>
              </a:rPr>
              <a:t>)</a:t>
            </a:r>
          </a:p>
        </p:txBody>
      </p:sp>
      <p:sp>
        <p:nvSpPr>
          <p:cNvPr id="37" name="TextBox 36">
            <a:extLst>
              <a:ext uri="{FF2B5EF4-FFF2-40B4-BE49-F238E27FC236}">
                <a16:creationId xmlns:a16="http://schemas.microsoft.com/office/drawing/2014/main" id="{595729CE-55C9-3677-1F4E-53F36EE8758A}"/>
              </a:ext>
            </a:extLst>
          </p:cNvPr>
          <p:cNvSpPr txBox="1"/>
          <p:nvPr/>
        </p:nvSpPr>
        <p:spPr>
          <a:xfrm>
            <a:off x="-8754" y="5273040"/>
            <a:ext cx="9144000" cy="1070844"/>
          </a:xfrm>
          <a:prstGeom prst="rect">
            <a:avLst/>
          </a:prstGeom>
          <a:solidFill>
            <a:schemeClr val="accent5">
              <a:lumMod val="20000"/>
              <a:lumOff val="80000"/>
            </a:schemeClr>
          </a:solidFill>
          <a:ln w="57150">
            <a:solidFill>
              <a:schemeClr val="accent5">
                <a:lumMod val="75000"/>
              </a:schemeClr>
            </a:solidFill>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70AD47">
                    <a:lumMod val="75000"/>
                  </a:srgbClr>
                </a:solidFill>
                <a:effectLst/>
                <a:uLnTx/>
                <a:uFillTx/>
                <a:latin typeface="Quire Sans"/>
                <a:ea typeface="+mn-ea"/>
                <a:cs typeface="+mn-cs"/>
              </a:rPr>
              <a:t>Partition the work nicely </a:t>
            </a:r>
            <a:r>
              <a:rPr kumimoji="0" lang="en-US" sz="3200" b="0" i="0" u="none" strike="noStrike" kern="1200" cap="none" spc="0" normalizeH="0" baseline="0" noProof="0" dirty="0">
                <a:ln>
                  <a:noFill/>
                </a:ln>
                <a:solidFill>
                  <a:prstClr val="black"/>
                </a:solidFill>
                <a:effectLst/>
                <a:uLnTx/>
                <a:uFillTx/>
                <a:latin typeface="Quire Sans"/>
                <a:ea typeface="+mn-ea"/>
                <a:cs typeface="+mn-cs"/>
              </a:rPr>
              <a:t>between the </a:t>
            </a:r>
            <a:br>
              <a:rPr kumimoji="0" lang="en-US" sz="3200" b="0" i="0" u="none" strike="noStrike" kern="1200" cap="none" spc="0" normalizeH="0" baseline="0" noProof="0" dirty="0">
                <a:ln>
                  <a:noFill/>
                </a:ln>
                <a:solidFill>
                  <a:prstClr val="black"/>
                </a:solidFill>
                <a:effectLst/>
                <a:uLnTx/>
                <a:uFillTx/>
                <a:latin typeface="Quire Sans"/>
                <a:ea typeface="+mn-ea"/>
                <a:cs typeface="+mn-cs"/>
              </a:rPr>
            </a:br>
            <a:r>
              <a:rPr kumimoji="0" lang="en-US" sz="3200" b="0" i="0" u="none" strike="noStrike" kern="1200" cap="none" spc="0" normalizeH="0" baseline="0" noProof="0" dirty="0">
                <a:ln>
                  <a:noFill/>
                </a:ln>
                <a:solidFill>
                  <a:prstClr val="black"/>
                </a:solidFill>
                <a:effectLst/>
                <a:uLnTx/>
                <a:uFillTx/>
                <a:latin typeface="Quire Sans"/>
                <a:ea typeface="+mn-ea"/>
                <a:cs typeface="+mn-cs"/>
              </a:rPr>
              <a:t>memory controller and the DRAM chip</a:t>
            </a:r>
          </a:p>
        </p:txBody>
      </p:sp>
      <p:sp>
        <p:nvSpPr>
          <p:cNvPr id="11" name="TextBox 10">
            <a:extLst>
              <a:ext uri="{FF2B5EF4-FFF2-40B4-BE49-F238E27FC236}">
                <a16:creationId xmlns:a16="http://schemas.microsoft.com/office/drawing/2014/main" id="{12D63A18-5AC5-3F50-78F1-944B4F9F579C}"/>
              </a:ext>
            </a:extLst>
          </p:cNvPr>
          <p:cNvSpPr txBox="1"/>
          <p:nvPr/>
        </p:nvSpPr>
        <p:spPr>
          <a:xfrm>
            <a:off x="244617" y="986207"/>
            <a:ext cx="8654766"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70AD47">
                    <a:lumMod val="75000"/>
                  </a:srgbClr>
                </a:solidFill>
                <a:effectLst/>
                <a:uLnTx/>
                <a:uFillTx/>
                <a:latin typeface="Quire Sans"/>
                <a:ea typeface="+mn-ea"/>
                <a:cs typeface="+mn-cs"/>
              </a:rPr>
              <a:t>DRAM chip controls </a:t>
            </a:r>
            <a:r>
              <a:rPr kumimoji="0" lang="en-US" sz="2800" b="0" i="0" u="none" strike="noStrike" kern="1200" cap="none" spc="0" normalizeH="0" baseline="0" noProof="0" dirty="0">
                <a:ln>
                  <a:noFill/>
                </a:ln>
                <a:solidFill>
                  <a:prstClr val="black"/>
                </a:solidFill>
                <a:effectLst/>
                <a:uLnTx/>
                <a:uFillTx/>
                <a:latin typeface="Quire Sans"/>
                <a:ea typeface="+mn-ea"/>
                <a:cs typeface="+mn-cs"/>
              </a:rPr>
              <a:t>in-DRAM maintenance operations</a:t>
            </a:r>
            <a:endParaRPr kumimoji="0" lang="en-US" sz="2800" b="0" i="0" u="none" strike="noStrike" kern="1200" cap="none" spc="0" normalizeH="0" baseline="0" noProof="0" dirty="0">
              <a:ln>
                <a:noFill/>
              </a:ln>
              <a:solidFill>
                <a:srgbClr val="70AD47">
                  <a:lumMod val="75000"/>
                </a:srgbClr>
              </a:solidFill>
              <a:effectLst/>
              <a:uLnTx/>
              <a:uFillTx/>
              <a:latin typeface="Quire Sans"/>
              <a:ea typeface="+mn-ea"/>
              <a:cs typeface="+mn-cs"/>
            </a:endParaRPr>
          </a:p>
        </p:txBody>
      </p:sp>
      <p:sp>
        <p:nvSpPr>
          <p:cNvPr id="12" name="TextBox 11">
            <a:extLst>
              <a:ext uri="{FF2B5EF4-FFF2-40B4-BE49-F238E27FC236}">
                <a16:creationId xmlns:a16="http://schemas.microsoft.com/office/drawing/2014/main" id="{C4190813-1058-50CA-D7A1-AE2A8977A33C}"/>
              </a:ext>
            </a:extLst>
          </p:cNvPr>
          <p:cNvSpPr txBox="1"/>
          <p:nvPr/>
        </p:nvSpPr>
        <p:spPr>
          <a:xfrm>
            <a:off x="2588557" y="1646577"/>
            <a:ext cx="4241867"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Quire Sans"/>
                <a:ea typeface="+mn-ea"/>
                <a:cs typeface="+mn-cs"/>
              </a:rPr>
              <a:t>with a single, simple interface change</a:t>
            </a:r>
          </a:p>
        </p:txBody>
      </p:sp>
      <p:sp>
        <p:nvSpPr>
          <p:cNvPr id="22" name="Rectangle 21">
            <a:extLst>
              <a:ext uri="{FF2B5EF4-FFF2-40B4-BE49-F238E27FC236}">
                <a16:creationId xmlns:a16="http://schemas.microsoft.com/office/drawing/2014/main" id="{73E257EE-DC7F-7467-D2A9-1D6D4A0D06DE}"/>
              </a:ext>
            </a:extLst>
          </p:cNvPr>
          <p:cNvSpPr/>
          <p:nvPr/>
        </p:nvSpPr>
        <p:spPr>
          <a:xfrm>
            <a:off x="3597914" y="2197737"/>
            <a:ext cx="2515644" cy="1448215"/>
          </a:xfrm>
          <a:prstGeom prst="rect">
            <a:avLst/>
          </a:prstGeom>
          <a:solidFill>
            <a:srgbClr val="FFFFFF">
              <a:alpha val="80000"/>
            </a:srgb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endParaRPr>
          </a:p>
        </p:txBody>
      </p:sp>
    </p:spTree>
    <p:extLst>
      <p:ext uri="{BB962C8B-B14F-4D97-AF65-F5344CB8AC3E}">
        <p14:creationId xmlns:p14="http://schemas.microsoft.com/office/powerpoint/2010/main" val="16676173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9DCDE97-02FB-9FDB-01AC-416810C4F947}"/>
              </a:ext>
            </a:extLst>
          </p:cNvPr>
          <p:cNvSpPr/>
          <p:nvPr/>
        </p:nvSpPr>
        <p:spPr>
          <a:xfrm>
            <a:off x="0" y="4967565"/>
            <a:ext cx="9144000" cy="614004"/>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mbria"/>
              <a:ea typeface="+mn-ea"/>
              <a:cs typeface="+mn-cs"/>
            </a:endParaRPr>
          </a:p>
        </p:txBody>
      </p:sp>
      <p:sp>
        <p:nvSpPr>
          <p:cNvPr id="12" name="Rectangle 11">
            <a:extLst>
              <a:ext uri="{FF2B5EF4-FFF2-40B4-BE49-F238E27FC236}">
                <a16:creationId xmlns:a16="http://schemas.microsoft.com/office/drawing/2014/main" id="{E5B29132-A5F7-3214-35B5-29B8513F6C12}"/>
              </a:ext>
            </a:extLst>
          </p:cNvPr>
          <p:cNvSpPr/>
          <p:nvPr/>
        </p:nvSpPr>
        <p:spPr>
          <a:xfrm>
            <a:off x="1" y="2991954"/>
            <a:ext cx="9144000" cy="156371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mbria"/>
              <a:ea typeface="+mn-ea"/>
              <a:cs typeface="+mn-cs"/>
            </a:endParaRPr>
          </a:p>
        </p:txBody>
      </p:sp>
      <p:sp>
        <p:nvSpPr>
          <p:cNvPr id="11" name="Rectangle 10">
            <a:extLst>
              <a:ext uri="{FF2B5EF4-FFF2-40B4-BE49-F238E27FC236}">
                <a16:creationId xmlns:a16="http://schemas.microsoft.com/office/drawing/2014/main" id="{5BEE0D95-A0B0-CF92-36C5-08CDAC191446}"/>
              </a:ext>
            </a:extLst>
          </p:cNvPr>
          <p:cNvSpPr/>
          <p:nvPr/>
        </p:nvSpPr>
        <p:spPr>
          <a:xfrm>
            <a:off x="1" y="1196752"/>
            <a:ext cx="9144000" cy="1400430"/>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mbria"/>
              <a:ea typeface="+mn-ea"/>
              <a:cs typeface="+mn-cs"/>
            </a:endParaRPr>
          </a:p>
        </p:txBody>
      </p:sp>
      <p:sp>
        <p:nvSpPr>
          <p:cNvPr id="2" name="Title 1">
            <a:extLst>
              <a:ext uri="{FF2B5EF4-FFF2-40B4-BE49-F238E27FC236}">
                <a16:creationId xmlns:a16="http://schemas.microsoft.com/office/drawing/2014/main" id="{2D9CE1CA-6019-1134-3F74-2E75551AEE17}"/>
              </a:ext>
            </a:extLst>
          </p:cNvPr>
          <p:cNvSpPr>
            <a:spLocks noGrp="1"/>
          </p:cNvSpPr>
          <p:nvPr>
            <p:ph type="title"/>
          </p:nvPr>
        </p:nvSpPr>
        <p:spPr/>
        <p:txBody>
          <a:bodyPr>
            <a:normAutofit/>
          </a:bodyPr>
          <a:lstStyle/>
          <a:p>
            <a:r>
              <a:rPr lang="en-US" dirty="0"/>
              <a:t>SMD-Based Maintenance Mechanisms</a:t>
            </a:r>
            <a:endParaRPr lang="en-CH" dirty="0"/>
          </a:p>
        </p:txBody>
      </p:sp>
      <p:sp>
        <p:nvSpPr>
          <p:cNvPr id="4" name="TextBox 3">
            <a:extLst>
              <a:ext uri="{FF2B5EF4-FFF2-40B4-BE49-F238E27FC236}">
                <a16:creationId xmlns:a16="http://schemas.microsoft.com/office/drawing/2014/main" id="{090BD27F-CFBF-995B-743A-436B90B04D8D}"/>
              </a:ext>
            </a:extLst>
          </p:cNvPr>
          <p:cNvSpPr txBox="1"/>
          <p:nvPr/>
        </p:nvSpPr>
        <p:spPr>
          <a:xfrm>
            <a:off x="-7765" y="1549509"/>
            <a:ext cx="1754922" cy="557525"/>
          </a:xfrm>
          <a:prstGeom prst="rect">
            <a:avLst/>
          </a:prstGeom>
          <a:noFill/>
        </p:spPr>
        <p:txBody>
          <a:bodyPr wrap="square" rtlCol="0">
            <a:spAutoFit/>
          </a:bodyPr>
          <a:lstStyle/>
          <a:p>
            <a:pPr marL="0" marR="0" lvl="0" indent="0" algn="ctr" defTabSz="685800" rtl="0" eaLnBrk="1" fontAlgn="auto" latinLnBrk="0" hangingPunct="1">
              <a:lnSpc>
                <a:spcPts val="18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Cambria"/>
                <a:ea typeface="+mn-ea"/>
                <a:cs typeface="+mn-cs"/>
              </a:rPr>
              <a:t>DRAM </a:t>
            </a:r>
          </a:p>
          <a:p>
            <a:pPr marL="0" marR="0" lvl="0" indent="0" algn="ctr" defTabSz="685800" rtl="0" eaLnBrk="1" fontAlgn="auto" latinLnBrk="0" hangingPunct="1">
              <a:lnSpc>
                <a:spcPts val="18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Cambria"/>
                <a:ea typeface="+mn-ea"/>
                <a:cs typeface="+mn-cs"/>
              </a:rPr>
              <a:t>Refresh</a:t>
            </a:r>
            <a:endParaRPr kumimoji="0" lang="en-CH" sz="2100" b="1" i="0" u="none" strike="noStrike" kern="1200" cap="none" spc="0" normalizeH="0" baseline="0" noProof="0" dirty="0">
              <a:ln>
                <a:noFill/>
              </a:ln>
              <a:solidFill>
                <a:prstClr val="black"/>
              </a:solidFill>
              <a:effectLst/>
              <a:uLnTx/>
              <a:uFillTx/>
              <a:latin typeface="Cambria"/>
              <a:ea typeface="+mn-ea"/>
              <a:cs typeface="+mn-cs"/>
            </a:endParaRPr>
          </a:p>
        </p:txBody>
      </p:sp>
      <p:sp>
        <p:nvSpPr>
          <p:cNvPr id="5" name="TextBox 4">
            <a:extLst>
              <a:ext uri="{FF2B5EF4-FFF2-40B4-BE49-F238E27FC236}">
                <a16:creationId xmlns:a16="http://schemas.microsoft.com/office/drawing/2014/main" id="{4CE70165-AFA9-C1C5-E711-6C87CEC70685}"/>
              </a:ext>
            </a:extLst>
          </p:cNvPr>
          <p:cNvSpPr txBox="1"/>
          <p:nvPr/>
        </p:nvSpPr>
        <p:spPr>
          <a:xfrm>
            <a:off x="-7763" y="3470051"/>
            <a:ext cx="1828902" cy="557525"/>
          </a:xfrm>
          <a:prstGeom prst="rect">
            <a:avLst/>
          </a:prstGeom>
          <a:noFill/>
        </p:spPr>
        <p:txBody>
          <a:bodyPr wrap="square" rtlCol="0">
            <a:spAutoFit/>
          </a:bodyPr>
          <a:lstStyle/>
          <a:p>
            <a:pPr marL="0" marR="0" lvl="0" indent="0" algn="ctr" defTabSz="685800" rtl="0" eaLnBrk="1" fontAlgn="auto" latinLnBrk="0" hangingPunct="1">
              <a:lnSpc>
                <a:spcPts val="18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Cambria"/>
                <a:ea typeface="+mn-ea"/>
                <a:cs typeface="+mn-cs"/>
              </a:rPr>
              <a:t>RowHammer Protection</a:t>
            </a:r>
            <a:endParaRPr kumimoji="0" lang="en-CH" sz="2100" b="1" i="0" u="none" strike="noStrike" kern="1200" cap="none" spc="0" normalizeH="0" baseline="0" noProof="0" dirty="0">
              <a:ln>
                <a:noFill/>
              </a:ln>
              <a:solidFill>
                <a:prstClr val="black"/>
              </a:solidFill>
              <a:effectLst/>
              <a:uLnTx/>
              <a:uFillTx/>
              <a:latin typeface="Cambria"/>
              <a:ea typeface="+mn-ea"/>
              <a:cs typeface="+mn-cs"/>
            </a:endParaRPr>
          </a:p>
        </p:txBody>
      </p:sp>
      <p:sp>
        <p:nvSpPr>
          <p:cNvPr id="6" name="TextBox 5">
            <a:extLst>
              <a:ext uri="{FF2B5EF4-FFF2-40B4-BE49-F238E27FC236}">
                <a16:creationId xmlns:a16="http://schemas.microsoft.com/office/drawing/2014/main" id="{70F551A5-8FEA-CBB9-B287-B3C6423881E8}"/>
              </a:ext>
            </a:extLst>
          </p:cNvPr>
          <p:cNvSpPr txBox="1"/>
          <p:nvPr/>
        </p:nvSpPr>
        <p:spPr>
          <a:xfrm>
            <a:off x="-7764" y="5041544"/>
            <a:ext cx="1754922" cy="557525"/>
          </a:xfrm>
          <a:prstGeom prst="rect">
            <a:avLst/>
          </a:prstGeom>
          <a:noFill/>
        </p:spPr>
        <p:txBody>
          <a:bodyPr wrap="square" rtlCol="0">
            <a:spAutoFit/>
          </a:bodyPr>
          <a:lstStyle/>
          <a:p>
            <a:pPr marL="0" marR="0" lvl="0" indent="0" algn="ctr" defTabSz="685800" rtl="0" eaLnBrk="1" fontAlgn="auto" latinLnBrk="0" hangingPunct="1">
              <a:lnSpc>
                <a:spcPts val="18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Cambria"/>
                <a:ea typeface="+mn-ea"/>
                <a:cs typeface="+mn-cs"/>
              </a:rPr>
              <a:t>Memory </a:t>
            </a:r>
            <a:br>
              <a:rPr kumimoji="0" lang="en-US" sz="2100" b="1" i="0" u="none" strike="noStrike" kern="1200" cap="none" spc="0" normalizeH="0" baseline="0" noProof="0" dirty="0">
                <a:ln>
                  <a:noFill/>
                </a:ln>
                <a:solidFill>
                  <a:prstClr val="black"/>
                </a:solidFill>
                <a:effectLst/>
                <a:uLnTx/>
                <a:uFillTx/>
                <a:latin typeface="Cambria"/>
                <a:ea typeface="+mn-ea"/>
                <a:cs typeface="+mn-cs"/>
              </a:rPr>
            </a:br>
            <a:r>
              <a:rPr kumimoji="0" lang="en-US" sz="2100" b="1" i="0" u="none" strike="noStrike" kern="1200" cap="none" spc="0" normalizeH="0" baseline="0" noProof="0" dirty="0">
                <a:ln>
                  <a:noFill/>
                </a:ln>
                <a:solidFill>
                  <a:prstClr val="black"/>
                </a:solidFill>
                <a:effectLst/>
                <a:uLnTx/>
                <a:uFillTx/>
                <a:latin typeface="Cambria"/>
                <a:ea typeface="+mn-ea"/>
                <a:cs typeface="+mn-cs"/>
              </a:rPr>
              <a:t>Scrubbing</a:t>
            </a:r>
            <a:endParaRPr kumimoji="0" lang="en-CH" sz="2100" b="1" i="0" u="none" strike="noStrike" kern="1200" cap="none" spc="0" normalizeH="0" baseline="0" noProof="0" dirty="0">
              <a:ln>
                <a:noFill/>
              </a:ln>
              <a:solidFill>
                <a:prstClr val="black"/>
              </a:solidFill>
              <a:effectLst/>
              <a:uLnTx/>
              <a:uFillTx/>
              <a:latin typeface="Cambria"/>
              <a:ea typeface="+mn-ea"/>
              <a:cs typeface="+mn-cs"/>
            </a:endParaRPr>
          </a:p>
        </p:txBody>
      </p:sp>
      <p:sp>
        <p:nvSpPr>
          <p:cNvPr id="7" name="TextBox 6">
            <a:extLst>
              <a:ext uri="{FF2B5EF4-FFF2-40B4-BE49-F238E27FC236}">
                <a16:creationId xmlns:a16="http://schemas.microsoft.com/office/drawing/2014/main" id="{A32ACD8E-1C7C-6915-B72C-DFDFC830BE93}"/>
              </a:ext>
            </a:extLst>
          </p:cNvPr>
          <p:cNvSpPr txBox="1"/>
          <p:nvPr/>
        </p:nvSpPr>
        <p:spPr>
          <a:xfrm>
            <a:off x="2261508" y="1203260"/>
            <a:ext cx="2732995" cy="369332"/>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AD47">
                    <a:lumMod val="50000"/>
                  </a:srgbClr>
                </a:solidFill>
                <a:effectLst/>
                <a:uLnTx/>
                <a:uFillTx/>
                <a:latin typeface="Cambria"/>
                <a:ea typeface="+mn-ea"/>
                <a:cs typeface="+mn-cs"/>
              </a:rPr>
              <a:t>Fixed Rate (SMD-FR)</a:t>
            </a:r>
            <a:endParaRPr kumimoji="0" lang="en-CH" sz="1800" b="1" i="0" u="none" strike="noStrike" kern="1200" cap="none" spc="0" normalizeH="0" baseline="0" noProof="0" dirty="0">
              <a:ln>
                <a:noFill/>
              </a:ln>
              <a:solidFill>
                <a:srgbClr val="70AD47">
                  <a:lumMod val="50000"/>
                </a:srgbClr>
              </a:solidFill>
              <a:effectLst/>
              <a:uLnTx/>
              <a:uFillTx/>
              <a:latin typeface="Cambria"/>
              <a:ea typeface="+mn-ea"/>
              <a:cs typeface="+mn-cs"/>
            </a:endParaRPr>
          </a:p>
        </p:txBody>
      </p:sp>
      <p:sp>
        <p:nvSpPr>
          <p:cNvPr id="8" name="TextBox 7">
            <a:extLst>
              <a:ext uri="{FF2B5EF4-FFF2-40B4-BE49-F238E27FC236}">
                <a16:creationId xmlns:a16="http://schemas.microsoft.com/office/drawing/2014/main" id="{EA0C1039-CF13-F185-6C70-CEC35F2A4D4E}"/>
              </a:ext>
            </a:extLst>
          </p:cNvPr>
          <p:cNvSpPr txBox="1"/>
          <p:nvPr/>
        </p:nvSpPr>
        <p:spPr>
          <a:xfrm>
            <a:off x="5602741" y="1203260"/>
            <a:ext cx="3131003" cy="369332"/>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AD47">
                    <a:lumMod val="50000"/>
                  </a:srgbClr>
                </a:solidFill>
                <a:effectLst/>
                <a:uLnTx/>
                <a:uFillTx/>
                <a:latin typeface="Cambria"/>
                <a:ea typeface="+mn-ea"/>
                <a:cs typeface="+mn-cs"/>
              </a:rPr>
              <a:t>Variable Rate (SMD-VR)</a:t>
            </a:r>
            <a:endParaRPr kumimoji="0" lang="en-CH" sz="1800" b="1" i="0" u="none" strike="noStrike" kern="1200" cap="none" spc="0" normalizeH="0" baseline="0" noProof="0" dirty="0">
              <a:ln>
                <a:noFill/>
              </a:ln>
              <a:solidFill>
                <a:srgbClr val="70AD47">
                  <a:lumMod val="50000"/>
                </a:srgbClr>
              </a:solidFill>
              <a:effectLst/>
              <a:uLnTx/>
              <a:uFillTx/>
              <a:latin typeface="Cambria"/>
              <a:ea typeface="+mn-ea"/>
              <a:cs typeface="+mn-cs"/>
            </a:endParaRPr>
          </a:p>
        </p:txBody>
      </p:sp>
      <p:sp>
        <p:nvSpPr>
          <p:cNvPr id="9" name="TextBox 8">
            <a:extLst>
              <a:ext uri="{FF2B5EF4-FFF2-40B4-BE49-F238E27FC236}">
                <a16:creationId xmlns:a16="http://schemas.microsoft.com/office/drawing/2014/main" id="{51F5064C-5121-F28C-59E0-D177A0BF8742}"/>
              </a:ext>
            </a:extLst>
          </p:cNvPr>
          <p:cNvSpPr txBox="1"/>
          <p:nvPr/>
        </p:nvSpPr>
        <p:spPr>
          <a:xfrm>
            <a:off x="2261508" y="1715163"/>
            <a:ext cx="3112634" cy="553998"/>
          </a:xfrm>
          <a:prstGeom prst="rect">
            <a:avLst/>
          </a:prstGeom>
          <a:noFill/>
        </p:spPr>
        <p:txBody>
          <a:bodyPr wrap="square" rtlCol="0" anchor="ctr">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1" u="none" strike="noStrike" kern="1200" cap="none" spc="0" normalizeH="0" baseline="0" noProof="0" dirty="0">
                <a:ln>
                  <a:noFill/>
                </a:ln>
                <a:solidFill>
                  <a:prstClr val="black"/>
                </a:solidFill>
                <a:effectLst/>
                <a:uLnTx/>
                <a:uFillTx/>
                <a:latin typeface="Cambria"/>
                <a:ea typeface="+mn-ea"/>
                <a:cs typeface="+mn-cs"/>
              </a:rPr>
              <a:t>uniformly</a:t>
            </a:r>
            <a:r>
              <a:rPr kumimoji="0" lang="en-US" sz="1500" b="0" i="1" u="none" strike="noStrike" kern="1200" cap="none" spc="0" normalizeH="0" baseline="0" noProof="0" dirty="0">
                <a:ln>
                  <a:noFill/>
                </a:ln>
                <a:solidFill>
                  <a:prstClr val="black"/>
                </a:solidFill>
                <a:effectLst/>
                <a:uLnTx/>
                <a:uFillTx/>
                <a:latin typeface="Cambria"/>
                <a:ea typeface="+mn-ea"/>
                <a:cs typeface="+mn-cs"/>
              </a:rPr>
              <a:t> refreshes </a:t>
            </a:r>
            <a:r>
              <a:rPr kumimoji="0" lang="en-US" sz="1500" b="1" i="1" u="none" strike="noStrike" kern="1200" cap="none" spc="0" normalizeH="0" baseline="0" noProof="0" dirty="0">
                <a:ln>
                  <a:noFill/>
                </a:ln>
                <a:solidFill>
                  <a:prstClr val="black"/>
                </a:solidFill>
                <a:effectLst/>
                <a:uLnTx/>
                <a:uFillTx/>
                <a:latin typeface="Cambria"/>
                <a:ea typeface="+mn-ea"/>
                <a:cs typeface="+mn-cs"/>
              </a:rPr>
              <a:t>all</a:t>
            </a:r>
            <a:r>
              <a:rPr kumimoji="0" lang="en-US" sz="1500" b="0" i="1" u="none" strike="noStrike" kern="1200" cap="none" spc="0" normalizeH="0" baseline="0" noProof="0" dirty="0">
                <a:ln>
                  <a:noFill/>
                </a:ln>
                <a:solidFill>
                  <a:prstClr val="black"/>
                </a:solidFill>
                <a:effectLst/>
                <a:uLnTx/>
                <a:uFillTx/>
                <a:latin typeface="Cambria"/>
                <a:ea typeface="+mn-ea"/>
                <a:cs typeface="+mn-cs"/>
              </a:rPr>
              <a:t> DRAM rows with a </a:t>
            </a:r>
            <a:r>
              <a:rPr kumimoji="0" lang="en-US" sz="1500" b="1" i="1" u="none" strike="noStrike" kern="1200" cap="none" spc="0" normalizeH="0" baseline="0" noProof="0" dirty="0">
                <a:ln>
                  <a:noFill/>
                </a:ln>
                <a:solidFill>
                  <a:prstClr val="black"/>
                </a:solidFill>
                <a:effectLst/>
                <a:uLnTx/>
                <a:uFillTx/>
                <a:latin typeface="Cambria"/>
                <a:ea typeface="+mn-ea"/>
                <a:cs typeface="+mn-cs"/>
              </a:rPr>
              <a:t>fixed</a:t>
            </a:r>
            <a:r>
              <a:rPr kumimoji="0" lang="en-US" sz="1500" b="0" i="1" u="none" strike="noStrike" kern="1200" cap="none" spc="0" normalizeH="0" baseline="0" noProof="0" dirty="0">
                <a:ln>
                  <a:noFill/>
                </a:ln>
                <a:solidFill>
                  <a:prstClr val="black"/>
                </a:solidFill>
                <a:effectLst/>
                <a:uLnTx/>
                <a:uFillTx/>
                <a:latin typeface="Cambria"/>
                <a:ea typeface="+mn-ea"/>
                <a:cs typeface="+mn-cs"/>
              </a:rPr>
              <a:t> refresh period</a:t>
            </a:r>
            <a:endParaRPr kumimoji="0" lang="en-CH" sz="1500" b="0" i="1" u="none" strike="noStrike" kern="1200" cap="none" spc="0" normalizeH="0" baseline="0" noProof="0" dirty="0">
              <a:ln>
                <a:noFill/>
              </a:ln>
              <a:solidFill>
                <a:prstClr val="black"/>
              </a:solidFill>
              <a:effectLst/>
              <a:uLnTx/>
              <a:uFillTx/>
              <a:latin typeface="Cambria"/>
              <a:ea typeface="+mn-ea"/>
              <a:cs typeface="+mn-cs"/>
            </a:endParaRPr>
          </a:p>
        </p:txBody>
      </p:sp>
      <p:sp>
        <p:nvSpPr>
          <p:cNvPr id="10" name="TextBox 9">
            <a:extLst>
              <a:ext uri="{FF2B5EF4-FFF2-40B4-BE49-F238E27FC236}">
                <a16:creationId xmlns:a16="http://schemas.microsoft.com/office/drawing/2014/main" id="{501D614E-6F76-E474-082D-C0EB445B424B}"/>
              </a:ext>
            </a:extLst>
          </p:cNvPr>
          <p:cNvSpPr txBox="1"/>
          <p:nvPr/>
        </p:nvSpPr>
        <p:spPr>
          <a:xfrm>
            <a:off x="5470072" y="1622116"/>
            <a:ext cx="3396343" cy="784830"/>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1" u="none" strike="noStrike" kern="1200" cap="none" spc="0" normalizeH="0" baseline="0" noProof="0" dirty="0">
                <a:ln>
                  <a:noFill/>
                </a:ln>
                <a:solidFill>
                  <a:prstClr val="black"/>
                </a:solidFill>
                <a:effectLst/>
                <a:uLnTx/>
                <a:uFillTx/>
                <a:latin typeface="Cambria"/>
                <a:ea typeface="+mn-ea"/>
                <a:cs typeface="+mn-cs"/>
              </a:rPr>
              <a:t>skips</a:t>
            </a:r>
            <a:r>
              <a:rPr kumimoji="0" lang="en-US" sz="1500" b="0" i="1" u="none" strike="noStrike" kern="1200" cap="none" spc="0" normalizeH="0" baseline="0" noProof="0" dirty="0">
                <a:ln>
                  <a:noFill/>
                </a:ln>
                <a:solidFill>
                  <a:prstClr val="black"/>
                </a:solidFill>
                <a:effectLst/>
                <a:uLnTx/>
                <a:uFillTx/>
                <a:latin typeface="Cambria"/>
                <a:ea typeface="+mn-ea"/>
                <a:cs typeface="+mn-cs"/>
              </a:rPr>
              <a:t> refreshing rows that </a:t>
            </a:r>
            <a:br>
              <a:rPr kumimoji="0" lang="en-US" sz="1500" b="0" i="1" u="none" strike="noStrike" kern="1200" cap="none" spc="0" normalizeH="0" baseline="0" noProof="0" dirty="0">
                <a:ln>
                  <a:noFill/>
                </a:ln>
                <a:solidFill>
                  <a:prstClr val="black"/>
                </a:solidFill>
                <a:effectLst/>
                <a:uLnTx/>
                <a:uFillTx/>
                <a:latin typeface="Cambria"/>
                <a:ea typeface="+mn-ea"/>
                <a:cs typeface="+mn-cs"/>
              </a:rPr>
            </a:br>
            <a:r>
              <a:rPr kumimoji="0" lang="en-US" sz="1500" b="0" i="1" u="none" strike="noStrike" kern="1200" cap="none" spc="0" normalizeH="0" baseline="0" noProof="0" dirty="0">
                <a:ln>
                  <a:noFill/>
                </a:ln>
                <a:solidFill>
                  <a:prstClr val="black"/>
                </a:solidFill>
                <a:effectLst/>
                <a:uLnTx/>
                <a:uFillTx/>
                <a:latin typeface="Cambria"/>
                <a:ea typeface="+mn-ea"/>
                <a:cs typeface="+mn-cs"/>
              </a:rPr>
              <a:t>can </a:t>
            </a:r>
            <a:r>
              <a:rPr kumimoji="0" lang="en-US" sz="1500" b="1" i="1" u="none" strike="noStrike" kern="1200" cap="none" spc="0" normalizeH="0" baseline="0" noProof="0" dirty="0">
                <a:ln>
                  <a:noFill/>
                </a:ln>
                <a:solidFill>
                  <a:prstClr val="black"/>
                </a:solidFill>
                <a:effectLst/>
                <a:uLnTx/>
                <a:uFillTx/>
                <a:latin typeface="Cambria"/>
                <a:ea typeface="+mn-ea"/>
                <a:cs typeface="+mn-cs"/>
              </a:rPr>
              <a:t>retain their data for longer</a:t>
            </a:r>
            <a:r>
              <a:rPr kumimoji="0" lang="en-US" sz="1500" b="0" i="1" u="none" strike="noStrike" kern="1200" cap="none" spc="0" normalizeH="0" baseline="0" noProof="0" dirty="0">
                <a:ln>
                  <a:noFill/>
                </a:ln>
                <a:solidFill>
                  <a:prstClr val="black"/>
                </a:solidFill>
                <a:effectLst/>
                <a:uLnTx/>
                <a:uFillTx/>
                <a:latin typeface="Cambria"/>
                <a:ea typeface="+mn-ea"/>
                <a:cs typeface="+mn-cs"/>
              </a:rPr>
              <a:t> than </a:t>
            </a:r>
            <a:br>
              <a:rPr kumimoji="0" lang="en-US" sz="1500" b="0" i="1" u="none" strike="noStrike" kern="1200" cap="none" spc="0" normalizeH="0" baseline="0" noProof="0" dirty="0">
                <a:ln>
                  <a:noFill/>
                </a:ln>
                <a:solidFill>
                  <a:prstClr val="black"/>
                </a:solidFill>
                <a:effectLst/>
                <a:uLnTx/>
                <a:uFillTx/>
                <a:latin typeface="Cambria"/>
                <a:ea typeface="+mn-ea"/>
                <a:cs typeface="+mn-cs"/>
              </a:rPr>
            </a:br>
            <a:r>
              <a:rPr kumimoji="0" lang="en-US" sz="1500" b="0" i="1" u="none" strike="noStrike" kern="1200" cap="none" spc="0" normalizeH="0" baseline="0" noProof="0" dirty="0">
                <a:ln>
                  <a:noFill/>
                </a:ln>
                <a:solidFill>
                  <a:prstClr val="black"/>
                </a:solidFill>
                <a:effectLst/>
                <a:uLnTx/>
                <a:uFillTx/>
                <a:latin typeface="Cambria"/>
                <a:ea typeface="+mn-ea"/>
                <a:cs typeface="+mn-cs"/>
              </a:rPr>
              <a:t>the default refresh period</a:t>
            </a:r>
            <a:endParaRPr kumimoji="0" lang="en-CH" sz="1500" b="0" i="1" u="none" strike="noStrike" kern="1200" cap="none" spc="0" normalizeH="0" baseline="0" noProof="0" dirty="0">
              <a:ln>
                <a:noFill/>
              </a:ln>
              <a:solidFill>
                <a:prstClr val="black"/>
              </a:solidFill>
              <a:effectLst/>
              <a:uLnTx/>
              <a:uFillTx/>
              <a:latin typeface="Cambria"/>
              <a:ea typeface="+mn-ea"/>
              <a:cs typeface="+mn-cs"/>
            </a:endParaRPr>
          </a:p>
        </p:txBody>
      </p:sp>
      <p:cxnSp>
        <p:nvCxnSpPr>
          <p:cNvPr id="15" name="Straight Connector 14">
            <a:extLst>
              <a:ext uri="{FF2B5EF4-FFF2-40B4-BE49-F238E27FC236}">
                <a16:creationId xmlns:a16="http://schemas.microsoft.com/office/drawing/2014/main" id="{DB6FC566-3F7A-DBC5-367B-BB2C5CE71515}"/>
              </a:ext>
            </a:extLst>
          </p:cNvPr>
          <p:cNvCxnSpPr/>
          <p:nvPr/>
        </p:nvCxnSpPr>
        <p:spPr>
          <a:xfrm>
            <a:off x="5390471" y="1252247"/>
            <a:ext cx="0" cy="1287787"/>
          </a:xfrm>
          <a:prstGeom prst="line">
            <a:avLst/>
          </a:prstGeom>
          <a:ln w="381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24E0176-34B1-FAD6-CCF6-83DB85605A8C}"/>
              </a:ext>
            </a:extLst>
          </p:cNvPr>
          <p:cNvCxnSpPr>
            <a:cxnSpLocks/>
          </p:cNvCxnSpPr>
          <p:nvPr/>
        </p:nvCxnSpPr>
        <p:spPr>
          <a:xfrm>
            <a:off x="5398634" y="3088272"/>
            <a:ext cx="0" cy="137759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204E2041-F257-43BD-1C39-A28641B398D8}"/>
              </a:ext>
            </a:extLst>
          </p:cNvPr>
          <p:cNvSpPr txBox="1"/>
          <p:nvPr/>
        </p:nvSpPr>
        <p:spPr>
          <a:xfrm>
            <a:off x="2043116" y="3034696"/>
            <a:ext cx="2951388" cy="369332"/>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mbria"/>
                <a:ea typeface="+mn-ea"/>
                <a:cs typeface="+mn-cs"/>
              </a:rPr>
              <a:t>Probabilistic (SMD-PRP)</a:t>
            </a:r>
            <a:endParaRPr kumimoji="0" lang="en-CH" sz="1800" b="1" i="0" u="none" strike="noStrike" kern="1200" cap="none" spc="0" normalizeH="0" baseline="0" noProof="0" dirty="0">
              <a:ln>
                <a:noFill/>
              </a:ln>
              <a:solidFill>
                <a:srgbClr val="C00000"/>
              </a:solidFill>
              <a:effectLst/>
              <a:uLnTx/>
              <a:uFillTx/>
              <a:latin typeface="Cambria"/>
              <a:ea typeface="+mn-ea"/>
              <a:cs typeface="+mn-cs"/>
            </a:endParaRPr>
          </a:p>
        </p:txBody>
      </p:sp>
      <p:sp>
        <p:nvSpPr>
          <p:cNvPr id="21" name="TextBox 20">
            <a:extLst>
              <a:ext uri="{FF2B5EF4-FFF2-40B4-BE49-F238E27FC236}">
                <a16:creationId xmlns:a16="http://schemas.microsoft.com/office/drawing/2014/main" id="{B97CDD66-C423-CC0A-629E-6DA55A115303}"/>
              </a:ext>
            </a:extLst>
          </p:cNvPr>
          <p:cNvSpPr txBox="1"/>
          <p:nvPr/>
        </p:nvSpPr>
        <p:spPr>
          <a:xfrm>
            <a:off x="5702754" y="3034696"/>
            <a:ext cx="2951388" cy="369332"/>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mbria"/>
                <a:ea typeface="+mn-ea"/>
                <a:cs typeface="+mn-cs"/>
              </a:rPr>
              <a:t>Deterministic (SMD-DRP)</a:t>
            </a:r>
            <a:endParaRPr kumimoji="0" lang="en-CH" sz="1800" b="1" i="0" u="none" strike="noStrike" kern="1200" cap="none" spc="0" normalizeH="0" baseline="0" noProof="0" dirty="0">
              <a:ln>
                <a:noFill/>
              </a:ln>
              <a:solidFill>
                <a:srgbClr val="C00000"/>
              </a:solidFill>
              <a:effectLst/>
              <a:uLnTx/>
              <a:uFillTx/>
              <a:latin typeface="Cambria"/>
              <a:ea typeface="+mn-ea"/>
              <a:cs typeface="+mn-cs"/>
            </a:endParaRPr>
          </a:p>
        </p:txBody>
      </p:sp>
      <p:sp>
        <p:nvSpPr>
          <p:cNvPr id="23" name="TextBox 22">
            <a:extLst>
              <a:ext uri="{FF2B5EF4-FFF2-40B4-BE49-F238E27FC236}">
                <a16:creationId xmlns:a16="http://schemas.microsoft.com/office/drawing/2014/main" id="{8AA8E988-3ED3-E4FC-CE8E-E256AB7134E3}"/>
              </a:ext>
            </a:extLst>
          </p:cNvPr>
          <p:cNvSpPr txBox="1"/>
          <p:nvPr/>
        </p:nvSpPr>
        <p:spPr>
          <a:xfrm>
            <a:off x="5636404" y="3369403"/>
            <a:ext cx="3224894" cy="1015663"/>
          </a:xfrm>
          <a:prstGeom prst="rect">
            <a:avLst/>
          </a:prstGeom>
          <a:noFill/>
        </p:spPr>
        <p:txBody>
          <a:bodyPr wrap="square" rtlCol="0" anchor="ctr">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1" u="none" strike="noStrike" kern="1200" cap="none" spc="0" normalizeH="0" baseline="0" noProof="0" dirty="0">
                <a:ln>
                  <a:noFill/>
                </a:ln>
                <a:solidFill>
                  <a:prstClr val="black"/>
                </a:solidFill>
                <a:effectLst/>
                <a:uLnTx/>
                <a:uFillTx/>
                <a:latin typeface="Cambria"/>
                <a:ea typeface="+mn-ea"/>
                <a:cs typeface="+mn-cs"/>
              </a:rPr>
              <a:t>keeps track </a:t>
            </a:r>
            <a:r>
              <a:rPr kumimoji="0" lang="en-US" sz="1500" b="0" i="1" u="none" strike="noStrike" kern="1200" cap="none" spc="0" normalizeH="0" baseline="0" noProof="0" dirty="0">
                <a:ln>
                  <a:noFill/>
                </a:ln>
                <a:solidFill>
                  <a:prstClr val="black"/>
                </a:solidFill>
                <a:effectLst/>
                <a:uLnTx/>
                <a:uFillTx/>
                <a:latin typeface="Cambria"/>
                <a:ea typeface="+mn-ea"/>
                <a:cs typeface="+mn-cs"/>
              </a:rPr>
              <a:t>of most </a:t>
            </a:r>
            <a:br>
              <a:rPr kumimoji="0" lang="en-US" sz="1500" b="0" i="1" u="none" strike="noStrike" kern="1200" cap="none" spc="0" normalizeH="0" baseline="0" noProof="0" dirty="0">
                <a:ln>
                  <a:noFill/>
                </a:ln>
                <a:solidFill>
                  <a:prstClr val="black"/>
                </a:solidFill>
                <a:effectLst/>
                <a:uLnTx/>
                <a:uFillTx/>
                <a:latin typeface="Cambria"/>
                <a:ea typeface="+mn-ea"/>
                <a:cs typeface="+mn-cs"/>
              </a:rPr>
            </a:br>
            <a:r>
              <a:rPr kumimoji="0" lang="en-US" sz="1500" b="1" i="1" u="none" strike="noStrike" kern="1200" cap="none" spc="0" normalizeH="0" baseline="0" noProof="0" dirty="0">
                <a:ln>
                  <a:noFill/>
                </a:ln>
                <a:solidFill>
                  <a:prstClr val="black"/>
                </a:solidFill>
                <a:effectLst/>
                <a:uLnTx/>
                <a:uFillTx/>
                <a:latin typeface="Cambria"/>
                <a:ea typeface="+mn-ea"/>
                <a:cs typeface="+mn-cs"/>
              </a:rPr>
              <a:t>frequently</a:t>
            </a:r>
            <a:r>
              <a:rPr kumimoji="0" lang="en-US" sz="1500" b="0" i="1" u="none" strike="noStrike" kern="1200" cap="none" spc="0" normalizeH="0" baseline="0" noProof="0" dirty="0">
                <a:ln>
                  <a:noFill/>
                </a:ln>
                <a:solidFill>
                  <a:prstClr val="black"/>
                </a:solidFill>
                <a:effectLst/>
                <a:uLnTx/>
                <a:uFillTx/>
                <a:latin typeface="Cambria"/>
                <a:ea typeface="+mn-ea"/>
                <a:cs typeface="+mn-cs"/>
              </a:rPr>
              <a:t> </a:t>
            </a:r>
            <a:r>
              <a:rPr kumimoji="0" lang="en-US" sz="1500" b="1" i="1" u="none" strike="noStrike" kern="1200" cap="none" spc="0" normalizeH="0" baseline="0" noProof="0" dirty="0">
                <a:ln>
                  <a:noFill/>
                </a:ln>
                <a:solidFill>
                  <a:prstClr val="black"/>
                </a:solidFill>
                <a:effectLst/>
                <a:uLnTx/>
                <a:uFillTx/>
                <a:latin typeface="Cambria"/>
                <a:ea typeface="+mn-ea"/>
                <a:cs typeface="+mn-cs"/>
              </a:rPr>
              <a:t>activated</a:t>
            </a:r>
            <a:r>
              <a:rPr kumimoji="0" lang="en-US" sz="1500" b="0" i="1" u="none" strike="noStrike" kern="1200" cap="none" spc="0" normalizeH="0" baseline="0" noProof="0" dirty="0">
                <a:ln>
                  <a:noFill/>
                </a:ln>
                <a:solidFill>
                  <a:prstClr val="black"/>
                </a:solidFill>
                <a:effectLst/>
                <a:uLnTx/>
                <a:uFillTx/>
                <a:latin typeface="Cambria"/>
                <a:ea typeface="+mn-ea"/>
                <a:cs typeface="+mn-cs"/>
              </a:rPr>
              <a:t> rows and </a:t>
            </a:r>
            <a:br>
              <a:rPr kumimoji="0" lang="en-US" sz="1500" b="0" i="1" u="none" strike="noStrike" kern="1200" cap="none" spc="0" normalizeH="0" baseline="0" noProof="0" dirty="0">
                <a:ln>
                  <a:noFill/>
                </a:ln>
                <a:solidFill>
                  <a:prstClr val="black"/>
                </a:solidFill>
                <a:effectLst/>
                <a:uLnTx/>
                <a:uFillTx/>
                <a:latin typeface="Cambria"/>
                <a:ea typeface="+mn-ea"/>
                <a:cs typeface="+mn-cs"/>
              </a:rPr>
            </a:br>
            <a:r>
              <a:rPr kumimoji="0" lang="en-US" sz="1500" b="0" i="1" u="none" strike="noStrike" kern="1200" cap="none" spc="0" normalizeH="0" baseline="0" noProof="0" dirty="0">
                <a:ln>
                  <a:noFill/>
                </a:ln>
                <a:solidFill>
                  <a:prstClr val="black"/>
                </a:solidFill>
                <a:effectLst/>
                <a:uLnTx/>
                <a:uFillTx/>
                <a:latin typeface="Cambria"/>
                <a:ea typeface="+mn-ea"/>
                <a:cs typeface="+mn-cs"/>
              </a:rPr>
              <a:t>performs </a:t>
            </a:r>
            <a:r>
              <a:rPr kumimoji="0" lang="en-US" sz="1500" b="1" i="1" u="none" strike="noStrike" kern="1200" cap="none" spc="0" normalizeH="0" baseline="0" noProof="0" dirty="0">
                <a:ln>
                  <a:noFill/>
                </a:ln>
                <a:solidFill>
                  <a:prstClr val="black"/>
                </a:solidFill>
                <a:effectLst/>
                <a:uLnTx/>
                <a:uFillTx/>
                <a:latin typeface="Cambria"/>
                <a:ea typeface="+mn-ea"/>
                <a:cs typeface="+mn-cs"/>
              </a:rPr>
              <a:t>neighbor</a:t>
            </a:r>
            <a:r>
              <a:rPr kumimoji="0" lang="en-US" sz="1500" b="0" i="1" u="none" strike="noStrike" kern="1200" cap="none" spc="0" normalizeH="0" baseline="0" noProof="0" dirty="0">
                <a:ln>
                  <a:noFill/>
                </a:ln>
                <a:solidFill>
                  <a:prstClr val="black"/>
                </a:solidFill>
                <a:effectLst/>
                <a:uLnTx/>
                <a:uFillTx/>
                <a:latin typeface="Cambria"/>
                <a:ea typeface="+mn-ea"/>
                <a:cs typeface="+mn-cs"/>
              </a:rPr>
              <a:t> row refresh when </a:t>
            </a:r>
            <a:br>
              <a:rPr kumimoji="0" lang="en-US" sz="1500" b="0" i="1" u="none" strike="noStrike" kern="1200" cap="none" spc="0" normalizeH="0" baseline="0" noProof="0" dirty="0">
                <a:ln>
                  <a:noFill/>
                </a:ln>
                <a:solidFill>
                  <a:prstClr val="black"/>
                </a:solidFill>
                <a:effectLst/>
                <a:uLnTx/>
                <a:uFillTx/>
                <a:latin typeface="Cambria"/>
                <a:ea typeface="+mn-ea"/>
                <a:cs typeface="+mn-cs"/>
              </a:rPr>
            </a:br>
            <a:r>
              <a:rPr kumimoji="0" lang="en-US" sz="1500" b="0" i="1" u="none" strike="noStrike" kern="1200" cap="none" spc="0" normalizeH="0" baseline="0" noProof="0" dirty="0">
                <a:ln>
                  <a:noFill/>
                </a:ln>
                <a:solidFill>
                  <a:prstClr val="black"/>
                </a:solidFill>
                <a:effectLst/>
                <a:uLnTx/>
                <a:uFillTx/>
                <a:latin typeface="Cambria"/>
                <a:ea typeface="+mn-ea"/>
                <a:cs typeface="+mn-cs"/>
              </a:rPr>
              <a:t>activation count threshold is exceeded</a:t>
            </a:r>
            <a:endParaRPr kumimoji="0" lang="en-CH" sz="788" b="0" i="1" u="none" strike="noStrike" kern="1200" cap="none" spc="0" normalizeH="0" baseline="0" noProof="0" dirty="0">
              <a:ln>
                <a:noFill/>
              </a:ln>
              <a:solidFill>
                <a:prstClr val="black"/>
              </a:solidFill>
              <a:effectLst/>
              <a:uLnTx/>
              <a:uFillTx/>
              <a:latin typeface="Cambria"/>
              <a:ea typeface="+mn-ea"/>
              <a:cs typeface="+mn-cs"/>
            </a:endParaRPr>
          </a:p>
        </p:txBody>
      </p:sp>
      <p:sp>
        <p:nvSpPr>
          <p:cNvPr id="24" name="TextBox 23">
            <a:extLst>
              <a:ext uri="{FF2B5EF4-FFF2-40B4-BE49-F238E27FC236}">
                <a16:creationId xmlns:a16="http://schemas.microsoft.com/office/drawing/2014/main" id="{F6FDA59C-C7F8-B044-A3B3-233B6E84BBA7}"/>
              </a:ext>
            </a:extLst>
          </p:cNvPr>
          <p:cNvSpPr txBox="1"/>
          <p:nvPr/>
        </p:nvSpPr>
        <p:spPr>
          <a:xfrm>
            <a:off x="3706585" y="4941168"/>
            <a:ext cx="3551465" cy="369332"/>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C000">
                    <a:lumMod val="50000"/>
                  </a:srgbClr>
                </a:solidFill>
                <a:effectLst/>
                <a:uLnTx/>
                <a:uFillTx/>
                <a:latin typeface="Cambria"/>
                <a:ea typeface="+mn-ea"/>
                <a:cs typeface="+mn-cs"/>
              </a:rPr>
              <a:t>Periodic Scrubbing (SMD-MS)</a:t>
            </a:r>
            <a:endParaRPr kumimoji="0" lang="en-CH" sz="1800" b="1" i="0" u="none" strike="noStrike" kern="1200" cap="none" spc="0" normalizeH="0" baseline="0" noProof="0" dirty="0">
              <a:ln>
                <a:noFill/>
              </a:ln>
              <a:solidFill>
                <a:srgbClr val="FFC000">
                  <a:lumMod val="50000"/>
                </a:srgbClr>
              </a:solidFill>
              <a:effectLst/>
              <a:uLnTx/>
              <a:uFillTx/>
              <a:latin typeface="Cambria"/>
              <a:ea typeface="+mn-ea"/>
              <a:cs typeface="+mn-cs"/>
            </a:endParaRPr>
          </a:p>
        </p:txBody>
      </p:sp>
      <p:sp>
        <p:nvSpPr>
          <p:cNvPr id="25" name="TextBox 24">
            <a:extLst>
              <a:ext uri="{FF2B5EF4-FFF2-40B4-BE49-F238E27FC236}">
                <a16:creationId xmlns:a16="http://schemas.microsoft.com/office/drawing/2014/main" id="{EAE6FC4A-39F5-98A0-B8D7-591DA3298231}"/>
              </a:ext>
            </a:extLst>
          </p:cNvPr>
          <p:cNvSpPr txBox="1"/>
          <p:nvPr/>
        </p:nvSpPr>
        <p:spPr>
          <a:xfrm>
            <a:off x="2952648" y="5223916"/>
            <a:ext cx="5367514" cy="323165"/>
          </a:xfrm>
          <a:prstGeom prst="rect">
            <a:avLst/>
          </a:prstGeom>
          <a:noFill/>
        </p:spPr>
        <p:txBody>
          <a:bodyPr wrap="square" rtlCol="0" anchor="ctr">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0" i="1" u="none" strike="noStrike" kern="1200" cap="none" spc="0" normalizeH="0" baseline="0" noProof="0" dirty="0">
                <a:ln>
                  <a:noFill/>
                </a:ln>
                <a:solidFill>
                  <a:prstClr val="black"/>
                </a:solidFill>
                <a:effectLst/>
                <a:uLnTx/>
                <a:uFillTx/>
                <a:latin typeface="Cambria"/>
                <a:ea typeface="+mn-ea"/>
                <a:cs typeface="+mn-cs"/>
              </a:rPr>
              <a:t>periodically </a:t>
            </a:r>
            <a:r>
              <a:rPr kumimoji="0" lang="en-US" sz="1500" b="1" i="1" u="none" strike="noStrike" kern="1200" cap="none" spc="0" normalizeH="0" baseline="0" noProof="0" dirty="0">
                <a:ln>
                  <a:noFill/>
                </a:ln>
                <a:solidFill>
                  <a:prstClr val="black"/>
                </a:solidFill>
                <a:effectLst/>
                <a:uLnTx/>
                <a:uFillTx/>
                <a:latin typeface="Cambria"/>
                <a:ea typeface="+mn-ea"/>
                <a:cs typeface="+mn-cs"/>
              </a:rPr>
              <a:t>scans</a:t>
            </a:r>
            <a:r>
              <a:rPr kumimoji="0" lang="en-US" sz="1500" b="0" i="1" u="none" strike="noStrike" kern="1200" cap="none" spc="0" normalizeH="0" baseline="0" noProof="0" dirty="0">
                <a:ln>
                  <a:noFill/>
                </a:ln>
                <a:solidFill>
                  <a:prstClr val="black"/>
                </a:solidFill>
                <a:effectLst/>
                <a:uLnTx/>
                <a:uFillTx/>
                <a:latin typeface="Cambria"/>
                <a:ea typeface="+mn-ea"/>
                <a:cs typeface="+mn-cs"/>
              </a:rPr>
              <a:t> the </a:t>
            </a:r>
            <a:r>
              <a:rPr kumimoji="0" lang="en-US" sz="1500" b="1" i="1" u="none" strike="noStrike" kern="1200" cap="none" spc="0" normalizeH="0" baseline="0" noProof="0" dirty="0">
                <a:ln>
                  <a:noFill/>
                </a:ln>
                <a:solidFill>
                  <a:prstClr val="black"/>
                </a:solidFill>
                <a:effectLst/>
                <a:uLnTx/>
                <a:uFillTx/>
                <a:latin typeface="Cambria"/>
                <a:ea typeface="+mn-ea"/>
                <a:cs typeface="+mn-cs"/>
              </a:rPr>
              <a:t>entire</a:t>
            </a:r>
            <a:r>
              <a:rPr kumimoji="0" lang="en-US" sz="1500" b="0" i="1" u="none" strike="noStrike" kern="1200" cap="none" spc="0" normalizeH="0" baseline="0" noProof="0" dirty="0">
                <a:ln>
                  <a:noFill/>
                </a:ln>
                <a:solidFill>
                  <a:prstClr val="black"/>
                </a:solidFill>
                <a:effectLst/>
                <a:uLnTx/>
                <a:uFillTx/>
                <a:latin typeface="Cambria"/>
                <a:ea typeface="+mn-ea"/>
                <a:cs typeface="+mn-cs"/>
              </a:rPr>
              <a:t> DRAM for errors and corrects them</a:t>
            </a:r>
            <a:endParaRPr kumimoji="0" lang="en-CH" sz="788" b="0" i="1" u="none" strike="noStrike" kern="1200" cap="none" spc="0" normalizeH="0" baseline="0" noProof="0" dirty="0">
              <a:ln>
                <a:noFill/>
              </a:ln>
              <a:solidFill>
                <a:prstClr val="black"/>
              </a:solidFill>
              <a:effectLst/>
              <a:uLnTx/>
              <a:uFillTx/>
              <a:latin typeface="Cambria"/>
              <a:ea typeface="+mn-ea"/>
              <a:cs typeface="+mn-cs"/>
            </a:endParaRPr>
          </a:p>
        </p:txBody>
      </p:sp>
      <p:sp>
        <p:nvSpPr>
          <p:cNvPr id="26" name="TextBox 25">
            <a:extLst>
              <a:ext uri="{FF2B5EF4-FFF2-40B4-BE49-F238E27FC236}">
                <a16:creationId xmlns:a16="http://schemas.microsoft.com/office/drawing/2014/main" id="{AD660E4D-5D6A-2A34-9D25-544A46531F6C}"/>
              </a:ext>
            </a:extLst>
          </p:cNvPr>
          <p:cNvSpPr txBox="1"/>
          <p:nvPr/>
        </p:nvSpPr>
        <p:spPr>
          <a:xfrm>
            <a:off x="2189050" y="3518770"/>
            <a:ext cx="3112634" cy="784830"/>
          </a:xfrm>
          <a:prstGeom prst="rect">
            <a:avLst/>
          </a:prstGeom>
          <a:noFill/>
        </p:spPr>
        <p:txBody>
          <a:bodyPr wrap="square" rtlCol="0" anchor="ctr">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0" i="1" u="none" strike="noStrike" kern="1200" cap="none" spc="0" normalizeH="0" baseline="0" noProof="0" dirty="0">
                <a:ln>
                  <a:noFill/>
                </a:ln>
                <a:solidFill>
                  <a:prstClr val="black"/>
                </a:solidFill>
                <a:effectLst/>
                <a:uLnTx/>
                <a:uFillTx/>
                <a:latin typeface="Cambria"/>
                <a:ea typeface="+mn-ea"/>
                <a:cs typeface="+mn-cs"/>
              </a:rPr>
              <a:t>Performs </a:t>
            </a:r>
            <a:r>
              <a:rPr kumimoji="0" lang="en-US" sz="1500" b="1" i="1" u="none" strike="noStrike" kern="1200" cap="none" spc="0" normalizeH="0" baseline="0" noProof="0" dirty="0">
                <a:ln>
                  <a:noFill/>
                </a:ln>
                <a:solidFill>
                  <a:prstClr val="black"/>
                </a:solidFill>
                <a:effectLst/>
                <a:uLnTx/>
                <a:uFillTx/>
                <a:latin typeface="Cambria"/>
                <a:ea typeface="+mn-ea"/>
                <a:cs typeface="+mn-cs"/>
              </a:rPr>
              <a:t>neighbor row refresh </a:t>
            </a:r>
            <a:br>
              <a:rPr kumimoji="0" lang="en-US" sz="1500" b="0" i="1" u="none" strike="noStrike" kern="1200" cap="none" spc="0" normalizeH="0" baseline="0" noProof="0" dirty="0">
                <a:ln>
                  <a:noFill/>
                </a:ln>
                <a:solidFill>
                  <a:prstClr val="black"/>
                </a:solidFill>
                <a:effectLst/>
                <a:uLnTx/>
                <a:uFillTx/>
                <a:latin typeface="Cambria"/>
                <a:ea typeface="+mn-ea"/>
                <a:cs typeface="+mn-cs"/>
              </a:rPr>
            </a:br>
            <a:r>
              <a:rPr kumimoji="0" lang="en-US" sz="1500" b="0" i="1" u="none" strike="noStrike" kern="1200" cap="none" spc="0" normalizeH="0" baseline="0" noProof="0" dirty="0">
                <a:ln>
                  <a:noFill/>
                </a:ln>
                <a:solidFill>
                  <a:prstClr val="black"/>
                </a:solidFill>
                <a:effectLst/>
                <a:uLnTx/>
                <a:uFillTx/>
                <a:latin typeface="Cambria"/>
                <a:ea typeface="+mn-ea"/>
                <a:cs typeface="+mn-cs"/>
              </a:rPr>
              <a:t>with </a:t>
            </a:r>
            <a:r>
              <a:rPr kumimoji="0" lang="en-US" sz="1500" b="1" i="1" u="none" strike="noStrike" kern="1200" cap="none" spc="0" normalizeH="0" baseline="0" noProof="0" dirty="0">
                <a:ln>
                  <a:noFill/>
                </a:ln>
                <a:solidFill>
                  <a:prstClr val="black"/>
                </a:solidFill>
                <a:effectLst/>
                <a:uLnTx/>
                <a:uFillTx/>
                <a:latin typeface="Cambria"/>
                <a:ea typeface="+mn-ea"/>
                <a:cs typeface="+mn-cs"/>
              </a:rPr>
              <a:t>a small probability </a:t>
            </a:r>
            <a:br>
              <a:rPr kumimoji="0" lang="en-US" sz="1500" b="0" i="1" u="none" strike="noStrike" kern="1200" cap="none" spc="0" normalizeH="0" baseline="0" noProof="0" dirty="0">
                <a:ln>
                  <a:noFill/>
                </a:ln>
                <a:solidFill>
                  <a:prstClr val="black"/>
                </a:solidFill>
                <a:effectLst/>
                <a:uLnTx/>
                <a:uFillTx/>
                <a:latin typeface="Cambria"/>
                <a:ea typeface="+mn-ea"/>
                <a:cs typeface="+mn-cs"/>
              </a:rPr>
            </a:br>
            <a:r>
              <a:rPr kumimoji="0" lang="en-US" sz="1500" b="0" i="1" u="none" strike="noStrike" kern="1200" cap="none" spc="0" normalizeH="0" baseline="0" noProof="0" dirty="0">
                <a:ln>
                  <a:noFill/>
                </a:ln>
                <a:solidFill>
                  <a:prstClr val="black"/>
                </a:solidFill>
                <a:effectLst/>
                <a:uLnTx/>
                <a:uFillTx/>
                <a:latin typeface="Cambria"/>
                <a:ea typeface="+mn-ea"/>
                <a:cs typeface="+mn-cs"/>
              </a:rPr>
              <a:t>on every row activation</a:t>
            </a:r>
            <a:endParaRPr kumimoji="0" lang="en-CH" sz="1050" b="1" i="1" u="none" strike="noStrike" kern="1200" cap="none" spc="0" normalizeH="0" baseline="0" noProof="0" dirty="0">
              <a:ln>
                <a:noFill/>
              </a:ln>
              <a:solidFill>
                <a:prstClr val="black"/>
              </a:solidFill>
              <a:effectLst/>
              <a:uLnTx/>
              <a:uFillTx/>
              <a:latin typeface="Cambria"/>
              <a:ea typeface="+mn-ea"/>
              <a:cs typeface="+mn-cs"/>
            </a:endParaRPr>
          </a:p>
        </p:txBody>
      </p:sp>
    </p:spTree>
    <p:custDataLst>
      <p:tags r:id="rId1"/>
    </p:custDataLst>
    <p:extLst>
      <p:ext uri="{BB962C8B-B14F-4D97-AF65-F5344CB8AC3E}">
        <p14:creationId xmlns:p14="http://schemas.microsoft.com/office/powerpoint/2010/main" val="2056729695"/>
      </p:ext>
    </p:extLst>
  </p:cSld>
  <p:clrMapOvr>
    <a:masterClrMapping/>
  </p:clrMapOvr>
  <mc:AlternateContent xmlns:mc="http://schemas.openxmlformats.org/markup-compatibility/2006" xmlns:p14="http://schemas.microsoft.com/office/powerpoint/2010/main">
    <mc:Choice Requires="p14">
      <p:transition spd="slow" p14:dur="2000" advTm="55630"/>
    </mc:Choice>
    <mc:Fallback xmlns="">
      <p:transition spd="slow" advTm="5563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0CAB1-8607-B7FE-2B75-EA488417A137}"/>
              </a:ext>
            </a:extLst>
          </p:cNvPr>
          <p:cNvSpPr>
            <a:spLocks noGrp="1"/>
          </p:cNvSpPr>
          <p:nvPr>
            <p:ph type="title"/>
          </p:nvPr>
        </p:nvSpPr>
        <p:spPr/>
        <p:txBody>
          <a:bodyPr/>
          <a:lstStyle/>
          <a:p>
            <a:r>
              <a:rPr lang="en-US" dirty="0"/>
              <a:t>Talk on Self-Managing DRAM</a:t>
            </a:r>
          </a:p>
        </p:txBody>
      </p:sp>
      <p:sp>
        <p:nvSpPr>
          <p:cNvPr id="3" name="Content Placeholder 2">
            <a:extLst>
              <a:ext uri="{FF2B5EF4-FFF2-40B4-BE49-F238E27FC236}">
                <a16:creationId xmlns:a16="http://schemas.microsoft.com/office/drawing/2014/main" id="{831E2709-07F0-213A-C340-5D328F49D59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1DDCE2E-B8A4-D1AC-1872-EF3B0B428E9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13220511-0E65-0990-3385-8F05664D4D5B}"/>
              </a:ext>
            </a:extLst>
          </p:cNvPr>
          <p:cNvPicPr>
            <a:picLocks noChangeAspect="1"/>
          </p:cNvPicPr>
          <p:nvPr/>
        </p:nvPicPr>
        <p:blipFill>
          <a:blip r:embed="rId2"/>
          <a:stretch>
            <a:fillRect/>
          </a:stretch>
        </p:blipFill>
        <p:spPr>
          <a:xfrm>
            <a:off x="685800" y="973212"/>
            <a:ext cx="7772400" cy="5396994"/>
          </a:xfrm>
          <a:prstGeom prst="rect">
            <a:avLst/>
          </a:prstGeom>
        </p:spPr>
      </p:pic>
      <p:sp>
        <p:nvSpPr>
          <p:cNvPr id="6" name="TextBox 5">
            <a:extLst>
              <a:ext uri="{FF2B5EF4-FFF2-40B4-BE49-F238E27FC236}">
                <a16:creationId xmlns:a16="http://schemas.microsoft.com/office/drawing/2014/main" id="{09948AC6-830F-A13A-7D7C-B35EB98B3CD0}"/>
              </a:ext>
            </a:extLst>
          </p:cNvPr>
          <p:cNvSpPr txBox="1"/>
          <p:nvPr/>
        </p:nvSpPr>
        <p:spPr>
          <a:xfrm>
            <a:off x="1692739" y="6475883"/>
            <a:ext cx="632096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https://www.youtube.com/watch?v=mGa6-vpExbE</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677167868"/>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24EAE-0F6D-677D-28C1-7530921F71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784C5C-DC54-BE5C-1268-32DE15359496}"/>
              </a:ext>
            </a:extLst>
          </p:cNvPr>
          <p:cNvSpPr>
            <a:spLocks noGrp="1"/>
          </p:cNvSpPr>
          <p:nvPr>
            <p:ph type="title"/>
          </p:nvPr>
        </p:nvSpPr>
        <p:spPr>
          <a:xfrm>
            <a:off x="228600" y="152400"/>
            <a:ext cx="8879904" cy="884238"/>
          </a:xfrm>
        </p:spPr>
        <p:txBody>
          <a:bodyPr/>
          <a:lstStyle/>
          <a:p>
            <a:r>
              <a:rPr lang="en-US" dirty="0"/>
              <a:t>Self-Managing DRAM</a:t>
            </a:r>
          </a:p>
        </p:txBody>
      </p:sp>
      <p:sp>
        <p:nvSpPr>
          <p:cNvPr id="3" name="Content Placeholder 2">
            <a:extLst>
              <a:ext uri="{FF2B5EF4-FFF2-40B4-BE49-F238E27FC236}">
                <a16:creationId xmlns:a16="http://schemas.microsoft.com/office/drawing/2014/main" id="{74C130A1-B26E-B41B-6E86-FDC379A96FAA}"/>
              </a:ext>
            </a:extLst>
          </p:cNvPr>
          <p:cNvSpPr>
            <a:spLocks noGrp="1"/>
          </p:cNvSpPr>
          <p:nvPr>
            <p:ph idx="1"/>
          </p:nvPr>
        </p:nvSpPr>
        <p:spPr>
          <a:xfrm>
            <a:off x="228600" y="1095375"/>
            <a:ext cx="9095928" cy="5153025"/>
          </a:xfrm>
        </p:spPr>
        <p:txBody>
          <a:bodyPr/>
          <a:lstStyle/>
          <a:p>
            <a:r>
              <a:rPr lang="en-US" sz="1900" b="0" i="0" dirty="0">
                <a:solidFill>
                  <a:srgbClr val="000000"/>
                </a:solidFill>
                <a:effectLst/>
              </a:rPr>
              <a:t>Hasan Hassan, </a:t>
            </a:r>
            <a:r>
              <a:rPr lang="en-US" sz="1900" b="0" i="0" dirty="0" err="1">
                <a:solidFill>
                  <a:srgbClr val="000000"/>
                </a:solidFill>
                <a:effectLst/>
              </a:rPr>
              <a:t>Ataberk</a:t>
            </a:r>
            <a:r>
              <a:rPr lang="en-US" sz="1900" b="0" i="0" dirty="0">
                <a:solidFill>
                  <a:srgbClr val="000000"/>
                </a:solidFill>
                <a:effectLst/>
              </a:rPr>
              <a:t> Olgun, A. Giray Yaglikci, Haocong Luo, and Onur Mutlu,</a:t>
            </a:r>
            <a:br>
              <a:rPr lang="en-US" sz="1900" b="0" i="0" dirty="0">
                <a:solidFill>
                  <a:srgbClr val="000000"/>
                </a:solidFill>
                <a:effectLst/>
              </a:rPr>
            </a:br>
            <a:r>
              <a:rPr lang="en-US" sz="1900" b="1" i="0" dirty="0">
                <a:solidFill>
                  <a:srgbClr val="0000FF"/>
                </a:solidFill>
                <a:effectLst/>
                <a:hlinkClick r:id="rId2">
                  <a:extLst>
                    <a:ext uri="{A12FA001-AC4F-418D-AE19-62706E023703}">
                      <ahyp:hlinkClr xmlns:ahyp="http://schemas.microsoft.com/office/drawing/2018/hyperlinkcolor" val="tx"/>
                    </a:ext>
                  </a:extLst>
                </a:hlinkClick>
              </a:rPr>
              <a:t>"Self-Managing DRAM: A Low-Cost Framework for Enabling Autonomous and Efficient DRAM Maintenance Operations"</a:t>
            </a:r>
            <a:br>
              <a:rPr lang="en-US" sz="1900" b="0" i="0" dirty="0">
                <a:solidFill>
                  <a:srgbClr val="000000"/>
                </a:solidFill>
                <a:effectLst/>
              </a:rPr>
            </a:br>
            <a:r>
              <a:rPr lang="en-US" sz="1900" b="0" i="1" dirty="0">
                <a:solidFill>
                  <a:srgbClr val="000000"/>
                </a:solidFill>
                <a:effectLst/>
              </a:rPr>
              <a:t>Proceedings of the </a:t>
            </a:r>
            <a:r>
              <a:rPr lang="en-US" sz="1900" b="0" i="1" dirty="0">
                <a:solidFill>
                  <a:srgbClr val="000000"/>
                </a:solidFill>
                <a:effectLst/>
                <a:hlinkClick r:id="rId3"/>
              </a:rPr>
              <a:t>57th International Symposium on Microarchitecture</a:t>
            </a:r>
            <a:r>
              <a:rPr lang="en-US" sz="1900" b="0" i="1" dirty="0">
                <a:solidFill>
                  <a:srgbClr val="000000"/>
                </a:solidFill>
                <a:effectLst/>
              </a:rPr>
              <a:t> (</a:t>
            </a:r>
            <a:r>
              <a:rPr lang="en-US" sz="1900" b="1" i="1" dirty="0">
                <a:solidFill>
                  <a:srgbClr val="000000"/>
                </a:solidFill>
                <a:effectLst/>
              </a:rPr>
              <a:t>MICRO</a:t>
            </a:r>
            <a:r>
              <a:rPr lang="en-US" sz="1900" b="0" i="1" dirty="0">
                <a:solidFill>
                  <a:srgbClr val="000000"/>
                </a:solidFill>
                <a:effectLst/>
              </a:rPr>
              <a:t>)</a:t>
            </a:r>
            <a:r>
              <a:rPr lang="en-US" sz="1900" b="0" i="0" dirty="0">
                <a:solidFill>
                  <a:srgbClr val="000000"/>
                </a:solidFill>
                <a:effectLst/>
              </a:rPr>
              <a:t>, Austin, TX, USA, November 2024.</a:t>
            </a:r>
            <a:br>
              <a:rPr lang="en-US" sz="1900" b="0" i="0" dirty="0">
                <a:solidFill>
                  <a:srgbClr val="000000"/>
                </a:solidFill>
                <a:effectLst/>
              </a:rPr>
            </a:br>
            <a:r>
              <a:rPr lang="en-US" sz="1900" b="0" i="0" dirty="0">
                <a:solidFill>
                  <a:srgbClr val="000000"/>
                </a:solidFill>
                <a:effectLst/>
              </a:rPr>
              <a:t>[</a:t>
            </a:r>
            <a:r>
              <a:rPr lang="en-US" sz="1900" b="0" i="0" dirty="0">
                <a:solidFill>
                  <a:srgbClr val="000000"/>
                </a:solidFill>
                <a:effectLst/>
                <a:hlinkClick r:id="rId4"/>
              </a:rPr>
              <a:t>Slides (pptx)</a:t>
            </a:r>
            <a:r>
              <a:rPr lang="en-US" sz="1900" b="0" i="0" dirty="0">
                <a:solidFill>
                  <a:srgbClr val="000000"/>
                </a:solidFill>
                <a:effectLst/>
              </a:rPr>
              <a:t> </a:t>
            </a:r>
            <a:r>
              <a:rPr lang="en-US" sz="1900" b="0" i="0" dirty="0">
                <a:solidFill>
                  <a:srgbClr val="000000"/>
                </a:solidFill>
                <a:effectLst/>
                <a:hlinkClick r:id="rId5"/>
              </a:rPr>
              <a:t>(pdf)</a:t>
            </a:r>
            <a:r>
              <a:rPr lang="en-US" sz="1900" b="0" i="0" dirty="0">
                <a:solidFill>
                  <a:srgbClr val="000000"/>
                </a:solidFill>
                <a:effectLst/>
              </a:rPr>
              <a:t>]</a:t>
            </a:r>
            <a:br>
              <a:rPr lang="en-US" sz="1900" b="0" i="0" dirty="0">
                <a:solidFill>
                  <a:srgbClr val="000000"/>
                </a:solidFill>
                <a:effectLst/>
              </a:rPr>
            </a:br>
            <a:r>
              <a:rPr lang="en-US" sz="1900" b="0" i="0" dirty="0">
                <a:solidFill>
                  <a:srgbClr val="000000"/>
                </a:solidFill>
                <a:effectLst/>
              </a:rPr>
              <a:t>[</a:t>
            </a:r>
            <a:r>
              <a:rPr lang="en-US" sz="1900" b="0" i="0" dirty="0">
                <a:solidFill>
                  <a:srgbClr val="000000"/>
                </a:solidFill>
                <a:effectLst/>
                <a:hlinkClick r:id="rId6"/>
              </a:rPr>
              <a:t>SelfManagingDRAM Source Code</a:t>
            </a:r>
            <a:r>
              <a:rPr lang="en-US" sz="1900" b="0" i="0" dirty="0">
                <a:solidFill>
                  <a:srgbClr val="000000"/>
                </a:solidFill>
                <a:effectLst/>
              </a:rPr>
              <a:t>]</a:t>
            </a:r>
          </a:p>
          <a:p>
            <a:pPr>
              <a:buNone/>
            </a:pPr>
            <a:br>
              <a:rPr lang="en-US" sz="1900" dirty="0"/>
            </a:br>
            <a:br>
              <a:rPr lang="en-US" sz="1900" dirty="0"/>
            </a:br>
            <a:endParaRPr lang="en-US" sz="1900" dirty="0">
              <a:solidFill>
                <a:srgbClr val="0432FF"/>
              </a:solidFill>
            </a:endParaRPr>
          </a:p>
        </p:txBody>
      </p:sp>
      <p:sp>
        <p:nvSpPr>
          <p:cNvPr id="4" name="Slide Number Placeholder 3">
            <a:extLst>
              <a:ext uri="{FF2B5EF4-FFF2-40B4-BE49-F238E27FC236}">
                <a16:creationId xmlns:a16="http://schemas.microsoft.com/office/drawing/2014/main" id="{FCB1348F-1CCD-F1F8-B893-8FFEFD5E52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7F7ECF7F-C049-7A1B-24BA-877B2DF6BCF1}"/>
              </a:ext>
            </a:extLst>
          </p:cNvPr>
          <p:cNvSpPr txBox="1"/>
          <p:nvPr/>
        </p:nvSpPr>
        <p:spPr>
          <a:xfrm>
            <a:off x="1918228" y="6438543"/>
            <a:ext cx="474200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https://arxiv.org/pdf/2207.13358</a:t>
            </a:r>
            <a:r>
              <a:rPr kumimoji="0" lang="en-US" sz="20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211E2F2B-CC48-5308-54F3-5BBF3B4AE3AD}"/>
              </a:ext>
            </a:extLst>
          </p:cNvPr>
          <p:cNvPicPr>
            <a:picLocks noChangeAspect="1"/>
          </p:cNvPicPr>
          <p:nvPr/>
        </p:nvPicPr>
        <p:blipFill>
          <a:blip r:embed="rId7"/>
          <a:stretch>
            <a:fillRect/>
          </a:stretch>
        </p:blipFill>
        <p:spPr>
          <a:xfrm>
            <a:off x="35496" y="4005064"/>
            <a:ext cx="9064362" cy="1515616"/>
          </a:xfrm>
          <a:prstGeom prst="rect">
            <a:avLst/>
          </a:prstGeom>
        </p:spPr>
      </p:pic>
    </p:spTree>
    <p:extLst>
      <p:ext uri="{BB962C8B-B14F-4D97-AF65-F5344CB8AC3E}">
        <p14:creationId xmlns:p14="http://schemas.microsoft.com/office/powerpoint/2010/main" val="179674273"/>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96081" y="1772816"/>
            <a:ext cx="8428037" cy="822325"/>
          </a:xfrm>
        </p:spPr>
        <p:txBody>
          <a:bodyPr/>
          <a:lstStyle/>
          <a:p>
            <a:pPr algn="ctr" eaLnBrk="1" hangingPunct="1"/>
            <a:r>
              <a:rPr lang="en-US" sz="5000" dirty="0">
                <a:latin typeface="Garamond" charset="0"/>
              </a:rPr>
              <a:t>More to Come…</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2721770006"/>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E73BE-91FB-EAE5-DE91-9B0C6E077AAD}"/>
              </a:ext>
            </a:extLst>
          </p:cNvPr>
          <p:cNvSpPr>
            <a:spLocks noGrp="1"/>
          </p:cNvSpPr>
          <p:nvPr>
            <p:ph type="title"/>
          </p:nvPr>
        </p:nvSpPr>
        <p:spPr/>
        <p:txBody>
          <a:bodyPr>
            <a:normAutofit/>
          </a:bodyPr>
          <a:lstStyle/>
          <a:p>
            <a:r>
              <a:rPr lang="en-US" dirty="0"/>
              <a:t>RowHammer Becomes Worse with Aging</a:t>
            </a:r>
          </a:p>
        </p:txBody>
      </p:sp>
      <p:sp>
        <p:nvSpPr>
          <p:cNvPr id="3" name="Content Placeholder 2">
            <a:extLst>
              <a:ext uri="{FF2B5EF4-FFF2-40B4-BE49-F238E27FC236}">
                <a16:creationId xmlns:a16="http://schemas.microsoft.com/office/drawing/2014/main" id="{32EB8F14-2FE9-476E-D25D-413A14ABD770}"/>
              </a:ext>
            </a:extLst>
          </p:cNvPr>
          <p:cNvSpPr>
            <a:spLocks noGrp="1"/>
          </p:cNvSpPr>
          <p:nvPr>
            <p:ph idx="1"/>
          </p:nvPr>
        </p:nvSpPr>
        <p:spPr>
          <a:xfrm>
            <a:off x="154368" y="965201"/>
            <a:ext cx="8989630" cy="5336922"/>
          </a:xfrm>
        </p:spPr>
        <p:txBody>
          <a:bodyPr>
            <a:normAutofit/>
          </a:bodyPr>
          <a:lstStyle/>
          <a:p>
            <a:pPr marL="0" indent="0">
              <a:buClr>
                <a:schemeClr val="tx1"/>
              </a:buClr>
              <a:buNone/>
            </a:pPr>
            <a:endParaRPr lang="en-US" sz="2800" b="1" dirty="0">
              <a:solidFill>
                <a:srgbClr val="7030A0"/>
              </a:solidFill>
            </a:endParaRPr>
          </a:p>
          <a:p>
            <a:pPr marL="0" indent="0">
              <a:buClr>
                <a:schemeClr val="tx1"/>
              </a:buClr>
              <a:buNone/>
            </a:pPr>
            <a:r>
              <a:rPr lang="en-US" dirty="0"/>
              <a:t>Preliminary data on</a:t>
            </a:r>
            <a:br>
              <a:rPr lang="en-US" dirty="0"/>
            </a:br>
            <a:r>
              <a:rPr lang="en-US" dirty="0"/>
              <a:t>aging via 68-day of </a:t>
            </a:r>
            <a:br>
              <a:rPr lang="en-US" dirty="0"/>
            </a:br>
            <a:r>
              <a:rPr lang="en-US" dirty="0"/>
              <a:t>continuous hammering</a:t>
            </a:r>
          </a:p>
          <a:p>
            <a:pPr>
              <a:buClr>
                <a:schemeClr val="tx1"/>
              </a:buClr>
            </a:pPr>
            <a:endParaRPr lang="en-US" sz="2800" dirty="0"/>
          </a:p>
        </p:txBody>
      </p:sp>
      <p:grpSp>
        <p:nvGrpSpPr>
          <p:cNvPr id="13" name="Group 12">
            <a:extLst>
              <a:ext uri="{FF2B5EF4-FFF2-40B4-BE49-F238E27FC236}">
                <a16:creationId xmlns:a16="http://schemas.microsoft.com/office/drawing/2014/main" id="{CF4FF50D-7274-EE09-6553-51B270577BC4}"/>
              </a:ext>
            </a:extLst>
          </p:cNvPr>
          <p:cNvGrpSpPr/>
          <p:nvPr/>
        </p:nvGrpSpPr>
        <p:grpSpPr>
          <a:xfrm>
            <a:off x="3562703" y="1146429"/>
            <a:ext cx="5581297" cy="5589896"/>
            <a:chOff x="3562703" y="1146429"/>
            <a:chExt cx="5581297" cy="5589896"/>
          </a:xfrm>
        </p:grpSpPr>
        <p:pic>
          <p:nvPicPr>
            <p:cNvPr id="6" name="Picture 5">
              <a:extLst>
                <a:ext uri="{FF2B5EF4-FFF2-40B4-BE49-F238E27FC236}">
                  <a16:creationId xmlns:a16="http://schemas.microsoft.com/office/drawing/2014/main" id="{FBF1C295-6D44-80E9-1E2F-670811673EBE}"/>
                </a:ext>
              </a:extLst>
            </p:cNvPr>
            <p:cNvPicPr>
              <a:picLocks noChangeAspect="1"/>
            </p:cNvPicPr>
            <p:nvPr/>
          </p:nvPicPr>
          <p:blipFill>
            <a:blip r:embed="rId3"/>
            <a:stretch>
              <a:fillRect/>
            </a:stretch>
          </p:blipFill>
          <p:spPr>
            <a:xfrm>
              <a:off x="3885869" y="1146429"/>
              <a:ext cx="5258130" cy="5258130"/>
            </a:xfrm>
            <a:prstGeom prst="rect">
              <a:avLst/>
            </a:prstGeom>
          </p:spPr>
        </p:pic>
        <p:sp>
          <p:nvSpPr>
            <p:cNvPr id="7" name="TextBox 6">
              <a:extLst>
                <a:ext uri="{FF2B5EF4-FFF2-40B4-BE49-F238E27FC236}">
                  <a16:creationId xmlns:a16="http://schemas.microsoft.com/office/drawing/2014/main" id="{D5EFCA76-D1BA-D6A0-8146-4A5323F51085}"/>
                </a:ext>
              </a:extLst>
            </p:cNvPr>
            <p:cNvSpPr txBox="1"/>
            <p:nvPr/>
          </p:nvSpPr>
          <p:spPr>
            <a:xfrm>
              <a:off x="4072226" y="6089994"/>
              <a:ext cx="5071774" cy="646331"/>
            </a:xfrm>
            <a:prstGeom prst="rect">
              <a:avLst/>
            </a:prstGeom>
            <a:solidFill>
              <a:srgbClr val="FFFFFF"/>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Minimum hammer count to induce the first bitflip</a:t>
              </a:r>
              <a:b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br>
              <a:r>
                <a:rPr kumimoji="0" lang="en-US" sz="1800" b="0" i="0" u="none" strike="noStrike" kern="1200" cap="none" spc="0" normalizeH="0" baseline="0" noProof="0" dirty="0" err="1">
                  <a:ln>
                    <a:noFill/>
                  </a:ln>
                  <a:solidFill>
                    <a:srgbClr val="000000"/>
                  </a:solidFill>
                  <a:effectLst/>
                  <a:uLnTx/>
                  <a:uFillTx/>
                  <a:latin typeface="Cambria" panose="02040503050406030204" pitchFamily="18" charset="0"/>
                  <a:ea typeface="+mn-ea"/>
                  <a:cs typeface="+mn-cs"/>
                </a:rPr>
                <a:t>HC</a:t>
              </a:r>
              <a:r>
                <a:rPr kumimoji="0" lang="en-US" sz="1800" b="0" i="0" u="none" strike="noStrike" kern="1200" cap="none" spc="0" normalizeH="0" baseline="-25000" noProof="0" dirty="0" err="1">
                  <a:ln>
                    <a:noFill/>
                  </a:ln>
                  <a:solidFill>
                    <a:srgbClr val="000000"/>
                  </a:solidFill>
                  <a:effectLst/>
                  <a:uLnTx/>
                  <a:uFillTx/>
                  <a:latin typeface="Cambria" panose="02040503050406030204" pitchFamily="18" charset="0"/>
                  <a:ea typeface="+mn-ea"/>
                  <a:cs typeface="+mn-cs"/>
                </a:rPr>
                <a:t>first</a:t>
              </a:r>
              <a: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 (before aging) </a:t>
              </a:r>
            </a:p>
          </p:txBody>
        </p:sp>
        <p:sp>
          <p:nvSpPr>
            <p:cNvPr id="8" name="TextBox 7">
              <a:extLst>
                <a:ext uri="{FF2B5EF4-FFF2-40B4-BE49-F238E27FC236}">
                  <a16:creationId xmlns:a16="http://schemas.microsoft.com/office/drawing/2014/main" id="{EE7E8B39-4729-897A-AC0F-071F87386530}"/>
                </a:ext>
              </a:extLst>
            </p:cNvPr>
            <p:cNvSpPr txBox="1"/>
            <p:nvPr/>
          </p:nvSpPr>
          <p:spPr>
            <a:xfrm rot="16200000">
              <a:off x="1349982" y="3361715"/>
              <a:ext cx="5071774" cy="646331"/>
            </a:xfrm>
            <a:prstGeom prst="rect">
              <a:avLst/>
            </a:prstGeom>
            <a:solidFill>
              <a:srgbClr val="FFFFFF"/>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Minimum hammer count to induce the first bitflip</a:t>
              </a:r>
              <a:b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br>
              <a:r>
                <a:rPr kumimoji="0" lang="en-US" sz="1800" b="0" i="0" u="none" strike="noStrike" kern="1200" cap="none" spc="0" normalizeH="0" baseline="0" noProof="0" dirty="0" err="1">
                  <a:ln>
                    <a:noFill/>
                  </a:ln>
                  <a:solidFill>
                    <a:srgbClr val="000000"/>
                  </a:solidFill>
                  <a:effectLst/>
                  <a:uLnTx/>
                  <a:uFillTx/>
                  <a:latin typeface="Cambria" panose="02040503050406030204" pitchFamily="18" charset="0"/>
                  <a:ea typeface="+mn-ea"/>
                  <a:cs typeface="+mn-cs"/>
                </a:rPr>
                <a:t>HC</a:t>
              </a:r>
              <a:r>
                <a:rPr kumimoji="0" lang="en-US" sz="1800" b="0" i="0" u="none" strike="noStrike" kern="1200" cap="none" spc="0" normalizeH="0" baseline="-25000" noProof="0" dirty="0" err="1">
                  <a:ln>
                    <a:noFill/>
                  </a:ln>
                  <a:solidFill>
                    <a:srgbClr val="000000"/>
                  </a:solidFill>
                  <a:effectLst/>
                  <a:uLnTx/>
                  <a:uFillTx/>
                  <a:latin typeface="Cambria" panose="02040503050406030204" pitchFamily="18" charset="0"/>
                  <a:ea typeface="+mn-ea"/>
                  <a:cs typeface="+mn-cs"/>
                </a:rPr>
                <a:t>first</a:t>
              </a:r>
              <a: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 (after aging) </a:t>
              </a:r>
            </a:p>
          </p:txBody>
        </p:sp>
      </p:grpSp>
      <p:sp>
        <p:nvSpPr>
          <p:cNvPr id="10" name="Triangle 9">
            <a:extLst>
              <a:ext uri="{FF2B5EF4-FFF2-40B4-BE49-F238E27FC236}">
                <a16:creationId xmlns:a16="http://schemas.microsoft.com/office/drawing/2014/main" id="{638347CF-5DD7-9B0B-78FA-81D2D9431CF0}"/>
              </a:ext>
            </a:extLst>
          </p:cNvPr>
          <p:cNvSpPr/>
          <p:nvPr/>
        </p:nvSpPr>
        <p:spPr>
          <a:xfrm>
            <a:off x="4743451" y="1297307"/>
            <a:ext cx="4257674" cy="4274817"/>
          </a:xfrm>
          <a:prstGeom prst="triangle">
            <a:avLst>
              <a:gd name="adj" fmla="val 100000"/>
            </a:avLst>
          </a:prstGeom>
          <a:solidFill>
            <a:srgbClr val="CA3656">
              <a:alpha val="1529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8" name="Rectangle 17">
            <a:extLst>
              <a:ext uri="{FF2B5EF4-FFF2-40B4-BE49-F238E27FC236}">
                <a16:creationId xmlns:a16="http://schemas.microsoft.com/office/drawing/2014/main" id="{CED2A033-5A8D-BC0B-DEAF-1B2F9A70A666}"/>
              </a:ext>
            </a:extLst>
          </p:cNvPr>
          <p:cNvSpPr/>
          <p:nvPr/>
        </p:nvSpPr>
        <p:spPr>
          <a:xfrm>
            <a:off x="4722667" y="1253836"/>
            <a:ext cx="4278455" cy="430685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2" name="TextBox 11">
            <a:extLst>
              <a:ext uri="{FF2B5EF4-FFF2-40B4-BE49-F238E27FC236}">
                <a16:creationId xmlns:a16="http://schemas.microsoft.com/office/drawing/2014/main" id="{06FD6D48-0D5A-A2FC-E3C9-CEB7E0E10236}"/>
              </a:ext>
            </a:extLst>
          </p:cNvPr>
          <p:cNvSpPr txBox="1"/>
          <p:nvPr/>
        </p:nvSpPr>
        <p:spPr>
          <a:xfrm>
            <a:off x="154368" y="3313924"/>
            <a:ext cx="3253966" cy="1323439"/>
          </a:xfrm>
          <a:prstGeom prst="rect">
            <a:avLst/>
          </a:prstGeom>
          <a:solidFill>
            <a:schemeClr val="accent2">
              <a:lumMod val="20000"/>
              <a:lumOff val="80000"/>
            </a:schemeClr>
          </a:solidFill>
          <a:ln>
            <a:solidFill>
              <a:schemeClr val="accent2">
                <a:lumMod val="50000"/>
              </a:scheme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3B812F">
                    <a:lumMod val="50000"/>
                  </a:srgbClr>
                </a:solidFill>
                <a:effectLst/>
                <a:uLnTx/>
                <a:uFillTx/>
                <a:latin typeface="Cambria" panose="02040503050406030204" pitchFamily="18" charset="0"/>
                <a:ea typeface="+mn-ea"/>
                <a:cs typeface="+mn-cs"/>
              </a:rPr>
              <a:t>Aging</a:t>
            </a:r>
            <a:r>
              <a:rPr kumimoji="0" lang="en-US" sz="2000" b="0" i="0" u="none" strike="noStrike" kern="1200" cap="none" spc="0" normalizeH="0" baseline="0" noProof="0" dirty="0">
                <a:ln>
                  <a:noFill/>
                </a:ln>
                <a:solidFill>
                  <a:srgbClr val="3B812F">
                    <a:lumMod val="50000"/>
                  </a:srgbClr>
                </a:solidFill>
                <a:effectLst/>
                <a:uLnTx/>
                <a:uFillTx/>
                <a:latin typeface="Cambria" panose="02040503050406030204" pitchFamily="18" charset="0"/>
                <a:ea typeface="+mn-ea"/>
                <a:cs typeface="+mn-cs"/>
              </a:rPr>
              <a:t> can lead to read disturbance bitflips </a:t>
            </a:r>
            <a:br>
              <a:rPr kumimoji="0" lang="en-US" sz="2000" b="0" i="0" u="none" strike="noStrike" kern="1200" cap="none" spc="0" normalizeH="0" baseline="0" noProof="0" dirty="0">
                <a:ln>
                  <a:noFill/>
                </a:ln>
                <a:solidFill>
                  <a:srgbClr val="3B812F">
                    <a:lumMod val="50000"/>
                  </a:srgbClr>
                </a:solidFill>
                <a:effectLst/>
                <a:uLnTx/>
                <a:uFillTx/>
                <a:latin typeface="Cambria" panose="02040503050406030204" pitchFamily="18" charset="0"/>
                <a:ea typeface="+mn-ea"/>
                <a:cs typeface="+mn-cs"/>
              </a:rPr>
            </a:br>
            <a:r>
              <a:rPr kumimoji="0" lang="en-US" sz="2000" b="0" i="0" u="none" strike="noStrike" kern="1200" cap="none" spc="0" normalizeH="0" baseline="0" noProof="0" dirty="0">
                <a:ln>
                  <a:noFill/>
                </a:ln>
                <a:solidFill>
                  <a:srgbClr val="3B812F">
                    <a:lumMod val="50000"/>
                  </a:srgbClr>
                </a:solidFill>
                <a:effectLst/>
                <a:uLnTx/>
                <a:uFillTx/>
                <a:latin typeface="Cambria" panose="02040503050406030204" pitchFamily="18" charset="0"/>
                <a:ea typeface="+mn-ea"/>
                <a:cs typeface="+mn-cs"/>
              </a:rPr>
              <a:t>at </a:t>
            </a:r>
            <a:r>
              <a:rPr kumimoji="0" lang="en-US" sz="2000" b="1" i="0" u="none" strike="noStrike" kern="1200" cap="none" spc="0" normalizeH="0" baseline="0" noProof="0" dirty="0">
                <a:ln>
                  <a:noFill/>
                </a:ln>
                <a:solidFill>
                  <a:srgbClr val="3B812F">
                    <a:lumMod val="50000"/>
                  </a:srgbClr>
                </a:solidFill>
                <a:effectLst/>
                <a:uLnTx/>
                <a:uFillTx/>
                <a:latin typeface="Cambria" panose="02040503050406030204" pitchFamily="18" charset="0"/>
                <a:ea typeface="+mn-ea"/>
                <a:cs typeface="+mn-cs"/>
              </a:rPr>
              <a:t>smaller</a:t>
            </a:r>
            <a:r>
              <a:rPr kumimoji="0" lang="en-US" sz="2000" b="0" i="0" u="none" strike="noStrike" kern="1200" cap="none" spc="0" normalizeH="0" baseline="0" noProof="0" dirty="0">
                <a:ln>
                  <a:noFill/>
                </a:ln>
                <a:solidFill>
                  <a:srgbClr val="3B812F">
                    <a:lumMod val="50000"/>
                  </a:srgbClr>
                </a:solidFill>
                <a:effectLst/>
                <a:uLnTx/>
                <a:uFillTx/>
                <a:latin typeface="Cambria" panose="02040503050406030204" pitchFamily="18" charset="0"/>
                <a:ea typeface="+mn-ea"/>
                <a:cs typeface="+mn-cs"/>
              </a:rPr>
              <a:t> </a:t>
            </a:r>
            <a:br>
              <a:rPr kumimoji="0" lang="en-US" sz="2000" b="0" i="0" u="none" strike="noStrike" kern="1200" cap="none" spc="0" normalizeH="0" baseline="0" noProof="0" dirty="0">
                <a:ln>
                  <a:noFill/>
                </a:ln>
                <a:solidFill>
                  <a:srgbClr val="3B812F">
                    <a:lumMod val="50000"/>
                  </a:srgbClr>
                </a:solidFill>
                <a:effectLst/>
                <a:uLnTx/>
                <a:uFillTx/>
                <a:latin typeface="Cambria" panose="02040503050406030204" pitchFamily="18" charset="0"/>
                <a:ea typeface="+mn-ea"/>
                <a:cs typeface="+mn-cs"/>
              </a:rPr>
            </a:br>
            <a:r>
              <a:rPr kumimoji="0" lang="en-US" sz="2000" b="0" i="0" u="none" strike="noStrike" kern="1200" cap="none" spc="0" normalizeH="0" baseline="0" noProof="0" dirty="0">
                <a:ln>
                  <a:noFill/>
                </a:ln>
                <a:solidFill>
                  <a:srgbClr val="3B812F">
                    <a:lumMod val="50000"/>
                  </a:srgbClr>
                </a:solidFill>
                <a:effectLst/>
                <a:uLnTx/>
                <a:uFillTx/>
                <a:latin typeface="Cambria" panose="02040503050406030204" pitchFamily="18" charset="0"/>
                <a:ea typeface="+mn-ea"/>
                <a:cs typeface="+mn-cs"/>
              </a:rPr>
              <a:t>hammer counts</a:t>
            </a:r>
          </a:p>
        </p:txBody>
      </p:sp>
      <p:grpSp>
        <p:nvGrpSpPr>
          <p:cNvPr id="9" name="Group 8">
            <a:extLst>
              <a:ext uri="{FF2B5EF4-FFF2-40B4-BE49-F238E27FC236}">
                <a16:creationId xmlns:a16="http://schemas.microsoft.com/office/drawing/2014/main" id="{C5B1FFF0-0CFB-5781-33D5-31D1177A6BE9}"/>
              </a:ext>
            </a:extLst>
          </p:cNvPr>
          <p:cNvGrpSpPr/>
          <p:nvPr/>
        </p:nvGrpSpPr>
        <p:grpSpPr>
          <a:xfrm>
            <a:off x="3562703" y="1146429"/>
            <a:ext cx="5581297" cy="5564496"/>
            <a:chOff x="3562703" y="1146429"/>
            <a:chExt cx="5581297" cy="5564496"/>
          </a:xfrm>
        </p:grpSpPr>
        <p:pic>
          <p:nvPicPr>
            <p:cNvPr id="14" name="Picture 13">
              <a:extLst>
                <a:ext uri="{FF2B5EF4-FFF2-40B4-BE49-F238E27FC236}">
                  <a16:creationId xmlns:a16="http://schemas.microsoft.com/office/drawing/2014/main" id="{E8C27654-DF37-2355-72B9-7255E50FB6FA}"/>
                </a:ext>
              </a:extLst>
            </p:cNvPr>
            <p:cNvPicPr>
              <a:picLocks noChangeAspect="1"/>
            </p:cNvPicPr>
            <p:nvPr/>
          </p:nvPicPr>
          <p:blipFill>
            <a:blip r:embed="rId3"/>
            <a:stretch>
              <a:fillRect/>
            </a:stretch>
          </p:blipFill>
          <p:spPr>
            <a:xfrm>
              <a:off x="3885869" y="1146429"/>
              <a:ext cx="5258130" cy="5258130"/>
            </a:xfrm>
            <a:prstGeom prst="rect">
              <a:avLst/>
            </a:prstGeom>
          </p:spPr>
        </p:pic>
        <p:sp>
          <p:nvSpPr>
            <p:cNvPr id="15" name="TextBox 14">
              <a:extLst>
                <a:ext uri="{FF2B5EF4-FFF2-40B4-BE49-F238E27FC236}">
                  <a16:creationId xmlns:a16="http://schemas.microsoft.com/office/drawing/2014/main" id="{929B86AB-C44E-E66C-AE85-7CA5C9A2E8DC}"/>
                </a:ext>
              </a:extLst>
            </p:cNvPr>
            <p:cNvSpPr txBox="1"/>
            <p:nvPr/>
          </p:nvSpPr>
          <p:spPr>
            <a:xfrm>
              <a:off x="4072226" y="6064594"/>
              <a:ext cx="5071774" cy="646331"/>
            </a:xfrm>
            <a:prstGeom prst="rect">
              <a:avLst/>
            </a:prstGeom>
            <a:solidFill>
              <a:srgbClr val="FFFFFF"/>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Minimum hammer count to induce the first bitflip</a:t>
              </a:r>
              <a:b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br>
              <a:r>
                <a:rPr kumimoji="0" lang="en-US" sz="1800" b="0" i="0" u="none" strike="noStrike" kern="1200" cap="none" spc="0" normalizeH="0" baseline="0" noProof="0" dirty="0" err="1">
                  <a:ln>
                    <a:noFill/>
                  </a:ln>
                  <a:solidFill>
                    <a:srgbClr val="000000"/>
                  </a:solidFill>
                  <a:effectLst/>
                  <a:uLnTx/>
                  <a:uFillTx/>
                  <a:latin typeface="Cambria" panose="02040503050406030204" pitchFamily="18" charset="0"/>
                  <a:ea typeface="+mn-ea"/>
                  <a:cs typeface="+mn-cs"/>
                </a:rPr>
                <a:t>HC</a:t>
              </a:r>
              <a:r>
                <a:rPr kumimoji="0" lang="en-US" sz="1800" b="0" i="0" u="none" strike="noStrike" kern="1200" cap="none" spc="0" normalizeH="0" baseline="-25000" noProof="0" dirty="0" err="1">
                  <a:ln>
                    <a:noFill/>
                  </a:ln>
                  <a:solidFill>
                    <a:srgbClr val="000000"/>
                  </a:solidFill>
                  <a:effectLst/>
                  <a:uLnTx/>
                  <a:uFillTx/>
                  <a:latin typeface="Cambria" panose="02040503050406030204" pitchFamily="18" charset="0"/>
                  <a:ea typeface="+mn-ea"/>
                  <a:cs typeface="+mn-cs"/>
                </a:rPr>
                <a:t>first</a:t>
              </a:r>
              <a: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 (before aging) </a:t>
              </a:r>
            </a:p>
          </p:txBody>
        </p:sp>
        <p:sp>
          <p:nvSpPr>
            <p:cNvPr id="16" name="TextBox 15">
              <a:extLst>
                <a:ext uri="{FF2B5EF4-FFF2-40B4-BE49-F238E27FC236}">
                  <a16:creationId xmlns:a16="http://schemas.microsoft.com/office/drawing/2014/main" id="{2BF30E5A-A181-6D45-7783-22820E463DDC}"/>
                </a:ext>
              </a:extLst>
            </p:cNvPr>
            <p:cNvSpPr txBox="1"/>
            <p:nvPr/>
          </p:nvSpPr>
          <p:spPr>
            <a:xfrm rot="16200000">
              <a:off x="1349982" y="3361715"/>
              <a:ext cx="5071774" cy="646331"/>
            </a:xfrm>
            <a:prstGeom prst="rect">
              <a:avLst/>
            </a:prstGeom>
            <a:solidFill>
              <a:srgbClr val="FFFFFF"/>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Minimum hammer count to induce the first bitflip</a:t>
              </a:r>
              <a:b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br>
              <a:r>
                <a:rPr kumimoji="0" lang="en-US" sz="1800" b="0" i="0" u="none" strike="noStrike" kern="1200" cap="none" spc="0" normalizeH="0" baseline="0" noProof="0" dirty="0" err="1">
                  <a:ln>
                    <a:noFill/>
                  </a:ln>
                  <a:solidFill>
                    <a:srgbClr val="000000"/>
                  </a:solidFill>
                  <a:effectLst/>
                  <a:uLnTx/>
                  <a:uFillTx/>
                  <a:latin typeface="Cambria" panose="02040503050406030204" pitchFamily="18" charset="0"/>
                  <a:ea typeface="+mn-ea"/>
                  <a:cs typeface="+mn-cs"/>
                </a:rPr>
                <a:t>HC</a:t>
              </a:r>
              <a:r>
                <a:rPr kumimoji="0" lang="en-US" sz="1800" b="0" i="0" u="none" strike="noStrike" kern="1200" cap="none" spc="0" normalizeH="0" baseline="-25000" noProof="0" dirty="0" err="1">
                  <a:ln>
                    <a:noFill/>
                  </a:ln>
                  <a:solidFill>
                    <a:srgbClr val="000000"/>
                  </a:solidFill>
                  <a:effectLst/>
                  <a:uLnTx/>
                  <a:uFillTx/>
                  <a:latin typeface="Cambria" panose="02040503050406030204" pitchFamily="18" charset="0"/>
                  <a:ea typeface="+mn-ea"/>
                  <a:cs typeface="+mn-cs"/>
                </a:rPr>
                <a:t>first</a:t>
              </a:r>
              <a:r>
                <a:rPr kumimoji="0" lang="en-US" sz="1800" b="0"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 (after aging) </a:t>
              </a:r>
            </a:p>
          </p:txBody>
        </p:sp>
      </p:grpSp>
      <p:sp>
        <p:nvSpPr>
          <p:cNvPr id="17" name="Triangle 16">
            <a:extLst>
              <a:ext uri="{FF2B5EF4-FFF2-40B4-BE49-F238E27FC236}">
                <a16:creationId xmlns:a16="http://schemas.microsoft.com/office/drawing/2014/main" id="{F764C326-C774-8460-C5BB-4BF2B2629BE6}"/>
              </a:ext>
            </a:extLst>
          </p:cNvPr>
          <p:cNvSpPr/>
          <p:nvPr/>
        </p:nvSpPr>
        <p:spPr>
          <a:xfrm>
            <a:off x="4743449" y="1297307"/>
            <a:ext cx="4257674" cy="4274817"/>
          </a:xfrm>
          <a:prstGeom prst="triangle">
            <a:avLst>
              <a:gd name="adj" fmla="val 100000"/>
            </a:avLst>
          </a:prstGeom>
          <a:solidFill>
            <a:srgbClr val="CA3656">
              <a:alpha val="1529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4" name="Slide Number Placeholder 3">
            <a:extLst>
              <a:ext uri="{FF2B5EF4-FFF2-40B4-BE49-F238E27FC236}">
                <a16:creationId xmlns:a16="http://schemas.microsoft.com/office/drawing/2014/main" id="{78FA62F9-6295-433B-A97A-2C631C50EADC}"/>
              </a:ext>
            </a:extLst>
          </p:cNvPr>
          <p:cNvSpPr>
            <a:spLocks noGrp="1"/>
          </p:cNvSpPr>
          <p:nvPr>
            <p:ph type="sldNum" sz="quarter" idx="12"/>
          </p:nvPr>
        </p:nvSpPr>
        <p:spPr>
          <a:xfrm>
            <a:off x="7086600" y="6483351"/>
            <a:ext cx="2057400" cy="365125"/>
          </a:xfrm>
          <a:prstGeom prst="rect">
            <a:avLst/>
          </a:prstGeom>
        </p:spPr>
        <p:txBody>
          <a:bodyPr vert="horz" lIns="91440" tIns="45720" rIns="91440" bIns="45720" rtlCol="0" anchor="ctr"/>
          <a:lstStyle>
            <a:defPPr>
              <a:defRPr lang="en-US"/>
            </a:defPPr>
            <a:lvl1pPr marL="0" algn="r" defTabSz="457200" rtl="0" eaLnBrk="1" latinLnBrk="0" hangingPunct="1">
              <a:defRPr sz="1600" b="1" kern="1200">
                <a:solidFill>
                  <a:schemeClr val="tx1"/>
                </a:solidFill>
                <a:latin typeface="Cambria" panose="02040503050406030204" pitchFamily="18"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676C2683-0D41-1E45-8714-724CB2570654}" type="slidenum">
              <a:rPr kumimoji="0" lang="en-US" sz="1600" b="1" i="0" u="none" strike="noStrike" kern="1200" cap="none" spc="0" normalizeH="0" baseline="0" noProof="0" smtClean="0">
                <a:ln>
                  <a:noFill/>
                </a:ln>
                <a:solidFill>
                  <a:srgbClr val="000000"/>
                </a:solidFill>
                <a:effectLst/>
                <a:uLnTx/>
                <a:uFillTx/>
                <a:latin typeface="Cambria" panose="02040503050406030204" pitchFamily="18"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57</a:t>
            </a:fld>
            <a:endParaRPr kumimoji="0" lang="en-US" sz="16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endParaRPr>
          </a:p>
        </p:txBody>
      </p:sp>
      <p:grpSp>
        <p:nvGrpSpPr>
          <p:cNvPr id="29" name="Group 28">
            <a:extLst>
              <a:ext uri="{FF2B5EF4-FFF2-40B4-BE49-F238E27FC236}">
                <a16:creationId xmlns:a16="http://schemas.microsoft.com/office/drawing/2014/main" id="{D55A5376-5CB5-CBC7-BD4A-FDE403E902EC}"/>
              </a:ext>
            </a:extLst>
          </p:cNvPr>
          <p:cNvGrpSpPr/>
          <p:nvPr/>
        </p:nvGrpSpPr>
        <p:grpSpPr>
          <a:xfrm>
            <a:off x="5000816" y="2527300"/>
            <a:ext cx="2898584" cy="2855080"/>
            <a:chOff x="5000816" y="2527300"/>
            <a:chExt cx="2898584" cy="2855080"/>
          </a:xfrm>
        </p:grpSpPr>
        <p:cxnSp>
          <p:nvCxnSpPr>
            <p:cNvPr id="20" name="Straight Arrow Connector 19">
              <a:extLst>
                <a:ext uri="{FF2B5EF4-FFF2-40B4-BE49-F238E27FC236}">
                  <a16:creationId xmlns:a16="http://schemas.microsoft.com/office/drawing/2014/main" id="{84754C0E-27E2-104A-5EDB-F588A0B6BDB4}"/>
                </a:ext>
              </a:extLst>
            </p:cNvPr>
            <p:cNvCxnSpPr/>
            <p:nvPr/>
          </p:nvCxnSpPr>
          <p:spPr>
            <a:xfrm>
              <a:off x="7899400" y="2527300"/>
              <a:ext cx="0" cy="786624"/>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4747361-4218-FD7A-A85C-FB6DB439FC46}"/>
                </a:ext>
              </a:extLst>
            </p:cNvPr>
            <p:cNvCxnSpPr>
              <a:cxnSpLocks/>
            </p:cNvCxnSpPr>
            <p:nvPr/>
          </p:nvCxnSpPr>
          <p:spPr>
            <a:xfrm>
              <a:off x="6931898" y="3429000"/>
              <a:ext cx="0" cy="329424"/>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4809433-8919-008E-6828-228D13DC602D}"/>
                </a:ext>
              </a:extLst>
            </p:cNvPr>
            <p:cNvCxnSpPr>
              <a:cxnSpLocks/>
            </p:cNvCxnSpPr>
            <p:nvPr/>
          </p:nvCxnSpPr>
          <p:spPr>
            <a:xfrm>
              <a:off x="6666989" y="3704138"/>
              <a:ext cx="0" cy="329424"/>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9B7A2AD-8691-F98A-1F78-EFEF8FE56C40}"/>
                </a:ext>
              </a:extLst>
            </p:cNvPr>
            <p:cNvCxnSpPr>
              <a:cxnSpLocks/>
            </p:cNvCxnSpPr>
            <p:nvPr/>
          </p:nvCxnSpPr>
          <p:spPr>
            <a:xfrm>
              <a:off x="6163761" y="4225776"/>
              <a:ext cx="0" cy="329424"/>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78F5859-B16F-F11D-783F-F8729293C268}"/>
                </a:ext>
              </a:extLst>
            </p:cNvPr>
            <p:cNvCxnSpPr>
              <a:cxnSpLocks/>
            </p:cNvCxnSpPr>
            <p:nvPr/>
          </p:nvCxnSpPr>
          <p:spPr>
            <a:xfrm>
              <a:off x="5604279" y="4758665"/>
              <a:ext cx="0" cy="329424"/>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5F951BB-E505-FF31-2C28-E146FB14DDC9}"/>
                </a:ext>
              </a:extLst>
            </p:cNvPr>
            <p:cNvCxnSpPr>
              <a:cxnSpLocks/>
            </p:cNvCxnSpPr>
            <p:nvPr/>
          </p:nvCxnSpPr>
          <p:spPr>
            <a:xfrm>
              <a:off x="5339369" y="5015034"/>
              <a:ext cx="0" cy="183673"/>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479B2C0F-CD3E-033E-705F-E7E89BD00C52}"/>
                </a:ext>
              </a:extLst>
            </p:cNvPr>
            <p:cNvCxnSpPr>
              <a:cxnSpLocks/>
            </p:cNvCxnSpPr>
            <p:nvPr/>
          </p:nvCxnSpPr>
          <p:spPr>
            <a:xfrm>
              <a:off x="5000816" y="5198707"/>
              <a:ext cx="0" cy="183673"/>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08404334"/>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E9C07-5691-B688-1460-DC933DDA15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71DC4-0FCA-CF2B-E69A-54D695EC90EF}"/>
              </a:ext>
            </a:extLst>
          </p:cNvPr>
          <p:cNvSpPr>
            <a:spLocks noGrp="1"/>
          </p:cNvSpPr>
          <p:nvPr>
            <p:ph type="title"/>
          </p:nvPr>
        </p:nvSpPr>
        <p:spPr>
          <a:xfrm>
            <a:off x="228600" y="152400"/>
            <a:ext cx="9095928" cy="884238"/>
          </a:xfrm>
        </p:spPr>
        <p:txBody>
          <a:bodyPr/>
          <a:lstStyle/>
          <a:p>
            <a:r>
              <a:rPr lang="en-US" sz="3700" dirty="0"/>
              <a:t>RowHammer (Spatial Variation) Analysis (2024)</a:t>
            </a:r>
          </a:p>
        </p:txBody>
      </p:sp>
      <p:sp>
        <p:nvSpPr>
          <p:cNvPr id="3" name="Content Placeholder 2">
            <a:extLst>
              <a:ext uri="{FF2B5EF4-FFF2-40B4-BE49-F238E27FC236}">
                <a16:creationId xmlns:a16="http://schemas.microsoft.com/office/drawing/2014/main" id="{154AC436-093E-AE9F-46DF-FB47319313FF}"/>
              </a:ext>
            </a:extLst>
          </p:cNvPr>
          <p:cNvSpPr>
            <a:spLocks noGrp="1"/>
          </p:cNvSpPr>
          <p:nvPr>
            <p:ph idx="1"/>
          </p:nvPr>
        </p:nvSpPr>
        <p:spPr/>
        <p:txBody>
          <a:bodyPr/>
          <a:lstStyle/>
          <a:p>
            <a:r>
              <a:rPr lang="en-US" b="1" dirty="0">
                <a:solidFill>
                  <a:srgbClr val="0000FF"/>
                </a:solidFill>
              </a:rPr>
              <a:t>Appears at HPCA 2024</a:t>
            </a:r>
          </a:p>
          <a:p>
            <a:endParaRPr lang="en-US" dirty="0"/>
          </a:p>
        </p:txBody>
      </p:sp>
      <p:sp>
        <p:nvSpPr>
          <p:cNvPr id="4" name="Slide Number Placeholder 3">
            <a:extLst>
              <a:ext uri="{FF2B5EF4-FFF2-40B4-BE49-F238E27FC236}">
                <a16:creationId xmlns:a16="http://schemas.microsoft.com/office/drawing/2014/main" id="{68A1957A-D855-5629-6F27-F52DF7404CD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093DFEB-A975-FB1B-38AD-89FBDCB5EE52}"/>
              </a:ext>
            </a:extLst>
          </p:cNvPr>
          <p:cNvSpPr txBox="1"/>
          <p:nvPr/>
        </p:nvSpPr>
        <p:spPr>
          <a:xfrm>
            <a:off x="1763688" y="5393293"/>
            <a:ext cx="565411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https://arxiv.org/pdf/2402.18652</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918E8CB3-07B5-D11A-5EAB-10A7C166042C}"/>
              </a:ext>
            </a:extLst>
          </p:cNvPr>
          <p:cNvPicPr>
            <a:picLocks noChangeAspect="1"/>
          </p:cNvPicPr>
          <p:nvPr/>
        </p:nvPicPr>
        <p:blipFill>
          <a:blip r:embed="rId3"/>
          <a:stretch>
            <a:fillRect/>
          </a:stretch>
        </p:blipFill>
        <p:spPr>
          <a:xfrm>
            <a:off x="101620" y="2060848"/>
            <a:ext cx="8813780" cy="2592288"/>
          </a:xfrm>
          <a:prstGeom prst="rect">
            <a:avLst/>
          </a:prstGeom>
        </p:spPr>
      </p:pic>
    </p:spTree>
    <p:extLst>
      <p:ext uri="{BB962C8B-B14F-4D97-AF65-F5344CB8AC3E}">
        <p14:creationId xmlns:p14="http://schemas.microsoft.com/office/powerpoint/2010/main" val="2977834965"/>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B2D8C-69BD-977F-A6E2-C5A62D29EA06}"/>
              </a:ext>
            </a:extLst>
          </p:cNvPr>
          <p:cNvSpPr>
            <a:spLocks noGrp="1"/>
          </p:cNvSpPr>
          <p:nvPr>
            <p:ph type="title"/>
          </p:nvPr>
        </p:nvSpPr>
        <p:spPr/>
        <p:txBody>
          <a:bodyPr/>
          <a:lstStyle/>
          <a:p>
            <a:r>
              <a:rPr lang="en-US" dirty="0"/>
              <a:t>Variable Read Disturbance (2025)</a:t>
            </a:r>
          </a:p>
        </p:txBody>
      </p:sp>
      <p:grpSp>
        <p:nvGrpSpPr>
          <p:cNvPr id="5" name="Group 4">
            <a:extLst>
              <a:ext uri="{FF2B5EF4-FFF2-40B4-BE49-F238E27FC236}">
                <a16:creationId xmlns:a16="http://schemas.microsoft.com/office/drawing/2014/main" id="{9428D041-B534-63AC-4B33-B86E8A80D4AF}"/>
              </a:ext>
            </a:extLst>
          </p:cNvPr>
          <p:cNvGrpSpPr/>
          <p:nvPr/>
        </p:nvGrpSpPr>
        <p:grpSpPr>
          <a:xfrm>
            <a:off x="248098" y="980728"/>
            <a:ext cx="8647804" cy="2943049"/>
            <a:chOff x="248098" y="2185542"/>
            <a:chExt cx="8647804" cy="2146136"/>
          </a:xfrm>
        </p:grpSpPr>
        <p:sp>
          <p:nvSpPr>
            <p:cNvPr id="6" name="Rounded Rectangle 5">
              <a:extLst>
                <a:ext uri="{FF2B5EF4-FFF2-40B4-BE49-F238E27FC236}">
                  <a16:creationId xmlns:a16="http://schemas.microsoft.com/office/drawing/2014/main" id="{C6CA2F91-82A4-6221-E62C-CC33B1F482DC}"/>
                </a:ext>
              </a:extLst>
            </p:cNvPr>
            <p:cNvSpPr/>
            <p:nvPr/>
          </p:nvSpPr>
          <p:spPr>
            <a:xfrm>
              <a:off x="248098" y="2185542"/>
              <a:ext cx="8647804" cy="2146136"/>
            </a:xfrm>
            <a:prstGeom prst="roundRect">
              <a:avLst>
                <a:gd name="adj" fmla="val 3533"/>
              </a:avLst>
            </a:prstGeom>
            <a:solidFill>
              <a:schemeClr val="accent6">
                <a:lumMod val="75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Quire Sans" panose="020B0502040400020003" pitchFamily="34" charset="0"/>
                <a:ea typeface="+mn-ea"/>
                <a:cs typeface="Quire Sans" panose="020B0502040400020003" pitchFamily="34" charset="0"/>
              </a:endParaRPr>
            </a:p>
          </p:txBody>
        </p:sp>
        <p:sp>
          <p:nvSpPr>
            <p:cNvPr id="7" name="Rectangle 6">
              <a:extLst>
                <a:ext uri="{FF2B5EF4-FFF2-40B4-BE49-F238E27FC236}">
                  <a16:creationId xmlns:a16="http://schemas.microsoft.com/office/drawing/2014/main" id="{A9FD0C0D-B68C-56F7-B142-500230AA137B}"/>
                </a:ext>
              </a:extLst>
            </p:cNvPr>
            <p:cNvSpPr/>
            <p:nvPr/>
          </p:nvSpPr>
          <p:spPr>
            <a:xfrm>
              <a:off x="318574" y="2789863"/>
              <a:ext cx="8497318" cy="1430445"/>
            </a:xfrm>
            <a:prstGeom prst="rect">
              <a:avLst/>
            </a:prstGeom>
            <a:solidFill>
              <a:schemeClr val="bg1"/>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Quire Sans" panose="020B0502040400020003" pitchFamily="34" charset="0"/>
                  <a:ea typeface="+mn-ea"/>
                  <a:cs typeface="Quire Sans" panose="020B0502040400020003" pitchFamily="34" charset="0"/>
                </a:rPr>
                <a:t>The Read Disturbance Threshold (RDT) of a row</a:t>
              </a:r>
              <a:br>
                <a:rPr kumimoji="0" lang="en-US" sz="2800" b="0" i="0" u="none" strike="noStrike" kern="1200" cap="none" spc="0" normalizeH="0" baseline="0" noProof="0" dirty="0">
                  <a:ln>
                    <a:noFill/>
                  </a:ln>
                  <a:solidFill>
                    <a:srgbClr val="000000"/>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srgbClr val="FF0000"/>
                  </a:solidFill>
                  <a:effectLst/>
                  <a:uLnTx/>
                  <a:uFillTx/>
                  <a:latin typeface="Quire Sans" panose="020B0502040400020003" pitchFamily="34" charset="0"/>
                  <a:ea typeface="+mn-ea"/>
                  <a:cs typeface="Quire Sans" panose="020B0502040400020003" pitchFamily="34" charset="0"/>
                </a:rPr>
                <a:t>changes randomly and</a:t>
              </a:r>
              <a:r>
                <a:rPr kumimoji="0" lang="en-US" sz="2800" b="0" i="0" u="none" strike="noStrike" kern="1200" cap="none" spc="0" normalizeH="0" baseline="0" noProof="0" dirty="0">
                  <a:ln>
                    <a:noFill/>
                  </a:ln>
                  <a:solidFill>
                    <a:srgbClr val="000000"/>
                  </a:solidFill>
                  <a:effectLst/>
                  <a:uLnTx/>
                  <a:uFillTx/>
                  <a:latin typeface="Quire Sans" panose="020B0502040400020003" pitchFamily="34" charset="0"/>
                  <a:ea typeface="+mn-ea"/>
                  <a:cs typeface="Quire Sans" panose="020B0502040400020003" pitchFamily="34" charset="0"/>
                </a:rPr>
                <a:t> </a:t>
              </a:r>
              <a:r>
                <a:rPr kumimoji="0" lang="en-US" sz="2800" b="0" i="0" u="none" strike="noStrike" kern="1200" cap="none" spc="0" normalizeH="0" baseline="0" noProof="0" dirty="0">
                  <a:ln>
                    <a:noFill/>
                  </a:ln>
                  <a:solidFill>
                    <a:srgbClr val="FF0000"/>
                  </a:solidFill>
                  <a:effectLst/>
                  <a:uLnTx/>
                  <a:uFillTx/>
                  <a:latin typeface="Quire Sans" panose="020B0502040400020003" pitchFamily="34" charset="0"/>
                  <a:ea typeface="+mn-ea"/>
                  <a:cs typeface="Quire Sans" panose="020B0502040400020003" pitchFamily="34" charset="0"/>
                </a:rPr>
                <a:t>unpredictably over time</a:t>
              </a:r>
            </a:p>
            <a:p>
              <a:pPr marL="0" marR="0" lvl="0" indent="0" algn="ctr" defTabSz="4572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srgbClr val="0000FF"/>
                  </a:solidFill>
                  <a:effectLst/>
                  <a:uLnTx/>
                  <a:uFillTx/>
                  <a:latin typeface="Quire Sans" panose="020B0502040400020003" pitchFamily="34" charset="0"/>
                  <a:ea typeface="+mn-ea"/>
                  <a:cs typeface="Quire Sans" panose="020B0502040400020003" pitchFamily="34" charset="0"/>
                </a:rPr>
                <a:t>Accurately identifying RDT is challenging</a:t>
              </a:r>
            </a:p>
          </p:txBody>
        </p:sp>
        <p:sp>
          <p:nvSpPr>
            <p:cNvPr id="8" name="TextBox 7">
              <a:extLst>
                <a:ext uri="{FF2B5EF4-FFF2-40B4-BE49-F238E27FC236}">
                  <a16:creationId xmlns:a16="http://schemas.microsoft.com/office/drawing/2014/main" id="{1C307799-1A1C-BFF0-B927-0890AF2AFB95}"/>
                </a:ext>
              </a:extLst>
            </p:cNvPr>
            <p:cNvSpPr txBox="1"/>
            <p:nvPr/>
          </p:nvSpPr>
          <p:spPr>
            <a:xfrm>
              <a:off x="371466" y="2185543"/>
              <a:ext cx="8382000" cy="604321"/>
            </a:xfrm>
            <a:prstGeom prst="rect">
              <a:avLst/>
            </a:prstGeom>
            <a:noFill/>
          </p:spPr>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Quire Sans" panose="020B0502040400020003" pitchFamily="34" charset="0"/>
                  <a:ea typeface="+mn-ea"/>
                  <a:cs typeface="Quire Sans" panose="020B0502040400020003" pitchFamily="34" charset="0"/>
                </a:rPr>
                <a:t>Key Takeaway</a:t>
              </a:r>
              <a:endParaRPr kumimoji="0" lang="en-US" sz="3200" b="1" i="0" u="none" strike="noStrike" kern="1200" cap="none" spc="0" normalizeH="0" baseline="0" noProof="0" dirty="0">
                <a:ln>
                  <a:noFill/>
                </a:ln>
                <a:solidFill>
                  <a:prstClr val="white"/>
                </a:solidFill>
                <a:effectLst/>
                <a:uLnTx/>
                <a:uFillTx/>
                <a:latin typeface="Trebuchet MS" panose="020B0703020202090204" pitchFamily="34" charset="0"/>
                <a:ea typeface="+mn-ea"/>
                <a:cs typeface="Quire Sans" panose="020B0502040400020003" pitchFamily="34" charset="0"/>
              </a:endParaRPr>
            </a:p>
          </p:txBody>
        </p:sp>
      </p:grpSp>
      <p:sp>
        <p:nvSpPr>
          <p:cNvPr id="3" name="TextBox 2">
            <a:extLst>
              <a:ext uri="{FF2B5EF4-FFF2-40B4-BE49-F238E27FC236}">
                <a16:creationId xmlns:a16="http://schemas.microsoft.com/office/drawing/2014/main" id="{95AA66B9-347C-4CE9-9649-F3C37B7E8A4A}"/>
              </a:ext>
            </a:extLst>
          </p:cNvPr>
          <p:cNvSpPr txBox="1"/>
          <p:nvPr/>
        </p:nvSpPr>
        <p:spPr>
          <a:xfrm>
            <a:off x="2194806" y="6488668"/>
            <a:ext cx="45704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https://arxiv.org/pdf/2406.13080v2</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D818218B-C09B-33DA-E7BB-EFC4096455D4}"/>
              </a:ext>
            </a:extLst>
          </p:cNvPr>
          <p:cNvPicPr>
            <a:picLocks noChangeAspect="1"/>
          </p:cNvPicPr>
          <p:nvPr/>
        </p:nvPicPr>
        <p:blipFill>
          <a:blip r:embed="rId4"/>
          <a:stretch>
            <a:fillRect/>
          </a:stretch>
        </p:blipFill>
        <p:spPr>
          <a:xfrm>
            <a:off x="1243840" y="4259283"/>
            <a:ext cx="6656320" cy="2055963"/>
          </a:xfrm>
          <a:prstGeom prst="rect">
            <a:avLst/>
          </a:prstGeom>
        </p:spPr>
      </p:pic>
    </p:spTree>
    <p:extLst>
      <p:ext uri="{BB962C8B-B14F-4D97-AF65-F5344CB8AC3E}">
        <p14:creationId xmlns:p14="http://schemas.microsoft.com/office/powerpoint/2010/main" val="968719371"/>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E1BA3-2225-F96E-67C0-30AA5B4799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C03D63-E276-95FF-0BEC-64FBB6333440}"/>
              </a:ext>
            </a:extLst>
          </p:cNvPr>
          <p:cNvSpPr>
            <a:spLocks noGrp="1"/>
          </p:cNvSpPr>
          <p:nvPr>
            <p:ph type="title"/>
          </p:nvPr>
        </p:nvSpPr>
        <p:spPr/>
        <p:txBody>
          <a:bodyPr/>
          <a:lstStyle/>
          <a:p>
            <a:r>
              <a:rPr lang="en-US" dirty="0"/>
              <a:t>Variable Read Disturbance (2025)</a:t>
            </a:r>
          </a:p>
        </p:txBody>
      </p:sp>
      <p:sp>
        <p:nvSpPr>
          <p:cNvPr id="3" name="Content Placeholder 2">
            <a:extLst>
              <a:ext uri="{FF2B5EF4-FFF2-40B4-BE49-F238E27FC236}">
                <a16:creationId xmlns:a16="http://schemas.microsoft.com/office/drawing/2014/main" id="{62078F6A-7615-E097-D18D-80CEC0B4B085}"/>
              </a:ext>
            </a:extLst>
          </p:cNvPr>
          <p:cNvSpPr>
            <a:spLocks noGrp="1"/>
          </p:cNvSpPr>
          <p:nvPr>
            <p:ph idx="1"/>
          </p:nvPr>
        </p:nvSpPr>
        <p:spPr/>
        <p:txBody>
          <a:bodyPr/>
          <a:lstStyle/>
          <a:p>
            <a:r>
              <a:rPr lang="en-US" b="1" dirty="0">
                <a:solidFill>
                  <a:srgbClr val="0000FF"/>
                </a:solidFill>
              </a:rPr>
              <a:t>Appears at HPCA 2025</a:t>
            </a:r>
          </a:p>
          <a:p>
            <a:endParaRPr lang="en-US" dirty="0"/>
          </a:p>
        </p:txBody>
      </p:sp>
      <p:sp>
        <p:nvSpPr>
          <p:cNvPr id="4" name="Slide Number Placeholder 3">
            <a:extLst>
              <a:ext uri="{FF2B5EF4-FFF2-40B4-BE49-F238E27FC236}">
                <a16:creationId xmlns:a16="http://schemas.microsoft.com/office/drawing/2014/main" id="{FE1511BF-7253-1015-E816-DC9187EAFDA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2662EEBB-0F29-4442-60C0-82C48044E3E9}"/>
              </a:ext>
            </a:extLst>
          </p:cNvPr>
          <p:cNvSpPr txBox="1"/>
          <p:nvPr/>
        </p:nvSpPr>
        <p:spPr>
          <a:xfrm>
            <a:off x="2194806" y="6488668"/>
            <a:ext cx="45704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https://arxiv.org/pdf/2406.13080v2</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DF88172D-AEBC-F781-9E9C-935EFFF0678A}"/>
              </a:ext>
            </a:extLst>
          </p:cNvPr>
          <p:cNvPicPr>
            <a:picLocks noChangeAspect="1"/>
          </p:cNvPicPr>
          <p:nvPr/>
        </p:nvPicPr>
        <p:blipFill>
          <a:blip r:embed="rId3"/>
          <a:stretch>
            <a:fillRect/>
          </a:stretch>
        </p:blipFill>
        <p:spPr>
          <a:xfrm>
            <a:off x="-1" y="2852248"/>
            <a:ext cx="9144001" cy="1680881"/>
          </a:xfrm>
          <a:prstGeom prst="rect">
            <a:avLst/>
          </a:prstGeom>
        </p:spPr>
      </p:pic>
    </p:spTree>
    <p:extLst>
      <p:ext uri="{BB962C8B-B14F-4D97-AF65-F5344CB8AC3E}">
        <p14:creationId xmlns:p14="http://schemas.microsoft.com/office/powerpoint/2010/main" val="3670779676"/>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20200" cy="1066800"/>
          </a:xfrm>
        </p:spPr>
        <p:txBody>
          <a:bodyPr/>
          <a:lstStyle/>
          <a:p>
            <a:r>
              <a:rPr lang="en-US" sz="3200" dirty="0"/>
              <a:t>Emerging Memories Also Need Intelligent Controllers</a:t>
            </a:r>
          </a:p>
        </p:txBody>
      </p:sp>
      <p:sp>
        <p:nvSpPr>
          <p:cNvPr id="3" name="Content Placeholder 2"/>
          <p:cNvSpPr>
            <a:spLocks noGrp="1"/>
          </p:cNvSpPr>
          <p:nvPr>
            <p:ph idx="1"/>
          </p:nvPr>
        </p:nvSpPr>
        <p:spPr>
          <a:xfrm>
            <a:off x="0" y="997527"/>
            <a:ext cx="9144000" cy="5193723"/>
          </a:xfrm>
        </p:spPr>
        <p:txBody>
          <a:bodyPr/>
          <a:lstStyle/>
          <a:p>
            <a:r>
              <a:rPr lang="en-US" sz="1900" dirty="0"/>
              <a:t>Benjamin C. Lee, Engin Ipek, Onur Mutlu, and Doug Burger,</a:t>
            </a:r>
            <a:br>
              <a:rPr lang="en-US" sz="1900" dirty="0"/>
            </a:br>
            <a:r>
              <a:rPr lang="en-US" sz="1900" b="1" dirty="0">
                <a:solidFill>
                  <a:srgbClr val="0000FF"/>
                </a:solidFill>
                <a:hlinkClick r:id="rId2">
                  <a:extLst>
                    <a:ext uri="{A12FA001-AC4F-418D-AE19-62706E023703}">
                      <ahyp:hlinkClr xmlns:ahyp="http://schemas.microsoft.com/office/drawing/2018/hyperlinkcolor" val="tx"/>
                    </a:ext>
                  </a:extLst>
                </a:hlinkClick>
              </a:rPr>
              <a:t>"Architecting Phase Change Memory as a Scalable DRAM Alternative"</a:t>
            </a:r>
            <a:br>
              <a:rPr lang="en-US" sz="1900" dirty="0">
                <a:solidFill>
                  <a:srgbClr val="0000FF"/>
                </a:solidFill>
              </a:rPr>
            </a:br>
            <a:r>
              <a:rPr lang="en-US" sz="1900" i="1" dirty="0"/>
              <a:t>Proceedings of the </a:t>
            </a:r>
            <a:r>
              <a:rPr lang="en-US" sz="1900" i="1" dirty="0">
                <a:hlinkClick r:id="rId3"/>
              </a:rPr>
              <a:t>36th International Symposium on Computer Architecture</a:t>
            </a:r>
            <a:r>
              <a:rPr lang="en-US" sz="1900" i="1" dirty="0"/>
              <a:t> (</a:t>
            </a:r>
            <a:r>
              <a:rPr lang="en-US" sz="1900" b="1" i="1" dirty="0"/>
              <a:t>ISCA</a:t>
            </a:r>
            <a:r>
              <a:rPr lang="en-US" sz="1900" i="1" dirty="0"/>
              <a:t>)</a:t>
            </a:r>
            <a:r>
              <a:rPr lang="en-US" sz="1900" dirty="0"/>
              <a:t>, pages 2-13, Austin, TX, June 2009. </a:t>
            </a:r>
            <a:r>
              <a:rPr lang="en-US" sz="1900" dirty="0">
                <a:hlinkClick r:id="rId4"/>
              </a:rPr>
              <a:t>Slides (pdf)</a:t>
            </a:r>
            <a:br>
              <a:rPr lang="en-US" sz="1900" dirty="0"/>
            </a:br>
            <a:r>
              <a:rPr lang="en-US" sz="1900" b="1" i="1" dirty="0">
                <a:solidFill>
                  <a:srgbClr val="FF0000"/>
                </a:solidFill>
              </a:rPr>
              <a:t>One of the 13 computer architecture papers of 2009 selected as Top Picks by IEEE Micro. Selected as a CACM Research Highlight.           2022 Persistent Impact Prize.</a:t>
            </a:r>
          </a:p>
          <a:p>
            <a:endParaRPr lang="en-US" sz="1900" dirty="0">
              <a:solidFill>
                <a:srgbClr val="FF0000"/>
              </a:solidFill>
            </a:endParaRPr>
          </a:p>
          <a:p>
            <a:pPr marL="0" indent="0">
              <a:buNone/>
            </a:pPr>
            <a:br>
              <a:rPr lang="en-US" sz="1900" dirty="0"/>
            </a:br>
            <a:endParaRPr lang="en-US" sz="1900" dirty="0"/>
          </a:p>
          <a:p>
            <a:endParaRPr lang="en-US" sz="1900"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61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5"/>
          <a:stretch>
            <a:fillRect/>
          </a:stretch>
        </p:blipFill>
        <p:spPr>
          <a:xfrm>
            <a:off x="0" y="3573016"/>
            <a:ext cx="9144000" cy="2857500"/>
          </a:xfrm>
          <a:prstGeom prst="rect">
            <a:avLst/>
          </a:prstGeom>
        </p:spPr>
      </p:pic>
    </p:spTree>
    <p:extLst>
      <p:ext uri="{BB962C8B-B14F-4D97-AF65-F5344CB8AC3E}">
        <p14:creationId xmlns:p14="http://schemas.microsoft.com/office/powerpoint/2010/main" val="17548448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C4A07-837F-7DAC-AA8F-34D24CA458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614A99-CF27-76F0-0490-F3AD8A09AAEE}"/>
              </a:ext>
            </a:extLst>
          </p:cNvPr>
          <p:cNvSpPr>
            <a:spLocks noGrp="1"/>
          </p:cNvSpPr>
          <p:nvPr>
            <p:ph type="title"/>
          </p:nvPr>
        </p:nvSpPr>
        <p:spPr>
          <a:xfrm>
            <a:off x="228600" y="57944"/>
            <a:ext cx="8915400" cy="1066800"/>
          </a:xfrm>
        </p:spPr>
        <p:txBody>
          <a:bodyPr/>
          <a:lstStyle/>
          <a:p>
            <a:r>
              <a:rPr lang="en-US" dirty="0"/>
              <a:t>Laboratory for Understanding Memory</a:t>
            </a:r>
          </a:p>
        </p:txBody>
      </p:sp>
      <p:sp>
        <p:nvSpPr>
          <p:cNvPr id="4" name="Slide Number Placeholder 3">
            <a:extLst>
              <a:ext uri="{FF2B5EF4-FFF2-40B4-BE49-F238E27FC236}">
                <a16:creationId xmlns:a16="http://schemas.microsoft.com/office/drawing/2014/main" id="{19D77DF9-6CFA-2E1D-F7A0-E25607D70969}"/>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62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14" name="Content Placeholder 13" descr="A room with many computers on shelves&#10;&#10;AI-generated content may be incorrect.">
            <a:extLst>
              <a:ext uri="{FF2B5EF4-FFF2-40B4-BE49-F238E27FC236}">
                <a16:creationId xmlns:a16="http://schemas.microsoft.com/office/drawing/2014/main" id="{F45290BA-8DF9-CEF3-97BA-F946E4BA30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520" y="800708"/>
            <a:ext cx="3888432" cy="2916324"/>
          </a:xfrm>
        </p:spPr>
      </p:pic>
      <p:pic>
        <p:nvPicPr>
          <p:cNvPr id="15" name="Picture 14">
            <a:extLst>
              <a:ext uri="{FF2B5EF4-FFF2-40B4-BE49-F238E27FC236}">
                <a16:creationId xmlns:a16="http://schemas.microsoft.com/office/drawing/2014/main" id="{0D14D002-F2CF-3E4F-BB48-98B660616F6E}"/>
              </a:ext>
            </a:extLst>
          </p:cNvPr>
          <p:cNvPicPr>
            <a:picLocks noChangeAspect="1"/>
          </p:cNvPicPr>
          <p:nvPr/>
        </p:nvPicPr>
        <p:blipFill>
          <a:blip r:embed="rId3"/>
          <a:stretch>
            <a:fillRect/>
          </a:stretch>
        </p:blipFill>
        <p:spPr>
          <a:xfrm>
            <a:off x="4572000" y="764704"/>
            <a:ext cx="3888432" cy="2916324"/>
          </a:xfrm>
          <a:prstGeom prst="rect">
            <a:avLst/>
          </a:prstGeom>
        </p:spPr>
      </p:pic>
      <p:pic>
        <p:nvPicPr>
          <p:cNvPr id="16" name="Picture 15">
            <a:extLst>
              <a:ext uri="{FF2B5EF4-FFF2-40B4-BE49-F238E27FC236}">
                <a16:creationId xmlns:a16="http://schemas.microsoft.com/office/drawing/2014/main" id="{972E89A3-9D14-D51E-2995-B773440C3281}"/>
              </a:ext>
            </a:extLst>
          </p:cNvPr>
          <p:cNvPicPr>
            <a:picLocks noChangeAspect="1"/>
          </p:cNvPicPr>
          <p:nvPr/>
        </p:nvPicPr>
        <p:blipFill>
          <a:blip r:embed="rId4"/>
          <a:stretch>
            <a:fillRect/>
          </a:stretch>
        </p:blipFill>
        <p:spPr>
          <a:xfrm>
            <a:off x="4572000" y="3796723"/>
            <a:ext cx="4032450" cy="3024337"/>
          </a:xfrm>
          <a:prstGeom prst="rect">
            <a:avLst/>
          </a:prstGeom>
        </p:spPr>
      </p:pic>
      <p:pic>
        <p:nvPicPr>
          <p:cNvPr id="17" name="Picture 16">
            <a:extLst>
              <a:ext uri="{FF2B5EF4-FFF2-40B4-BE49-F238E27FC236}">
                <a16:creationId xmlns:a16="http://schemas.microsoft.com/office/drawing/2014/main" id="{9EC8B86E-0C2B-DBE8-9E73-3C17D60220BD}"/>
              </a:ext>
            </a:extLst>
          </p:cNvPr>
          <p:cNvPicPr>
            <a:picLocks noChangeAspect="1"/>
          </p:cNvPicPr>
          <p:nvPr/>
        </p:nvPicPr>
        <p:blipFill>
          <a:blip r:embed="rId5"/>
          <a:stretch>
            <a:fillRect/>
          </a:stretch>
        </p:blipFill>
        <p:spPr>
          <a:xfrm>
            <a:off x="179512" y="3783412"/>
            <a:ext cx="3960440" cy="2970330"/>
          </a:xfrm>
          <a:prstGeom prst="rect">
            <a:avLst/>
          </a:prstGeom>
        </p:spPr>
      </p:pic>
    </p:spTree>
    <p:extLst>
      <p:ext uri="{BB962C8B-B14F-4D97-AF65-F5344CB8AC3E}">
        <p14:creationId xmlns:p14="http://schemas.microsoft.com/office/powerpoint/2010/main" val="270507426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E2C7B-A44E-CED2-650C-61A2A17EBD6C}"/>
              </a:ext>
            </a:extLst>
          </p:cNvPr>
          <p:cNvSpPr>
            <a:spLocks noGrp="1"/>
          </p:cNvSpPr>
          <p:nvPr>
            <p:ph type="title"/>
          </p:nvPr>
        </p:nvSpPr>
        <p:spPr>
          <a:xfrm>
            <a:off x="228600" y="152400"/>
            <a:ext cx="8851900" cy="884238"/>
          </a:xfrm>
        </p:spPr>
        <p:txBody>
          <a:bodyPr/>
          <a:lstStyle/>
          <a:p>
            <a:r>
              <a:rPr lang="en-US" dirty="0"/>
              <a:t>Read Disturbance Sessions @ HPCA 2025</a:t>
            </a:r>
          </a:p>
        </p:txBody>
      </p:sp>
      <p:sp>
        <p:nvSpPr>
          <p:cNvPr id="4" name="Slide Number Placeholder 3">
            <a:extLst>
              <a:ext uri="{FF2B5EF4-FFF2-40B4-BE49-F238E27FC236}">
                <a16:creationId xmlns:a16="http://schemas.microsoft.com/office/drawing/2014/main" id="{99BAE3D6-1357-5665-48C8-6FFB401D4B7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E49240BD-E9CF-54E4-4813-017BCB276EAF}"/>
              </a:ext>
            </a:extLst>
          </p:cNvPr>
          <p:cNvPicPr>
            <a:picLocks noChangeAspect="1"/>
          </p:cNvPicPr>
          <p:nvPr/>
        </p:nvPicPr>
        <p:blipFill>
          <a:blip r:embed="rId2"/>
          <a:stretch>
            <a:fillRect/>
          </a:stretch>
        </p:blipFill>
        <p:spPr>
          <a:xfrm>
            <a:off x="226069" y="2420888"/>
            <a:ext cx="4347608" cy="3978622"/>
          </a:xfrm>
          <a:prstGeom prst="rect">
            <a:avLst/>
          </a:prstGeom>
        </p:spPr>
      </p:pic>
      <p:pic>
        <p:nvPicPr>
          <p:cNvPr id="6" name="Picture 5">
            <a:extLst>
              <a:ext uri="{FF2B5EF4-FFF2-40B4-BE49-F238E27FC236}">
                <a16:creationId xmlns:a16="http://schemas.microsoft.com/office/drawing/2014/main" id="{64964A0B-B201-A05D-1E74-921CA938FE48}"/>
              </a:ext>
            </a:extLst>
          </p:cNvPr>
          <p:cNvPicPr>
            <a:picLocks noChangeAspect="1"/>
          </p:cNvPicPr>
          <p:nvPr/>
        </p:nvPicPr>
        <p:blipFill>
          <a:blip r:embed="rId3"/>
          <a:stretch>
            <a:fillRect/>
          </a:stretch>
        </p:blipFill>
        <p:spPr>
          <a:xfrm>
            <a:off x="4571999" y="2420888"/>
            <a:ext cx="4345931" cy="2886596"/>
          </a:xfrm>
          <a:prstGeom prst="rect">
            <a:avLst/>
          </a:prstGeom>
        </p:spPr>
      </p:pic>
      <p:pic>
        <p:nvPicPr>
          <p:cNvPr id="7" name="Picture 6">
            <a:extLst>
              <a:ext uri="{FF2B5EF4-FFF2-40B4-BE49-F238E27FC236}">
                <a16:creationId xmlns:a16="http://schemas.microsoft.com/office/drawing/2014/main" id="{66C1182A-7581-9098-4576-789007AC81F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26068" y="1132782"/>
            <a:ext cx="6825419" cy="1016169"/>
          </a:xfrm>
          <a:prstGeom prst="rect">
            <a:avLst/>
          </a:prstGeom>
        </p:spPr>
      </p:pic>
      <p:pic>
        <p:nvPicPr>
          <p:cNvPr id="1026" name="Picture 2">
            <a:extLst>
              <a:ext uri="{FF2B5EF4-FFF2-40B4-BE49-F238E27FC236}">
                <a16:creationId xmlns:a16="http://schemas.microsoft.com/office/drawing/2014/main" id="{7D20CE88-71D0-304C-5831-A4182A3066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1932" y="979984"/>
            <a:ext cx="1333468" cy="14409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8FD10B3-FA39-1310-6F93-E9508D7E5B8C}"/>
              </a:ext>
            </a:extLst>
          </p:cNvPr>
          <p:cNvSpPr txBox="1"/>
          <p:nvPr/>
        </p:nvSpPr>
        <p:spPr>
          <a:xfrm>
            <a:off x="5060582" y="5715182"/>
            <a:ext cx="377263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Tuesday, March 4</a:t>
            </a:r>
            <a:r>
              <a:rPr kumimoji="0" lang="en-US" sz="1800" b="0" i="0" u="none" strike="noStrike" kern="1200" cap="none" spc="0" normalizeH="0" baseline="30000" noProof="0" dirty="0">
                <a:ln>
                  <a:noFill/>
                </a:ln>
                <a:solidFill>
                  <a:srgbClr val="0000FF"/>
                </a:solidFill>
                <a:effectLst/>
                <a:uLnTx/>
                <a:uFillTx/>
                <a:latin typeface="Tahoma"/>
                <a:ea typeface="+mn-ea"/>
                <a:cs typeface="+mn-cs"/>
              </a:rPr>
              <a:t>th</a:t>
            </a:r>
            <a:r>
              <a:rPr kumimoji="0" lang="en-US" sz="1800" b="0" i="0" u="none" strike="noStrike" kern="1200" cap="none" spc="0" normalizeH="0" baseline="0" noProof="0" dirty="0">
                <a:ln>
                  <a:noFill/>
                </a:ln>
                <a:solidFill>
                  <a:srgbClr val="0000FF"/>
                </a:solidFill>
                <a:effectLst/>
                <a:uLnTx/>
                <a:uFillTx/>
                <a:latin typeface="Tahoma"/>
                <a:ea typeface="+mn-ea"/>
                <a:cs typeface="+mn-cs"/>
              </a:rPr>
              <a:t>, 11am and 2pm</a:t>
            </a:r>
          </a:p>
        </p:txBody>
      </p:sp>
    </p:spTree>
    <p:extLst>
      <p:ext uri="{BB962C8B-B14F-4D97-AF65-F5344CB8AC3E}">
        <p14:creationId xmlns:p14="http://schemas.microsoft.com/office/powerpoint/2010/main" val="504523771"/>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3DB9F-3076-D3CB-8A54-E1B8DEBBBE21}"/>
              </a:ext>
            </a:extLst>
          </p:cNvPr>
          <p:cNvSpPr>
            <a:spLocks noGrp="1"/>
          </p:cNvSpPr>
          <p:nvPr>
            <p:ph type="title"/>
          </p:nvPr>
        </p:nvSpPr>
        <p:spPr>
          <a:xfrm>
            <a:off x="228600" y="152400"/>
            <a:ext cx="9167936" cy="884238"/>
          </a:xfrm>
        </p:spPr>
        <p:txBody>
          <a:bodyPr/>
          <a:lstStyle/>
          <a:p>
            <a:r>
              <a:rPr lang="en-US" dirty="0"/>
              <a:t>Read Disturbance Papers @ ASPLOS 2025</a:t>
            </a:r>
          </a:p>
        </p:txBody>
      </p:sp>
      <p:sp>
        <p:nvSpPr>
          <p:cNvPr id="3" name="Content Placeholder 2">
            <a:extLst>
              <a:ext uri="{FF2B5EF4-FFF2-40B4-BE49-F238E27FC236}">
                <a16:creationId xmlns:a16="http://schemas.microsoft.com/office/drawing/2014/main" id="{74EF50D3-2E36-3402-1158-F90DC30EAC99}"/>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E3046BC1-0128-EC5A-148F-C38412DD4CAE}"/>
              </a:ext>
            </a:extLst>
          </p:cNvPr>
          <p:cNvSpPr>
            <a:spLocks noGrp="1"/>
          </p:cNvSpPr>
          <p:nvPr>
            <p:ph type="sldNum" sz="quarter" idx="11"/>
          </p:nvPr>
        </p:nvSpPr>
        <p:spPr/>
        <p:txBody>
          <a:bodyPr/>
          <a:lstStyle/>
          <a:p>
            <a:pPr>
              <a:defRPr/>
            </a:pPr>
            <a:fld id="{7292004D-7284-C244-B275-AB956C66515A}" type="slidenum">
              <a:rPr lang="en-US" smtClean="0">
                <a:solidFill>
                  <a:srgbClr val="000000"/>
                </a:solidFill>
              </a:rPr>
              <a:pPr>
                <a:defRPr/>
              </a:pPr>
              <a:t>64</a:t>
            </a:fld>
            <a:endParaRPr lang="en-US">
              <a:solidFill>
                <a:srgbClr val="000000"/>
              </a:solidFill>
            </a:endParaRPr>
          </a:p>
        </p:txBody>
      </p:sp>
      <p:pic>
        <p:nvPicPr>
          <p:cNvPr id="5" name="Picture 4">
            <a:extLst>
              <a:ext uri="{FF2B5EF4-FFF2-40B4-BE49-F238E27FC236}">
                <a16:creationId xmlns:a16="http://schemas.microsoft.com/office/drawing/2014/main" id="{D9752491-3B4D-3EDA-E19E-2C9F42A28450}"/>
              </a:ext>
            </a:extLst>
          </p:cNvPr>
          <p:cNvPicPr>
            <a:picLocks noChangeAspect="1"/>
          </p:cNvPicPr>
          <p:nvPr/>
        </p:nvPicPr>
        <p:blipFill>
          <a:blip r:embed="rId2"/>
          <a:stretch>
            <a:fillRect/>
          </a:stretch>
        </p:blipFill>
        <p:spPr>
          <a:xfrm>
            <a:off x="35397" y="1036638"/>
            <a:ext cx="9091863" cy="754587"/>
          </a:xfrm>
          <a:prstGeom prst="rect">
            <a:avLst/>
          </a:prstGeom>
        </p:spPr>
      </p:pic>
      <p:pic>
        <p:nvPicPr>
          <p:cNvPr id="7" name="Picture 6">
            <a:extLst>
              <a:ext uri="{FF2B5EF4-FFF2-40B4-BE49-F238E27FC236}">
                <a16:creationId xmlns:a16="http://schemas.microsoft.com/office/drawing/2014/main" id="{6B3F032E-8444-40DC-ED80-B65C9B57EC52}"/>
              </a:ext>
            </a:extLst>
          </p:cNvPr>
          <p:cNvPicPr>
            <a:picLocks noChangeAspect="1"/>
          </p:cNvPicPr>
          <p:nvPr/>
        </p:nvPicPr>
        <p:blipFill>
          <a:blip r:embed="rId3"/>
          <a:stretch>
            <a:fillRect/>
          </a:stretch>
        </p:blipFill>
        <p:spPr>
          <a:xfrm>
            <a:off x="143023" y="2904931"/>
            <a:ext cx="3835400" cy="3213100"/>
          </a:xfrm>
          <a:prstGeom prst="rect">
            <a:avLst/>
          </a:prstGeom>
        </p:spPr>
      </p:pic>
      <p:pic>
        <p:nvPicPr>
          <p:cNvPr id="8" name="Picture 7">
            <a:extLst>
              <a:ext uri="{FF2B5EF4-FFF2-40B4-BE49-F238E27FC236}">
                <a16:creationId xmlns:a16="http://schemas.microsoft.com/office/drawing/2014/main" id="{E6EE2A60-E06E-0651-8574-5CCAC723CF2B}"/>
              </a:ext>
            </a:extLst>
          </p:cNvPr>
          <p:cNvPicPr>
            <a:picLocks noChangeAspect="1"/>
          </p:cNvPicPr>
          <p:nvPr/>
        </p:nvPicPr>
        <p:blipFill>
          <a:blip r:embed="rId4"/>
          <a:stretch>
            <a:fillRect/>
          </a:stretch>
        </p:blipFill>
        <p:spPr>
          <a:xfrm>
            <a:off x="4343400" y="1814708"/>
            <a:ext cx="3670300" cy="2108200"/>
          </a:xfrm>
          <a:prstGeom prst="rect">
            <a:avLst/>
          </a:prstGeom>
        </p:spPr>
      </p:pic>
      <p:pic>
        <p:nvPicPr>
          <p:cNvPr id="9" name="Picture 8">
            <a:extLst>
              <a:ext uri="{FF2B5EF4-FFF2-40B4-BE49-F238E27FC236}">
                <a16:creationId xmlns:a16="http://schemas.microsoft.com/office/drawing/2014/main" id="{5181A4EF-9F74-7FA2-E6FC-88F352F22F2A}"/>
              </a:ext>
            </a:extLst>
          </p:cNvPr>
          <p:cNvPicPr>
            <a:picLocks noChangeAspect="1"/>
          </p:cNvPicPr>
          <p:nvPr/>
        </p:nvPicPr>
        <p:blipFill>
          <a:blip r:embed="rId5"/>
          <a:stretch>
            <a:fillRect/>
          </a:stretch>
        </p:blipFill>
        <p:spPr>
          <a:xfrm>
            <a:off x="4356690" y="3861047"/>
            <a:ext cx="3455670" cy="3011713"/>
          </a:xfrm>
          <a:prstGeom prst="rect">
            <a:avLst/>
          </a:prstGeom>
        </p:spPr>
      </p:pic>
      <p:pic>
        <p:nvPicPr>
          <p:cNvPr id="10" name="Picture 9">
            <a:extLst>
              <a:ext uri="{FF2B5EF4-FFF2-40B4-BE49-F238E27FC236}">
                <a16:creationId xmlns:a16="http://schemas.microsoft.com/office/drawing/2014/main" id="{DDAC7F5E-CC79-85C6-36F4-D8BDFA3DEA21}"/>
              </a:ext>
            </a:extLst>
          </p:cNvPr>
          <p:cNvPicPr>
            <a:picLocks noChangeAspect="1"/>
          </p:cNvPicPr>
          <p:nvPr/>
        </p:nvPicPr>
        <p:blipFill>
          <a:blip r:embed="rId6"/>
          <a:stretch>
            <a:fillRect/>
          </a:stretch>
        </p:blipFill>
        <p:spPr>
          <a:xfrm>
            <a:off x="187473" y="1908631"/>
            <a:ext cx="3746500" cy="927100"/>
          </a:xfrm>
          <a:prstGeom prst="rect">
            <a:avLst/>
          </a:prstGeom>
        </p:spPr>
      </p:pic>
    </p:spTree>
    <p:extLst>
      <p:ext uri="{BB962C8B-B14F-4D97-AF65-F5344CB8AC3E}">
        <p14:creationId xmlns:p14="http://schemas.microsoft.com/office/powerpoint/2010/main" val="2400908652"/>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F4AEE6-5622-8436-E64D-B934E410A1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30D1E-6310-AF8C-0352-A18E8B3D2E74}"/>
              </a:ext>
            </a:extLst>
          </p:cNvPr>
          <p:cNvSpPr>
            <a:spLocks noGrp="1"/>
          </p:cNvSpPr>
          <p:nvPr>
            <p:ph type="title"/>
          </p:nvPr>
        </p:nvSpPr>
        <p:spPr>
          <a:xfrm>
            <a:off x="228600" y="152400"/>
            <a:ext cx="9167936" cy="884238"/>
          </a:xfrm>
        </p:spPr>
        <p:txBody>
          <a:bodyPr/>
          <a:lstStyle/>
          <a:p>
            <a:r>
              <a:rPr lang="en-US" dirty="0"/>
              <a:t>Read Disturbance Session @ ISCA 2025</a:t>
            </a:r>
          </a:p>
        </p:txBody>
      </p:sp>
      <p:sp>
        <p:nvSpPr>
          <p:cNvPr id="3" name="Content Placeholder 2">
            <a:extLst>
              <a:ext uri="{FF2B5EF4-FFF2-40B4-BE49-F238E27FC236}">
                <a16:creationId xmlns:a16="http://schemas.microsoft.com/office/drawing/2014/main" id="{B769B870-5CB5-A39F-1939-AE6099FA93B7}"/>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B3ED2898-D505-8626-C161-600B9EC28775}"/>
              </a:ext>
            </a:extLst>
          </p:cNvPr>
          <p:cNvSpPr>
            <a:spLocks noGrp="1"/>
          </p:cNvSpPr>
          <p:nvPr>
            <p:ph type="sldNum" sz="quarter" idx="11"/>
          </p:nvPr>
        </p:nvSpPr>
        <p:spPr/>
        <p:txBody>
          <a:bodyPr/>
          <a:lstStyle/>
          <a:p>
            <a:pPr>
              <a:defRPr/>
            </a:pPr>
            <a:fld id="{7292004D-7284-C244-B275-AB956C66515A}" type="slidenum">
              <a:rPr lang="en-US" smtClean="0">
                <a:solidFill>
                  <a:srgbClr val="000000"/>
                </a:solidFill>
              </a:rPr>
              <a:pPr>
                <a:defRPr/>
              </a:pPr>
              <a:t>65</a:t>
            </a:fld>
            <a:endParaRPr lang="en-US">
              <a:solidFill>
                <a:srgbClr val="000000"/>
              </a:solidFill>
            </a:endParaRPr>
          </a:p>
        </p:txBody>
      </p:sp>
      <p:pic>
        <p:nvPicPr>
          <p:cNvPr id="6" name="Picture 5">
            <a:extLst>
              <a:ext uri="{FF2B5EF4-FFF2-40B4-BE49-F238E27FC236}">
                <a16:creationId xmlns:a16="http://schemas.microsoft.com/office/drawing/2014/main" id="{E7925E0B-BBC2-8397-3A31-6618A0CD360F}"/>
              </a:ext>
            </a:extLst>
          </p:cNvPr>
          <p:cNvPicPr>
            <a:picLocks noChangeAspect="1"/>
          </p:cNvPicPr>
          <p:nvPr/>
        </p:nvPicPr>
        <p:blipFill>
          <a:blip r:embed="rId2"/>
          <a:stretch>
            <a:fillRect/>
          </a:stretch>
        </p:blipFill>
        <p:spPr>
          <a:xfrm>
            <a:off x="427484" y="2602108"/>
            <a:ext cx="4000500" cy="1320800"/>
          </a:xfrm>
          <a:prstGeom prst="rect">
            <a:avLst/>
          </a:prstGeom>
        </p:spPr>
      </p:pic>
      <p:pic>
        <p:nvPicPr>
          <p:cNvPr id="11" name="Picture 10">
            <a:extLst>
              <a:ext uri="{FF2B5EF4-FFF2-40B4-BE49-F238E27FC236}">
                <a16:creationId xmlns:a16="http://schemas.microsoft.com/office/drawing/2014/main" id="{2545A935-0295-BC15-6E20-C3DA84A817A4}"/>
              </a:ext>
            </a:extLst>
          </p:cNvPr>
          <p:cNvPicPr>
            <a:picLocks noChangeAspect="1"/>
          </p:cNvPicPr>
          <p:nvPr/>
        </p:nvPicPr>
        <p:blipFill>
          <a:blip r:embed="rId3"/>
          <a:stretch>
            <a:fillRect/>
          </a:stretch>
        </p:blipFill>
        <p:spPr>
          <a:xfrm>
            <a:off x="5220072" y="912264"/>
            <a:ext cx="3175703" cy="5918749"/>
          </a:xfrm>
          <a:prstGeom prst="rect">
            <a:avLst/>
          </a:prstGeom>
        </p:spPr>
      </p:pic>
    </p:spTree>
    <p:extLst>
      <p:ext uri="{BB962C8B-B14F-4D97-AF65-F5344CB8AC3E}">
        <p14:creationId xmlns:p14="http://schemas.microsoft.com/office/powerpoint/2010/main" val="2321677775"/>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268760"/>
            <a:ext cx="7924800" cy="1752600"/>
          </a:xfrm>
        </p:spPr>
        <p:txBody>
          <a:bodyPr/>
          <a:lstStyle/>
          <a:p>
            <a:pPr algn="ctr"/>
            <a:r>
              <a:rPr lang="en-US" sz="6000" dirty="0"/>
              <a:t>Processing in Memory:</a:t>
            </a:r>
            <a:br>
              <a:rPr lang="en-US" sz="6000" dirty="0"/>
            </a:br>
            <a:r>
              <a:rPr lang="en-US" sz="6000" dirty="0"/>
              <a:t>Two Types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FF0000"/>
                </a:solidFill>
              </a:rPr>
              <a:t>1. Processing </a:t>
            </a:r>
            <a:r>
              <a:rPr lang="en-US" sz="3600" b="1" dirty="0">
                <a:solidFill>
                  <a:srgbClr val="FF0000"/>
                </a:solidFill>
              </a:rPr>
              <a:t>near</a:t>
            </a:r>
            <a:r>
              <a:rPr lang="en-US" sz="3600" dirty="0">
                <a:solidFill>
                  <a:srgbClr val="FF0000"/>
                </a:solidFill>
              </a:rPr>
              <a:t> Memory</a:t>
            </a:r>
          </a:p>
          <a:p>
            <a:pPr algn="l"/>
            <a:r>
              <a:rPr lang="en-US" sz="3600" dirty="0">
                <a:solidFill>
                  <a:srgbClr val="0000FF"/>
                </a:solidFill>
              </a:rPr>
              <a:t>2. Processing </a:t>
            </a:r>
            <a:r>
              <a:rPr lang="en-US" sz="3600" b="1" dirty="0">
                <a:solidFill>
                  <a:srgbClr val="0000FF"/>
                </a:solidFill>
              </a:rPr>
              <a:t>using</a:t>
            </a:r>
            <a:r>
              <a:rPr lang="en-US" sz="3600" dirty="0">
                <a:solidFill>
                  <a:srgbClr val="0000FF"/>
                </a:solidFill>
              </a:rPr>
              <a:t>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17516333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71CB1-FFDA-03E2-F66D-FD85DFF222DB}"/>
              </a:ext>
            </a:extLst>
          </p:cNvPr>
          <p:cNvSpPr>
            <a:spLocks noGrp="1"/>
          </p:cNvSpPr>
          <p:nvPr>
            <p:ph type="title"/>
          </p:nvPr>
        </p:nvSpPr>
        <p:spPr>
          <a:xfrm>
            <a:off x="169011" y="132334"/>
            <a:ext cx="8894602" cy="925840"/>
          </a:xfrm>
        </p:spPr>
        <p:txBody>
          <a:bodyPr>
            <a:noAutofit/>
          </a:bodyPr>
          <a:lstStyle/>
          <a:p>
            <a:r>
              <a:rPr lang="en-US" sz="3600" dirty="0">
                <a:solidFill>
                  <a:srgbClr val="1A82C4"/>
                </a:solidFill>
              </a:rPr>
              <a:t>Processing-in-Memory:</a:t>
            </a:r>
            <a:r>
              <a:rPr lang="en-US" sz="3600" dirty="0"/>
              <a:t> Two Types</a:t>
            </a:r>
            <a:endParaRPr lang="en-US" sz="2800" dirty="0">
              <a:solidFill>
                <a:srgbClr val="1A82C4"/>
              </a:solidFill>
            </a:endParaRPr>
          </a:p>
        </p:txBody>
      </p:sp>
      <p:grpSp>
        <p:nvGrpSpPr>
          <p:cNvPr id="4" name="Group 3">
            <a:extLst>
              <a:ext uri="{FF2B5EF4-FFF2-40B4-BE49-F238E27FC236}">
                <a16:creationId xmlns:a16="http://schemas.microsoft.com/office/drawing/2014/main" id="{E3906072-A2EB-CF4E-B3FA-28F4F772FBEF}"/>
              </a:ext>
            </a:extLst>
          </p:cNvPr>
          <p:cNvGrpSpPr/>
          <p:nvPr/>
        </p:nvGrpSpPr>
        <p:grpSpPr>
          <a:xfrm>
            <a:off x="385649" y="3544620"/>
            <a:ext cx="8269510" cy="2917121"/>
            <a:chOff x="416994" y="3429000"/>
            <a:chExt cx="8269510" cy="2917121"/>
          </a:xfrm>
        </p:grpSpPr>
        <p:sp>
          <p:nvSpPr>
            <p:cNvPr id="5" name="Rectangle 4">
              <a:extLst>
                <a:ext uri="{FF2B5EF4-FFF2-40B4-BE49-F238E27FC236}">
                  <a16:creationId xmlns:a16="http://schemas.microsoft.com/office/drawing/2014/main" id="{3D478B4F-A463-3645-CE4D-8A6A1AEE5053}"/>
                </a:ext>
              </a:extLst>
            </p:cNvPr>
            <p:cNvSpPr/>
            <p:nvPr/>
          </p:nvSpPr>
          <p:spPr>
            <a:xfrm>
              <a:off x="6343592" y="3837207"/>
              <a:ext cx="2334238" cy="2281204"/>
            </a:xfrm>
            <a:prstGeom prst="rect">
              <a:avLst/>
            </a:prstGeom>
            <a:solidFill>
              <a:srgbClr val="E3F0D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 name="Rectangle 5">
              <a:extLst>
                <a:ext uri="{FF2B5EF4-FFF2-40B4-BE49-F238E27FC236}">
                  <a16:creationId xmlns:a16="http://schemas.microsoft.com/office/drawing/2014/main" id="{1C0DF4A2-D756-04F2-ED82-DB5B6FEB1BB9}"/>
                </a:ext>
              </a:extLst>
            </p:cNvPr>
            <p:cNvSpPr/>
            <p:nvPr/>
          </p:nvSpPr>
          <p:spPr>
            <a:xfrm>
              <a:off x="6343592" y="6112628"/>
              <a:ext cx="2342912" cy="233493"/>
            </a:xfrm>
            <a:prstGeom prst="rect">
              <a:avLst/>
            </a:prstGeom>
            <a:solidFill>
              <a:schemeClr val="accent2">
                <a:lumMod val="20000"/>
                <a:lumOff val="80000"/>
              </a:schemeClr>
            </a:solid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1" u="none" strike="noStrike" kern="1200" cap="none" spc="0" normalizeH="0" baseline="0" noProof="0" dirty="0">
                  <a:ln>
                    <a:noFill/>
                  </a:ln>
                  <a:solidFill>
                    <a:srgbClr val="E16161"/>
                  </a:solidFill>
                  <a:effectLst/>
                  <a:uLnTx/>
                  <a:uFillTx/>
                  <a:latin typeface="Avenir Next" panose="020B0503020202020204" pitchFamily="34" charset="0"/>
                  <a:ea typeface="+mn-ea"/>
                  <a:cs typeface="Arial" panose="020B0604020202020204" pitchFamily="34" charset="0"/>
                </a:rPr>
                <a:t>Processing-Near-Bank</a:t>
              </a:r>
            </a:p>
          </p:txBody>
        </p:sp>
        <p:sp>
          <p:nvSpPr>
            <p:cNvPr id="7" name="Rectangle 6">
              <a:extLst>
                <a:ext uri="{FF2B5EF4-FFF2-40B4-BE49-F238E27FC236}">
                  <a16:creationId xmlns:a16="http://schemas.microsoft.com/office/drawing/2014/main" id="{64B78A6D-D02D-71C8-0F90-AAFAA3A3F14C}"/>
                </a:ext>
              </a:extLst>
            </p:cNvPr>
            <p:cNvSpPr/>
            <p:nvPr/>
          </p:nvSpPr>
          <p:spPr>
            <a:xfrm>
              <a:off x="6358845" y="3537542"/>
              <a:ext cx="2326611" cy="293010"/>
            </a:xfrm>
            <a:prstGeom prst="rect">
              <a:avLst/>
            </a:prstGeom>
            <a:no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Avenir Next" panose="020B0503020202020204" pitchFamily="34" charset="0"/>
                  <a:ea typeface="+mn-ea"/>
                  <a:cs typeface="Arial" panose="020B0604020202020204" pitchFamily="34" charset="0"/>
                </a:rPr>
                <a:t>DRAM Bank</a:t>
              </a:r>
            </a:p>
          </p:txBody>
        </p:sp>
        <p:grpSp>
          <p:nvGrpSpPr>
            <p:cNvPr id="8" name="Group 7">
              <a:extLst>
                <a:ext uri="{FF2B5EF4-FFF2-40B4-BE49-F238E27FC236}">
                  <a16:creationId xmlns:a16="http://schemas.microsoft.com/office/drawing/2014/main" id="{46E1E609-5B77-53FB-3605-69C668E09E8F}"/>
                </a:ext>
              </a:extLst>
            </p:cNvPr>
            <p:cNvGrpSpPr/>
            <p:nvPr/>
          </p:nvGrpSpPr>
          <p:grpSpPr>
            <a:xfrm>
              <a:off x="416994" y="3429000"/>
              <a:ext cx="5954407" cy="2888405"/>
              <a:chOff x="416994" y="3429000"/>
              <a:chExt cx="5954407" cy="2888405"/>
            </a:xfrm>
          </p:grpSpPr>
          <p:cxnSp>
            <p:nvCxnSpPr>
              <p:cNvPr id="9" name="Straight Connector 8">
                <a:extLst>
                  <a:ext uri="{FF2B5EF4-FFF2-40B4-BE49-F238E27FC236}">
                    <a16:creationId xmlns:a16="http://schemas.microsoft.com/office/drawing/2014/main" id="{65ECA9E8-4B99-7DCF-EBB3-CFF89117EE10}"/>
                  </a:ext>
                </a:extLst>
              </p:cNvPr>
              <p:cNvCxnSpPr>
                <a:cxnSpLocks/>
                <a:stCxn id="42" idx="0"/>
              </p:cNvCxnSpPr>
              <p:nvPr/>
            </p:nvCxnSpPr>
            <p:spPr>
              <a:xfrm flipH="1" flipV="1">
                <a:off x="2417391" y="5605357"/>
                <a:ext cx="771000" cy="283721"/>
              </a:xfrm>
              <a:prstGeom prst="line">
                <a:avLst/>
              </a:prstGeom>
              <a:noFill/>
              <a:ln w="9525" cap="flat" cmpd="sng" algn="ctr">
                <a:solidFill>
                  <a:sysClr val="windowText" lastClr="000000"/>
                </a:solidFill>
                <a:prstDash val="dash"/>
                <a:miter lim="800000"/>
              </a:ln>
              <a:effectLst/>
            </p:spPr>
          </p:cxnSp>
          <p:cxnSp>
            <p:nvCxnSpPr>
              <p:cNvPr id="10" name="Straight Connector 9">
                <a:extLst>
                  <a:ext uri="{FF2B5EF4-FFF2-40B4-BE49-F238E27FC236}">
                    <a16:creationId xmlns:a16="http://schemas.microsoft.com/office/drawing/2014/main" id="{F91AE01F-022B-B37F-75AC-10DC21F823BE}"/>
                  </a:ext>
                </a:extLst>
              </p:cNvPr>
              <p:cNvCxnSpPr>
                <a:cxnSpLocks/>
              </p:cNvCxnSpPr>
              <p:nvPr/>
            </p:nvCxnSpPr>
            <p:spPr>
              <a:xfrm flipH="1" flipV="1">
                <a:off x="2433261" y="4308595"/>
                <a:ext cx="1143796" cy="1471779"/>
              </a:xfrm>
              <a:prstGeom prst="line">
                <a:avLst/>
              </a:prstGeom>
              <a:noFill/>
              <a:ln w="9525" cap="flat" cmpd="sng" algn="ctr">
                <a:solidFill>
                  <a:sysClr val="windowText" lastClr="000000"/>
                </a:solidFill>
                <a:prstDash val="dash"/>
                <a:miter lim="800000"/>
              </a:ln>
              <a:effectLst/>
            </p:spPr>
          </p:cxnSp>
          <p:grpSp>
            <p:nvGrpSpPr>
              <p:cNvPr id="11" name="Group 10">
                <a:extLst>
                  <a:ext uri="{FF2B5EF4-FFF2-40B4-BE49-F238E27FC236}">
                    <a16:creationId xmlns:a16="http://schemas.microsoft.com/office/drawing/2014/main" id="{8BF31969-137B-573C-539D-7DF3ADC1C359}"/>
                  </a:ext>
                </a:extLst>
              </p:cNvPr>
              <p:cNvGrpSpPr/>
              <p:nvPr/>
            </p:nvGrpSpPr>
            <p:grpSpPr>
              <a:xfrm>
                <a:off x="3034303" y="3429000"/>
                <a:ext cx="3180072" cy="2575996"/>
                <a:chOff x="3104761" y="2702044"/>
                <a:chExt cx="2503107" cy="2027625"/>
              </a:xfrm>
            </p:grpSpPr>
            <p:grpSp>
              <p:nvGrpSpPr>
                <p:cNvPr id="41" name="Group 40">
                  <a:extLst>
                    <a:ext uri="{FF2B5EF4-FFF2-40B4-BE49-F238E27FC236}">
                      <a16:creationId xmlns:a16="http://schemas.microsoft.com/office/drawing/2014/main" id="{27722869-5B7E-5D56-FD34-DC0C2EF5E75A}"/>
                    </a:ext>
                  </a:extLst>
                </p:cNvPr>
                <p:cNvGrpSpPr/>
                <p:nvPr/>
              </p:nvGrpSpPr>
              <p:grpSpPr>
                <a:xfrm>
                  <a:off x="3105186" y="3753062"/>
                  <a:ext cx="2163886" cy="976607"/>
                  <a:chOff x="1659954" y="548768"/>
                  <a:chExt cx="1668502" cy="753030"/>
                </a:xfrm>
              </p:grpSpPr>
              <p:sp>
                <p:nvSpPr>
                  <p:cNvPr id="133" name="Cube 132">
                    <a:extLst>
                      <a:ext uri="{FF2B5EF4-FFF2-40B4-BE49-F238E27FC236}">
                        <a16:creationId xmlns:a16="http://schemas.microsoft.com/office/drawing/2014/main" id="{87BF7633-46A9-2710-8264-B0C49679654B}"/>
                      </a:ext>
                    </a:extLst>
                  </p:cNvPr>
                  <p:cNvSpPr/>
                  <p:nvPr/>
                </p:nvSpPr>
                <p:spPr>
                  <a:xfrm>
                    <a:off x="1659954" y="554219"/>
                    <a:ext cx="1668502" cy="747579"/>
                  </a:xfrm>
                  <a:prstGeom prst="cube">
                    <a:avLst>
                      <a:gd name="adj" fmla="val 95887"/>
                    </a:avLst>
                  </a:prstGeom>
                  <a:solidFill>
                    <a:sysClr val="window" lastClr="FFFFFF">
                      <a:lumMod val="50000"/>
                    </a:sys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venir Next" panose="020B0503020202020204" pitchFamily="34" charset="0"/>
                      <a:ea typeface="+mn-ea"/>
                      <a:cs typeface="+mn-cs"/>
                    </a:endParaRPr>
                  </a:p>
                </p:txBody>
              </p:sp>
              <p:grpSp>
                <p:nvGrpSpPr>
                  <p:cNvPr id="134" name="Group 133">
                    <a:extLst>
                      <a:ext uri="{FF2B5EF4-FFF2-40B4-BE49-F238E27FC236}">
                        <a16:creationId xmlns:a16="http://schemas.microsoft.com/office/drawing/2014/main" id="{93C0C863-00D0-12D7-6448-6151626D6CA3}"/>
                      </a:ext>
                    </a:extLst>
                  </p:cNvPr>
                  <p:cNvGrpSpPr/>
                  <p:nvPr/>
                </p:nvGrpSpPr>
                <p:grpSpPr>
                  <a:xfrm>
                    <a:off x="1849990" y="548768"/>
                    <a:ext cx="1316493" cy="723135"/>
                    <a:chOff x="1849990" y="548768"/>
                    <a:chExt cx="1316493" cy="723135"/>
                  </a:xfrm>
                </p:grpSpPr>
                <p:cxnSp>
                  <p:nvCxnSpPr>
                    <p:cNvPr id="135" name="Straight Connector 134">
                      <a:extLst>
                        <a:ext uri="{FF2B5EF4-FFF2-40B4-BE49-F238E27FC236}">
                          <a16:creationId xmlns:a16="http://schemas.microsoft.com/office/drawing/2014/main" id="{C2C3D016-78C0-0AC3-7BF7-82534548DEA6}"/>
                        </a:ext>
                      </a:extLst>
                    </p:cNvPr>
                    <p:cNvCxnSpPr>
                      <a:cxnSpLocks/>
                    </p:cNvCxnSpPr>
                    <p:nvPr/>
                  </p:nvCxnSpPr>
                  <p:spPr>
                    <a:xfrm flipV="1">
                      <a:off x="2132614" y="548768"/>
                      <a:ext cx="716832" cy="716831"/>
                    </a:xfrm>
                    <a:prstGeom prst="line">
                      <a:avLst/>
                    </a:prstGeom>
                    <a:noFill/>
                    <a:ln w="9525" cap="flat" cmpd="sng" algn="ctr">
                      <a:solidFill>
                        <a:sysClr val="windowText" lastClr="000000"/>
                      </a:solidFill>
                      <a:prstDash val="solid"/>
                      <a:miter lim="800000"/>
                    </a:ln>
                    <a:effectLst/>
                  </p:spPr>
                </p:cxnSp>
                <p:cxnSp>
                  <p:nvCxnSpPr>
                    <p:cNvPr id="136" name="Straight Connector 135">
                      <a:extLst>
                        <a:ext uri="{FF2B5EF4-FFF2-40B4-BE49-F238E27FC236}">
                          <a16:creationId xmlns:a16="http://schemas.microsoft.com/office/drawing/2014/main" id="{61C88949-762E-9832-4168-2F609D94A214}"/>
                        </a:ext>
                      </a:extLst>
                    </p:cNvPr>
                    <p:cNvCxnSpPr>
                      <a:cxnSpLocks noChangeAspect="1"/>
                    </p:cNvCxnSpPr>
                    <p:nvPr/>
                  </p:nvCxnSpPr>
                  <p:spPr>
                    <a:xfrm flipV="1">
                      <a:off x="1901824" y="551559"/>
                      <a:ext cx="713232" cy="720344"/>
                    </a:xfrm>
                    <a:prstGeom prst="line">
                      <a:avLst/>
                    </a:prstGeom>
                    <a:noFill/>
                    <a:ln w="9525" cap="flat" cmpd="sng" algn="ctr">
                      <a:solidFill>
                        <a:sysClr val="windowText" lastClr="000000"/>
                      </a:solidFill>
                      <a:prstDash val="solid"/>
                      <a:miter lim="800000"/>
                    </a:ln>
                    <a:effectLst/>
                  </p:spPr>
                </p:cxnSp>
                <p:cxnSp>
                  <p:nvCxnSpPr>
                    <p:cNvPr id="137" name="Straight Connector 136">
                      <a:extLst>
                        <a:ext uri="{FF2B5EF4-FFF2-40B4-BE49-F238E27FC236}">
                          <a16:creationId xmlns:a16="http://schemas.microsoft.com/office/drawing/2014/main" id="{8DF48F77-2738-01D4-B288-D35C1158C212}"/>
                        </a:ext>
                      </a:extLst>
                    </p:cNvPr>
                    <p:cNvCxnSpPr>
                      <a:cxnSpLocks/>
                    </p:cNvCxnSpPr>
                    <p:nvPr/>
                  </p:nvCxnSpPr>
                  <p:spPr>
                    <a:xfrm flipV="1">
                      <a:off x="2382270" y="550407"/>
                      <a:ext cx="708109" cy="719060"/>
                    </a:xfrm>
                    <a:prstGeom prst="line">
                      <a:avLst/>
                    </a:prstGeom>
                    <a:noFill/>
                    <a:ln w="9525" cap="flat" cmpd="sng" algn="ctr">
                      <a:solidFill>
                        <a:sysClr val="windowText" lastClr="000000"/>
                      </a:solidFill>
                      <a:prstDash val="solid"/>
                      <a:miter lim="800000"/>
                    </a:ln>
                    <a:effectLst/>
                  </p:spPr>
                </p:cxnSp>
                <p:cxnSp>
                  <p:nvCxnSpPr>
                    <p:cNvPr id="138" name="Straight Connector 137">
                      <a:extLst>
                        <a:ext uri="{FF2B5EF4-FFF2-40B4-BE49-F238E27FC236}">
                          <a16:creationId xmlns:a16="http://schemas.microsoft.com/office/drawing/2014/main" id="{5CE2DC34-63D5-0C16-5C71-FA14146E2685}"/>
                        </a:ext>
                      </a:extLst>
                    </p:cNvPr>
                    <p:cNvCxnSpPr>
                      <a:cxnSpLocks/>
                    </p:cNvCxnSpPr>
                    <p:nvPr/>
                  </p:nvCxnSpPr>
                  <p:spPr>
                    <a:xfrm>
                      <a:off x="2044699" y="889000"/>
                      <a:ext cx="941832" cy="0"/>
                    </a:xfrm>
                    <a:prstGeom prst="line">
                      <a:avLst/>
                    </a:prstGeom>
                    <a:noFill/>
                    <a:ln w="9525" cap="flat" cmpd="sng" algn="ctr">
                      <a:solidFill>
                        <a:sysClr val="windowText" lastClr="000000"/>
                      </a:solidFill>
                      <a:prstDash val="solid"/>
                      <a:miter lim="800000"/>
                    </a:ln>
                    <a:effectLst/>
                  </p:spPr>
                </p:cxnSp>
                <p:cxnSp>
                  <p:nvCxnSpPr>
                    <p:cNvPr id="139" name="Straight Connector 138">
                      <a:extLst>
                        <a:ext uri="{FF2B5EF4-FFF2-40B4-BE49-F238E27FC236}">
                          <a16:creationId xmlns:a16="http://schemas.microsoft.com/office/drawing/2014/main" id="{166F4447-5DDB-CED6-9AEE-409D8D78CDF9}"/>
                        </a:ext>
                      </a:extLst>
                    </p:cNvPr>
                    <p:cNvCxnSpPr>
                      <a:cxnSpLocks/>
                    </p:cNvCxnSpPr>
                    <p:nvPr/>
                  </p:nvCxnSpPr>
                  <p:spPr>
                    <a:xfrm>
                      <a:off x="1849990" y="1086348"/>
                      <a:ext cx="941832" cy="0"/>
                    </a:xfrm>
                    <a:prstGeom prst="line">
                      <a:avLst/>
                    </a:prstGeom>
                    <a:noFill/>
                    <a:ln w="9525" cap="flat" cmpd="sng" algn="ctr">
                      <a:solidFill>
                        <a:sysClr val="windowText" lastClr="000000"/>
                      </a:solidFill>
                      <a:prstDash val="solid"/>
                      <a:miter lim="800000"/>
                    </a:ln>
                    <a:effectLst/>
                  </p:spPr>
                </p:cxnSp>
                <p:cxnSp>
                  <p:nvCxnSpPr>
                    <p:cNvPr id="140" name="Straight Connector 139">
                      <a:extLst>
                        <a:ext uri="{FF2B5EF4-FFF2-40B4-BE49-F238E27FC236}">
                          <a16:creationId xmlns:a16="http://schemas.microsoft.com/office/drawing/2014/main" id="{9F1639CF-1717-3A87-CF81-ADFFA2114066}"/>
                        </a:ext>
                      </a:extLst>
                    </p:cNvPr>
                    <p:cNvCxnSpPr>
                      <a:cxnSpLocks/>
                    </p:cNvCxnSpPr>
                    <p:nvPr/>
                  </p:nvCxnSpPr>
                  <p:spPr>
                    <a:xfrm>
                      <a:off x="2224651" y="711698"/>
                      <a:ext cx="941832" cy="0"/>
                    </a:xfrm>
                    <a:prstGeom prst="line">
                      <a:avLst/>
                    </a:prstGeom>
                    <a:noFill/>
                    <a:ln w="9525" cap="flat" cmpd="sng" algn="ctr">
                      <a:solidFill>
                        <a:sysClr val="windowText" lastClr="000000"/>
                      </a:solidFill>
                      <a:prstDash val="solid"/>
                      <a:miter lim="800000"/>
                    </a:ln>
                    <a:effectLst/>
                  </p:spPr>
                </p:cxnSp>
              </p:grpSp>
            </p:grpSp>
            <p:sp>
              <p:nvSpPr>
                <p:cNvPr id="42" name="Parallelogram 123">
                  <a:extLst>
                    <a:ext uri="{FF2B5EF4-FFF2-40B4-BE49-F238E27FC236}">
                      <a16:creationId xmlns:a16="http://schemas.microsoft.com/office/drawing/2014/main" id="{6A2C84CF-C24C-3D69-B32F-AA5A257A2D1A}"/>
                    </a:ext>
                  </a:extLst>
                </p:cNvPr>
                <p:cNvSpPr/>
                <p:nvPr/>
              </p:nvSpPr>
              <p:spPr>
                <a:xfrm rot="608511">
                  <a:off x="3240568" y="4474784"/>
                  <a:ext cx="289377" cy="190610"/>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0D758"/>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43" name="Parallelogram 123">
                  <a:extLst>
                    <a:ext uri="{FF2B5EF4-FFF2-40B4-BE49-F238E27FC236}">
                      <a16:creationId xmlns:a16="http://schemas.microsoft.com/office/drawing/2014/main" id="{791FB689-E138-8E89-9A9B-ED630F9FD58A}"/>
                    </a:ext>
                  </a:extLst>
                </p:cNvPr>
                <p:cNvSpPr/>
                <p:nvPr/>
              </p:nvSpPr>
              <p:spPr>
                <a:xfrm rot="608511">
                  <a:off x="3488468" y="4220991"/>
                  <a:ext cx="289377" cy="190610"/>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FC000"/>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44" name="Parallelogram 123">
                  <a:extLst>
                    <a:ext uri="{FF2B5EF4-FFF2-40B4-BE49-F238E27FC236}">
                      <a16:creationId xmlns:a16="http://schemas.microsoft.com/office/drawing/2014/main" id="{B037094F-9A54-D32D-8D7D-029EE552E04B}"/>
                    </a:ext>
                  </a:extLst>
                </p:cNvPr>
                <p:cNvSpPr/>
                <p:nvPr/>
              </p:nvSpPr>
              <p:spPr>
                <a:xfrm rot="608511">
                  <a:off x="3731774" y="3984286"/>
                  <a:ext cx="289377" cy="190610"/>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FC000"/>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45" name="Parallelogram 123">
                  <a:extLst>
                    <a:ext uri="{FF2B5EF4-FFF2-40B4-BE49-F238E27FC236}">
                      <a16:creationId xmlns:a16="http://schemas.microsoft.com/office/drawing/2014/main" id="{4918EF66-474D-0470-7719-FEB94B285B80}"/>
                    </a:ext>
                  </a:extLst>
                </p:cNvPr>
                <p:cNvSpPr/>
                <p:nvPr/>
              </p:nvSpPr>
              <p:spPr>
                <a:xfrm rot="608511">
                  <a:off x="3942615" y="3763435"/>
                  <a:ext cx="289377" cy="190610"/>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FC000"/>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grpSp>
              <p:nvGrpSpPr>
                <p:cNvPr id="46" name="Group 45">
                  <a:extLst>
                    <a:ext uri="{FF2B5EF4-FFF2-40B4-BE49-F238E27FC236}">
                      <a16:creationId xmlns:a16="http://schemas.microsoft.com/office/drawing/2014/main" id="{52A8D25A-678E-6AA6-93D2-757E8117F22E}"/>
                    </a:ext>
                  </a:extLst>
                </p:cNvPr>
                <p:cNvGrpSpPr/>
                <p:nvPr/>
              </p:nvGrpSpPr>
              <p:grpSpPr>
                <a:xfrm>
                  <a:off x="3546692" y="3763436"/>
                  <a:ext cx="991424" cy="901958"/>
                  <a:chOff x="3077365" y="1725423"/>
                  <a:chExt cx="764455" cy="695471"/>
                </a:xfrm>
              </p:grpSpPr>
              <p:sp>
                <p:nvSpPr>
                  <p:cNvPr id="129" name="Parallelogram 123">
                    <a:extLst>
                      <a:ext uri="{FF2B5EF4-FFF2-40B4-BE49-F238E27FC236}">
                        <a16:creationId xmlns:a16="http://schemas.microsoft.com/office/drawing/2014/main" id="{3AA75E80-8E1E-6EBE-5CBD-D0A604436282}"/>
                      </a:ext>
                    </a:extLst>
                  </p:cNvPr>
                  <p:cNvSpPr/>
                  <p:nvPr/>
                </p:nvSpPr>
                <p:spPr>
                  <a:xfrm rot="608511">
                    <a:off x="3077365" y="2273921"/>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0D758"/>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130" name="Parallelogram 123">
                    <a:extLst>
                      <a:ext uri="{FF2B5EF4-FFF2-40B4-BE49-F238E27FC236}">
                        <a16:creationId xmlns:a16="http://schemas.microsoft.com/office/drawing/2014/main" id="{5522C7F8-902A-3452-2FBD-34F918D4FE8C}"/>
                      </a:ext>
                    </a:extLst>
                  </p:cNvPr>
                  <p:cNvSpPr/>
                  <p:nvPr/>
                </p:nvSpPr>
                <p:spPr>
                  <a:xfrm rot="608511">
                    <a:off x="3268513" y="2078230"/>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FC000"/>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131" name="Parallelogram 123">
                    <a:extLst>
                      <a:ext uri="{FF2B5EF4-FFF2-40B4-BE49-F238E27FC236}">
                        <a16:creationId xmlns:a16="http://schemas.microsoft.com/office/drawing/2014/main" id="{AA486BD4-BCCD-32C4-77B8-E68A6B25A33E}"/>
                      </a:ext>
                    </a:extLst>
                  </p:cNvPr>
                  <p:cNvSpPr/>
                  <p:nvPr/>
                </p:nvSpPr>
                <p:spPr>
                  <a:xfrm rot="608511">
                    <a:off x="3456118" y="1895714"/>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FC000"/>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132" name="Parallelogram 123">
                    <a:extLst>
                      <a:ext uri="{FF2B5EF4-FFF2-40B4-BE49-F238E27FC236}">
                        <a16:creationId xmlns:a16="http://schemas.microsoft.com/office/drawing/2014/main" id="{72CDAACD-2011-959C-9419-905008A49BA3}"/>
                      </a:ext>
                    </a:extLst>
                  </p:cNvPr>
                  <p:cNvSpPr/>
                  <p:nvPr/>
                </p:nvSpPr>
                <p:spPr>
                  <a:xfrm rot="608511">
                    <a:off x="3618691" y="1725423"/>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FC000"/>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grpSp>
            <p:grpSp>
              <p:nvGrpSpPr>
                <p:cNvPr id="47" name="Group 46">
                  <a:extLst>
                    <a:ext uri="{FF2B5EF4-FFF2-40B4-BE49-F238E27FC236}">
                      <a16:creationId xmlns:a16="http://schemas.microsoft.com/office/drawing/2014/main" id="{8577D1B3-781C-7161-265B-ED05805007C6}"/>
                    </a:ext>
                  </a:extLst>
                </p:cNvPr>
                <p:cNvGrpSpPr/>
                <p:nvPr/>
              </p:nvGrpSpPr>
              <p:grpSpPr>
                <a:xfrm>
                  <a:off x="3859547" y="3760684"/>
                  <a:ext cx="991424" cy="901958"/>
                  <a:chOff x="3077365" y="1725423"/>
                  <a:chExt cx="764455" cy="695471"/>
                </a:xfrm>
              </p:grpSpPr>
              <p:sp>
                <p:nvSpPr>
                  <p:cNvPr id="125" name="Parallelogram 123">
                    <a:extLst>
                      <a:ext uri="{FF2B5EF4-FFF2-40B4-BE49-F238E27FC236}">
                        <a16:creationId xmlns:a16="http://schemas.microsoft.com/office/drawing/2014/main" id="{60144F42-BFF4-9F60-F5A3-25FECD3860B0}"/>
                      </a:ext>
                    </a:extLst>
                  </p:cNvPr>
                  <p:cNvSpPr/>
                  <p:nvPr/>
                </p:nvSpPr>
                <p:spPr>
                  <a:xfrm rot="608511">
                    <a:off x="3077365" y="2273921"/>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0D758"/>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126" name="Parallelogram 123">
                    <a:extLst>
                      <a:ext uri="{FF2B5EF4-FFF2-40B4-BE49-F238E27FC236}">
                        <a16:creationId xmlns:a16="http://schemas.microsoft.com/office/drawing/2014/main" id="{67D3D742-6F75-B866-0BB9-8D944507DC15}"/>
                      </a:ext>
                    </a:extLst>
                  </p:cNvPr>
                  <p:cNvSpPr/>
                  <p:nvPr/>
                </p:nvSpPr>
                <p:spPr>
                  <a:xfrm rot="608511">
                    <a:off x="3268513" y="2078230"/>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FC000"/>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127" name="Parallelogram 123">
                    <a:extLst>
                      <a:ext uri="{FF2B5EF4-FFF2-40B4-BE49-F238E27FC236}">
                        <a16:creationId xmlns:a16="http://schemas.microsoft.com/office/drawing/2014/main" id="{3939A4DD-54E5-9986-ACFD-29061FC318C8}"/>
                      </a:ext>
                    </a:extLst>
                  </p:cNvPr>
                  <p:cNvSpPr/>
                  <p:nvPr/>
                </p:nvSpPr>
                <p:spPr>
                  <a:xfrm rot="608511">
                    <a:off x="3456118" y="1895714"/>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FC000"/>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128" name="Parallelogram 123">
                    <a:extLst>
                      <a:ext uri="{FF2B5EF4-FFF2-40B4-BE49-F238E27FC236}">
                        <a16:creationId xmlns:a16="http://schemas.microsoft.com/office/drawing/2014/main" id="{48CA9589-E2D1-34DE-66E4-28545A487A75}"/>
                      </a:ext>
                    </a:extLst>
                  </p:cNvPr>
                  <p:cNvSpPr/>
                  <p:nvPr/>
                </p:nvSpPr>
                <p:spPr>
                  <a:xfrm rot="608511">
                    <a:off x="3618691" y="1725423"/>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FC000"/>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grpSp>
            <p:grpSp>
              <p:nvGrpSpPr>
                <p:cNvPr id="48" name="Group 47">
                  <a:extLst>
                    <a:ext uri="{FF2B5EF4-FFF2-40B4-BE49-F238E27FC236}">
                      <a16:creationId xmlns:a16="http://schemas.microsoft.com/office/drawing/2014/main" id="{78E1919D-AC5B-EE63-6743-9F0612B183F4}"/>
                    </a:ext>
                  </a:extLst>
                </p:cNvPr>
                <p:cNvGrpSpPr/>
                <p:nvPr/>
              </p:nvGrpSpPr>
              <p:grpSpPr>
                <a:xfrm>
                  <a:off x="4161030" y="3767909"/>
                  <a:ext cx="991424" cy="901958"/>
                  <a:chOff x="3077365" y="1725423"/>
                  <a:chExt cx="764455" cy="695471"/>
                </a:xfrm>
              </p:grpSpPr>
              <p:sp>
                <p:nvSpPr>
                  <p:cNvPr id="121" name="Parallelogram 123">
                    <a:extLst>
                      <a:ext uri="{FF2B5EF4-FFF2-40B4-BE49-F238E27FC236}">
                        <a16:creationId xmlns:a16="http://schemas.microsoft.com/office/drawing/2014/main" id="{53A1A16B-2C4E-539E-26DA-F4F078B1069F}"/>
                      </a:ext>
                    </a:extLst>
                  </p:cNvPr>
                  <p:cNvSpPr/>
                  <p:nvPr/>
                </p:nvSpPr>
                <p:spPr>
                  <a:xfrm rot="608511">
                    <a:off x="3077365" y="2273921"/>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0D758"/>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122" name="Parallelogram 123">
                    <a:extLst>
                      <a:ext uri="{FF2B5EF4-FFF2-40B4-BE49-F238E27FC236}">
                        <a16:creationId xmlns:a16="http://schemas.microsoft.com/office/drawing/2014/main" id="{2B91E7BD-A55D-5C11-D936-C6D15BECB993}"/>
                      </a:ext>
                    </a:extLst>
                  </p:cNvPr>
                  <p:cNvSpPr/>
                  <p:nvPr/>
                </p:nvSpPr>
                <p:spPr>
                  <a:xfrm rot="608511">
                    <a:off x="3268513" y="2078230"/>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0D758"/>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123" name="Parallelogram 123">
                    <a:extLst>
                      <a:ext uri="{FF2B5EF4-FFF2-40B4-BE49-F238E27FC236}">
                        <a16:creationId xmlns:a16="http://schemas.microsoft.com/office/drawing/2014/main" id="{3F67DAF1-4B33-6F3A-D564-3E2546F2E88F}"/>
                      </a:ext>
                    </a:extLst>
                  </p:cNvPr>
                  <p:cNvSpPr/>
                  <p:nvPr/>
                </p:nvSpPr>
                <p:spPr>
                  <a:xfrm rot="608511">
                    <a:off x="3456118" y="1895714"/>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0D758"/>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124" name="Parallelogram 123">
                    <a:extLst>
                      <a:ext uri="{FF2B5EF4-FFF2-40B4-BE49-F238E27FC236}">
                        <a16:creationId xmlns:a16="http://schemas.microsoft.com/office/drawing/2014/main" id="{43119840-DAAC-9FCE-ADA0-20E47A62207D}"/>
                      </a:ext>
                    </a:extLst>
                  </p:cNvPr>
                  <p:cNvSpPr/>
                  <p:nvPr/>
                </p:nvSpPr>
                <p:spPr>
                  <a:xfrm rot="608511">
                    <a:off x="3618691" y="1725423"/>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F0D758"/>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grpSp>
            <p:sp>
              <p:nvSpPr>
                <p:cNvPr id="49" name="Can 48">
                  <a:extLst>
                    <a:ext uri="{FF2B5EF4-FFF2-40B4-BE49-F238E27FC236}">
                      <a16:creationId xmlns:a16="http://schemas.microsoft.com/office/drawing/2014/main" id="{59B30949-F5C4-EC22-6A51-A190B8F8E14F}"/>
                    </a:ext>
                  </a:extLst>
                </p:cNvPr>
                <p:cNvSpPr/>
                <p:nvPr/>
              </p:nvSpPr>
              <p:spPr>
                <a:xfrm>
                  <a:off x="3352096" y="4307966"/>
                  <a:ext cx="64604" cy="280156"/>
                </a:xfrm>
                <a:prstGeom prst="can">
                  <a:avLst/>
                </a:prstGeom>
                <a:gradFill>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path path="rect">
                    <a:fillToRect l="100000" t="100000"/>
                  </a:path>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50" name="Can 49">
                  <a:extLst>
                    <a:ext uri="{FF2B5EF4-FFF2-40B4-BE49-F238E27FC236}">
                      <a16:creationId xmlns:a16="http://schemas.microsoft.com/office/drawing/2014/main" id="{5DB57BAE-D27B-5D4D-31E6-CCACF13924CB}"/>
                    </a:ext>
                  </a:extLst>
                </p:cNvPr>
                <p:cNvSpPr/>
                <p:nvPr/>
              </p:nvSpPr>
              <p:spPr>
                <a:xfrm>
                  <a:off x="3636617" y="4316296"/>
                  <a:ext cx="64604" cy="280156"/>
                </a:xfrm>
                <a:prstGeom prst="can">
                  <a:avLst/>
                </a:prstGeom>
                <a:gradFill>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path path="rect">
                    <a:fillToRect l="100000" t="100000"/>
                  </a:path>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51" name="Can 50">
                  <a:extLst>
                    <a:ext uri="{FF2B5EF4-FFF2-40B4-BE49-F238E27FC236}">
                      <a16:creationId xmlns:a16="http://schemas.microsoft.com/office/drawing/2014/main" id="{0B502808-7302-3D8E-C3A1-61EF9BF7296B}"/>
                    </a:ext>
                  </a:extLst>
                </p:cNvPr>
                <p:cNvSpPr/>
                <p:nvPr/>
              </p:nvSpPr>
              <p:spPr>
                <a:xfrm>
                  <a:off x="3602969" y="4032304"/>
                  <a:ext cx="64604" cy="280156"/>
                </a:xfrm>
                <a:prstGeom prst="ca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path path="rect">
                    <a:fillToRect l="100000" t="100000"/>
                  </a:path>
                  <a:tileRect r="-100000" b="-100000"/>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52" name="Can 51">
                  <a:extLst>
                    <a:ext uri="{FF2B5EF4-FFF2-40B4-BE49-F238E27FC236}">
                      <a16:creationId xmlns:a16="http://schemas.microsoft.com/office/drawing/2014/main" id="{E27022D1-B8AB-CF6E-5569-2166B9A2E278}"/>
                    </a:ext>
                  </a:extLst>
                </p:cNvPr>
                <p:cNvSpPr/>
                <p:nvPr/>
              </p:nvSpPr>
              <p:spPr>
                <a:xfrm>
                  <a:off x="3899306" y="4037081"/>
                  <a:ext cx="64604" cy="280156"/>
                </a:xfrm>
                <a:prstGeom prst="ca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path path="rect">
                    <a:fillToRect l="100000" t="100000"/>
                  </a:path>
                  <a:tileRect r="-100000" b="-100000"/>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53" name="Can 52">
                  <a:extLst>
                    <a:ext uri="{FF2B5EF4-FFF2-40B4-BE49-F238E27FC236}">
                      <a16:creationId xmlns:a16="http://schemas.microsoft.com/office/drawing/2014/main" id="{1AEC25FA-7B2A-0E18-9434-7A4EB0ABEEBA}"/>
                    </a:ext>
                  </a:extLst>
                </p:cNvPr>
                <p:cNvSpPr/>
                <p:nvPr/>
              </p:nvSpPr>
              <p:spPr>
                <a:xfrm>
                  <a:off x="4974605" y="3585377"/>
                  <a:ext cx="64604" cy="280156"/>
                </a:xfrm>
                <a:prstGeom prst="can">
                  <a:avLst/>
                </a:prstGeom>
                <a:gradFill>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path path="rect">
                    <a:fillToRect l="100000" t="100000"/>
                  </a:path>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54" name="Can 53">
                  <a:extLst>
                    <a:ext uri="{FF2B5EF4-FFF2-40B4-BE49-F238E27FC236}">
                      <a16:creationId xmlns:a16="http://schemas.microsoft.com/office/drawing/2014/main" id="{E95700CC-0A48-C7E1-B743-B04B577C4E13}"/>
                    </a:ext>
                  </a:extLst>
                </p:cNvPr>
                <p:cNvSpPr/>
                <p:nvPr/>
              </p:nvSpPr>
              <p:spPr>
                <a:xfrm>
                  <a:off x="4759284" y="3818204"/>
                  <a:ext cx="64604" cy="280156"/>
                </a:xfrm>
                <a:prstGeom prst="can">
                  <a:avLst/>
                </a:prstGeom>
                <a:gradFill>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path path="rect">
                    <a:fillToRect l="100000" t="100000"/>
                  </a:path>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55" name="Can 54">
                  <a:extLst>
                    <a:ext uri="{FF2B5EF4-FFF2-40B4-BE49-F238E27FC236}">
                      <a16:creationId xmlns:a16="http://schemas.microsoft.com/office/drawing/2014/main" id="{B96D1848-0B2D-6338-CCD3-2EAF239EC986}"/>
                    </a:ext>
                  </a:extLst>
                </p:cNvPr>
                <p:cNvSpPr/>
                <p:nvPr/>
              </p:nvSpPr>
              <p:spPr>
                <a:xfrm>
                  <a:off x="4520498" y="4048475"/>
                  <a:ext cx="64604" cy="280156"/>
                </a:xfrm>
                <a:prstGeom prst="can">
                  <a:avLst/>
                </a:prstGeom>
                <a:gradFill>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path path="rect">
                    <a:fillToRect l="100000" t="100000"/>
                  </a:path>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56" name="Can 55">
                  <a:extLst>
                    <a:ext uri="{FF2B5EF4-FFF2-40B4-BE49-F238E27FC236}">
                      <a16:creationId xmlns:a16="http://schemas.microsoft.com/office/drawing/2014/main" id="{DB809037-4759-13AA-EBDA-CEC1209BCF40}"/>
                    </a:ext>
                  </a:extLst>
                </p:cNvPr>
                <p:cNvSpPr/>
                <p:nvPr/>
              </p:nvSpPr>
              <p:spPr>
                <a:xfrm>
                  <a:off x="3953091" y="4315468"/>
                  <a:ext cx="64604" cy="280156"/>
                </a:xfrm>
                <a:prstGeom prst="can">
                  <a:avLst/>
                </a:prstGeom>
                <a:gradFill>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path path="rect">
                    <a:fillToRect l="100000" t="100000"/>
                  </a:path>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57" name="TextBox 56">
                  <a:extLst>
                    <a:ext uri="{FF2B5EF4-FFF2-40B4-BE49-F238E27FC236}">
                      <a16:creationId xmlns:a16="http://schemas.microsoft.com/office/drawing/2014/main" id="{F51DF085-CC74-9205-DE87-71C86284D9C0}"/>
                    </a:ext>
                  </a:extLst>
                </p:cNvPr>
                <p:cNvSpPr txBox="1"/>
                <p:nvPr/>
              </p:nvSpPr>
              <p:spPr>
                <a:xfrm>
                  <a:off x="3225189" y="2702044"/>
                  <a:ext cx="2382679" cy="387613"/>
                </a:xfrm>
                <a:prstGeom prst="rect">
                  <a:avLst/>
                </a:prstGeom>
                <a:noFill/>
              </p:spPr>
              <p:txBody>
                <a:bodyPr wrap="square" lIns="0" tIns="0" rIns="0" bIns="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venir Next" panose="020B0503020202020204" pitchFamily="34" charset="0"/>
                      <a:ea typeface="+mn-ea"/>
                      <a:cs typeface="Arial" panose="020B0604020202020204" pitchFamily="34" charset="0"/>
                    </a:rPr>
                    <a:t>DRAM</a:t>
                  </a:r>
                  <a:br>
                    <a:rPr kumimoji="0" lang="en-US" sz="1600" b="1" i="0" u="none" strike="noStrike" kern="1200" cap="none" spc="0" normalizeH="0" baseline="0" noProof="0" dirty="0">
                      <a:ln>
                        <a:noFill/>
                      </a:ln>
                      <a:solidFill>
                        <a:prstClr val="black"/>
                      </a:solidFill>
                      <a:effectLst/>
                      <a:uLnTx/>
                      <a:uFillTx/>
                      <a:latin typeface="Avenir Next" panose="020B0503020202020204" pitchFamily="34" charset="0"/>
                      <a:ea typeface="+mn-ea"/>
                      <a:cs typeface="Arial" panose="020B0604020202020204" pitchFamily="34" charset="0"/>
                    </a:rPr>
                  </a:br>
                  <a:r>
                    <a:rPr kumimoji="0" lang="en-US" sz="1600" b="1" i="0" u="none" strike="noStrike" kern="1200" cap="none" spc="0" normalizeH="0" baseline="0" noProof="0" dirty="0">
                      <a:ln>
                        <a:noFill/>
                      </a:ln>
                      <a:solidFill>
                        <a:prstClr val="black"/>
                      </a:solidFill>
                      <a:effectLst/>
                      <a:uLnTx/>
                      <a:uFillTx/>
                      <a:latin typeface="Avenir Next" panose="020B0503020202020204" pitchFamily="34" charset="0"/>
                      <a:ea typeface="+mn-ea"/>
                      <a:cs typeface="Arial" panose="020B0604020202020204" pitchFamily="34" charset="0"/>
                    </a:rPr>
                    <a:t>(e.g., 3D-Stacked Memory)</a:t>
                  </a:r>
                </a:p>
              </p:txBody>
            </p:sp>
            <p:sp>
              <p:nvSpPr>
                <p:cNvPr id="58" name="Can 57">
                  <a:extLst>
                    <a:ext uri="{FF2B5EF4-FFF2-40B4-BE49-F238E27FC236}">
                      <a16:creationId xmlns:a16="http://schemas.microsoft.com/office/drawing/2014/main" id="{E7DEBDC5-7385-A5C0-626D-657879F67017}"/>
                    </a:ext>
                  </a:extLst>
                </p:cNvPr>
                <p:cNvSpPr/>
                <p:nvPr/>
              </p:nvSpPr>
              <p:spPr>
                <a:xfrm>
                  <a:off x="4272028" y="4415103"/>
                  <a:ext cx="73820" cy="169177"/>
                </a:xfrm>
                <a:prstGeom prst="can">
                  <a:avLst/>
                </a:prstGeom>
                <a:gradFill>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path path="rect">
                    <a:fillToRect l="100000" t="100000"/>
                  </a:path>
                </a:gra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grpSp>
              <p:nvGrpSpPr>
                <p:cNvPr id="59" name="Group 58">
                  <a:extLst>
                    <a:ext uri="{FF2B5EF4-FFF2-40B4-BE49-F238E27FC236}">
                      <a16:creationId xmlns:a16="http://schemas.microsoft.com/office/drawing/2014/main" id="{F5ED925E-5327-2AF3-0397-A6834DCC6481}"/>
                    </a:ext>
                  </a:extLst>
                </p:cNvPr>
                <p:cNvGrpSpPr/>
                <p:nvPr/>
              </p:nvGrpSpPr>
              <p:grpSpPr>
                <a:xfrm>
                  <a:off x="3104761" y="3364172"/>
                  <a:ext cx="2163886" cy="1073780"/>
                  <a:chOff x="3552923" y="4813095"/>
                  <a:chExt cx="1668502" cy="827957"/>
                </a:xfrm>
              </p:grpSpPr>
              <p:grpSp>
                <p:nvGrpSpPr>
                  <p:cNvPr id="91" name="Group 90">
                    <a:extLst>
                      <a:ext uri="{FF2B5EF4-FFF2-40B4-BE49-F238E27FC236}">
                        <a16:creationId xmlns:a16="http://schemas.microsoft.com/office/drawing/2014/main" id="{2302BF2F-AA89-F5B3-7DCC-1771918970BE}"/>
                      </a:ext>
                    </a:extLst>
                  </p:cNvPr>
                  <p:cNvGrpSpPr/>
                  <p:nvPr/>
                </p:nvGrpSpPr>
                <p:grpSpPr>
                  <a:xfrm>
                    <a:off x="3552923" y="4892971"/>
                    <a:ext cx="1668502" cy="748081"/>
                    <a:chOff x="3552923" y="4677071"/>
                    <a:chExt cx="1668502" cy="748081"/>
                  </a:xfrm>
                </p:grpSpPr>
                <p:sp>
                  <p:nvSpPr>
                    <p:cNvPr id="107" name="Cube 106">
                      <a:extLst>
                        <a:ext uri="{FF2B5EF4-FFF2-40B4-BE49-F238E27FC236}">
                          <a16:creationId xmlns:a16="http://schemas.microsoft.com/office/drawing/2014/main" id="{DBE15A98-8284-B7A4-3D7C-5C7776742AF7}"/>
                        </a:ext>
                      </a:extLst>
                    </p:cNvPr>
                    <p:cNvSpPr/>
                    <p:nvPr/>
                  </p:nvSpPr>
                  <p:spPr>
                    <a:xfrm>
                      <a:off x="3552923" y="4677573"/>
                      <a:ext cx="1668502" cy="747579"/>
                    </a:xfrm>
                    <a:prstGeom prst="cube">
                      <a:avLst>
                        <a:gd name="adj" fmla="val 95887"/>
                      </a:avLst>
                    </a:prstGeom>
                    <a:solidFill>
                      <a:srgbClr val="9FBF92"/>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venir Next" panose="020B0503020202020204" pitchFamily="34" charset="0"/>
                        <a:ea typeface="+mn-ea"/>
                        <a:cs typeface="+mn-cs"/>
                      </a:endParaRPr>
                    </a:p>
                  </p:txBody>
                </p:sp>
                <p:cxnSp>
                  <p:nvCxnSpPr>
                    <p:cNvPr id="108" name="Straight Connector 107">
                      <a:extLst>
                        <a:ext uri="{FF2B5EF4-FFF2-40B4-BE49-F238E27FC236}">
                          <a16:creationId xmlns:a16="http://schemas.microsoft.com/office/drawing/2014/main" id="{D2AC49FB-C42F-D5EB-4C67-A0BB36D3D722}"/>
                        </a:ext>
                      </a:extLst>
                    </p:cNvPr>
                    <p:cNvCxnSpPr>
                      <a:cxnSpLocks/>
                      <a:stCxn id="107" idx="1"/>
                      <a:endCxn id="107" idx="0"/>
                    </p:cNvCxnSpPr>
                    <p:nvPr/>
                  </p:nvCxnSpPr>
                  <p:spPr>
                    <a:xfrm flipV="1">
                      <a:off x="4028758" y="4677573"/>
                      <a:ext cx="716832" cy="716831"/>
                    </a:xfrm>
                    <a:prstGeom prst="line">
                      <a:avLst/>
                    </a:prstGeom>
                    <a:noFill/>
                    <a:ln w="9525" cap="flat" cmpd="sng" algn="ctr">
                      <a:solidFill>
                        <a:sysClr val="windowText" lastClr="000000"/>
                      </a:solidFill>
                      <a:prstDash val="solid"/>
                      <a:miter lim="800000"/>
                    </a:ln>
                    <a:effectLst/>
                  </p:spPr>
                </p:cxnSp>
                <p:cxnSp>
                  <p:nvCxnSpPr>
                    <p:cNvPr id="109" name="Straight Connector 108">
                      <a:extLst>
                        <a:ext uri="{FF2B5EF4-FFF2-40B4-BE49-F238E27FC236}">
                          <a16:creationId xmlns:a16="http://schemas.microsoft.com/office/drawing/2014/main" id="{BD55B7C1-9ADF-5662-AC66-A579E7C3C5C5}"/>
                        </a:ext>
                      </a:extLst>
                    </p:cNvPr>
                    <p:cNvCxnSpPr>
                      <a:cxnSpLocks/>
                    </p:cNvCxnSpPr>
                    <p:nvPr/>
                  </p:nvCxnSpPr>
                  <p:spPr>
                    <a:xfrm flipV="1">
                      <a:off x="3797968" y="4679123"/>
                      <a:ext cx="713232" cy="713232"/>
                    </a:xfrm>
                    <a:prstGeom prst="line">
                      <a:avLst/>
                    </a:prstGeom>
                    <a:noFill/>
                    <a:ln w="9525" cap="flat" cmpd="sng" algn="ctr">
                      <a:solidFill>
                        <a:sysClr val="windowText" lastClr="000000"/>
                      </a:solidFill>
                      <a:prstDash val="solid"/>
                      <a:miter lim="800000"/>
                    </a:ln>
                    <a:effectLst/>
                  </p:spPr>
                </p:cxnSp>
                <p:cxnSp>
                  <p:nvCxnSpPr>
                    <p:cNvPr id="110" name="Straight Connector 109">
                      <a:extLst>
                        <a:ext uri="{FF2B5EF4-FFF2-40B4-BE49-F238E27FC236}">
                          <a16:creationId xmlns:a16="http://schemas.microsoft.com/office/drawing/2014/main" id="{31F1FBA5-EDD2-FBA6-F9CF-AD554DDB5D0F}"/>
                        </a:ext>
                      </a:extLst>
                    </p:cNvPr>
                    <p:cNvCxnSpPr>
                      <a:cxnSpLocks/>
                    </p:cNvCxnSpPr>
                    <p:nvPr/>
                  </p:nvCxnSpPr>
                  <p:spPr>
                    <a:xfrm flipV="1">
                      <a:off x="4290077" y="4677071"/>
                      <a:ext cx="713232" cy="713232"/>
                    </a:xfrm>
                    <a:prstGeom prst="line">
                      <a:avLst/>
                    </a:prstGeom>
                    <a:noFill/>
                    <a:ln w="9525" cap="flat" cmpd="sng" algn="ctr">
                      <a:solidFill>
                        <a:sysClr val="windowText" lastClr="000000"/>
                      </a:solidFill>
                      <a:prstDash val="solid"/>
                      <a:miter lim="800000"/>
                    </a:ln>
                    <a:effectLst/>
                  </p:spPr>
                </p:cxnSp>
                <p:cxnSp>
                  <p:nvCxnSpPr>
                    <p:cNvPr id="111" name="Straight Connector 110">
                      <a:extLst>
                        <a:ext uri="{FF2B5EF4-FFF2-40B4-BE49-F238E27FC236}">
                          <a16:creationId xmlns:a16="http://schemas.microsoft.com/office/drawing/2014/main" id="{FB8FA59E-050E-9E05-2618-64100DC75C28}"/>
                        </a:ext>
                      </a:extLst>
                    </p:cNvPr>
                    <p:cNvCxnSpPr>
                      <a:cxnSpLocks/>
                    </p:cNvCxnSpPr>
                    <p:nvPr/>
                  </p:nvCxnSpPr>
                  <p:spPr>
                    <a:xfrm>
                      <a:off x="3937668" y="5007038"/>
                      <a:ext cx="950976" cy="0"/>
                    </a:xfrm>
                    <a:prstGeom prst="line">
                      <a:avLst/>
                    </a:prstGeom>
                    <a:noFill/>
                    <a:ln w="9525" cap="flat" cmpd="sng" algn="ctr">
                      <a:solidFill>
                        <a:sysClr val="windowText" lastClr="000000"/>
                      </a:solidFill>
                      <a:prstDash val="solid"/>
                      <a:miter lim="800000"/>
                    </a:ln>
                    <a:effectLst/>
                  </p:spPr>
                </p:cxnSp>
                <p:cxnSp>
                  <p:nvCxnSpPr>
                    <p:cNvPr id="112" name="Straight Connector 111">
                      <a:extLst>
                        <a:ext uri="{FF2B5EF4-FFF2-40B4-BE49-F238E27FC236}">
                          <a16:creationId xmlns:a16="http://schemas.microsoft.com/office/drawing/2014/main" id="{937880F0-CE11-D9F8-CD8B-4B1F29D93EA7}"/>
                        </a:ext>
                      </a:extLst>
                    </p:cNvPr>
                    <p:cNvCxnSpPr>
                      <a:cxnSpLocks/>
                    </p:cNvCxnSpPr>
                    <p:nvPr/>
                  </p:nvCxnSpPr>
                  <p:spPr>
                    <a:xfrm>
                      <a:off x="3749309" y="5204386"/>
                      <a:ext cx="950976" cy="0"/>
                    </a:xfrm>
                    <a:prstGeom prst="line">
                      <a:avLst/>
                    </a:prstGeom>
                    <a:noFill/>
                    <a:ln w="9525" cap="flat" cmpd="sng" algn="ctr">
                      <a:solidFill>
                        <a:sysClr val="windowText" lastClr="000000"/>
                      </a:solidFill>
                      <a:prstDash val="solid"/>
                      <a:miter lim="800000"/>
                    </a:ln>
                    <a:effectLst/>
                  </p:spPr>
                </p:cxnSp>
                <p:cxnSp>
                  <p:nvCxnSpPr>
                    <p:cNvPr id="113" name="Straight Connector 112">
                      <a:extLst>
                        <a:ext uri="{FF2B5EF4-FFF2-40B4-BE49-F238E27FC236}">
                          <a16:creationId xmlns:a16="http://schemas.microsoft.com/office/drawing/2014/main" id="{72AFC254-BCAC-C1D5-EDC0-FBE85103B82A}"/>
                        </a:ext>
                      </a:extLst>
                    </p:cNvPr>
                    <p:cNvCxnSpPr>
                      <a:cxnSpLocks/>
                    </p:cNvCxnSpPr>
                    <p:nvPr/>
                  </p:nvCxnSpPr>
                  <p:spPr>
                    <a:xfrm>
                      <a:off x="4117620" y="4829736"/>
                      <a:ext cx="950976" cy="0"/>
                    </a:xfrm>
                    <a:prstGeom prst="line">
                      <a:avLst/>
                    </a:prstGeom>
                    <a:noFill/>
                    <a:ln w="9525" cap="flat" cmpd="sng" algn="ctr">
                      <a:solidFill>
                        <a:sysClr val="windowText" lastClr="000000"/>
                      </a:solidFill>
                      <a:prstDash val="solid"/>
                      <a:miter lim="800000"/>
                    </a:ln>
                    <a:effectLst/>
                  </p:spPr>
                </p:cxnSp>
                <p:grpSp>
                  <p:nvGrpSpPr>
                    <p:cNvPr id="114" name="Group 113">
                      <a:extLst>
                        <a:ext uri="{FF2B5EF4-FFF2-40B4-BE49-F238E27FC236}">
                          <a16:creationId xmlns:a16="http://schemas.microsoft.com/office/drawing/2014/main" id="{727EEFFD-4A44-E24D-F104-49FA228862C6}"/>
                        </a:ext>
                      </a:extLst>
                    </p:cNvPr>
                    <p:cNvGrpSpPr/>
                    <p:nvPr/>
                  </p:nvGrpSpPr>
                  <p:grpSpPr>
                    <a:xfrm>
                      <a:off x="3799799" y="4834553"/>
                      <a:ext cx="1269167" cy="587223"/>
                      <a:chOff x="3799799" y="4834553"/>
                      <a:chExt cx="1269167" cy="587223"/>
                    </a:xfrm>
                  </p:grpSpPr>
                  <p:cxnSp>
                    <p:nvCxnSpPr>
                      <p:cNvPr id="115" name="Straight Connector 114">
                        <a:extLst>
                          <a:ext uri="{FF2B5EF4-FFF2-40B4-BE49-F238E27FC236}">
                            <a16:creationId xmlns:a16="http://schemas.microsoft.com/office/drawing/2014/main" id="{468A5026-C504-E150-E788-7B0A1A3CB196}"/>
                          </a:ext>
                        </a:extLst>
                      </p:cNvPr>
                      <p:cNvCxnSpPr/>
                      <p:nvPr/>
                    </p:nvCxnSpPr>
                    <p:spPr>
                      <a:xfrm>
                        <a:off x="3799799" y="5394344"/>
                        <a:ext cx="0" cy="27432"/>
                      </a:xfrm>
                      <a:prstGeom prst="line">
                        <a:avLst/>
                      </a:prstGeom>
                      <a:noFill/>
                      <a:ln w="9525" cap="flat" cmpd="sng" algn="ctr">
                        <a:solidFill>
                          <a:sysClr val="windowText" lastClr="000000"/>
                        </a:solidFill>
                        <a:prstDash val="solid"/>
                        <a:miter lim="800000"/>
                      </a:ln>
                      <a:effectLst/>
                    </p:spPr>
                  </p:cxnSp>
                  <p:cxnSp>
                    <p:nvCxnSpPr>
                      <p:cNvPr id="116" name="Straight Connector 115">
                        <a:extLst>
                          <a:ext uri="{FF2B5EF4-FFF2-40B4-BE49-F238E27FC236}">
                            <a16:creationId xmlns:a16="http://schemas.microsoft.com/office/drawing/2014/main" id="{95D1A367-2B4C-EDF3-14E1-A89593D4F5C6}"/>
                          </a:ext>
                        </a:extLst>
                      </p:cNvPr>
                      <p:cNvCxnSpPr/>
                      <p:nvPr/>
                    </p:nvCxnSpPr>
                    <p:spPr>
                      <a:xfrm>
                        <a:off x="4031574" y="5394344"/>
                        <a:ext cx="0" cy="27432"/>
                      </a:xfrm>
                      <a:prstGeom prst="line">
                        <a:avLst/>
                      </a:prstGeom>
                      <a:noFill/>
                      <a:ln w="9525" cap="flat" cmpd="sng" algn="ctr">
                        <a:solidFill>
                          <a:sysClr val="windowText" lastClr="000000"/>
                        </a:solidFill>
                        <a:prstDash val="solid"/>
                        <a:miter lim="800000"/>
                      </a:ln>
                      <a:effectLst/>
                    </p:spPr>
                  </p:cxnSp>
                  <p:cxnSp>
                    <p:nvCxnSpPr>
                      <p:cNvPr id="117" name="Straight Connector 116">
                        <a:extLst>
                          <a:ext uri="{FF2B5EF4-FFF2-40B4-BE49-F238E27FC236}">
                            <a16:creationId xmlns:a16="http://schemas.microsoft.com/office/drawing/2014/main" id="{2A392AAB-AA3F-3FA6-1E08-D6D74E1CD5FA}"/>
                          </a:ext>
                        </a:extLst>
                      </p:cNvPr>
                      <p:cNvCxnSpPr/>
                      <p:nvPr/>
                    </p:nvCxnSpPr>
                    <p:spPr>
                      <a:xfrm>
                        <a:off x="4291924" y="5394344"/>
                        <a:ext cx="0" cy="27432"/>
                      </a:xfrm>
                      <a:prstGeom prst="line">
                        <a:avLst/>
                      </a:prstGeom>
                      <a:noFill/>
                      <a:ln w="9525" cap="flat" cmpd="sng" algn="ctr">
                        <a:solidFill>
                          <a:sysClr val="windowText" lastClr="000000"/>
                        </a:solidFill>
                        <a:prstDash val="solid"/>
                        <a:miter lim="800000"/>
                      </a:ln>
                      <a:effectLst/>
                    </p:spPr>
                  </p:cxnSp>
                  <p:cxnSp>
                    <p:nvCxnSpPr>
                      <p:cNvPr id="118" name="Straight Connector 117">
                        <a:extLst>
                          <a:ext uri="{FF2B5EF4-FFF2-40B4-BE49-F238E27FC236}">
                            <a16:creationId xmlns:a16="http://schemas.microsoft.com/office/drawing/2014/main" id="{76AF407D-9160-8F7A-9D56-3D167D1BCA4B}"/>
                          </a:ext>
                        </a:extLst>
                      </p:cNvPr>
                      <p:cNvCxnSpPr/>
                      <p:nvPr/>
                    </p:nvCxnSpPr>
                    <p:spPr>
                      <a:xfrm>
                        <a:off x="4694316" y="5202853"/>
                        <a:ext cx="0" cy="27432"/>
                      </a:xfrm>
                      <a:prstGeom prst="line">
                        <a:avLst/>
                      </a:prstGeom>
                      <a:noFill/>
                      <a:ln w="9525" cap="flat" cmpd="sng" algn="ctr">
                        <a:solidFill>
                          <a:sysClr val="windowText" lastClr="000000"/>
                        </a:solidFill>
                        <a:prstDash val="solid"/>
                        <a:miter lim="800000"/>
                      </a:ln>
                      <a:effectLst/>
                    </p:spPr>
                  </p:cxnSp>
                  <p:cxnSp>
                    <p:nvCxnSpPr>
                      <p:cNvPr id="119" name="Straight Connector 118">
                        <a:extLst>
                          <a:ext uri="{FF2B5EF4-FFF2-40B4-BE49-F238E27FC236}">
                            <a16:creationId xmlns:a16="http://schemas.microsoft.com/office/drawing/2014/main" id="{AFF104F9-A1B6-D712-21F8-144D49814C92}"/>
                          </a:ext>
                        </a:extLst>
                      </p:cNvPr>
                      <p:cNvCxnSpPr/>
                      <p:nvPr/>
                    </p:nvCxnSpPr>
                    <p:spPr>
                      <a:xfrm>
                        <a:off x="4891166" y="5009178"/>
                        <a:ext cx="0" cy="27432"/>
                      </a:xfrm>
                      <a:prstGeom prst="line">
                        <a:avLst/>
                      </a:prstGeom>
                      <a:noFill/>
                      <a:ln w="9525" cap="flat" cmpd="sng" algn="ctr">
                        <a:solidFill>
                          <a:sysClr val="windowText" lastClr="000000"/>
                        </a:solidFill>
                        <a:prstDash val="solid"/>
                        <a:miter lim="800000"/>
                      </a:ln>
                      <a:effectLst/>
                    </p:spPr>
                  </p:cxnSp>
                  <p:cxnSp>
                    <p:nvCxnSpPr>
                      <p:cNvPr id="120" name="Straight Connector 119">
                        <a:extLst>
                          <a:ext uri="{FF2B5EF4-FFF2-40B4-BE49-F238E27FC236}">
                            <a16:creationId xmlns:a16="http://schemas.microsoft.com/office/drawing/2014/main" id="{D1F11C77-17FB-D919-BDB6-64A8BD6E0E38}"/>
                          </a:ext>
                        </a:extLst>
                      </p:cNvPr>
                      <p:cNvCxnSpPr/>
                      <p:nvPr/>
                    </p:nvCxnSpPr>
                    <p:spPr>
                      <a:xfrm>
                        <a:off x="5068966" y="4834553"/>
                        <a:ext cx="0" cy="27432"/>
                      </a:xfrm>
                      <a:prstGeom prst="line">
                        <a:avLst/>
                      </a:prstGeom>
                      <a:noFill/>
                      <a:ln w="9525" cap="flat" cmpd="sng" algn="ctr">
                        <a:solidFill>
                          <a:sysClr val="windowText" lastClr="000000"/>
                        </a:solidFill>
                        <a:prstDash val="solid"/>
                        <a:miter lim="800000"/>
                      </a:ln>
                      <a:effectLst/>
                    </p:spPr>
                  </p:cxnSp>
                </p:grpSp>
              </p:grpSp>
              <p:grpSp>
                <p:nvGrpSpPr>
                  <p:cNvPr id="92" name="Group 91">
                    <a:extLst>
                      <a:ext uri="{FF2B5EF4-FFF2-40B4-BE49-F238E27FC236}">
                        <a16:creationId xmlns:a16="http://schemas.microsoft.com/office/drawing/2014/main" id="{B91A6559-6B4A-7634-0247-5C138AF41637}"/>
                      </a:ext>
                    </a:extLst>
                  </p:cNvPr>
                  <p:cNvGrpSpPr/>
                  <p:nvPr/>
                </p:nvGrpSpPr>
                <p:grpSpPr>
                  <a:xfrm>
                    <a:off x="3552923" y="4813095"/>
                    <a:ext cx="1668502" cy="748081"/>
                    <a:chOff x="3552923" y="4677071"/>
                    <a:chExt cx="1668502" cy="748081"/>
                  </a:xfrm>
                </p:grpSpPr>
                <p:sp>
                  <p:nvSpPr>
                    <p:cNvPr id="93" name="Cube 92">
                      <a:extLst>
                        <a:ext uri="{FF2B5EF4-FFF2-40B4-BE49-F238E27FC236}">
                          <a16:creationId xmlns:a16="http://schemas.microsoft.com/office/drawing/2014/main" id="{FC4A8365-B53F-75C7-4FA5-8763CF0C8975}"/>
                        </a:ext>
                      </a:extLst>
                    </p:cNvPr>
                    <p:cNvSpPr/>
                    <p:nvPr/>
                  </p:nvSpPr>
                  <p:spPr>
                    <a:xfrm>
                      <a:off x="3552923" y="4677573"/>
                      <a:ext cx="1668502" cy="747579"/>
                    </a:xfrm>
                    <a:prstGeom prst="cube">
                      <a:avLst>
                        <a:gd name="adj" fmla="val 95887"/>
                      </a:avLst>
                    </a:prstGeom>
                    <a:solidFill>
                      <a:srgbClr val="9FBF92"/>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venir Next" panose="020B0503020202020204" pitchFamily="34" charset="0"/>
                        <a:ea typeface="+mn-ea"/>
                        <a:cs typeface="+mn-cs"/>
                      </a:endParaRPr>
                    </a:p>
                  </p:txBody>
                </p:sp>
                <p:cxnSp>
                  <p:nvCxnSpPr>
                    <p:cNvPr id="94" name="Straight Connector 93">
                      <a:extLst>
                        <a:ext uri="{FF2B5EF4-FFF2-40B4-BE49-F238E27FC236}">
                          <a16:creationId xmlns:a16="http://schemas.microsoft.com/office/drawing/2014/main" id="{70E7CCA9-37B9-9C10-1224-ED95F774607C}"/>
                        </a:ext>
                      </a:extLst>
                    </p:cNvPr>
                    <p:cNvCxnSpPr>
                      <a:cxnSpLocks/>
                      <a:stCxn id="93" idx="1"/>
                      <a:endCxn id="93" idx="0"/>
                    </p:cNvCxnSpPr>
                    <p:nvPr/>
                  </p:nvCxnSpPr>
                  <p:spPr>
                    <a:xfrm flipV="1">
                      <a:off x="4028758" y="4677573"/>
                      <a:ext cx="716832" cy="716831"/>
                    </a:xfrm>
                    <a:prstGeom prst="line">
                      <a:avLst/>
                    </a:prstGeom>
                    <a:noFill/>
                    <a:ln w="9525" cap="flat" cmpd="sng" algn="ctr">
                      <a:solidFill>
                        <a:sysClr val="windowText" lastClr="000000"/>
                      </a:solidFill>
                      <a:prstDash val="solid"/>
                      <a:miter lim="800000"/>
                    </a:ln>
                    <a:effectLst/>
                  </p:spPr>
                </p:cxnSp>
                <p:cxnSp>
                  <p:nvCxnSpPr>
                    <p:cNvPr id="95" name="Straight Connector 94">
                      <a:extLst>
                        <a:ext uri="{FF2B5EF4-FFF2-40B4-BE49-F238E27FC236}">
                          <a16:creationId xmlns:a16="http://schemas.microsoft.com/office/drawing/2014/main" id="{50121C2E-5C04-E02B-D1C3-434C4FBE7DD1}"/>
                        </a:ext>
                      </a:extLst>
                    </p:cNvPr>
                    <p:cNvCxnSpPr>
                      <a:cxnSpLocks/>
                    </p:cNvCxnSpPr>
                    <p:nvPr/>
                  </p:nvCxnSpPr>
                  <p:spPr>
                    <a:xfrm flipV="1">
                      <a:off x="3797968" y="4679123"/>
                      <a:ext cx="713232" cy="713232"/>
                    </a:xfrm>
                    <a:prstGeom prst="line">
                      <a:avLst/>
                    </a:prstGeom>
                    <a:noFill/>
                    <a:ln w="9525" cap="flat" cmpd="sng" algn="ctr">
                      <a:solidFill>
                        <a:sysClr val="windowText" lastClr="000000"/>
                      </a:solidFill>
                      <a:prstDash val="solid"/>
                      <a:miter lim="800000"/>
                    </a:ln>
                    <a:effectLst/>
                  </p:spPr>
                </p:cxnSp>
                <p:cxnSp>
                  <p:nvCxnSpPr>
                    <p:cNvPr id="96" name="Straight Connector 95">
                      <a:extLst>
                        <a:ext uri="{FF2B5EF4-FFF2-40B4-BE49-F238E27FC236}">
                          <a16:creationId xmlns:a16="http://schemas.microsoft.com/office/drawing/2014/main" id="{24CAC7DD-BFAE-086A-E124-33D1C9EB2467}"/>
                        </a:ext>
                      </a:extLst>
                    </p:cNvPr>
                    <p:cNvCxnSpPr>
                      <a:cxnSpLocks/>
                    </p:cNvCxnSpPr>
                    <p:nvPr/>
                  </p:nvCxnSpPr>
                  <p:spPr>
                    <a:xfrm flipV="1">
                      <a:off x="4290077" y="4677071"/>
                      <a:ext cx="713232" cy="713232"/>
                    </a:xfrm>
                    <a:prstGeom prst="line">
                      <a:avLst/>
                    </a:prstGeom>
                    <a:noFill/>
                    <a:ln w="9525" cap="flat" cmpd="sng" algn="ctr">
                      <a:solidFill>
                        <a:sysClr val="windowText" lastClr="000000"/>
                      </a:solidFill>
                      <a:prstDash val="solid"/>
                      <a:miter lim="800000"/>
                    </a:ln>
                    <a:effectLst/>
                  </p:spPr>
                </p:cxnSp>
                <p:cxnSp>
                  <p:nvCxnSpPr>
                    <p:cNvPr id="97" name="Straight Connector 96">
                      <a:extLst>
                        <a:ext uri="{FF2B5EF4-FFF2-40B4-BE49-F238E27FC236}">
                          <a16:creationId xmlns:a16="http://schemas.microsoft.com/office/drawing/2014/main" id="{39FDB5A5-31D9-3C8B-B1E6-F52580ED5395}"/>
                        </a:ext>
                      </a:extLst>
                    </p:cNvPr>
                    <p:cNvCxnSpPr>
                      <a:cxnSpLocks/>
                    </p:cNvCxnSpPr>
                    <p:nvPr/>
                  </p:nvCxnSpPr>
                  <p:spPr>
                    <a:xfrm>
                      <a:off x="3937668" y="5007038"/>
                      <a:ext cx="950976" cy="0"/>
                    </a:xfrm>
                    <a:prstGeom prst="line">
                      <a:avLst/>
                    </a:prstGeom>
                    <a:noFill/>
                    <a:ln w="9525" cap="flat" cmpd="sng" algn="ctr">
                      <a:solidFill>
                        <a:sysClr val="windowText" lastClr="000000"/>
                      </a:solidFill>
                      <a:prstDash val="solid"/>
                      <a:miter lim="800000"/>
                    </a:ln>
                    <a:effectLst/>
                  </p:spPr>
                </p:cxnSp>
                <p:cxnSp>
                  <p:nvCxnSpPr>
                    <p:cNvPr id="98" name="Straight Connector 97">
                      <a:extLst>
                        <a:ext uri="{FF2B5EF4-FFF2-40B4-BE49-F238E27FC236}">
                          <a16:creationId xmlns:a16="http://schemas.microsoft.com/office/drawing/2014/main" id="{F8F84A55-61F3-3FB5-848E-47522633FCF0}"/>
                        </a:ext>
                      </a:extLst>
                    </p:cNvPr>
                    <p:cNvCxnSpPr>
                      <a:cxnSpLocks/>
                    </p:cNvCxnSpPr>
                    <p:nvPr/>
                  </p:nvCxnSpPr>
                  <p:spPr>
                    <a:xfrm>
                      <a:off x="3749309" y="5204386"/>
                      <a:ext cx="950976" cy="0"/>
                    </a:xfrm>
                    <a:prstGeom prst="line">
                      <a:avLst/>
                    </a:prstGeom>
                    <a:noFill/>
                    <a:ln w="9525" cap="flat" cmpd="sng" algn="ctr">
                      <a:solidFill>
                        <a:sysClr val="windowText" lastClr="000000"/>
                      </a:solidFill>
                      <a:prstDash val="solid"/>
                      <a:miter lim="800000"/>
                    </a:ln>
                    <a:effectLst/>
                  </p:spPr>
                </p:cxnSp>
                <p:cxnSp>
                  <p:nvCxnSpPr>
                    <p:cNvPr id="99" name="Straight Connector 98">
                      <a:extLst>
                        <a:ext uri="{FF2B5EF4-FFF2-40B4-BE49-F238E27FC236}">
                          <a16:creationId xmlns:a16="http://schemas.microsoft.com/office/drawing/2014/main" id="{8A6CF4CA-B8ED-E267-0345-D354DE3FA236}"/>
                        </a:ext>
                      </a:extLst>
                    </p:cNvPr>
                    <p:cNvCxnSpPr>
                      <a:cxnSpLocks/>
                    </p:cNvCxnSpPr>
                    <p:nvPr/>
                  </p:nvCxnSpPr>
                  <p:spPr>
                    <a:xfrm>
                      <a:off x="4117620" y="4829736"/>
                      <a:ext cx="950976" cy="0"/>
                    </a:xfrm>
                    <a:prstGeom prst="line">
                      <a:avLst/>
                    </a:prstGeom>
                    <a:noFill/>
                    <a:ln w="9525" cap="flat" cmpd="sng" algn="ctr">
                      <a:solidFill>
                        <a:sysClr val="windowText" lastClr="000000"/>
                      </a:solidFill>
                      <a:prstDash val="solid"/>
                      <a:miter lim="800000"/>
                    </a:ln>
                    <a:effectLst/>
                  </p:spPr>
                </p:cxnSp>
                <p:grpSp>
                  <p:nvGrpSpPr>
                    <p:cNvPr id="100" name="Group 99">
                      <a:extLst>
                        <a:ext uri="{FF2B5EF4-FFF2-40B4-BE49-F238E27FC236}">
                          <a16:creationId xmlns:a16="http://schemas.microsoft.com/office/drawing/2014/main" id="{4FCD59D1-2156-A249-96DE-25FD1189CB78}"/>
                        </a:ext>
                      </a:extLst>
                    </p:cNvPr>
                    <p:cNvGrpSpPr/>
                    <p:nvPr/>
                  </p:nvGrpSpPr>
                  <p:grpSpPr>
                    <a:xfrm>
                      <a:off x="3799799" y="4834553"/>
                      <a:ext cx="1269167" cy="587223"/>
                      <a:chOff x="3799799" y="4834553"/>
                      <a:chExt cx="1269167" cy="587223"/>
                    </a:xfrm>
                  </p:grpSpPr>
                  <p:cxnSp>
                    <p:nvCxnSpPr>
                      <p:cNvPr id="101" name="Straight Connector 100">
                        <a:extLst>
                          <a:ext uri="{FF2B5EF4-FFF2-40B4-BE49-F238E27FC236}">
                            <a16:creationId xmlns:a16="http://schemas.microsoft.com/office/drawing/2014/main" id="{88E58BAD-B317-C23F-256E-E1FB43D76F4A}"/>
                          </a:ext>
                        </a:extLst>
                      </p:cNvPr>
                      <p:cNvCxnSpPr/>
                      <p:nvPr/>
                    </p:nvCxnSpPr>
                    <p:spPr>
                      <a:xfrm>
                        <a:off x="3799799" y="5394344"/>
                        <a:ext cx="0" cy="27432"/>
                      </a:xfrm>
                      <a:prstGeom prst="line">
                        <a:avLst/>
                      </a:prstGeom>
                      <a:noFill/>
                      <a:ln w="9525" cap="flat" cmpd="sng" algn="ctr">
                        <a:solidFill>
                          <a:sysClr val="windowText" lastClr="000000"/>
                        </a:solidFill>
                        <a:prstDash val="solid"/>
                        <a:miter lim="800000"/>
                      </a:ln>
                      <a:effectLst/>
                    </p:spPr>
                  </p:cxnSp>
                  <p:cxnSp>
                    <p:nvCxnSpPr>
                      <p:cNvPr id="102" name="Straight Connector 101">
                        <a:extLst>
                          <a:ext uri="{FF2B5EF4-FFF2-40B4-BE49-F238E27FC236}">
                            <a16:creationId xmlns:a16="http://schemas.microsoft.com/office/drawing/2014/main" id="{FA3AEEC4-ABEF-8B61-3875-0043E5970D87}"/>
                          </a:ext>
                        </a:extLst>
                      </p:cNvPr>
                      <p:cNvCxnSpPr/>
                      <p:nvPr/>
                    </p:nvCxnSpPr>
                    <p:spPr>
                      <a:xfrm>
                        <a:off x="4031574" y="5394344"/>
                        <a:ext cx="0" cy="27432"/>
                      </a:xfrm>
                      <a:prstGeom prst="line">
                        <a:avLst/>
                      </a:prstGeom>
                      <a:noFill/>
                      <a:ln w="9525" cap="flat" cmpd="sng" algn="ctr">
                        <a:solidFill>
                          <a:sysClr val="windowText" lastClr="000000"/>
                        </a:solidFill>
                        <a:prstDash val="solid"/>
                        <a:miter lim="800000"/>
                      </a:ln>
                      <a:effectLst/>
                    </p:spPr>
                  </p:cxnSp>
                  <p:cxnSp>
                    <p:nvCxnSpPr>
                      <p:cNvPr id="103" name="Straight Connector 102">
                        <a:extLst>
                          <a:ext uri="{FF2B5EF4-FFF2-40B4-BE49-F238E27FC236}">
                            <a16:creationId xmlns:a16="http://schemas.microsoft.com/office/drawing/2014/main" id="{CAC987BF-5540-1BE6-1F9D-7C29E5335B82}"/>
                          </a:ext>
                        </a:extLst>
                      </p:cNvPr>
                      <p:cNvCxnSpPr/>
                      <p:nvPr/>
                    </p:nvCxnSpPr>
                    <p:spPr>
                      <a:xfrm>
                        <a:off x="4291924" y="5394344"/>
                        <a:ext cx="0" cy="27432"/>
                      </a:xfrm>
                      <a:prstGeom prst="line">
                        <a:avLst/>
                      </a:prstGeom>
                      <a:noFill/>
                      <a:ln w="9525" cap="flat" cmpd="sng" algn="ctr">
                        <a:solidFill>
                          <a:sysClr val="windowText" lastClr="000000"/>
                        </a:solidFill>
                        <a:prstDash val="solid"/>
                        <a:miter lim="800000"/>
                      </a:ln>
                      <a:effectLst/>
                    </p:spPr>
                  </p:cxnSp>
                  <p:cxnSp>
                    <p:nvCxnSpPr>
                      <p:cNvPr id="104" name="Straight Connector 103">
                        <a:extLst>
                          <a:ext uri="{FF2B5EF4-FFF2-40B4-BE49-F238E27FC236}">
                            <a16:creationId xmlns:a16="http://schemas.microsoft.com/office/drawing/2014/main" id="{A0A0C824-45F2-D280-A407-06DC0C2C23A4}"/>
                          </a:ext>
                        </a:extLst>
                      </p:cNvPr>
                      <p:cNvCxnSpPr/>
                      <p:nvPr/>
                    </p:nvCxnSpPr>
                    <p:spPr>
                      <a:xfrm>
                        <a:off x="4694316" y="5202853"/>
                        <a:ext cx="0" cy="27432"/>
                      </a:xfrm>
                      <a:prstGeom prst="line">
                        <a:avLst/>
                      </a:prstGeom>
                      <a:noFill/>
                      <a:ln w="9525" cap="flat" cmpd="sng" algn="ctr">
                        <a:solidFill>
                          <a:sysClr val="windowText" lastClr="000000"/>
                        </a:solidFill>
                        <a:prstDash val="solid"/>
                        <a:miter lim="800000"/>
                      </a:ln>
                      <a:effectLst/>
                    </p:spPr>
                  </p:cxnSp>
                  <p:cxnSp>
                    <p:nvCxnSpPr>
                      <p:cNvPr id="105" name="Straight Connector 104">
                        <a:extLst>
                          <a:ext uri="{FF2B5EF4-FFF2-40B4-BE49-F238E27FC236}">
                            <a16:creationId xmlns:a16="http://schemas.microsoft.com/office/drawing/2014/main" id="{2F1F796D-8633-AD0B-9E3F-E8DE5618CDA5}"/>
                          </a:ext>
                        </a:extLst>
                      </p:cNvPr>
                      <p:cNvCxnSpPr/>
                      <p:nvPr/>
                    </p:nvCxnSpPr>
                    <p:spPr>
                      <a:xfrm>
                        <a:off x="4891166" y="5009178"/>
                        <a:ext cx="0" cy="27432"/>
                      </a:xfrm>
                      <a:prstGeom prst="line">
                        <a:avLst/>
                      </a:prstGeom>
                      <a:noFill/>
                      <a:ln w="9525" cap="flat" cmpd="sng" algn="ctr">
                        <a:solidFill>
                          <a:sysClr val="windowText" lastClr="000000"/>
                        </a:solidFill>
                        <a:prstDash val="solid"/>
                        <a:miter lim="800000"/>
                      </a:ln>
                      <a:effectLst/>
                    </p:spPr>
                  </p:cxnSp>
                  <p:cxnSp>
                    <p:nvCxnSpPr>
                      <p:cNvPr id="106" name="Straight Connector 105">
                        <a:extLst>
                          <a:ext uri="{FF2B5EF4-FFF2-40B4-BE49-F238E27FC236}">
                            <a16:creationId xmlns:a16="http://schemas.microsoft.com/office/drawing/2014/main" id="{7D6EC20E-F77B-4765-04CE-B3D87299B135}"/>
                          </a:ext>
                        </a:extLst>
                      </p:cNvPr>
                      <p:cNvCxnSpPr/>
                      <p:nvPr/>
                    </p:nvCxnSpPr>
                    <p:spPr>
                      <a:xfrm>
                        <a:off x="5068966" y="4834553"/>
                        <a:ext cx="0" cy="27432"/>
                      </a:xfrm>
                      <a:prstGeom prst="line">
                        <a:avLst/>
                      </a:prstGeom>
                      <a:noFill/>
                      <a:ln w="9525" cap="flat" cmpd="sng" algn="ctr">
                        <a:solidFill>
                          <a:sysClr val="windowText" lastClr="000000"/>
                        </a:solidFill>
                        <a:prstDash val="solid"/>
                        <a:miter lim="800000"/>
                      </a:ln>
                      <a:effectLst/>
                    </p:spPr>
                  </p:cxnSp>
                </p:grpSp>
              </p:grpSp>
            </p:grpSp>
            <p:grpSp>
              <p:nvGrpSpPr>
                <p:cNvPr id="60" name="Group 59">
                  <a:extLst>
                    <a:ext uri="{FF2B5EF4-FFF2-40B4-BE49-F238E27FC236}">
                      <a16:creationId xmlns:a16="http://schemas.microsoft.com/office/drawing/2014/main" id="{4DFE84CE-2EE0-B2A1-8C79-6A307006BF74}"/>
                    </a:ext>
                  </a:extLst>
                </p:cNvPr>
                <p:cNvGrpSpPr/>
                <p:nvPr/>
              </p:nvGrpSpPr>
              <p:grpSpPr>
                <a:xfrm>
                  <a:off x="3104761" y="3156448"/>
                  <a:ext cx="2163886" cy="1073780"/>
                  <a:chOff x="3552923" y="4813095"/>
                  <a:chExt cx="1668502" cy="827957"/>
                </a:xfrm>
              </p:grpSpPr>
              <p:grpSp>
                <p:nvGrpSpPr>
                  <p:cNvPr id="61" name="Group 60">
                    <a:extLst>
                      <a:ext uri="{FF2B5EF4-FFF2-40B4-BE49-F238E27FC236}">
                        <a16:creationId xmlns:a16="http://schemas.microsoft.com/office/drawing/2014/main" id="{53FB32FF-9130-8100-561F-1DB71DD25A12}"/>
                      </a:ext>
                    </a:extLst>
                  </p:cNvPr>
                  <p:cNvGrpSpPr/>
                  <p:nvPr/>
                </p:nvGrpSpPr>
                <p:grpSpPr>
                  <a:xfrm>
                    <a:off x="3552923" y="4892971"/>
                    <a:ext cx="1668502" cy="748081"/>
                    <a:chOff x="3552923" y="4677071"/>
                    <a:chExt cx="1668502" cy="748081"/>
                  </a:xfrm>
                </p:grpSpPr>
                <p:sp>
                  <p:nvSpPr>
                    <p:cNvPr id="77" name="Cube 76">
                      <a:extLst>
                        <a:ext uri="{FF2B5EF4-FFF2-40B4-BE49-F238E27FC236}">
                          <a16:creationId xmlns:a16="http://schemas.microsoft.com/office/drawing/2014/main" id="{E8A0A9E9-8C2A-E458-4BFF-E917FC282B65}"/>
                        </a:ext>
                      </a:extLst>
                    </p:cNvPr>
                    <p:cNvSpPr/>
                    <p:nvPr/>
                  </p:nvSpPr>
                  <p:spPr>
                    <a:xfrm>
                      <a:off x="3552923" y="4677573"/>
                      <a:ext cx="1668502" cy="747579"/>
                    </a:xfrm>
                    <a:prstGeom prst="cube">
                      <a:avLst>
                        <a:gd name="adj" fmla="val 95887"/>
                      </a:avLst>
                    </a:prstGeom>
                    <a:solidFill>
                      <a:srgbClr val="9FBF92"/>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venir Next" panose="020B0503020202020204" pitchFamily="34" charset="0"/>
                        <a:ea typeface="+mn-ea"/>
                        <a:cs typeface="+mn-cs"/>
                      </a:endParaRPr>
                    </a:p>
                  </p:txBody>
                </p:sp>
                <p:cxnSp>
                  <p:nvCxnSpPr>
                    <p:cNvPr id="78" name="Straight Connector 77">
                      <a:extLst>
                        <a:ext uri="{FF2B5EF4-FFF2-40B4-BE49-F238E27FC236}">
                          <a16:creationId xmlns:a16="http://schemas.microsoft.com/office/drawing/2014/main" id="{238D447A-724C-62A4-4429-989E88EB929C}"/>
                        </a:ext>
                      </a:extLst>
                    </p:cNvPr>
                    <p:cNvCxnSpPr>
                      <a:cxnSpLocks/>
                      <a:stCxn id="77" idx="1"/>
                      <a:endCxn id="77" idx="0"/>
                    </p:cNvCxnSpPr>
                    <p:nvPr/>
                  </p:nvCxnSpPr>
                  <p:spPr>
                    <a:xfrm flipV="1">
                      <a:off x="4028758" y="4677573"/>
                      <a:ext cx="716832" cy="716831"/>
                    </a:xfrm>
                    <a:prstGeom prst="line">
                      <a:avLst/>
                    </a:prstGeom>
                    <a:noFill/>
                    <a:ln w="9525" cap="flat" cmpd="sng" algn="ctr">
                      <a:solidFill>
                        <a:sysClr val="windowText" lastClr="000000"/>
                      </a:solidFill>
                      <a:prstDash val="solid"/>
                      <a:miter lim="800000"/>
                    </a:ln>
                    <a:effectLst/>
                  </p:spPr>
                </p:cxnSp>
                <p:cxnSp>
                  <p:nvCxnSpPr>
                    <p:cNvPr id="79" name="Straight Connector 78">
                      <a:extLst>
                        <a:ext uri="{FF2B5EF4-FFF2-40B4-BE49-F238E27FC236}">
                          <a16:creationId xmlns:a16="http://schemas.microsoft.com/office/drawing/2014/main" id="{A1F577D6-80EE-D5EF-F811-4A4B4A309822}"/>
                        </a:ext>
                      </a:extLst>
                    </p:cNvPr>
                    <p:cNvCxnSpPr>
                      <a:cxnSpLocks/>
                    </p:cNvCxnSpPr>
                    <p:nvPr/>
                  </p:nvCxnSpPr>
                  <p:spPr>
                    <a:xfrm flipV="1">
                      <a:off x="3797968" y="4679123"/>
                      <a:ext cx="713232" cy="713232"/>
                    </a:xfrm>
                    <a:prstGeom prst="line">
                      <a:avLst/>
                    </a:prstGeom>
                    <a:noFill/>
                    <a:ln w="9525" cap="flat" cmpd="sng" algn="ctr">
                      <a:solidFill>
                        <a:sysClr val="windowText" lastClr="000000"/>
                      </a:solidFill>
                      <a:prstDash val="solid"/>
                      <a:miter lim="800000"/>
                    </a:ln>
                    <a:effectLst/>
                  </p:spPr>
                </p:cxnSp>
                <p:cxnSp>
                  <p:nvCxnSpPr>
                    <p:cNvPr id="80" name="Straight Connector 79">
                      <a:extLst>
                        <a:ext uri="{FF2B5EF4-FFF2-40B4-BE49-F238E27FC236}">
                          <a16:creationId xmlns:a16="http://schemas.microsoft.com/office/drawing/2014/main" id="{F1B716AE-78A2-DEC7-2158-CF07CCCA01C7}"/>
                        </a:ext>
                      </a:extLst>
                    </p:cNvPr>
                    <p:cNvCxnSpPr>
                      <a:cxnSpLocks/>
                    </p:cNvCxnSpPr>
                    <p:nvPr/>
                  </p:nvCxnSpPr>
                  <p:spPr>
                    <a:xfrm flipV="1">
                      <a:off x="4290077" y="4677071"/>
                      <a:ext cx="713232" cy="713232"/>
                    </a:xfrm>
                    <a:prstGeom prst="line">
                      <a:avLst/>
                    </a:prstGeom>
                    <a:noFill/>
                    <a:ln w="9525" cap="flat" cmpd="sng" algn="ctr">
                      <a:solidFill>
                        <a:sysClr val="windowText" lastClr="000000"/>
                      </a:solidFill>
                      <a:prstDash val="solid"/>
                      <a:miter lim="800000"/>
                    </a:ln>
                    <a:effectLst/>
                  </p:spPr>
                </p:cxnSp>
                <p:cxnSp>
                  <p:nvCxnSpPr>
                    <p:cNvPr id="81" name="Straight Connector 80">
                      <a:extLst>
                        <a:ext uri="{FF2B5EF4-FFF2-40B4-BE49-F238E27FC236}">
                          <a16:creationId xmlns:a16="http://schemas.microsoft.com/office/drawing/2014/main" id="{C8B914D6-FA64-22A1-EF4A-AAB8B4A28D96}"/>
                        </a:ext>
                      </a:extLst>
                    </p:cNvPr>
                    <p:cNvCxnSpPr>
                      <a:cxnSpLocks/>
                    </p:cNvCxnSpPr>
                    <p:nvPr/>
                  </p:nvCxnSpPr>
                  <p:spPr>
                    <a:xfrm>
                      <a:off x="3937668" y="5007038"/>
                      <a:ext cx="950976" cy="0"/>
                    </a:xfrm>
                    <a:prstGeom prst="line">
                      <a:avLst/>
                    </a:prstGeom>
                    <a:noFill/>
                    <a:ln w="9525" cap="flat" cmpd="sng" algn="ctr">
                      <a:solidFill>
                        <a:sysClr val="windowText" lastClr="000000"/>
                      </a:solidFill>
                      <a:prstDash val="solid"/>
                      <a:miter lim="800000"/>
                    </a:ln>
                    <a:effectLst/>
                  </p:spPr>
                </p:cxnSp>
                <p:cxnSp>
                  <p:nvCxnSpPr>
                    <p:cNvPr id="82" name="Straight Connector 81">
                      <a:extLst>
                        <a:ext uri="{FF2B5EF4-FFF2-40B4-BE49-F238E27FC236}">
                          <a16:creationId xmlns:a16="http://schemas.microsoft.com/office/drawing/2014/main" id="{7BBBA2BE-6F6A-D8B0-C220-8591C9D4F4C0}"/>
                        </a:ext>
                      </a:extLst>
                    </p:cNvPr>
                    <p:cNvCxnSpPr>
                      <a:cxnSpLocks/>
                    </p:cNvCxnSpPr>
                    <p:nvPr/>
                  </p:nvCxnSpPr>
                  <p:spPr>
                    <a:xfrm>
                      <a:off x="3749309" y="5204386"/>
                      <a:ext cx="950976" cy="0"/>
                    </a:xfrm>
                    <a:prstGeom prst="line">
                      <a:avLst/>
                    </a:prstGeom>
                    <a:noFill/>
                    <a:ln w="9525" cap="flat" cmpd="sng" algn="ctr">
                      <a:solidFill>
                        <a:sysClr val="windowText" lastClr="000000"/>
                      </a:solidFill>
                      <a:prstDash val="solid"/>
                      <a:miter lim="800000"/>
                    </a:ln>
                    <a:effectLst/>
                  </p:spPr>
                </p:cxnSp>
                <p:cxnSp>
                  <p:nvCxnSpPr>
                    <p:cNvPr id="83" name="Straight Connector 82">
                      <a:extLst>
                        <a:ext uri="{FF2B5EF4-FFF2-40B4-BE49-F238E27FC236}">
                          <a16:creationId xmlns:a16="http://schemas.microsoft.com/office/drawing/2014/main" id="{F5F469A5-521B-B158-70C5-5FB4E7020250}"/>
                        </a:ext>
                      </a:extLst>
                    </p:cNvPr>
                    <p:cNvCxnSpPr>
                      <a:cxnSpLocks/>
                    </p:cNvCxnSpPr>
                    <p:nvPr/>
                  </p:nvCxnSpPr>
                  <p:spPr>
                    <a:xfrm>
                      <a:off x="4117620" y="4829736"/>
                      <a:ext cx="950976" cy="0"/>
                    </a:xfrm>
                    <a:prstGeom prst="line">
                      <a:avLst/>
                    </a:prstGeom>
                    <a:noFill/>
                    <a:ln w="9525" cap="flat" cmpd="sng" algn="ctr">
                      <a:solidFill>
                        <a:sysClr val="windowText" lastClr="000000"/>
                      </a:solidFill>
                      <a:prstDash val="solid"/>
                      <a:miter lim="800000"/>
                    </a:ln>
                    <a:effectLst/>
                  </p:spPr>
                </p:cxnSp>
                <p:grpSp>
                  <p:nvGrpSpPr>
                    <p:cNvPr id="84" name="Group 83">
                      <a:extLst>
                        <a:ext uri="{FF2B5EF4-FFF2-40B4-BE49-F238E27FC236}">
                          <a16:creationId xmlns:a16="http://schemas.microsoft.com/office/drawing/2014/main" id="{F577D688-D8C0-A143-3FB1-3D90152A34AE}"/>
                        </a:ext>
                      </a:extLst>
                    </p:cNvPr>
                    <p:cNvGrpSpPr/>
                    <p:nvPr/>
                  </p:nvGrpSpPr>
                  <p:grpSpPr>
                    <a:xfrm>
                      <a:off x="3799799" y="4834553"/>
                      <a:ext cx="1269167" cy="587223"/>
                      <a:chOff x="3799799" y="4834553"/>
                      <a:chExt cx="1269167" cy="587223"/>
                    </a:xfrm>
                  </p:grpSpPr>
                  <p:cxnSp>
                    <p:nvCxnSpPr>
                      <p:cNvPr id="85" name="Straight Connector 84">
                        <a:extLst>
                          <a:ext uri="{FF2B5EF4-FFF2-40B4-BE49-F238E27FC236}">
                            <a16:creationId xmlns:a16="http://schemas.microsoft.com/office/drawing/2014/main" id="{D6BB3A67-6FBA-C313-01FF-90D79045BACA}"/>
                          </a:ext>
                        </a:extLst>
                      </p:cNvPr>
                      <p:cNvCxnSpPr/>
                      <p:nvPr/>
                    </p:nvCxnSpPr>
                    <p:spPr>
                      <a:xfrm>
                        <a:off x="3799799" y="5394344"/>
                        <a:ext cx="0" cy="27432"/>
                      </a:xfrm>
                      <a:prstGeom prst="line">
                        <a:avLst/>
                      </a:prstGeom>
                      <a:noFill/>
                      <a:ln w="9525" cap="flat" cmpd="sng" algn="ctr">
                        <a:solidFill>
                          <a:sysClr val="windowText" lastClr="000000"/>
                        </a:solidFill>
                        <a:prstDash val="solid"/>
                        <a:miter lim="800000"/>
                      </a:ln>
                      <a:effectLst/>
                    </p:spPr>
                  </p:cxnSp>
                  <p:cxnSp>
                    <p:nvCxnSpPr>
                      <p:cNvPr id="86" name="Straight Connector 85">
                        <a:extLst>
                          <a:ext uri="{FF2B5EF4-FFF2-40B4-BE49-F238E27FC236}">
                            <a16:creationId xmlns:a16="http://schemas.microsoft.com/office/drawing/2014/main" id="{1251BA62-F234-A4D7-A699-274A8489FA58}"/>
                          </a:ext>
                        </a:extLst>
                      </p:cNvPr>
                      <p:cNvCxnSpPr/>
                      <p:nvPr/>
                    </p:nvCxnSpPr>
                    <p:spPr>
                      <a:xfrm>
                        <a:off x="4031574" y="5394344"/>
                        <a:ext cx="0" cy="27432"/>
                      </a:xfrm>
                      <a:prstGeom prst="line">
                        <a:avLst/>
                      </a:prstGeom>
                      <a:noFill/>
                      <a:ln w="9525" cap="flat" cmpd="sng" algn="ctr">
                        <a:solidFill>
                          <a:sysClr val="windowText" lastClr="000000"/>
                        </a:solidFill>
                        <a:prstDash val="solid"/>
                        <a:miter lim="800000"/>
                      </a:ln>
                      <a:effectLst/>
                    </p:spPr>
                  </p:cxnSp>
                  <p:cxnSp>
                    <p:nvCxnSpPr>
                      <p:cNvPr id="87" name="Straight Connector 86">
                        <a:extLst>
                          <a:ext uri="{FF2B5EF4-FFF2-40B4-BE49-F238E27FC236}">
                            <a16:creationId xmlns:a16="http://schemas.microsoft.com/office/drawing/2014/main" id="{00D93E1B-ABB4-5296-78D3-9E5BD9B3F94D}"/>
                          </a:ext>
                        </a:extLst>
                      </p:cNvPr>
                      <p:cNvCxnSpPr/>
                      <p:nvPr/>
                    </p:nvCxnSpPr>
                    <p:spPr>
                      <a:xfrm>
                        <a:off x="4291924" y="5394344"/>
                        <a:ext cx="0" cy="27432"/>
                      </a:xfrm>
                      <a:prstGeom prst="line">
                        <a:avLst/>
                      </a:prstGeom>
                      <a:noFill/>
                      <a:ln w="9525" cap="flat" cmpd="sng" algn="ctr">
                        <a:solidFill>
                          <a:sysClr val="windowText" lastClr="000000"/>
                        </a:solidFill>
                        <a:prstDash val="solid"/>
                        <a:miter lim="800000"/>
                      </a:ln>
                      <a:effectLst/>
                    </p:spPr>
                  </p:cxnSp>
                  <p:cxnSp>
                    <p:nvCxnSpPr>
                      <p:cNvPr id="88" name="Straight Connector 87">
                        <a:extLst>
                          <a:ext uri="{FF2B5EF4-FFF2-40B4-BE49-F238E27FC236}">
                            <a16:creationId xmlns:a16="http://schemas.microsoft.com/office/drawing/2014/main" id="{5043B216-3D70-003B-CB65-2FF297BADB5B}"/>
                          </a:ext>
                        </a:extLst>
                      </p:cNvPr>
                      <p:cNvCxnSpPr/>
                      <p:nvPr/>
                    </p:nvCxnSpPr>
                    <p:spPr>
                      <a:xfrm>
                        <a:off x="4694316" y="5202853"/>
                        <a:ext cx="0" cy="27432"/>
                      </a:xfrm>
                      <a:prstGeom prst="line">
                        <a:avLst/>
                      </a:prstGeom>
                      <a:noFill/>
                      <a:ln w="9525" cap="flat" cmpd="sng" algn="ctr">
                        <a:solidFill>
                          <a:sysClr val="windowText" lastClr="000000"/>
                        </a:solidFill>
                        <a:prstDash val="solid"/>
                        <a:miter lim="800000"/>
                      </a:ln>
                      <a:effectLst/>
                    </p:spPr>
                  </p:cxnSp>
                  <p:cxnSp>
                    <p:nvCxnSpPr>
                      <p:cNvPr id="89" name="Straight Connector 88">
                        <a:extLst>
                          <a:ext uri="{FF2B5EF4-FFF2-40B4-BE49-F238E27FC236}">
                            <a16:creationId xmlns:a16="http://schemas.microsoft.com/office/drawing/2014/main" id="{3D2CE95D-C3E1-3D5D-B5C7-FA380D723CFE}"/>
                          </a:ext>
                        </a:extLst>
                      </p:cNvPr>
                      <p:cNvCxnSpPr/>
                      <p:nvPr/>
                    </p:nvCxnSpPr>
                    <p:spPr>
                      <a:xfrm>
                        <a:off x="4891166" y="5009178"/>
                        <a:ext cx="0" cy="27432"/>
                      </a:xfrm>
                      <a:prstGeom prst="line">
                        <a:avLst/>
                      </a:prstGeom>
                      <a:noFill/>
                      <a:ln w="9525" cap="flat" cmpd="sng" algn="ctr">
                        <a:solidFill>
                          <a:sysClr val="windowText" lastClr="000000"/>
                        </a:solidFill>
                        <a:prstDash val="solid"/>
                        <a:miter lim="800000"/>
                      </a:ln>
                      <a:effectLst/>
                    </p:spPr>
                  </p:cxnSp>
                  <p:cxnSp>
                    <p:nvCxnSpPr>
                      <p:cNvPr id="90" name="Straight Connector 89">
                        <a:extLst>
                          <a:ext uri="{FF2B5EF4-FFF2-40B4-BE49-F238E27FC236}">
                            <a16:creationId xmlns:a16="http://schemas.microsoft.com/office/drawing/2014/main" id="{BD821D06-B5FD-1097-E4C1-FD053E50184A}"/>
                          </a:ext>
                        </a:extLst>
                      </p:cNvPr>
                      <p:cNvCxnSpPr/>
                      <p:nvPr/>
                    </p:nvCxnSpPr>
                    <p:spPr>
                      <a:xfrm>
                        <a:off x="5068966" y="4834553"/>
                        <a:ext cx="0" cy="27432"/>
                      </a:xfrm>
                      <a:prstGeom prst="line">
                        <a:avLst/>
                      </a:prstGeom>
                      <a:noFill/>
                      <a:ln w="9525" cap="flat" cmpd="sng" algn="ctr">
                        <a:solidFill>
                          <a:sysClr val="windowText" lastClr="000000"/>
                        </a:solidFill>
                        <a:prstDash val="solid"/>
                        <a:miter lim="800000"/>
                      </a:ln>
                      <a:effectLst/>
                    </p:spPr>
                  </p:cxnSp>
                </p:grpSp>
              </p:grpSp>
              <p:grpSp>
                <p:nvGrpSpPr>
                  <p:cNvPr id="62" name="Group 61">
                    <a:extLst>
                      <a:ext uri="{FF2B5EF4-FFF2-40B4-BE49-F238E27FC236}">
                        <a16:creationId xmlns:a16="http://schemas.microsoft.com/office/drawing/2014/main" id="{3EE6C9B7-98BB-7A05-2EF7-55CD8ED4BF4A}"/>
                      </a:ext>
                    </a:extLst>
                  </p:cNvPr>
                  <p:cNvGrpSpPr/>
                  <p:nvPr/>
                </p:nvGrpSpPr>
                <p:grpSpPr>
                  <a:xfrm>
                    <a:off x="3552923" y="4813095"/>
                    <a:ext cx="1668502" cy="748081"/>
                    <a:chOff x="3552923" y="4677071"/>
                    <a:chExt cx="1668502" cy="748081"/>
                  </a:xfrm>
                </p:grpSpPr>
                <p:sp>
                  <p:nvSpPr>
                    <p:cNvPr id="63" name="Cube 62">
                      <a:extLst>
                        <a:ext uri="{FF2B5EF4-FFF2-40B4-BE49-F238E27FC236}">
                          <a16:creationId xmlns:a16="http://schemas.microsoft.com/office/drawing/2014/main" id="{1443D44A-194B-BDD7-E351-DBCF31E3FA20}"/>
                        </a:ext>
                      </a:extLst>
                    </p:cNvPr>
                    <p:cNvSpPr/>
                    <p:nvPr/>
                  </p:nvSpPr>
                  <p:spPr>
                    <a:xfrm>
                      <a:off x="3552923" y="4677573"/>
                      <a:ext cx="1668502" cy="747579"/>
                    </a:xfrm>
                    <a:prstGeom prst="cube">
                      <a:avLst>
                        <a:gd name="adj" fmla="val 95887"/>
                      </a:avLst>
                    </a:prstGeom>
                    <a:solidFill>
                      <a:srgbClr val="9FBF92"/>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Avenir Next" panose="020B0503020202020204" pitchFamily="34" charset="0"/>
                        <a:ea typeface="+mn-ea"/>
                        <a:cs typeface="+mn-cs"/>
                      </a:endParaRPr>
                    </a:p>
                  </p:txBody>
                </p:sp>
                <p:cxnSp>
                  <p:nvCxnSpPr>
                    <p:cNvPr id="64" name="Straight Connector 63">
                      <a:extLst>
                        <a:ext uri="{FF2B5EF4-FFF2-40B4-BE49-F238E27FC236}">
                          <a16:creationId xmlns:a16="http://schemas.microsoft.com/office/drawing/2014/main" id="{DC663A18-A570-F884-9F94-3D2206ACCBE5}"/>
                        </a:ext>
                      </a:extLst>
                    </p:cNvPr>
                    <p:cNvCxnSpPr>
                      <a:cxnSpLocks/>
                      <a:stCxn id="63" idx="1"/>
                      <a:endCxn id="63" idx="0"/>
                    </p:cNvCxnSpPr>
                    <p:nvPr/>
                  </p:nvCxnSpPr>
                  <p:spPr>
                    <a:xfrm flipV="1">
                      <a:off x="4028758" y="4677573"/>
                      <a:ext cx="716832" cy="716831"/>
                    </a:xfrm>
                    <a:prstGeom prst="line">
                      <a:avLst/>
                    </a:prstGeom>
                    <a:noFill/>
                    <a:ln w="9525" cap="flat" cmpd="sng" algn="ctr">
                      <a:solidFill>
                        <a:sysClr val="windowText" lastClr="000000"/>
                      </a:solidFill>
                      <a:prstDash val="solid"/>
                      <a:miter lim="800000"/>
                    </a:ln>
                    <a:effectLst/>
                  </p:spPr>
                </p:cxnSp>
                <p:cxnSp>
                  <p:nvCxnSpPr>
                    <p:cNvPr id="65" name="Straight Connector 64">
                      <a:extLst>
                        <a:ext uri="{FF2B5EF4-FFF2-40B4-BE49-F238E27FC236}">
                          <a16:creationId xmlns:a16="http://schemas.microsoft.com/office/drawing/2014/main" id="{EF37C5F4-C94F-149F-D98A-AF73FF6099D8}"/>
                        </a:ext>
                      </a:extLst>
                    </p:cNvPr>
                    <p:cNvCxnSpPr>
                      <a:cxnSpLocks/>
                    </p:cNvCxnSpPr>
                    <p:nvPr/>
                  </p:nvCxnSpPr>
                  <p:spPr>
                    <a:xfrm flipV="1">
                      <a:off x="3797968" y="4679123"/>
                      <a:ext cx="713232" cy="713232"/>
                    </a:xfrm>
                    <a:prstGeom prst="line">
                      <a:avLst/>
                    </a:prstGeom>
                    <a:noFill/>
                    <a:ln w="9525" cap="flat" cmpd="sng" algn="ctr">
                      <a:solidFill>
                        <a:sysClr val="windowText" lastClr="000000"/>
                      </a:solidFill>
                      <a:prstDash val="solid"/>
                      <a:miter lim="800000"/>
                    </a:ln>
                    <a:effectLst/>
                  </p:spPr>
                </p:cxnSp>
                <p:cxnSp>
                  <p:nvCxnSpPr>
                    <p:cNvPr id="66" name="Straight Connector 65">
                      <a:extLst>
                        <a:ext uri="{FF2B5EF4-FFF2-40B4-BE49-F238E27FC236}">
                          <a16:creationId xmlns:a16="http://schemas.microsoft.com/office/drawing/2014/main" id="{761F8772-251C-C53A-5323-750CEA6A2645}"/>
                        </a:ext>
                      </a:extLst>
                    </p:cNvPr>
                    <p:cNvCxnSpPr>
                      <a:cxnSpLocks/>
                    </p:cNvCxnSpPr>
                    <p:nvPr/>
                  </p:nvCxnSpPr>
                  <p:spPr>
                    <a:xfrm flipV="1">
                      <a:off x="4290077" y="4677071"/>
                      <a:ext cx="713232" cy="713232"/>
                    </a:xfrm>
                    <a:prstGeom prst="line">
                      <a:avLst/>
                    </a:prstGeom>
                    <a:noFill/>
                    <a:ln w="9525" cap="flat" cmpd="sng" algn="ctr">
                      <a:solidFill>
                        <a:sysClr val="windowText" lastClr="000000"/>
                      </a:solidFill>
                      <a:prstDash val="solid"/>
                      <a:miter lim="800000"/>
                    </a:ln>
                    <a:effectLst/>
                  </p:spPr>
                </p:cxnSp>
                <p:cxnSp>
                  <p:nvCxnSpPr>
                    <p:cNvPr id="67" name="Straight Connector 66">
                      <a:extLst>
                        <a:ext uri="{FF2B5EF4-FFF2-40B4-BE49-F238E27FC236}">
                          <a16:creationId xmlns:a16="http://schemas.microsoft.com/office/drawing/2014/main" id="{7823FED7-F7FC-14AC-F1EF-F427121DC892}"/>
                        </a:ext>
                      </a:extLst>
                    </p:cNvPr>
                    <p:cNvCxnSpPr>
                      <a:cxnSpLocks/>
                    </p:cNvCxnSpPr>
                    <p:nvPr/>
                  </p:nvCxnSpPr>
                  <p:spPr>
                    <a:xfrm>
                      <a:off x="3937668" y="5007038"/>
                      <a:ext cx="950976" cy="0"/>
                    </a:xfrm>
                    <a:prstGeom prst="line">
                      <a:avLst/>
                    </a:prstGeom>
                    <a:noFill/>
                    <a:ln w="9525" cap="flat" cmpd="sng" algn="ctr">
                      <a:solidFill>
                        <a:sysClr val="windowText" lastClr="000000"/>
                      </a:solidFill>
                      <a:prstDash val="solid"/>
                      <a:miter lim="800000"/>
                    </a:ln>
                    <a:effectLst/>
                  </p:spPr>
                </p:cxnSp>
                <p:cxnSp>
                  <p:nvCxnSpPr>
                    <p:cNvPr id="68" name="Straight Connector 67">
                      <a:extLst>
                        <a:ext uri="{FF2B5EF4-FFF2-40B4-BE49-F238E27FC236}">
                          <a16:creationId xmlns:a16="http://schemas.microsoft.com/office/drawing/2014/main" id="{988A714D-37C4-429C-7ACE-FC9FCDC51357}"/>
                        </a:ext>
                      </a:extLst>
                    </p:cNvPr>
                    <p:cNvCxnSpPr>
                      <a:cxnSpLocks/>
                    </p:cNvCxnSpPr>
                    <p:nvPr/>
                  </p:nvCxnSpPr>
                  <p:spPr>
                    <a:xfrm>
                      <a:off x="3742959" y="5204386"/>
                      <a:ext cx="960120" cy="0"/>
                    </a:xfrm>
                    <a:prstGeom prst="line">
                      <a:avLst/>
                    </a:prstGeom>
                    <a:noFill/>
                    <a:ln w="9525" cap="flat" cmpd="sng" algn="ctr">
                      <a:solidFill>
                        <a:sysClr val="windowText" lastClr="000000"/>
                      </a:solidFill>
                      <a:prstDash val="solid"/>
                      <a:miter lim="800000"/>
                    </a:ln>
                    <a:effectLst/>
                  </p:spPr>
                </p:cxnSp>
                <p:cxnSp>
                  <p:nvCxnSpPr>
                    <p:cNvPr id="69" name="Straight Connector 68">
                      <a:extLst>
                        <a:ext uri="{FF2B5EF4-FFF2-40B4-BE49-F238E27FC236}">
                          <a16:creationId xmlns:a16="http://schemas.microsoft.com/office/drawing/2014/main" id="{7B1BB776-B2EC-4044-DD1F-BADDEF1875F5}"/>
                        </a:ext>
                      </a:extLst>
                    </p:cNvPr>
                    <p:cNvCxnSpPr>
                      <a:cxnSpLocks/>
                    </p:cNvCxnSpPr>
                    <p:nvPr/>
                  </p:nvCxnSpPr>
                  <p:spPr>
                    <a:xfrm>
                      <a:off x="4117620" y="4829736"/>
                      <a:ext cx="950976" cy="0"/>
                    </a:xfrm>
                    <a:prstGeom prst="line">
                      <a:avLst/>
                    </a:prstGeom>
                    <a:noFill/>
                    <a:ln w="9525" cap="flat" cmpd="sng" algn="ctr">
                      <a:solidFill>
                        <a:sysClr val="windowText" lastClr="000000"/>
                      </a:solidFill>
                      <a:prstDash val="solid"/>
                      <a:miter lim="800000"/>
                    </a:ln>
                    <a:effectLst/>
                  </p:spPr>
                </p:cxnSp>
                <p:grpSp>
                  <p:nvGrpSpPr>
                    <p:cNvPr id="70" name="Group 69">
                      <a:extLst>
                        <a:ext uri="{FF2B5EF4-FFF2-40B4-BE49-F238E27FC236}">
                          <a16:creationId xmlns:a16="http://schemas.microsoft.com/office/drawing/2014/main" id="{FAECCF4B-72E3-3161-6AC6-B12D1A63D49F}"/>
                        </a:ext>
                      </a:extLst>
                    </p:cNvPr>
                    <p:cNvGrpSpPr/>
                    <p:nvPr/>
                  </p:nvGrpSpPr>
                  <p:grpSpPr>
                    <a:xfrm>
                      <a:off x="3799799" y="4834553"/>
                      <a:ext cx="1269167" cy="587223"/>
                      <a:chOff x="3799799" y="4834553"/>
                      <a:chExt cx="1269167" cy="587223"/>
                    </a:xfrm>
                  </p:grpSpPr>
                  <p:cxnSp>
                    <p:nvCxnSpPr>
                      <p:cNvPr id="71" name="Straight Connector 70">
                        <a:extLst>
                          <a:ext uri="{FF2B5EF4-FFF2-40B4-BE49-F238E27FC236}">
                            <a16:creationId xmlns:a16="http://schemas.microsoft.com/office/drawing/2014/main" id="{DFF9B1C0-2BC0-D8C4-776B-96B4A690BD9D}"/>
                          </a:ext>
                        </a:extLst>
                      </p:cNvPr>
                      <p:cNvCxnSpPr/>
                      <p:nvPr/>
                    </p:nvCxnSpPr>
                    <p:spPr>
                      <a:xfrm>
                        <a:off x="3799799" y="5394344"/>
                        <a:ext cx="0" cy="27432"/>
                      </a:xfrm>
                      <a:prstGeom prst="line">
                        <a:avLst/>
                      </a:prstGeom>
                      <a:noFill/>
                      <a:ln w="9525" cap="flat" cmpd="sng" algn="ctr">
                        <a:solidFill>
                          <a:sysClr val="windowText" lastClr="000000"/>
                        </a:solidFill>
                        <a:prstDash val="solid"/>
                        <a:miter lim="800000"/>
                      </a:ln>
                      <a:effectLst/>
                    </p:spPr>
                  </p:cxnSp>
                  <p:cxnSp>
                    <p:nvCxnSpPr>
                      <p:cNvPr id="72" name="Straight Connector 71">
                        <a:extLst>
                          <a:ext uri="{FF2B5EF4-FFF2-40B4-BE49-F238E27FC236}">
                            <a16:creationId xmlns:a16="http://schemas.microsoft.com/office/drawing/2014/main" id="{296F4014-5AFC-7929-0C40-19B9CE69F734}"/>
                          </a:ext>
                        </a:extLst>
                      </p:cNvPr>
                      <p:cNvCxnSpPr/>
                      <p:nvPr/>
                    </p:nvCxnSpPr>
                    <p:spPr>
                      <a:xfrm>
                        <a:off x="4031574" y="5394344"/>
                        <a:ext cx="0" cy="27432"/>
                      </a:xfrm>
                      <a:prstGeom prst="line">
                        <a:avLst/>
                      </a:prstGeom>
                      <a:noFill/>
                      <a:ln w="9525" cap="flat" cmpd="sng" algn="ctr">
                        <a:solidFill>
                          <a:sysClr val="windowText" lastClr="000000"/>
                        </a:solidFill>
                        <a:prstDash val="solid"/>
                        <a:miter lim="800000"/>
                      </a:ln>
                      <a:effectLst/>
                    </p:spPr>
                  </p:cxnSp>
                  <p:cxnSp>
                    <p:nvCxnSpPr>
                      <p:cNvPr id="73" name="Straight Connector 72">
                        <a:extLst>
                          <a:ext uri="{FF2B5EF4-FFF2-40B4-BE49-F238E27FC236}">
                            <a16:creationId xmlns:a16="http://schemas.microsoft.com/office/drawing/2014/main" id="{C02B81AB-8078-89EA-6AE5-04E065EF2760}"/>
                          </a:ext>
                        </a:extLst>
                      </p:cNvPr>
                      <p:cNvCxnSpPr/>
                      <p:nvPr/>
                    </p:nvCxnSpPr>
                    <p:spPr>
                      <a:xfrm>
                        <a:off x="4291924" y="5394344"/>
                        <a:ext cx="0" cy="27432"/>
                      </a:xfrm>
                      <a:prstGeom prst="line">
                        <a:avLst/>
                      </a:prstGeom>
                      <a:noFill/>
                      <a:ln w="9525" cap="flat" cmpd="sng" algn="ctr">
                        <a:solidFill>
                          <a:sysClr val="windowText" lastClr="000000"/>
                        </a:solidFill>
                        <a:prstDash val="solid"/>
                        <a:miter lim="800000"/>
                      </a:ln>
                      <a:effectLst/>
                    </p:spPr>
                  </p:cxnSp>
                  <p:cxnSp>
                    <p:nvCxnSpPr>
                      <p:cNvPr id="74" name="Straight Connector 73">
                        <a:extLst>
                          <a:ext uri="{FF2B5EF4-FFF2-40B4-BE49-F238E27FC236}">
                            <a16:creationId xmlns:a16="http://schemas.microsoft.com/office/drawing/2014/main" id="{6A159694-2E29-107E-98D1-27FE6850FEAF}"/>
                          </a:ext>
                        </a:extLst>
                      </p:cNvPr>
                      <p:cNvCxnSpPr/>
                      <p:nvPr/>
                    </p:nvCxnSpPr>
                    <p:spPr>
                      <a:xfrm>
                        <a:off x="4694316" y="5202853"/>
                        <a:ext cx="0" cy="27432"/>
                      </a:xfrm>
                      <a:prstGeom prst="line">
                        <a:avLst/>
                      </a:prstGeom>
                      <a:noFill/>
                      <a:ln w="9525" cap="flat" cmpd="sng" algn="ctr">
                        <a:solidFill>
                          <a:sysClr val="windowText" lastClr="000000"/>
                        </a:solidFill>
                        <a:prstDash val="solid"/>
                        <a:miter lim="800000"/>
                      </a:ln>
                      <a:effectLst/>
                    </p:spPr>
                  </p:cxnSp>
                  <p:cxnSp>
                    <p:nvCxnSpPr>
                      <p:cNvPr id="75" name="Straight Connector 74">
                        <a:extLst>
                          <a:ext uri="{FF2B5EF4-FFF2-40B4-BE49-F238E27FC236}">
                            <a16:creationId xmlns:a16="http://schemas.microsoft.com/office/drawing/2014/main" id="{6AF882B5-67AA-402B-94B1-28E2D0DA915F}"/>
                          </a:ext>
                        </a:extLst>
                      </p:cNvPr>
                      <p:cNvCxnSpPr/>
                      <p:nvPr/>
                    </p:nvCxnSpPr>
                    <p:spPr>
                      <a:xfrm>
                        <a:off x="4891166" y="5009178"/>
                        <a:ext cx="0" cy="27432"/>
                      </a:xfrm>
                      <a:prstGeom prst="line">
                        <a:avLst/>
                      </a:prstGeom>
                      <a:noFill/>
                      <a:ln w="9525" cap="flat" cmpd="sng" algn="ctr">
                        <a:solidFill>
                          <a:sysClr val="windowText" lastClr="000000"/>
                        </a:solidFill>
                        <a:prstDash val="solid"/>
                        <a:miter lim="800000"/>
                      </a:ln>
                      <a:effectLst/>
                    </p:spPr>
                  </p:cxnSp>
                  <p:cxnSp>
                    <p:nvCxnSpPr>
                      <p:cNvPr id="76" name="Straight Connector 75">
                        <a:extLst>
                          <a:ext uri="{FF2B5EF4-FFF2-40B4-BE49-F238E27FC236}">
                            <a16:creationId xmlns:a16="http://schemas.microsoft.com/office/drawing/2014/main" id="{156671F9-7C49-796A-E283-BE4F03A7340F}"/>
                          </a:ext>
                        </a:extLst>
                      </p:cNvPr>
                      <p:cNvCxnSpPr/>
                      <p:nvPr/>
                    </p:nvCxnSpPr>
                    <p:spPr>
                      <a:xfrm>
                        <a:off x="5068966" y="4834553"/>
                        <a:ext cx="0" cy="27432"/>
                      </a:xfrm>
                      <a:prstGeom prst="line">
                        <a:avLst/>
                      </a:prstGeom>
                      <a:noFill/>
                      <a:ln w="9525" cap="flat" cmpd="sng" algn="ctr">
                        <a:solidFill>
                          <a:sysClr val="windowText" lastClr="000000"/>
                        </a:solidFill>
                        <a:prstDash val="solid"/>
                        <a:miter lim="800000"/>
                      </a:ln>
                      <a:effectLst/>
                    </p:spPr>
                  </p:cxnSp>
                </p:grpSp>
              </p:grpSp>
            </p:grpSp>
          </p:grpSp>
          <p:grpSp>
            <p:nvGrpSpPr>
              <p:cNvPr id="12" name="Group 11">
                <a:extLst>
                  <a:ext uri="{FF2B5EF4-FFF2-40B4-BE49-F238E27FC236}">
                    <a16:creationId xmlns:a16="http://schemas.microsoft.com/office/drawing/2014/main" id="{68BD21D2-8C4E-4D7A-F862-9F2C581A65EA}"/>
                  </a:ext>
                </a:extLst>
              </p:cNvPr>
              <p:cNvGrpSpPr/>
              <p:nvPr/>
            </p:nvGrpSpPr>
            <p:grpSpPr>
              <a:xfrm>
                <a:off x="3205749" y="4008926"/>
                <a:ext cx="2462966" cy="1144749"/>
                <a:chOff x="3524315" y="2835244"/>
                <a:chExt cx="1938656" cy="901058"/>
              </a:xfrm>
            </p:grpSpPr>
            <p:grpSp>
              <p:nvGrpSpPr>
                <p:cNvPr id="21" name="Group 20">
                  <a:extLst>
                    <a:ext uri="{FF2B5EF4-FFF2-40B4-BE49-F238E27FC236}">
                      <a16:creationId xmlns:a16="http://schemas.microsoft.com/office/drawing/2014/main" id="{67F55EDB-A1AA-CE57-CA1A-1B31D87BF1EE}"/>
                    </a:ext>
                  </a:extLst>
                </p:cNvPr>
                <p:cNvGrpSpPr/>
                <p:nvPr/>
              </p:nvGrpSpPr>
              <p:grpSpPr>
                <a:xfrm>
                  <a:off x="3524315" y="2838779"/>
                  <a:ext cx="1008032" cy="896834"/>
                  <a:chOff x="2444527" y="6391190"/>
                  <a:chExt cx="777261" cy="691520"/>
                </a:xfrm>
              </p:grpSpPr>
              <p:sp>
                <p:nvSpPr>
                  <p:cNvPr id="37" name="Parallelogram 123">
                    <a:extLst>
                      <a:ext uri="{FF2B5EF4-FFF2-40B4-BE49-F238E27FC236}">
                        <a16:creationId xmlns:a16="http://schemas.microsoft.com/office/drawing/2014/main" id="{64148A78-2698-26F3-AB5C-DF273CA81745}"/>
                      </a:ext>
                    </a:extLst>
                  </p:cNvPr>
                  <p:cNvSpPr/>
                  <p:nvPr/>
                </p:nvSpPr>
                <p:spPr>
                  <a:xfrm rot="608511">
                    <a:off x="2998659" y="6391190"/>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38" name="Parallelogram 123">
                    <a:extLst>
                      <a:ext uri="{FF2B5EF4-FFF2-40B4-BE49-F238E27FC236}">
                        <a16:creationId xmlns:a16="http://schemas.microsoft.com/office/drawing/2014/main" id="{D6702C2D-F4E4-F328-7A52-4A7CB314DEBF}"/>
                      </a:ext>
                    </a:extLst>
                  </p:cNvPr>
                  <p:cNvSpPr/>
                  <p:nvPr/>
                </p:nvSpPr>
                <p:spPr>
                  <a:xfrm rot="608511">
                    <a:off x="2831021" y="6555917"/>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39" name="Parallelogram 123">
                    <a:extLst>
                      <a:ext uri="{FF2B5EF4-FFF2-40B4-BE49-F238E27FC236}">
                        <a16:creationId xmlns:a16="http://schemas.microsoft.com/office/drawing/2014/main" id="{94F7FA42-9B52-DE1C-082C-2F39835D9A6F}"/>
                      </a:ext>
                    </a:extLst>
                  </p:cNvPr>
                  <p:cNvSpPr/>
                  <p:nvPr/>
                </p:nvSpPr>
                <p:spPr>
                  <a:xfrm rot="608511">
                    <a:off x="2644157" y="6734984"/>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40" name="Parallelogram 123">
                    <a:extLst>
                      <a:ext uri="{FF2B5EF4-FFF2-40B4-BE49-F238E27FC236}">
                        <a16:creationId xmlns:a16="http://schemas.microsoft.com/office/drawing/2014/main" id="{3601A900-CF39-70BD-36D1-8D552C042F28}"/>
                      </a:ext>
                    </a:extLst>
                  </p:cNvPr>
                  <p:cNvSpPr/>
                  <p:nvPr/>
                </p:nvSpPr>
                <p:spPr>
                  <a:xfrm rot="608511">
                    <a:off x="2444527" y="6935737"/>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grpSp>
            <p:grpSp>
              <p:nvGrpSpPr>
                <p:cNvPr id="22" name="Group 21">
                  <a:extLst>
                    <a:ext uri="{FF2B5EF4-FFF2-40B4-BE49-F238E27FC236}">
                      <a16:creationId xmlns:a16="http://schemas.microsoft.com/office/drawing/2014/main" id="{13FDEEC8-7033-F930-D978-B72333860952}"/>
                    </a:ext>
                  </a:extLst>
                </p:cNvPr>
                <p:cNvGrpSpPr/>
                <p:nvPr/>
              </p:nvGrpSpPr>
              <p:grpSpPr>
                <a:xfrm>
                  <a:off x="3819577" y="2839468"/>
                  <a:ext cx="1008032" cy="896834"/>
                  <a:chOff x="2444527" y="6391190"/>
                  <a:chExt cx="777261" cy="691520"/>
                </a:xfrm>
              </p:grpSpPr>
              <p:sp>
                <p:nvSpPr>
                  <p:cNvPr id="33" name="Parallelogram 123">
                    <a:extLst>
                      <a:ext uri="{FF2B5EF4-FFF2-40B4-BE49-F238E27FC236}">
                        <a16:creationId xmlns:a16="http://schemas.microsoft.com/office/drawing/2014/main" id="{8CECCFF0-D3F0-AB1D-B605-599FC8ABD0E8}"/>
                      </a:ext>
                    </a:extLst>
                  </p:cNvPr>
                  <p:cNvSpPr/>
                  <p:nvPr/>
                </p:nvSpPr>
                <p:spPr>
                  <a:xfrm rot="608511">
                    <a:off x="2998659" y="6391190"/>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34" name="Parallelogram 123">
                    <a:extLst>
                      <a:ext uri="{FF2B5EF4-FFF2-40B4-BE49-F238E27FC236}">
                        <a16:creationId xmlns:a16="http://schemas.microsoft.com/office/drawing/2014/main" id="{EC6A7D7B-AB33-4163-1297-C7958C5FB5AF}"/>
                      </a:ext>
                    </a:extLst>
                  </p:cNvPr>
                  <p:cNvSpPr/>
                  <p:nvPr/>
                </p:nvSpPr>
                <p:spPr>
                  <a:xfrm rot="608511">
                    <a:off x="2831021" y="6555917"/>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35" name="Parallelogram 123">
                    <a:extLst>
                      <a:ext uri="{FF2B5EF4-FFF2-40B4-BE49-F238E27FC236}">
                        <a16:creationId xmlns:a16="http://schemas.microsoft.com/office/drawing/2014/main" id="{91C6F280-A98D-A0A1-E0BF-BB3A676AE58E}"/>
                      </a:ext>
                    </a:extLst>
                  </p:cNvPr>
                  <p:cNvSpPr/>
                  <p:nvPr/>
                </p:nvSpPr>
                <p:spPr>
                  <a:xfrm rot="608511">
                    <a:off x="2644157" y="6734984"/>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36" name="Parallelogram 123">
                    <a:extLst>
                      <a:ext uri="{FF2B5EF4-FFF2-40B4-BE49-F238E27FC236}">
                        <a16:creationId xmlns:a16="http://schemas.microsoft.com/office/drawing/2014/main" id="{0EA8D47D-258E-76A2-F144-8015DBD04EF4}"/>
                      </a:ext>
                    </a:extLst>
                  </p:cNvPr>
                  <p:cNvSpPr/>
                  <p:nvPr/>
                </p:nvSpPr>
                <p:spPr>
                  <a:xfrm rot="608511">
                    <a:off x="2444527" y="6935737"/>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grpSp>
            <p:grpSp>
              <p:nvGrpSpPr>
                <p:cNvPr id="23" name="Group 22">
                  <a:extLst>
                    <a:ext uri="{FF2B5EF4-FFF2-40B4-BE49-F238E27FC236}">
                      <a16:creationId xmlns:a16="http://schemas.microsoft.com/office/drawing/2014/main" id="{19D1D0F4-EF8C-ED76-22F4-81AEB78E457F}"/>
                    </a:ext>
                  </a:extLst>
                </p:cNvPr>
                <p:cNvGrpSpPr/>
                <p:nvPr/>
              </p:nvGrpSpPr>
              <p:grpSpPr>
                <a:xfrm>
                  <a:off x="4145460" y="2835244"/>
                  <a:ext cx="1008032" cy="896834"/>
                  <a:chOff x="2444527" y="6391190"/>
                  <a:chExt cx="777261" cy="691520"/>
                </a:xfrm>
              </p:grpSpPr>
              <p:sp>
                <p:nvSpPr>
                  <p:cNvPr id="29" name="Parallelogram 123">
                    <a:extLst>
                      <a:ext uri="{FF2B5EF4-FFF2-40B4-BE49-F238E27FC236}">
                        <a16:creationId xmlns:a16="http://schemas.microsoft.com/office/drawing/2014/main" id="{FBE15BC3-F060-35A1-F439-E9C5B4ACB930}"/>
                      </a:ext>
                    </a:extLst>
                  </p:cNvPr>
                  <p:cNvSpPr/>
                  <p:nvPr/>
                </p:nvSpPr>
                <p:spPr>
                  <a:xfrm rot="608511">
                    <a:off x="2998659" y="6391190"/>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30" name="Parallelogram 123">
                    <a:extLst>
                      <a:ext uri="{FF2B5EF4-FFF2-40B4-BE49-F238E27FC236}">
                        <a16:creationId xmlns:a16="http://schemas.microsoft.com/office/drawing/2014/main" id="{42F253A0-274D-F630-4AE7-C688A94F08F4}"/>
                      </a:ext>
                    </a:extLst>
                  </p:cNvPr>
                  <p:cNvSpPr/>
                  <p:nvPr/>
                </p:nvSpPr>
                <p:spPr>
                  <a:xfrm rot="608511">
                    <a:off x="2831021" y="6555917"/>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31" name="Parallelogram 123">
                    <a:extLst>
                      <a:ext uri="{FF2B5EF4-FFF2-40B4-BE49-F238E27FC236}">
                        <a16:creationId xmlns:a16="http://schemas.microsoft.com/office/drawing/2014/main" id="{CEB379A5-5B4C-3B0E-861E-DE651D24CD97}"/>
                      </a:ext>
                    </a:extLst>
                  </p:cNvPr>
                  <p:cNvSpPr/>
                  <p:nvPr/>
                </p:nvSpPr>
                <p:spPr>
                  <a:xfrm rot="608511">
                    <a:off x="2644157" y="6734984"/>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32" name="Parallelogram 123">
                    <a:extLst>
                      <a:ext uri="{FF2B5EF4-FFF2-40B4-BE49-F238E27FC236}">
                        <a16:creationId xmlns:a16="http://schemas.microsoft.com/office/drawing/2014/main" id="{44ACC763-6549-5549-2F5C-9A481CCD67FB}"/>
                      </a:ext>
                    </a:extLst>
                  </p:cNvPr>
                  <p:cNvSpPr/>
                  <p:nvPr/>
                </p:nvSpPr>
                <p:spPr>
                  <a:xfrm rot="608511">
                    <a:off x="2444527" y="6935737"/>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grpSp>
            <p:grpSp>
              <p:nvGrpSpPr>
                <p:cNvPr id="24" name="Group 23">
                  <a:extLst>
                    <a:ext uri="{FF2B5EF4-FFF2-40B4-BE49-F238E27FC236}">
                      <a16:creationId xmlns:a16="http://schemas.microsoft.com/office/drawing/2014/main" id="{28321F72-B324-BC85-0319-B71EFF61CF83}"/>
                    </a:ext>
                  </a:extLst>
                </p:cNvPr>
                <p:cNvGrpSpPr/>
                <p:nvPr/>
              </p:nvGrpSpPr>
              <p:grpSpPr>
                <a:xfrm>
                  <a:off x="4454939" y="2835408"/>
                  <a:ext cx="1008032" cy="896834"/>
                  <a:chOff x="2444527" y="6391190"/>
                  <a:chExt cx="777261" cy="691520"/>
                </a:xfrm>
              </p:grpSpPr>
              <p:sp>
                <p:nvSpPr>
                  <p:cNvPr id="25" name="Parallelogram 123">
                    <a:extLst>
                      <a:ext uri="{FF2B5EF4-FFF2-40B4-BE49-F238E27FC236}">
                        <a16:creationId xmlns:a16="http://schemas.microsoft.com/office/drawing/2014/main" id="{5EBEE730-91C7-DF95-791B-EDA128766A50}"/>
                      </a:ext>
                    </a:extLst>
                  </p:cNvPr>
                  <p:cNvSpPr/>
                  <p:nvPr/>
                </p:nvSpPr>
                <p:spPr>
                  <a:xfrm rot="608511">
                    <a:off x="2998659" y="6391190"/>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26" name="Parallelogram 123">
                    <a:extLst>
                      <a:ext uri="{FF2B5EF4-FFF2-40B4-BE49-F238E27FC236}">
                        <a16:creationId xmlns:a16="http://schemas.microsoft.com/office/drawing/2014/main" id="{16E24EF8-3E67-E563-82D5-673BD8D6ABBA}"/>
                      </a:ext>
                    </a:extLst>
                  </p:cNvPr>
                  <p:cNvSpPr/>
                  <p:nvPr/>
                </p:nvSpPr>
                <p:spPr>
                  <a:xfrm rot="608511">
                    <a:off x="2831021" y="6555917"/>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27" name="Parallelogram 123">
                    <a:extLst>
                      <a:ext uri="{FF2B5EF4-FFF2-40B4-BE49-F238E27FC236}">
                        <a16:creationId xmlns:a16="http://schemas.microsoft.com/office/drawing/2014/main" id="{6A5EFD57-E253-232F-C15F-3600AA907750}"/>
                      </a:ext>
                    </a:extLst>
                  </p:cNvPr>
                  <p:cNvSpPr/>
                  <p:nvPr/>
                </p:nvSpPr>
                <p:spPr>
                  <a:xfrm rot="608511">
                    <a:off x="2655174" y="6734984"/>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sp>
                <p:nvSpPr>
                  <p:cNvPr id="28" name="Parallelogram 123">
                    <a:extLst>
                      <a:ext uri="{FF2B5EF4-FFF2-40B4-BE49-F238E27FC236}">
                        <a16:creationId xmlns:a16="http://schemas.microsoft.com/office/drawing/2014/main" id="{2BBB8AF1-970E-C2EF-7A71-648DC0236D19}"/>
                      </a:ext>
                    </a:extLst>
                  </p:cNvPr>
                  <p:cNvSpPr/>
                  <p:nvPr/>
                </p:nvSpPr>
                <p:spPr>
                  <a:xfrm rot="608511">
                    <a:off x="2444527" y="6935737"/>
                    <a:ext cx="223129" cy="146973"/>
                  </a:xfrm>
                  <a:custGeom>
                    <a:avLst/>
                    <a:gdLst>
                      <a:gd name="connsiteX0" fmla="*/ 0 w 228232"/>
                      <a:gd name="connsiteY0" fmla="*/ 120507 h 120507"/>
                      <a:gd name="connsiteX1" fmla="*/ 91249 w 228232"/>
                      <a:gd name="connsiteY1" fmla="*/ 0 h 120507"/>
                      <a:gd name="connsiteX2" fmla="*/ 228232 w 228232"/>
                      <a:gd name="connsiteY2" fmla="*/ 0 h 120507"/>
                      <a:gd name="connsiteX3" fmla="*/ 136983 w 228232"/>
                      <a:gd name="connsiteY3" fmla="*/ 120507 h 120507"/>
                      <a:gd name="connsiteX4" fmla="*/ 0 w 228232"/>
                      <a:gd name="connsiteY4" fmla="*/ 120507 h 120507"/>
                      <a:gd name="connsiteX0" fmla="*/ 0 w 243630"/>
                      <a:gd name="connsiteY0" fmla="*/ 142614 h 142614"/>
                      <a:gd name="connsiteX1" fmla="*/ 91249 w 243630"/>
                      <a:gd name="connsiteY1" fmla="*/ 22107 h 142614"/>
                      <a:gd name="connsiteX2" fmla="*/ 243630 w 243630"/>
                      <a:gd name="connsiteY2" fmla="*/ 0 h 142614"/>
                      <a:gd name="connsiteX3" fmla="*/ 136983 w 243630"/>
                      <a:gd name="connsiteY3" fmla="*/ 142614 h 142614"/>
                      <a:gd name="connsiteX4" fmla="*/ 0 w 243630"/>
                      <a:gd name="connsiteY4" fmla="*/ 142614 h 142614"/>
                      <a:gd name="connsiteX0" fmla="*/ 0 w 256792"/>
                      <a:gd name="connsiteY0" fmla="*/ 177222 h 177222"/>
                      <a:gd name="connsiteX1" fmla="*/ 104411 w 256792"/>
                      <a:gd name="connsiteY1" fmla="*/ 22107 h 177222"/>
                      <a:gd name="connsiteX2" fmla="*/ 256792 w 256792"/>
                      <a:gd name="connsiteY2" fmla="*/ 0 h 177222"/>
                      <a:gd name="connsiteX3" fmla="*/ 150145 w 256792"/>
                      <a:gd name="connsiteY3" fmla="*/ 142614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52941 w 256792"/>
                      <a:gd name="connsiteY3" fmla="*/ 158241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8539 w 256792"/>
                      <a:gd name="connsiteY3" fmla="*/ 15497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6534 w 256792"/>
                      <a:gd name="connsiteY3" fmla="*/ 143020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5471 w 256792"/>
                      <a:gd name="connsiteY3" fmla="*/ 159668 h 177222"/>
                      <a:gd name="connsiteX4" fmla="*/ 0 w 256792"/>
                      <a:gd name="connsiteY4" fmla="*/ 177222 h 177222"/>
                      <a:gd name="connsiteX0" fmla="*/ 0 w 256792"/>
                      <a:gd name="connsiteY0" fmla="*/ 177222 h 177222"/>
                      <a:gd name="connsiteX1" fmla="*/ 104411 w 256792"/>
                      <a:gd name="connsiteY1" fmla="*/ 22107 h 177222"/>
                      <a:gd name="connsiteX2" fmla="*/ 256792 w 256792"/>
                      <a:gd name="connsiteY2" fmla="*/ 0 h 177222"/>
                      <a:gd name="connsiteX3" fmla="*/ 147202 w 256792"/>
                      <a:gd name="connsiteY3" fmla="*/ 147005 h 177222"/>
                      <a:gd name="connsiteX4" fmla="*/ 0 w 256792"/>
                      <a:gd name="connsiteY4" fmla="*/ 177222 h 177222"/>
                      <a:gd name="connsiteX0" fmla="*/ 0 w 266661"/>
                      <a:gd name="connsiteY0" fmla="*/ 187327 h 187327"/>
                      <a:gd name="connsiteX1" fmla="*/ 104411 w 266661"/>
                      <a:gd name="connsiteY1" fmla="*/ 32212 h 187327"/>
                      <a:gd name="connsiteX2" fmla="*/ 266661 w 266661"/>
                      <a:gd name="connsiteY2" fmla="*/ 0 h 187327"/>
                      <a:gd name="connsiteX3" fmla="*/ 147202 w 266661"/>
                      <a:gd name="connsiteY3" fmla="*/ 157110 h 187327"/>
                      <a:gd name="connsiteX4" fmla="*/ 0 w 266661"/>
                      <a:gd name="connsiteY4" fmla="*/ 187327 h 187327"/>
                      <a:gd name="connsiteX0" fmla="*/ 0 w 266661"/>
                      <a:gd name="connsiteY0" fmla="*/ 187327 h 187327"/>
                      <a:gd name="connsiteX1" fmla="*/ 104411 w 266661"/>
                      <a:gd name="connsiteY1" fmla="*/ 32212 h 187327"/>
                      <a:gd name="connsiteX2" fmla="*/ 266661 w 266661"/>
                      <a:gd name="connsiteY2" fmla="*/ 0 h 187327"/>
                      <a:gd name="connsiteX3" fmla="*/ 159076 w 266661"/>
                      <a:gd name="connsiteY3" fmla="*/ 158955 h 187327"/>
                      <a:gd name="connsiteX4" fmla="*/ 0 w 266661"/>
                      <a:gd name="connsiteY4" fmla="*/ 187327 h 187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61" h="187327">
                        <a:moveTo>
                          <a:pt x="0" y="187327"/>
                        </a:moveTo>
                        <a:lnTo>
                          <a:pt x="104411" y="32212"/>
                        </a:lnTo>
                        <a:lnTo>
                          <a:pt x="266661" y="0"/>
                        </a:lnTo>
                        <a:lnTo>
                          <a:pt x="159076" y="158955"/>
                        </a:lnTo>
                        <a:lnTo>
                          <a:pt x="0" y="187327"/>
                        </a:lnTo>
                        <a:close/>
                      </a:path>
                    </a:pathLst>
                  </a:custGeom>
                  <a:solidFill>
                    <a:srgbClr val="70AD47">
                      <a:lumMod val="20000"/>
                      <a:lumOff val="80000"/>
                    </a:srgbClr>
                  </a:solid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venir Next" panose="020B0503020202020204" pitchFamily="34" charset="0"/>
                      <a:ea typeface="+mn-ea"/>
                      <a:cs typeface="+mn-cs"/>
                    </a:endParaRPr>
                  </a:p>
                </p:txBody>
              </p:sp>
            </p:grpSp>
          </p:grpSp>
          <p:sp>
            <p:nvSpPr>
              <p:cNvPr id="13" name="Rectangle 12">
                <a:extLst>
                  <a:ext uri="{FF2B5EF4-FFF2-40B4-BE49-F238E27FC236}">
                    <a16:creationId xmlns:a16="http://schemas.microsoft.com/office/drawing/2014/main" id="{36D85E3C-2292-9CA1-871B-720FBADC7C3A}"/>
                  </a:ext>
                </a:extLst>
              </p:cNvPr>
              <p:cNvSpPr/>
              <p:nvPr/>
            </p:nvSpPr>
            <p:spPr>
              <a:xfrm>
                <a:off x="416994" y="4313357"/>
                <a:ext cx="2289191" cy="1317205"/>
              </a:xfrm>
              <a:prstGeom prst="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grpSp>
            <p:nvGrpSpPr>
              <p:cNvPr id="14" name="Group 13">
                <a:extLst>
                  <a:ext uri="{FF2B5EF4-FFF2-40B4-BE49-F238E27FC236}">
                    <a16:creationId xmlns:a16="http://schemas.microsoft.com/office/drawing/2014/main" id="{B7A8FDE9-0F48-2DBF-981B-737416B5CBC5}"/>
                  </a:ext>
                </a:extLst>
              </p:cNvPr>
              <p:cNvGrpSpPr/>
              <p:nvPr/>
            </p:nvGrpSpPr>
            <p:grpSpPr>
              <a:xfrm>
                <a:off x="416994" y="4019775"/>
                <a:ext cx="2289191" cy="1508415"/>
                <a:chOff x="1053260" y="2822902"/>
                <a:chExt cx="1988169" cy="1508415"/>
              </a:xfrm>
            </p:grpSpPr>
            <p:sp>
              <p:nvSpPr>
                <p:cNvPr id="17" name="Rectangle 16">
                  <a:extLst>
                    <a:ext uri="{FF2B5EF4-FFF2-40B4-BE49-F238E27FC236}">
                      <a16:creationId xmlns:a16="http://schemas.microsoft.com/office/drawing/2014/main" id="{EFE6FCE9-25B3-B259-BC19-8BD60F9F37D6}"/>
                    </a:ext>
                  </a:extLst>
                </p:cNvPr>
                <p:cNvSpPr/>
                <p:nvPr/>
              </p:nvSpPr>
              <p:spPr>
                <a:xfrm rot="5400000">
                  <a:off x="1763347" y="2589824"/>
                  <a:ext cx="560100" cy="1801314"/>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venir Next" panose="020B0503020202020204" pitchFamily="34" charset="0"/>
                      <a:ea typeface="+mn-ea"/>
                      <a:cs typeface="Arial" panose="020B0604020202020204" pitchFamily="34" charset="0"/>
                    </a:rPr>
                    <a:t>Vault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venir Next" panose="020B0503020202020204" pitchFamily="34" charset="0"/>
                      <a:ea typeface="+mn-ea"/>
                      <a:cs typeface="Arial" panose="020B0604020202020204" pitchFamily="34" charset="0"/>
                    </a:rPr>
                    <a:t>Controller</a:t>
                  </a:r>
                </a:p>
              </p:txBody>
            </p:sp>
            <p:sp>
              <p:nvSpPr>
                <p:cNvPr id="18" name="Rectangle 17">
                  <a:extLst>
                    <a:ext uri="{FF2B5EF4-FFF2-40B4-BE49-F238E27FC236}">
                      <a16:creationId xmlns:a16="http://schemas.microsoft.com/office/drawing/2014/main" id="{3DE2221D-E619-B39B-CC81-4B915A060594}"/>
                    </a:ext>
                  </a:extLst>
                </p:cNvPr>
                <p:cNvSpPr/>
                <p:nvPr/>
              </p:nvSpPr>
              <p:spPr>
                <a:xfrm rot="5400000">
                  <a:off x="1248188" y="3766797"/>
                  <a:ext cx="462580" cy="666459"/>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Avenir Next" panose="020B0503020202020204" pitchFamily="34" charset="0"/>
                      <a:ea typeface="+mn-ea"/>
                      <a:cs typeface="Arial" panose="020B0604020202020204" pitchFamily="34" charset="0"/>
                    </a:rPr>
                    <a:t>PHY</a:t>
                  </a:r>
                </a:p>
              </p:txBody>
            </p:sp>
            <p:sp>
              <p:nvSpPr>
                <p:cNvPr id="19" name="Rectangle 18">
                  <a:extLst>
                    <a:ext uri="{FF2B5EF4-FFF2-40B4-BE49-F238E27FC236}">
                      <a16:creationId xmlns:a16="http://schemas.microsoft.com/office/drawing/2014/main" id="{4E4B8DA4-73F6-23AC-7D37-B58D440C3035}"/>
                    </a:ext>
                  </a:extLst>
                </p:cNvPr>
                <p:cNvSpPr/>
                <p:nvPr/>
              </p:nvSpPr>
              <p:spPr>
                <a:xfrm>
                  <a:off x="1947963" y="3868225"/>
                  <a:ext cx="988989" cy="462581"/>
                </a:xfrm>
                <a:prstGeom prst="rect">
                  <a:avLst/>
                </a:prstGeom>
                <a:solidFill>
                  <a:schemeClr val="accent2">
                    <a:lumMod val="20000"/>
                    <a:lumOff val="80000"/>
                  </a:schemeClr>
                </a:solid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dirty="0">
                      <a:ln>
                        <a:noFill/>
                      </a:ln>
                      <a:solidFill>
                        <a:srgbClr val="E16161"/>
                      </a:solidFill>
                      <a:effectLst/>
                      <a:uLnTx/>
                      <a:uFillTx/>
                      <a:latin typeface="Avenir Next" panose="020B0503020202020204" pitchFamily="34" charset="0"/>
                      <a:ea typeface="+mn-ea"/>
                      <a:cs typeface="Arial" panose="020B0604020202020204" pitchFamily="34" charset="0"/>
                    </a:rPr>
                    <a:t>Processing-Near-Vault</a:t>
                  </a:r>
                </a:p>
              </p:txBody>
            </p:sp>
            <p:sp>
              <p:nvSpPr>
                <p:cNvPr id="20" name="Rectangle 19">
                  <a:extLst>
                    <a:ext uri="{FF2B5EF4-FFF2-40B4-BE49-F238E27FC236}">
                      <a16:creationId xmlns:a16="http://schemas.microsoft.com/office/drawing/2014/main" id="{325CA127-B522-9490-D11E-55ECDC18FD34}"/>
                    </a:ext>
                  </a:extLst>
                </p:cNvPr>
                <p:cNvSpPr/>
                <p:nvPr/>
              </p:nvSpPr>
              <p:spPr>
                <a:xfrm>
                  <a:off x="1053260" y="2822902"/>
                  <a:ext cx="1988169" cy="253792"/>
                </a:xfrm>
                <a:prstGeom prst="rect">
                  <a:avLst/>
                </a:prstGeom>
                <a:no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Avenir Next" panose="020B0503020202020204" pitchFamily="34" charset="0"/>
                      <a:ea typeface="+mn-ea"/>
                      <a:cs typeface="Arial" panose="020B0604020202020204" pitchFamily="34" charset="0"/>
                    </a:rPr>
                    <a:t>DRAM Vault</a:t>
                  </a:r>
                </a:p>
              </p:txBody>
            </p:sp>
          </p:grpSp>
          <p:cxnSp>
            <p:nvCxnSpPr>
              <p:cNvPr id="15" name="Straight Connector 14">
                <a:extLst>
                  <a:ext uri="{FF2B5EF4-FFF2-40B4-BE49-F238E27FC236}">
                    <a16:creationId xmlns:a16="http://schemas.microsoft.com/office/drawing/2014/main" id="{AC0D6C40-DFFD-B113-ED53-03458D28C230}"/>
                  </a:ext>
                </a:extLst>
              </p:cNvPr>
              <p:cNvCxnSpPr>
                <a:cxnSpLocks/>
              </p:cNvCxnSpPr>
              <p:nvPr/>
            </p:nvCxnSpPr>
            <p:spPr>
              <a:xfrm flipH="1" flipV="1">
                <a:off x="5510825" y="4228779"/>
                <a:ext cx="860576" cy="2088626"/>
              </a:xfrm>
              <a:prstGeom prst="line">
                <a:avLst/>
              </a:prstGeom>
              <a:noFill/>
              <a:ln w="9525" cap="flat" cmpd="sng" algn="ctr">
                <a:solidFill>
                  <a:sysClr val="windowText" lastClr="000000"/>
                </a:solidFill>
                <a:prstDash val="dash"/>
                <a:miter lim="800000"/>
              </a:ln>
              <a:effectLst/>
            </p:spPr>
          </p:cxnSp>
          <p:cxnSp>
            <p:nvCxnSpPr>
              <p:cNvPr id="16" name="Straight Connector 15">
                <a:extLst>
                  <a:ext uri="{FF2B5EF4-FFF2-40B4-BE49-F238E27FC236}">
                    <a16:creationId xmlns:a16="http://schemas.microsoft.com/office/drawing/2014/main" id="{470CF9C2-B37E-0934-0487-BAA32C8693A0}"/>
                  </a:ext>
                </a:extLst>
              </p:cNvPr>
              <p:cNvCxnSpPr>
                <a:cxnSpLocks/>
              </p:cNvCxnSpPr>
              <p:nvPr/>
            </p:nvCxnSpPr>
            <p:spPr>
              <a:xfrm flipH="1">
                <a:off x="5650745" y="3837207"/>
                <a:ext cx="682204" cy="198946"/>
              </a:xfrm>
              <a:prstGeom prst="line">
                <a:avLst/>
              </a:prstGeom>
              <a:noFill/>
              <a:ln w="9525" cap="flat" cmpd="sng" algn="ctr">
                <a:solidFill>
                  <a:sysClr val="windowText" lastClr="000000"/>
                </a:solidFill>
                <a:prstDash val="dash"/>
                <a:miter lim="800000"/>
              </a:ln>
              <a:effectLst/>
            </p:spPr>
          </p:cxnSp>
        </p:grpSp>
      </p:grpSp>
      <p:grpSp>
        <p:nvGrpSpPr>
          <p:cNvPr id="142" name="Group 141">
            <a:extLst>
              <a:ext uri="{FF2B5EF4-FFF2-40B4-BE49-F238E27FC236}">
                <a16:creationId xmlns:a16="http://schemas.microsoft.com/office/drawing/2014/main" id="{CA861C42-B756-6464-B41B-453233FC275B}"/>
              </a:ext>
            </a:extLst>
          </p:cNvPr>
          <p:cNvGrpSpPr/>
          <p:nvPr/>
        </p:nvGrpSpPr>
        <p:grpSpPr>
          <a:xfrm>
            <a:off x="169011" y="1185914"/>
            <a:ext cx="9448800" cy="874934"/>
            <a:chOff x="568179" y="3421559"/>
            <a:chExt cx="8407213" cy="883480"/>
          </a:xfrm>
        </p:grpSpPr>
        <p:sp>
          <p:nvSpPr>
            <p:cNvPr id="143" name="TextBox 142">
              <a:extLst>
                <a:ext uri="{FF2B5EF4-FFF2-40B4-BE49-F238E27FC236}">
                  <a16:creationId xmlns:a16="http://schemas.microsoft.com/office/drawing/2014/main" id="{1691201B-09D1-ACFB-AE9A-44C6E956EC16}"/>
                </a:ext>
              </a:extLst>
            </p:cNvPr>
            <p:cNvSpPr txBox="1"/>
            <p:nvPr/>
          </p:nvSpPr>
          <p:spPr>
            <a:xfrm>
              <a:off x="568179" y="3421559"/>
              <a:ext cx="474011"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lumMod val="65000"/>
                      <a:lumOff val="35000"/>
                    </a:prstClr>
                  </a:solidFill>
                  <a:effectLst/>
                  <a:uLnTx/>
                  <a:uFillTx/>
                  <a:latin typeface="Avenir Next" panose="020B0503020202020204" pitchFamily="34" charset="0"/>
                  <a:ea typeface="+mn-ea"/>
                  <a:cs typeface="Gill Sans MT"/>
                </a:rPr>
                <a:t>1</a:t>
              </a:r>
            </a:p>
          </p:txBody>
        </p:sp>
        <p:sp>
          <p:nvSpPr>
            <p:cNvPr id="144" name="TextBox 143">
              <a:extLst>
                <a:ext uri="{FF2B5EF4-FFF2-40B4-BE49-F238E27FC236}">
                  <a16:creationId xmlns:a16="http://schemas.microsoft.com/office/drawing/2014/main" id="{B120920D-6FD2-C5BC-6413-DBE726B90E98}"/>
                </a:ext>
              </a:extLst>
            </p:cNvPr>
            <p:cNvSpPr txBox="1"/>
            <p:nvPr/>
          </p:nvSpPr>
          <p:spPr>
            <a:xfrm>
              <a:off x="974390" y="3528082"/>
              <a:ext cx="8001002" cy="77695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E16161"/>
                  </a:solidFill>
                  <a:effectLst/>
                  <a:uLnTx/>
                  <a:uFillTx/>
                  <a:latin typeface="Avenir Next" panose="020B0503020202020204" pitchFamily="34" charset="0"/>
                  <a:ea typeface="+mn-ea"/>
                  <a:cs typeface="Gill Sans MT"/>
                </a:rPr>
                <a:t>Processing-</a:t>
              </a:r>
              <a:r>
                <a:rPr kumimoji="0" lang="en-US" sz="2200" b="1" i="0" u="sng" strike="noStrike" kern="1200" cap="none" spc="0" normalizeH="0" baseline="0" noProof="0" dirty="0">
                  <a:ln>
                    <a:noFill/>
                  </a:ln>
                  <a:solidFill>
                    <a:srgbClr val="E16161"/>
                  </a:solidFill>
                  <a:effectLst/>
                  <a:uLnTx/>
                  <a:uFillTx/>
                  <a:latin typeface="Avenir Next" panose="020B0503020202020204" pitchFamily="34" charset="0"/>
                  <a:ea typeface="+mn-ea"/>
                  <a:cs typeface="Gill Sans MT"/>
                </a:rPr>
                <a:t>Near</a:t>
              </a:r>
              <a:r>
                <a:rPr kumimoji="0" lang="en-US" sz="2200" b="1" i="0" u="none" strike="noStrike" kern="1200" cap="none" spc="0" normalizeH="0" baseline="0" noProof="0" dirty="0">
                  <a:ln>
                    <a:noFill/>
                  </a:ln>
                  <a:solidFill>
                    <a:srgbClr val="E16161"/>
                  </a:solidFill>
                  <a:effectLst/>
                  <a:uLnTx/>
                  <a:uFillTx/>
                  <a:latin typeface="Avenir Next" panose="020B0503020202020204" pitchFamily="34" charset="0"/>
                  <a:ea typeface="+mn-ea"/>
                  <a:cs typeface="Gill Sans MT"/>
                </a:rPr>
                <a:t>-Memory</a:t>
              </a:r>
              <a:r>
                <a:rPr kumimoji="0" lang="en-US" sz="2200" b="0" i="0" u="none" strike="noStrike" kern="1200" cap="none" spc="0" normalizeH="0" baseline="0" noProof="0" dirty="0">
                  <a:ln>
                    <a:noFill/>
                  </a:ln>
                  <a:solidFill>
                    <a:srgbClr val="1F497D"/>
                  </a:solidFill>
                  <a:effectLst/>
                  <a:uLnTx/>
                  <a:uFillTx/>
                  <a:latin typeface="Avenir Next" panose="020B0503020202020204" pitchFamily="34" charset="0"/>
                  <a:ea typeface="+mn-ea"/>
                  <a:cs typeface="Gill Sans MT"/>
                </a:rPr>
                <a:t>: </a:t>
              </a:r>
              <a:r>
                <a:rPr kumimoji="0" lang="en-US" sz="22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Computation</a:t>
              </a:r>
              <a:r>
                <a:rPr kumimoji="0" lang="en-US" sz="22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rPr>
                <a:t> </a:t>
              </a:r>
              <a:r>
                <a:rPr kumimoji="0" lang="en-US" sz="2200" b="0" i="0" u="none" strike="noStrike" kern="1200" cap="none" spc="0" normalizeH="0" baseline="0" noProof="0" dirty="0">
                  <a:ln>
                    <a:noFill/>
                  </a:ln>
                  <a:solidFill>
                    <a:srgbClr val="E16161"/>
                  </a:solidFill>
                  <a:effectLst/>
                  <a:uLnTx/>
                  <a:uFillTx/>
                  <a:latin typeface="Avenir Next" panose="020B0503020202020204" pitchFamily="34" charset="0"/>
                  <a:ea typeface="+mn-ea"/>
                  <a:cs typeface="Gill Sans MT"/>
                </a:rPr>
                <a:t>logic is added</a:t>
              </a:r>
              <a:r>
                <a:rPr kumimoji="0" lang="en-US" sz="2200" b="0" i="0" u="none" strike="noStrike" kern="1200" cap="none" spc="0" normalizeH="0" baseline="0" noProof="0" dirty="0">
                  <a:ln>
                    <a:noFill/>
                  </a:ln>
                  <a:solidFill>
                    <a:srgbClr val="FF595E"/>
                  </a:solidFill>
                  <a:effectLst/>
                  <a:uLnTx/>
                  <a:uFillTx/>
                  <a:latin typeface="Avenir Next" panose="020B0503020202020204" pitchFamily="34" charset="0"/>
                  <a:ea typeface="+mn-ea"/>
                  <a:cs typeface="Gill Sans MT"/>
                </a:rPr>
                <a:t> </a:t>
              </a:r>
              <a:r>
                <a:rPr kumimoji="0" lang="en-US" sz="22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to the    </a:t>
              </a:r>
              <a:r>
                <a:rPr kumimoji="0" lang="en-US" sz="2200" b="0" i="0" u="none" strike="noStrike" kern="1200" cap="none" spc="0" normalizeH="0" baseline="0" noProof="0" dirty="0">
                  <a:ln>
                    <a:noFill/>
                  </a:ln>
                  <a:solidFill>
                    <a:srgbClr val="E16161"/>
                  </a:solidFill>
                  <a:effectLst/>
                  <a:uLnTx/>
                  <a:uFillTx/>
                  <a:latin typeface="Avenir Next" panose="020B0503020202020204" pitchFamily="34" charset="0"/>
                  <a:ea typeface="+mn-ea"/>
                  <a:cs typeface="Gill Sans MT"/>
                </a:rPr>
                <a:t>same die as memory</a:t>
              </a:r>
              <a:r>
                <a:rPr kumimoji="0" lang="en-US" sz="22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rPr>
                <a:t> </a:t>
              </a:r>
              <a:r>
                <a:rPr kumimoji="0" lang="en-US" sz="22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or to the </a:t>
              </a:r>
              <a:r>
                <a:rPr kumimoji="0" lang="en-US" sz="2200" b="0" i="0" u="none" strike="noStrike" kern="1200" cap="none" spc="0" normalizeH="0" baseline="0" noProof="0" dirty="0">
                  <a:ln>
                    <a:noFill/>
                  </a:ln>
                  <a:solidFill>
                    <a:srgbClr val="E16161"/>
                  </a:solidFill>
                  <a:effectLst/>
                  <a:uLnTx/>
                  <a:uFillTx/>
                  <a:latin typeface="Avenir Next" panose="020B0503020202020204" pitchFamily="34" charset="0"/>
                  <a:ea typeface="+mn-ea"/>
                  <a:cs typeface="Gill Sans MT"/>
                </a:rPr>
                <a:t>logic layer </a:t>
              </a:r>
              <a:r>
                <a:rPr kumimoji="0" lang="en-US" sz="22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of 3D-stacked memory</a:t>
              </a:r>
            </a:p>
          </p:txBody>
        </p:sp>
      </p:grpSp>
      <p:grpSp>
        <p:nvGrpSpPr>
          <p:cNvPr id="145" name="Group 144">
            <a:extLst>
              <a:ext uri="{FF2B5EF4-FFF2-40B4-BE49-F238E27FC236}">
                <a16:creationId xmlns:a16="http://schemas.microsoft.com/office/drawing/2014/main" id="{D3F8991A-89D3-1EAE-A333-DB22CA481894}"/>
              </a:ext>
            </a:extLst>
          </p:cNvPr>
          <p:cNvGrpSpPr/>
          <p:nvPr/>
        </p:nvGrpSpPr>
        <p:grpSpPr>
          <a:xfrm>
            <a:off x="169011" y="2276872"/>
            <a:ext cx="9144000" cy="848609"/>
            <a:chOff x="406767" y="3421560"/>
            <a:chExt cx="8475011" cy="856896"/>
          </a:xfrm>
        </p:grpSpPr>
        <p:sp>
          <p:nvSpPr>
            <p:cNvPr id="146" name="TextBox 145">
              <a:extLst>
                <a:ext uri="{FF2B5EF4-FFF2-40B4-BE49-F238E27FC236}">
                  <a16:creationId xmlns:a16="http://schemas.microsoft.com/office/drawing/2014/main" id="{E6D8A42F-A19F-FC2C-2748-55631161CD29}"/>
                </a:ext>
              </a:extLst>
            </p:cNvPr>
            <p:cNvSpPr txBox="1"/>
            <p:nvPr/>
          </p:nvSpPr>
          <p:spPr>
            <a:xfrm>
              <a:off x="406767" y="3421560"/>
              <a:ext cx="474011"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lumMod val="65000"/>
                      <a:lumOff val="35000"/>
                    </a:prstClr>
                  </a:solidFill>
                  <a:effectLst/>
                  <a:uLnTx/>
                  <a:uFillTx/>
                  <a:latin typeface="Avenir Next" panose="020B0503020202020204" pitchFamily="34" charset="0"/>
                  <a:ea typeface="+mn-ea"/>
                  <a:cs typeface="Gill Sans MT"/>
                </a:rPr>
                <a:t>2</a:t>
              </a:r>
            </a:p>
          </p:txBody>
        </p:sp>
        <p:sp>
          <p:nvSpPr>
            <p:cNvPr id="147" name="TextBox 146">
              <a:extLst>
                <a:ext uri="{FF2B5EF4-FFF2-40B4-BE49-F238E27FC236}">
                  <a16:creationId xmlns:a16="http://schemas.microsoft.com/office/drawing/2014/main" id="{6E987BB1-B568-485D-558D-86BC9451A2BF}"/>
                </a:ext>
              </a:extLst>
            </p:cNvPr>
            <p:cNvSpPr txBox="1"/>
            <p:nvPr/>
          </p:nvSpPr>
          <p:spPr>
            <a:xfrm>
              <a:off x="880776" y="3501501"/>
              <a:ext cx="8001002" cy="7769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694C93"/>
                  </a:solidFill>
                  <a:effectLst/>
                  <a:uLnTx/>
                  <a:uFillTx/>
                  <a:latin typeface="Avenir Next" panose="020B0503020202020204" pitchFamily="34" charset="0"/>
                  <a:ea typeface="+mn-ea"/>
                  <a:cs typeface="Gill Sans MT"/>
                </a:rPr>
                <a:t>Processing-</a:t>
              </a:r>
              <a:r>
                <a:rPr kumimoji="0" lang="en-US" sz="2200" b="1" i="0" u="sng" strike="noStrike" kern="1200" cap="none" spc="0" normalizeH="0" baseline="0" noProof="0" dirty="0">
                  <a:ln>
                    <a:noFill/>
                  </a:ln>
                  <a:solidFill>
                    <a:srgbClr val="694C93"/>
                  </a:solidFill>
                  <a:effectLst/>
                  <a:uLnTx/>
                  <a:uFillTx/>
                  <a:latin typeface="Avenir Next" panose="020B0503020202020204" pitchFamily="34" charset="0"/>
                  <a:ea typeface="+mn-ea"/>
                  <a:cs typeface="Gill Sans MT"/>
                </a:rPr>
                <a:t>Using</a:t>
              </a:r>
              <a:r>
                <a:rPr kumimoji="0" lang="en-US" sz="2200" b="1" i="0" u="none" strike="noStrike" kern="1200" cap="none" spc="0" normalizeH="0" baseline="0" noProof="0" dirty="0">
                  <a:ln>
                    <a:noFill/>
                  </a:ln>
                  <a:solidFill>
                    <a:srgbClr val="694C93"/>
                  </a:solidFill>
                  <a:effectLst/>
                  <a:uLnTx/>
                  <a:uFillTx/>
                  <a:latin typeface="Avenir Next" panose="020B0503020202020204" pitchFamily="34" charset="0"/>
                  <a:ea typeface="+mn-ea"/>
                  <a:cs typeface="Gill Sans MT"/>
                </a:rPr>
                <a:t>-Memory</a:t>
              </a:r>
              <a:r>
                <a:rPr kumimoji="0" lang="en-US" sz="22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 uses the </a:t>
              </a:r>
              <a:r>
                <a:rPr kumimoji="0" lang="en-US" sz="2200" b="0" i="0" u="none" strike="noStrike" kern="1200" cap="none" spc="0" normalizeH="0" baseline="0" noProof="0" dirty="0">
                  <a:ln>
                    <a:noFill/>
                  </a:ln>
                  <a:solidFill>
                    <a:srgbClr val="694C93"/>
                  </a:solidFill>
                  <a:effectLst/>
                  <a:uLnTx/>
                  <a:uFillTx/>
                  <a:latin typeface="Avenir Next" panose="020B0503020202020204" pitchFamily="34" charset="0"/>
                  <a:ea typeface="+mn-ea"/>
                  <a:cs typeface="Gill Sans MT"/>
                </a:rPr>
                <a:t>operational principles of </a:t>
              </a:r>
              <a:br>
                <a:rPr kumimoji="0" lang="en-US" sz="2200" b="0" i="0" u="none" strike="noStrike" kern="1200" cap="none" spc="0" normalizeH="0" baseline="0" noProof="0" dirty="0">
                  <a:ln>
                    <a:noFill/>
                  </a:ln>
                  <a:solidFill>
                    <a:srgbClr val="694C93"/>
                  </a:solidFill>
                  <a:effectLst/>
                  <a:uLnTx/>
                  <a:uFillTx/>
                  <a:latin typeface="Avenir Next" panose="020B0503020202020204" pitchFamily="34" charset="0"/>
                  <a:ea typeface="+mn-ea"/>
                  <a:cs typeface="Gill Sans MT"/>
                </a:rPr>
              </a:br>
              <a:r>
                <a:rPr kumimoji="0" lang="en-US" sz="2200" b="0" i="0" u="none" strike="noStrike" kern="1200" cap="none" spc="0" normalizeH="0" baseline="0" noProof="0" dirty="0">
                  <a:ln>
                    <a:noFill/>
                  </a:ln>
                  <a:solidFill>
                    <a:srgbClr val="694C93"/>
                  </a:solidFill>
                  <a:effectLst/>
                  <a:uLnTx/>
                  <a:uFillTx/>
                  <a:latin typeface="Avenir Next" panose="020B0503020202020204" pitchFamily="34" charset="0"/>
                  <a:ea typeface="+mn-ea"/>
                  <a:cs typeface="Gill Sans MT"/>
                </a:rPr>
                <a:t>memory cells &amp; circuitry</a:t>
              </a:r>
              <a:r>
                <a:rPr kumimoji="0" lang="en-US" sz="22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 to perform computation</a:t>
              </a:r>
            </a:p>
          </p:txBody>
        </p:sp>
      </p:grpSp>
      <p:grpSp>
        <p:nvGrpSpPr>
          <p:cNvPr id="148" name="Group 147">
            <a:extLst>
              <a:ext uri="{FF2B5EF4-FFF2-40B4-BE49-F238E27FC236}">
                <a16:creationId xmlns:a16="http://schemas.microsoft.com/office/drawing/2014/main" id="{448AD135-6F6C-B89D-25B0-F05E0413A8CB}"/>
              </a:ext>
            </a:extLst>
          </p:cNvPr>
          <p:cNvGrpSpPr/>
          <p:nvPr/>
        </p:nvGrpSpPr>
        <p:grpSpPr>
          <a:xfrm>
            <a:off x="6474270" y="3990552"/>
            <a:ext cx="2310105" cy="2244814"/>
            <a:chOff x="6505615" y="3874932"/>
            <a:chExt cx="2310105" cy="2244814"/>
          </a:xfrm>
        </p:grpSpPr>
        <p:sp>
          <p:nvSpPr>
            <p:cNvPr id="149" name="TextBox 148">
              <a:extLst>
                <a:ext uri="{FF2B5EF4-FFF2-40B4-BE49-F238E27FC236}">
                  <a16:creationId xmlns:a16="http://schemas.microsoft.com/office/drawing/2014/main" id="{CA545588-4C02-7CBA-AD69-83B70DC72DFA}"/>
                </a:ext>
              </a:extLst>
            </p:cNvPr>
            <p:cNvSpPr txBox="1"/>
            <p:nvPr/>
          </p:nvSpPr>
          <p:spPr>
            <a:xfrm>
              <a:off x="7136275" y="3874932"/>
              <a:ext cx="1679445" cy="430887"/>
            </a:xfrm>
            <a:prstGeom prst="rect">
              <a:avLst/>
            </a:prstGeom>
            <a:noFill/>
            <a:ln>
              <a:noFill/>
              <a:prstDash val="dash"/>
            </a:ln>
          </p:spPr>
          <p:txBody>
            <a:bodyPr wrap="square" lIns="0" tIns="0" rIns="0" bIns="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1" u="none" strike="noStrike" kern="1200" cap="none" spc="0" normalizeH="0" baseline="0" noProof="0" dirty="0">
                  <a:ln>
                    <a:noFill/>
                  </a:ln>
                  <a:solidFill>
                    <a:srgbClr val="694C93"/>
                  </a:solidFill>
                  <a:effectLst/>
                  <a:uLnTx/>
                  <a:uFillTx/>
                  <a:latin typeface="Avenir Next" panose="020B0503020202020204" pitchFamily="34" charset="0"/>
                  <a:ea typeface="+mn-ea"/>
                  <a:cs typeface="Arial" panose="020B0604020202020204" pitchFamily="34" charset="0"/>
                </a:rPr>
                <a:t>Processing-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1" u="none" strike="noStrike" kern="1200" cap="none" spc="0" normalizeH="0" baseline="0" noProof="0" dirty="0">
                  <a:ln>
                    <a:noFill/>
                  </a:ln>
                  <a:solidFill>
                    <a:srgbClr val="694C93"/>
                  </a:solidFill>
                  <a:effectLst/>
                  <a:uLnTx/>
                  <a:uFillTx/>
                  <a:latin typeface="Avenir Next" panose="020B0503020202020204" pitchFamily="34" charset="0"/>
                  <a:ea typeface="+mn-ea"/>
                  <a:cs typeface="Arial" panose="020B0604020202020204" pitchFamily="34" charset="0"/>
                </a:rPr>
                <a:t>Using-DRAM</a:t>
              </a:r>
            </a:p>
          </p:txBody>
        </p:sp>
        <p:grpSp>
          <p:nvGrpSpPr>
            <p:cNvPr id="152" name="Group 151">
              <a:extLst>
                <a:ext uri="{FF2B5EF4-FFF2-40B4-BE49-F238E27FC236}">
                  <a16:creationId xmlns:a16="http://schemas.microsoft.com/office/drawing/2014/main" id="{9FF44942-01EF-027A-084E-4AE7906FD9C1}"/>
                </a:ext>
              </a:extLst>
            </p:cNvPr>
            <p:cNvGrpSpPr/>
            <p:nvPr/>
          </p:nvGrpSpPr>
          <p:grpSpPr>
            <a:xfrm>
              <a:off x="6505615" y="4269171"/>
              <a:ext cx="2072910" cy="1850575"/>
              <a:chOff x="6505615" y="4269171"/>
              <a:chExt cx="2072910" cy="1850575"/>
            </a:xfrm>
          </p:grpSpPr>
          <p:sp>
            <p:nvSpPr>
              <p:cNvPr id="153" name="Trapezoid 152">
                <a:extLst>
                  <a:ext uri="{FF2B5EF4-FFF2-40B4-BE49-F238E27FC236}">
                    <a16:creationId xmlns:a16="http://schemas.microsoft.com/office/drawing/2014/main" id="{33DF1A2A-722C-9A7D-E444-E776E9E2AC7B}"/>
                  </a:ext>
                </a:extLst>
              </p:cNvPr>
              <p:cNvSpPr/>
              <p:nvPr/>
            </p:nvSpPr>
            <p:spPr>
              <a:xfrm rot="16200000">
                <a:off x="5839693" y="4935093"/>
                <a:ext cx="1581693" cy="249849"/>
              </a:xfrm>
              <a:prstGeom prst="trapezoid">
                <a:avLst>
                  <a:gd name="adj" fmla="val 82574"/>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154" name="Straight Connector 153">
                <a:extLst>
                  <a:ext uri="{FF2B5EF4-FFF2-40B4-BE49-F238E27FC236}">
                    <a16:creationId xmlns:a16="http://schemas.microsoft.com/office/drawing/2014/main" id="{57EA2218-B401-C869-13CE-99CEB1CF53BC}"/>
                  </a:ext>
                </a:extLst>
              </p:cNvPr>
              <p:cNvCxnSpPr>
                <a:cxnSpLocks/>
                <a:endCxn id="167" idx="0"/>
              </p:cNvCxnSpPr>
              <p:nvPr/>
            </p:nvCxnSpPr>
            <p:spPr>
              <a:xfrm>
                <a:off x="6936106" y="4634507"/>
                <a:ext cx="1333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4A3B5543-34C8-1456-07F0-EA99DEC4990D}"/>
                  </a:ext>
                </a:extLst>
              </p:cNvPr>
              <p:cNvCxnSpPr>
                <a:cxnSpLocks/>
                <a:endCxn id="200" idx="0"/>
              </p:cNvCxnSpPr>
              <p:nvPr/>
            </p:nvCxnSpPr>
            <p:spPr>
              <a:xfrm>
                <a:off x="6936106" y="5514107"/>
                <a:ext cx="1333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AF487461-57BE-B43D-2768-BA31AB15AAA9}"/>
                  </a:ext>
                </a:extLst>
              </p:cNvPr>
              <p:cNvCxnSpPr>
                <a:cxnSpLocks/>
              </p:cNvCxnSpPr>
              <p:nvPr/>
            </p:nvCxnSpPr>
            <p:spPr>
              <a:xfrm>
                <a:off x="6936106" y="4516136"/>
                <a:ext cx="0" cy="111530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25FBF352-A54E-F034-993F-362B41AAABC1}"/>
                  </a:ext>
                </a:extLst>
              </p:cNvPr>
              <p:cNvCxnSpPr>
                <a:cxnSpLocks/>
                <a:stCxn id="153" idx="2"/>
              </p:cNvCxnSpPr>
              <p:nvPr/>
            </p:nvCxnSpPr>
            <p:spPr>
              <a:xfrm>
                <a:off x="6755464" y="5060017"/>
                <a:ext cx="16537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58" name="Group 157">
                <a:extLst>
                  <a:ext uri="{FF2B5EF4-FFF2-40B4-BE49-F238E27FC236}">
                    <a16:creationId xmlns:a16="http://schemas.microsoft.com/office/drawing/2014/main" id="{0231C7BD-7972-6953-937C-8B49A2B39B21}"/>
                  </a:ext>
                </a:extLst>
              </p:cNvPr>
              <p:cNvGrpSpPr/>
              <p:nvPr/>
            </p:nvGrpSpPr>
            <p:grpSpPr>
              <a:xfrm>
                <a:off x="7069492" y="4319864"/>
                <a:ext cx="1509033" cy="1799882"/>
                <a:chOff x="7069492" y="4319864"/>
                <a:chExt cx="1509033" cy="1799882"/>
              </a:xfrm>
            </p:grpSpPr>
            <p:grpSp>
              <p:nvGrpSpPr>
                <p:cNvPr id="159" name="Group 158">
                  <a:extLst>
                    <a:ext uri="{FF2B5EF4-FFF2-40B4-BE49-F238E27FC236}">
                      <a16:creationId xmlns:a16="http://schemas.microsoft.com/office/drawing/2014/main" id="{EAAC9EE5-1E0D-17C7-B721-1C364D2EC821}"/>
                    </a:ext>
                  </a:extLst>
                </p:cNvPr>
                <p:cNvGrpSpPr/>
                <p:nvPr/>
              </p:nvGrpSpPr>
              <p:grpSpPr>
                <a:xfrm>
                  <a:off x="7069492" y="5200300"/>
                  <a:ext cx="1509033" cy="919446"/>
                  <a:chOff x="4697310" y="1380763"/>
                  <a:chExt cx="1347890" cy="796381"/>
                </a:xfrm>
              </p:grpSpPr>
              <p:grpSp>
                <p:nvGrpSpPr>
                  <p:cNvPr id="199" name="Group 198">
                    <a:extLst>
                      <a:ext uri="{FF2B5EF4-FFF2-40B4-BE49-F238E27FC236}">
                        <a16:creationId xmlns:a16="http://schemas.microsoft.com/office/drawing/2014/main" id="{391BBB7C-B515-323E-6632-96F43ADB5DF8}"/>
                      </a:ext>
                    </a:extLst>
                  </p:cNvPr>
                  <p:cNvGrpSpPr/>
                  <p:nvPr/>
                </p:nvGrpSpPr>
                <p:grpSpPr>
                  <a:xfrm>
                    <a:off x="4961468" y="1380763"/>
                    <a:ext cx="1083732" cy="796381"/>
                    <a:chOff x="4961468" y="1380763"/>
                    <a:chExt cx="1083732" cy="796381"/>
                  </a:xfrm>
                </p:grpSpPr>
                <p:sp>
                  <p:nvSpPr>
                    <p:cNvPr id="204" name="Rectangle 203">
                      <a:extLst>
                        <a:ext uri="{FF2B5EF4-FFF2-40B4-BE49-F238E27FC236}">
                          <a16:creationId xmlns:a16="http://schemas.microsoft.com/office/drawing/2014/main" id="{FDF51636-E86B-63C9-D94B-0090FB49B011}"/>
                        </a:ext>
                      </a:extLst>
                    </p:cNvPr>
                    <p:cNvSpPr/>
                    <p:nvPr/>
                  </p:nvSpPr>
                  <p:spPr>
                    <a:xfrm>
                      <a:off x="4961468" y="1380763"/>
                      <a:ext cx="1083732" cy="59308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nvGrpSpPr>
                    <p:cNvPr id="205" name="Group 204">
                      <a:extLst>
                        <a:ext uri="{FF2B5EF4-FFF2-40B4-BE49-F238E27FC236}">
                          <a16:creationId xmlns:a16="http://schemas.microsoft.com/office/drawing/2014/main" id="{04DA0B64-7A3A-9D42-D65B-E67F444E9D9E}"/>
                        </a:ext>
                      </a:extLst>
                    </p:cNvPr>
                    <p:cNvGrpSpPr/>
                    <p:nvPr/>
                  </p:nvGrpSpPr>
                  <p:grpSpPr>
                    <a:xfrm>
                      <a:off x="4994689" y="1414865"/>
                      <a:ext cx="996193" cy="762279"/>
                      <a:chOff x="4994689" y="1414865"/>
                      <a:chExt cx="996193" cy="762279"/>
                    </a:xfrm>
                  </p:grpSpPr>
                  <p:cxnSp>
                    <p:nvCxnSpPr>
                      <p:cNvPr id="206" name="Straight Connector 205">
                        <a:extLst>
                          <a:ext uri="{FF2B5EF4-FFF2-40B4-BE49-F238E27FC236}">
                            <a16:creationId xmlns:a16="http://schemas.microsoft.com/office/drawing/2014/main" id="{88D21BA5-C538-F9DB-C920-42AA337CA408}"/>
                          </a:ext>
                        </a:extLst>
                      </p:cNvPr>
                      <p:cNvCxnSpPr>
                        <a:cxnSpLocks/>
                        <a:stCxn id="217" idx="2"/>
                        <a:endCxn id="221" idx="6"/>
                      </p:cNvCxnSpPr>
                      <p:nvPr/>
                    </p:nvCxnSpPr>
                    <p:spPr>
                      <a:xfrm flipV="1">
                        <a:off x="4995336" y="1676639"/>
                        <a:ext cx="99554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C84734EF-EA9B-81B9-466F-E77E17701993}"/>
                          </a:ext>
                        </a:extLst>
                      </p:cNvPr>
                      <p:cNvCxnSpPr>
                        <a:cxnSpLocks/>
                        <a:stCxn id="218" idx="2"/>
                        <a:endCxn id="222" idx="6"/>
                      </p:cNvCxnSpPr>
                      <p:nvPr/>
                    </p:nvCxnSpPr>
                    <p:spPr>
                      <a:xfrm flipV="1">
                        <a:off x="4995335" y="1856558"/>
                        <a:ext cx="99554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2B6B5A4C-E452-2DB6-7D01-CE5495E427E3}"/>
                          </a:ext>
                        </a:extLst>
                      </p:cNvPr>
                      <p:cNvCxnSpPr>
                        <a:cxnSpLocks/>
                        <a:stCxn id="219" idx="2"/>
                        <a:endCxn id="223" idx="6"/>
                      </p:cNvCxnSpPr>
                      <p:nvPr/>
                    </p:nvCxnSpPr>
                    <p:spPr>
                      <a:xfrm flipV="1">
                        <a:off x="4994689" y="1496974"/>
                        <a:ext cx="99554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9" name="Group 208">
                        <a:extLst>
                          <a:ext uri="{FF2B5EF4-FFF2-40B4-BE49-F238E27FC236}">
                            <a16:creationId xmlns:a16="http://schemas.microsoft.com/office/drawing/2014/main" id="{969EFD6A-4718-A89C-64E9-93CD22238F0E}"/>
                          </a:ext>
                        </a:extLst>
                      </p:cNvPr>
                      <p:cNvGrpSpPr/>
                      <p:nvPr/>
                    </p:nvGrpSpPr>
                    <p:grpSpPr>
                      <a:xfrm>
                        <a:off x="5204995" y="1424282"/>
                        <a:ext cx="146030" cy="752862"/>
                        <a:chOff x="5204995" y="1424282"/>
                        <a:chExt cx="146030" cy="752862"/>
                      </a:xfrm>
                    </p:grpSpPr>
                    <p:cxnSp>
                      <p:nvCxnSpPr>
                        <p:cNvPr id="228" name="Straight Connector 227">
                          <a:extLst>
                            <a:ext uri="{FF2B5EF4-FFF2-40B4-BE49-F238E27FC236}">
                              <a16:creationId xmlns:a16="http://schemas.microsoft.com/office/drawing/2014/main" id="{31838316-2D43-945B-3A20-93A9C4CD132A}"/>
                            </a:ext>
                          </a:extLst>
                        </p:cNvPr>
                        <p:cNvCxnSpPr>
                          <a:cxnSpLocks/>
                          <a:stCxn id="231" idx="0"/>
                        </p:cNvCxnSpPr>
                        <p:nvPr/>
                      </p:nvCxnSpPr>
                      <p:spPr>
                        <a:xfrm>
                          <a:off x="5277687" y="1424282"/>
                          <a:ext cx="0" cy="75286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29" name="Oval 228">
                          <a:extLst>
                            <a:ext uri="{FF2B5EF4-FFF2-40B4-BE49-F238E27FC236}">
                              <a16:creationId xmlns:a16="http://schemas.microsoft.com/office/drawing/2014/main" id="{CED4FA0A-9D9C-83B4-8F81-F2E7FB6FD6CE}"/>
                            </a:ext>
                          </a:extLst>
                        </p:cNvPr>
                        <p:cNvSpPr/>
                        <p:nvPr/>
                      </p:nvSpPr>
                      <p:spPr>
                        <a:xfrm>
                          <a:off x="5205642" y="1603947"/>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30" name="Oval 229">
                          <a:extLst>
                            <a:ext uri="{FF2B5EF4-FFF2-40B4-BE49-F238E27FC236}">
                              <a16:creationId xmlns:a16="http://schemas.microsoft.com/office/drawing/2014/main" id="{D4C45ABF-DC25-A4C0-4D76-33380F79A5E8}"/>
                            </a:ext>
                          </a:extLst>
                        </p:cNvPr>
                        <p:cNvSpPr/>
                        <p:nvPr/>
                      </p:nvSpPr>
                      <p:spPr>
                        <a:xfrm>
                          <a:off x="5205641" y="1783866"/>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31" name="Oval 230">
                          <a:extLst>
                            <a:ext uri="{FF2B5EF4-FFF2-40B4-BE49-F238E27FC236}">
                              <a16:creationId xmlns:a16="http://schemas.microsoft.com/office/drawing/2014/main" id="{8D5A55F7-926F-F40E-FC2D-AA0790808A35}"/>
                            </a:ext>
                          </a:extLst>
                        </p:cNvPr>
                        <p:cNvSpPr/>
                        <p:nvPr/>
                      </p:nvSpPr>
                      <p:spPr>
                        <a:xfrm>
                          <a:off x="5204995" y="1424282"/>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10" name="Group 209">
                        <a:extLst>
                          <a:ext uri="{FF2B5EF4-FFF2-40B4-BE49-F238E27FC236}">
                            <a16:creationId xmlns:a16="http://schemas.microsoft.com/office/drawing/2014/main" id="{2240EB8B-5B86-1D61-0A70-7FBFD77A07F0}"/>
                          </a:ext>
                        </a:extLst>
                      </p:cNvPr>
                      <p:cNvGrpSpPr/>
                      <p:nvPr/>
                    </p:nvGrpSpPr>
                    <p:grpSpPr>
                      <a:xfrm>
                        <a:off x="5419036" y="1419988"/>
                        <a:ext cx="146030" cy="757156"/>
                        <a:chOff x="5204995" y="1424282"/>
                        <a:chExt cx="146030" cy="757156"/>
                      </a:xfrm>
                    </p:grpSpPr>
                    <p:cxnSp>
                      <p:nvCxnSpPr>
                        <p:cNvPr id="224" name="Straight Connector 223">
                          <a:extLst>
                            <a:ext uri="{FF2B5EF4-FFF2-40B4-BE49-F238E27FC236}">
                              <a16:creationId xmlns:a16="http://schemas.microsoft.com/office/drawing/2014/main" id="{66C4C24C-9A57-262C-0016-04952F52AD66}"/>
                            </a:ext>
                          </a:extLst>
                        </p:cNvPr>
                        <p:cNvCxnSpPr>
                          <a:cxnSpLocks/>
                          <a:stCxn id="227" idx="0"/>
                        </p:cNvCxnSpPr>
                        <p:nvPr/>
                      </p:nvCxnSpPr>
                      <p:spPr>
                        <a:xfrm>
                          <a:off x="5277687" y="1424282"/>
                          <a:ext cx="0" cy="7571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25" name="Oval 224">
                          <a:extLst>
                            <a:ext uri="{FF2B5EF4-FFF2-40B4-BE49-F238E27FC236}">
                              <a16:creationId xmlns:a16="http://schemas.microsoft.com/office/drawing/2014/main" id="{38DE10E1-DD0A-26A8-932D-6C8603ABE3BA}"/>
                            </a:ext>
                          </a:extLst>
                        </p:cNvPr>
                        <p:cNvSpPr/>
                        <p:nvPr/>
                      </p:nvSpPr>
                      <p:spPr>
                        <a:xfrm>
                          <a:off x="5205642" y="1603947"/>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26" name="Oval 225">
                          <a:extLst>
                            <a:ext uri="{FF2B5EF4-FFF2-40B4-BE49-F238E27FC236}">
                              <a16:creationId xmlns:a16="http://schemas.microsoft.com/office/drawing/2014/main" id="{8BBA384A-FD4C-4165-2130-5ABFF158755A}"/>
                            </a:ext>
                          </a:extLst>
                        </p:cNvPr>
                        <p:cNvSpPr/>
                        <p:nvPr/>
                      </p:nvSpPr>
                      <p:spPr>
                        <a:xfrm>
                          <a:off x="5205641" y="1783866"/>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27" name="Oval 226">
                          <a:extLst>
                            <a:ext uri="{FF2B5EF4-FFF2-40B4-BE49-F238E27FC236}">
                              <a16:creationId xmlns:a16="http://schemas.microsoft.com/office/drawing/2014/main" id="{59C42B11-9842-E329-11E3-96DA5F8289EF}"/>
                            </a:ext>
                          </a:extLst>
                        </p:cNvPr>
                        <p:cNvSpPr/>
                        <p:nvPr/>
                      </p:nvSpPr>
                      <p:spPr>
                        <a:xfrm>
                          <a:off x="5204995" y="1424282"/>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sp>
                    <p:nvSpPr>
                      <p:cNvPr id="211" name="Oval 210">
                        <a:extLst>
                          <a:ext uri="{FF2B5EF4-FFF2-40B4-BE49-F238E27FC236}">
                            <a16:creationId xmlns:a16="http://schemas.microsoft.com/office/drawing/2014/main" id="{92EDE11A-28DD-F3B4-4C7D-A61ACC247FAB}"/>
                          </a:ext>
                        </a:extLst>
                      </p:cNvPr>
                      <p:cNvSpPr/>
                      <p:nvPr/>
                    </p:nvSpPr>
                    <p:spPr>
                      <a:xfrm>
                        <a:off x="5633076" y="1599653"/>
                        <a:ext cx="145383" cy="1453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Arial" panose="020B0604020202020204" pitchFamily="34" charset="0"/>
                          </a:rPr>
                          <a:t>…</a:t>
                        </a:r>
                      </a:p>
                    </p:txBody>
                  </p:sp>
                  <p:grpSp>
                    <p:nvGrpSpPr>
                      <p:cNvPr id="212" name="Group 211">
                        <a:extLst>
                          <a:ext uri="{FF2B5EF4-FFF2-40B4-BE49-F238E27FC236}">
                            <a16:creationId xmlns:a16="http://schemas.microsoft.com/office/drawing/2014/main" id="{E831BA7D-97A9-48F1-40DC-9477D6B01EB0}"/>
                          </a:ext>
                        </a:extLst>
                      </p:cNvPr>
                      <p:cNvGrpSpPr/>
                      <p:nvPr/>
                    </p:nvGrpSpPr>
                    <p:grpSpPr>
                      <a:xfrm>
                        <a:off x="5844852" y="1424282"/>
                        <a:ext cx="146030" cy="752862"/>
                        <a:chOff x="5204995" y="1424282"/>
                        <a:chExt cx="146030" cy="752862"/>
                      </a:xfrm>
                    </p:grpSpPr>
                    <p:cxnSp>
                      <p:nvCxnSpPr>
                        <p:cNvPr id="220" name="Straight Connector 219">
                          <a:extLst>
                            <a:ext uri="{FF2B5EF4-FFF2-40B4-BE49-F238E27FC236}">
                              <a16:creationId xmlns:a16="http://schemas.microsoft.com/office/drawing/2014/main" id="{A26064B1-CE0C-A884-304A-FEBA8CC87173}"/>
                            </a:ext>
                          </a:extLst>
                        </p:cNvPr>
                        <p:cNvCxnSpPr>
                          <a:cxnSpLocks/>
                          <a:stCxn id="223" idx="0"/>
                        </p:cNvCxnSpPr>
                        <p:nvPr/>
                      </p:nvCxnSpPr>
                      <p:spPr>
                        <a:xfrm>
                          <a:off x="5277687" y="1424282"/>
                          <a:ext cx="0" cy="75286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21" name="Oval 220">
                          <a:extLst>
                            <a:ext uri="{FF2B5EF4-FFF2-40B4-BE49-F238E27FC236}">
                              <a16:creationId xmlns:a16="http://schemas.microsoft.com/office/drawing/2014/main" id="{DA27A7F8-A7A3-94B6-CB12-6B086E5A7FD2}"/>
                            </a:ext>
                          </a:extLst>
                        </p:cNvPr>
                        <p:cNvSpPr/>
                        <p:nvPr/>
                      </p:nvSpPr>
                      <p:spPr>
                        <a:xfrm>
                          <a:off x="5205642" y="1603947"/>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22" name="Oval 221">
                          <a:extLst>
                            <a:ext uri="{FF2B5EF4-FFF2-40B4-BE49-F238E27FC236}">
                              <a16:creationId xmlns:a16="http://schemas.microsoft.com/office/drawing/2014/main" id="{FB447ED3-29DE-FD26-DB3A-49BB85A8C404}"/>
                            </a:ext>
                          </a:extLst>
                        </p:cNvPr>
                        <p:cNvSpPr/>
                        <p:nvPr/>
                      </p:nvSpPr>
                      <p:spPr>
                        <a:xfrm>
                          <a:off x="5205641" y="1783866"/>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23" name="Oval 222">
                          <a:extLst>
                            <a:ext uri="{FF2B5EF4-FFF2-40B4-BE49-F238E27FC236}">
                              <a16:creationId xmlns:a16="http://schemas.microsoft.com/office/drawing/2014/main" id="{8F459794-632D-5DAF-6F00-23BC2C1BB799}"/>
                            </a:ext>
                          </a:extLst>
                        </p:cNvPr>
                        <p:cNvSpPr/>
                        <p:nvPr/>
                      </p:nvSpPr>
                      <p:spPr>
                        <a:xfrm>
                          <a:off x="5204995" y="1424282"/>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13" name="Group 212">
                        <a:extLst>
                          <a:ext uri="{FF2B5EF4-FFF2-40B4-BE49-F238E27FC236}">
                            <a16:creationId xmlns:a16="http://schemas.microsoft.com/office/drawing/2014/main" id="{7FB7E9E9-607E-65BE-9948-9AF84AF83341}"/>
                          </a:ext>
                        </a:extLst>
                      </p:cNvPr>
                      <p:cNvGrpSpPr/>
                      <p:nvPr/>
                    </p:nvGrpSpPr>
                    <p:grpSpPr>
                      <a:xfrm>
                        <a:off x="4994689" y="1429152"/>
                        <a:ext cx="146030" cy="747992"/>
                        <a:chOff x="5204995" y="1424282"/>
                        <a:chExt cx="146030" cy="747992"/>
                      </a:xfrm>
                    </p:grpSpPr>
                    <p:cxnSp>
                      <p:nvCxnSpPr>
                        <p:cNvPr id="216" name="Straight Connector 215">
                          <a:extLst>
                            <a:ext uri="{FF2B5EF4-FFF2-40B4-BE49-F238E27FC236}">
                              <a16:creationId xmlns:a16="http://schemas.microsoft.com/office/drawing/2014/main" id="{C0362FED-F863-B353-DD65-C08218F67039}"/>
                            </a:ext>
                          </a:extLst>
                        </p:cNvPr>
                        <p:cNvCxnSpPr>
                          <a:cxnSpLocks/>
                          <a:stCxn id="219" idx="0"/>
                        </p:cNvCxnSpPr>
                        <p:nvPr/>
                      </p:nvCxnSpPr>
                      <p:spPr>
                        <a:xfrm>
                          <a:off x="5277687" y="1424282"/>
                          <a:ext cx="0" cy="74799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17" name="Oval 216">
                          <a:extLst>
                            <a:ext uri="{FF2B5EF4-FFF2-40B4-BE49-F238E27FC236}">
                              <a16:creationId xmlns:a16="http://schemas.microsoft.com/office/drawing/2014/main" id="{79BE26BA-E630-9303-331D-2A373A828574}"/>
                            </a:ext>
                          </a:extLst>
                        </p:cNvPr>
                        <p:cNvSpPr/>
                        <p:nvPr/>
                      </p:nvSpPr>
                      <p:spPr>
                        <a:xfrm>
                          <a:off x="5205642" y="1603947"/>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8" name="Oval 217">
                          <a:extLst>
                            <a:ext uri="{FF2B5EF4-FFF2-40B4-BE49-F238E27FC236}">
                              <a16:creationId xmlns:a16="http://schemas.microsoft.com/office/drawing/2014/main" id="{0E1A1183-BC46-50BE-F976-7CBDF5D1A0BB}"/>
                            </a:ext>
                          </a:extLst>
                        </p:cNvPr>
                        <p:cNvSpPr/>
                        <p:nvPr/>
                      </p:nvSpPr>
                      <p:spPr>
                        <a:xfrm>
                          <a:off x="5205641" y="1783866"/>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9" name="Oval 218">
                          <a:extLst>
                            <a:ext uri="{FF2B5EF4-FFF2-40B4-BE49-F238E27FC236}">
                              <a16:creationId xmlns:a16="http://schemas.microsoft.com/office/drawing/2014/main" id="{6D197176-A524-E762-6297-9ADD6F28450B}"/>
                            </a:ext>
                          </a:extLst>
                        </p:cNvPr>
                        <p:cNvSpPr/>
                        <p:nvPr/>
                      </p:nvSpPr>
                      <p:spPr>
                        <a:xfrm>
                          <a:off x="5204995" y="1424282"/>
                          <a:ext cx="145383" cy="145383"/>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sp>
                    <p:nvSpPr>
                      <p:cNvPr id="214" name="Oval 213">
                        <a:extLst>
                          <a:ext uri="{FF2B5EF4-FFF2-40B4-BE49-F238E27FC236}">
                            <a16:creationId xmlns:a16="http://schemas.microsoft.com/office/drawing/2014/main" id="{CCD4E9E0-0759-7A57-5155-F0C60E0FC5AC}"/>
                          </a:ext>
                        </a:extLst>
                      </p:cNvPr>
                      <p:cNvSpPr/>
                      <p:nvPr/>
                    </p:nvSpPr>
                    <p:spPr>
                      <a:xfrm>
                        <a:off x="5636464" y="1414865"/>
                        <a:ext cx="145383" cy="1453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Arial" panose="020B0604020202020204" pitchFamily="34" charset="0"/>
                        </a:endParaRPr>
                      </a:p>
                    </p:txBody>
                  </p:sp>
                  <p:sp>
                    <p:nvSpPr>
                      <p:cNvPr id="215" name="Oval 214">
                        <a:extLst>
                          <a:ext uri="{FF2B5EF4-FFF2-40B4-BE49-F238E27FC236}">
                            <a16:creationId xmlns:a16="http://schemas.microsoft.com/office/drawing/2014/main" id="{E4CCC99E-F9E8-01D1-D52B-5A44F09EB648}"/>
                          </a:ext>
                        </a:extLst>
                      </p:cNvPr>
                      <p:cNvSpPr/>
                      <p:nvPr/>
                    </p:nvSpPr>
                    <p:spPr>
                      <a:xfrm>
                        <a:off x="5630166" y="1787487"/>
                        <a:ext cx="145383" cy="1453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Arial" panose="020B0604020202020204" pitchFamily="34" charset="0"/>
                        </a:endParaRPr>
                      </a:p>
                    </p:txBody>
                  </p:sp>
                </p:grpSp>
              </p:grpSp>
              <p:sp>
                <p:nvSpPr>
                  <p:cNvPr id="200" name="Trapezoid 199">
                    <a:extLst>
                      <a:ext uri="{FF2B5EF4-FFF2-40B4-BE49-F238E27FC236}">
                        <a16:creationId xmlns:a16="http://schemas.microsoft.com/office/drawing/2014/main" id="{C3269B1D-665A-B842-355A-91A6C313D350}"/>
                      </a:ext>
                    </a:extLst>
                  </p:cNvPr>
                  <p:cNvSpPr/>
                  <p:nvPr/>
                </p:nvSpPr>
                <p:spPr>
                  <a:xfrm rot="16200000">
                    <a:off x="4534878" y="1580684"/>
                    <a:ext cx="487028" cy="162163"/>
                  </a:xfrm>
                  <a:prstGeom prst="trapezoid">
                    <a:avLst>
                      <a:gd name="adj" fmla="val 34124"/>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1" name="Rectangle 200">
                    <a:extLst>
                      <a:ext uri="{FF2B5EF4-FFF2-40B4-BE49-F238E27FC236}">
                        <a16:creationId xmlns:a16="http://schemas.microsoft.com/office/drawing/2014/main" id="{86AF9430-0567-6A8F-8492-68B10A1B6039}"/>
                      </a:ext>
                    </a:extLst>
                  </p:cNvPr>
                  <p:cNvSpPr/>
                  <p:nvPr/>
                </p:nvSpPr>
                <p:spPr>
                  <a:xfrm>
                    <a:off x="4961468" y="1974809"/>
                    <a:ext cx="1083732" cy="111866"/>
                  </a:xfrm>
                  <a:prstGeom prst="rect">
                    <a:avLst/>
                  </a:prstGeom>
                  <a:solidFill>
                    <a:schemeClr val="accent3">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202" name="Straight Connector 201">
                    <a:extLst>
                      <a:ext uri="{FF2B5EF4-FFF2-40B4-BE49-F238E27FC236}">
                        <a16:creationId xmlns:a16="http://schemas.microsoft.com/office/drawing/2014/main" id="{8B46416B-2148-BED3-4AE2-10AD47CA4417}"/>
                      </a:ext>
                    </a:extLst>
                  </p:cNvPr>
                  <p:cNvCxnSpPr>
                    <a:cxnSpLocks/>
                  </p:cNvCxnSpPr>
                  <p:nvPr/>
                </p:nvCxnSpPr>
                <p:spPr>
                  <a:xfrm flipV="1">
                    <a:off x="4852605" y="1560248"/>
                    <a:ext cx="10886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304589A4-11B1-FD4F-B3EF-BFDB60A67E3D}"/>
                      </a:ext>
                    </a:extLst>
                  </p:cNvPr>
                  <p:cNvCxnSpPr>
                    <a:cxnSpLocks/>
                  </p:cNvCxnSpPr>
                  <p:nvPr/>
                </p:nvCxnSpPr>
                <p:spPr>
                  <a:xfrm flipV="1">
                    <a:off x="4852605" y="1763683"/>
                    <a:ext cx="10886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60" name="Straight Connector 159">
                  <a:extLst>
                    <a:ext uri="{FF2B5EF4-FFF2-40B4-BE49-F238E27FC236}">
                      <a16:creationId xmlns:a16="http://schemas.microsoft.com/office/drawing/2014/main" id="{A20A4F1A-CA51-73D8-0445-0C5E5C507824}"/>
                    </a:ext>
                  </a:extLst>
                </p:cNvPr>
                <p:cNvCxnSpPr>
                  <a:cxnSpLocks/>
                </p:cNvCxnSpPr>
                <p:nvPr/>
              </p:nvCxnSpPr>
              <p:spPr>
                <a:xfrm>
                  <a:off x="8197996" y="6017421"/>
                  <a:ext cx="0" cy="10232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61" name="Group 160">
                  <a:extLst>
                    <a:ext uri="{FF2B5EF4-FFF2-40B4-BE49-F238E27FC236}">
                      <a16:creationId xmlns:a16="http://schemas.microsoft.com/office/drawing/2014/main" id="{855096CD-27BA-D817-D7C7-BDFB9506589E}"/>
                    </a:ext>
                  </a:extLst>
                </p:cNvPr>
                <p:cNvGrpSpPr/>
                <p:nvPr/>
              </p:nvGrpSpPr>
              <p:grpSpPr>
                <a:xfrm>
                  <a:off x="7069492" y="4319864"/>
                  <a:ext cx="1509033" cy="880436"/>
                  <a:chOff x="7069492" y="4319864"/>
                  <a:chExt cx="1509033" cy="880436"/>
                </a:xfrm>
              </p:grpSpPr>
              <p:cxnSp>
                <p:nvCxnSpPr>
                  <p:cNvPr id="162" name="Straight Connector 161">
                    <a:extLst>
                      <a:ext uri="{FF2B5EF4-FFF2-40B4-BE49-F238E27FC236}">
                        <a16:creationId xmlns:a16="http://schemas.microsoft.com/office/drawing/2014/main" id="{8A44072D-085B-74B7-F667-955F6A79FF1E}"/>
                      </a:ext>
                    </a:extLst>
                  </p:cNvPr>
                  <p:cNvCxnSpPr>
                    <a:cxnSpLocks/>
                  </p:cNvCxnSpPr>
                  <p:nvPr/>
                </p:nvCxnSpPr>
                <p:spPr>
                  <a:xfrm>
                    <a:off x="8195254" y="5134860"/>
                    <a:ext cx="0" cy="654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63" name="Group 162">
                    <a:extLst>
                      <a:ext uri="{FF2B5EF4-FFF2-40B4-BE49-F238E27FC236}">
                        <a16:creationId xmlns:a16="http://schemas.microsoft.com/office/drawing/2014/main" id="{E18F74EB-D3EB-D0ED-1D0D-81DBAC8EE43E}"/>
                      </a:ext>
                    </a:extLst>
                  </p:cNvPr>
                  <p:cNvGrpSpPr/>
                  <p:nvPr/>
                </p:nvGrpSpPr>
                <p:grpSpPr>
                  <a:xfrm>
                    <a:off x="7069492" y="4319864"/>
                    <a:ext cx="1509033" cy="880436"/>
                    <a:chOff x="7069492" y="4319864"/>
                    <a:chExt cx="1509033" cy="880436"/>
                  </a:xfrm>
                </p:grpSpPr>
                <p:grpSp>
                  <p:nvGrpSpPr>
                    <p:cNvPr id="164" name="Group 163">
                      <a:extLst>
                        <a:ext uri="{FF2B5EF4-FFF2-40B4-BE49-F238E27FC236}">
                          <a16:creationId xmlns:a16="http://schemas.microsoft.com/office/drawing/2014/main" id="{77C9E622-3511-E27C-FB81-A0AD36F51F3E}"/>
                        </a:ext>
                      </a:extLst>
                    </p:cNvPr>
                    <p:cNvGrpSpPr/>
                    <p:nvPr/>
                  </p:nvGrpSpPr>
                  <p:grpSpPr>
                    <a:xfrm>
                      <a:off x="7069492" y="4319864"/>
                      <a:ext cx="1509033" cy="880436"/>
                      <a:chOff x="4697310" y="1380763"/>
                      <a:chExt cx="1347890" cy="762593"/>
                    </a:xfrm>
                  </p:grpSpPr>
                  <p:grpSp>
                    <p:nvGrpSpPr>
                      <p:cNvPr id="166" name="Group 165">
                        <a:extLst>
                          <a:ext uri="{FF2B5EF4-FFF2-40B4-BE49-F238E27FC236}">
                            <a16:creationId xmlns:a16="http://schemas.microsoft.com/office/drawing/2014/main" id="{EF8DF4BF-81AD-D8DC-A317-686DBE54361C}"/>
                          </a:ext>
                        </a:extLst>
                      </p:cNvPr>
                      <p:cNvGrpSpPr/>
                      <p:nvPr/>
                    </p:nvGrpSpPr>
                    <p:grpSpPr>
                      <a:xfrm>
                        <a:off x="4961468" y="1380763"/>
                        <a:ext cx="1083732" cy="762593"/>
                        <a:chOff x="4961468" y="1380763"/>
                        <a:chExt cx="1083732" cy="762593"/>
                      </a:xfrm>
                    </p:grpSpPr>
                    <p:sp>
                      <p:nvSpPr>
                        <p:cNvPr id="171" name="Rectangle 170">
                          <a:extLst>
                            <a:ext uri="{FF2B5EF4-FFF2-40B4-BE49-F238E27FC236}">
                              <a16:creationId xmlns:a16="http://schemas.microsoft.com/office/drawing/2014/main" id="{573C131C-D1CC-4A1A-2272-EEB48D69EB4D}"/>
                            </a:ext>
                          </a:extLst>
                        </p:cNvPr>
                        <p:cNvSpPr/>
                        <p:nvPr/>
                      </p:nvSpPr>
                      <p:spPr>
                        <a:xfrm>
                          <a:off x="4961468" y="1380763"/>
                          <a:ext cx="1083732" cy="593087"/>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nvGrpSpPr>
                        <p:cNvPr id="172" name="Group 171">
                          <a:extLst>
                            <a:ext uri="{FF2B5EF4-FFF2-40B4-BE49-F238E27FC236}">
                              <a16:creationId xmlns:a16="http://schemas.microsoft.com/office/drawing/2014/main" id="{41B6E082-21CE-1ADE-276E-9951D041E248}"/>
                            </a:ext>
                          </a:extLst>
                        </p:cNvPr>
                        <p:cNvGrpSpPr/>
                        <p:nvPr/>
                      </p:nvGrpSpPr>
                      <p:grpSpPr>
                        <a:xfrm>
                          <a:off x="4994689" y="1414865"/>
                          <a:ext cx="996193" cy="728491"/>
                          <a:chOff x="4994689" y="1414865"/>
                          <a:chExt cx="996193" cy="728491"/>
                        </a:xfrm>
                      </p:grpSpPr>
                      <p:cxnSp>
                        <p:nvCxnSpPr>
                          <p:cNvPr id="173" name="Straight Connector 172">
                            <a:extLst>
                              <a:ext uri="{FF2B5EF4-FFF2-40B4-BE49-F238E27FC236}">
                                <a16:creationId xmlns:a16="http://schemas.microsoft.com/office/drawing/2014/main" id="{EEBC9874-96BA-2329-8D38-342B5405A4DB}"/>
                              </a:ext>
                            </a:extLst>
                          </p:cNvPr>
                          <p:cNvCxnSpPr>
                            <a:cxnSpLocks/>
                            <a:stCxn id="184" idx="2"/>
                            <a:endCxn id="188" idx="6"/>
                          </p:cNvCxnSpPr>
                          <p:nvPr/>
                        </p:nvCxnSpPr>
                        <p:spPr>
                          <a:xfrm flipV="1">
                            <a:off x="4995336" y="1676639"/>
                            <a:ext cx="99554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BB623F7D-3796-E2E5-4CDA-4FF442D280F4}"/>
                              </a:ext>
                            </a:extLst>
                          </p:cNvPr>
                          <p:cNvCxnSpPr>
                            <a:cxnSpLocks/>
                            <a:stCxn id="185" idx="2"/>
                            <a:endCxn id="189" idx="6"/>
                          </p:cNvCxnSpPr>
                          <p:nvPr/>
                        </p:nvCxnSpPr>
                        <p:spPr>
                          <a:xfrm flipV="1">
                            <a:off x="4995335" y="1856558"/>
                            <a:ext cx="99554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C27549A3-A0CE-F0B7-A5C7-29BA8DD03DA7}"/>
                              </a:ext>
                            </a:extLst>
                          </p:cNvPr>
                          <p:cNvCxnSpPr>
                            <a:cxnSpLocks/>
                            <a:stCxn id="186" idx="2"/>
                            <a:endCxn id="190" idx="6"/>
                          </p:cNvCxnSpPr>
                          <p:nvPr/>
                        </p:nvCxnSpPr>
                        <p:spPr>
                          <a:xfrm flipV="1">
                            <a:off x="4994689" y="1496974"/>
                            <a:ext cx="99554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76" name="Group 175">
                            <a:extLst>
                              <a:ext uri="{FF2B5EF4-FFF2-40B4-BE49-F238E27FC236}">
                                <a16:creationId xmlns:a16="http://schemas.microsoft.com/office/drawing/2014/main" id="{E929ED2B-AE9C-757B-ED6E-6B0F1084FE34}"/>
                              </a:ext>
                            </a:extLst>
                          </p:cNvPr>
                          <p:cNvGrpSpPr/>
                          <p:nvPr/>
                        </p:nvGrpSpPr>
                        <p:grpSpPr>
                          <a:xfrm>
                            <a:off x="5204995" y="1424282"/>
                            <a:ext cx="146030" cy="719074"/>
                            <a:chOff x="5204995" y="1424282"/>
                            <a:chExt cx="146030" cy="719074"/>
                          </a:xfrm>
                        </p:grpSpPr>
                        <p:cxnSp>
                          <p:nvCxnSpPr>
                            <p:cNvPr id="195" name="Straight Connector 194">
                              <a:extLst>
                                <a:ext uri="{FF2B5EF4-FFF2-40B4-BE49-F238E27FC236}">
                                  <a16:creationId xmlns:a16="http://schemas.microsoft.com/office/drawing/2014/main" id="{2E2758CD-09E0-4990-A7FC-053C13C2D738}"/>
                                </a:ext>
                              </a:extLst>
                            </p:cNvPr>
                            <p:cNvCxnSpPr>
                              <a:cxnSpLocks/>
                              <a:stCxn id="198" idx="0"/>
                            </p:cNvCxnSpPr>
                            <p:nvPr/>
                          </p:nvCxnSpPr>
                          <p:spPr>
                            <a:xfrm>
                              <a:off x="5277687" y="1424282"/>
                              <a:ext cx="0" cy="71907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6" name="Oval 195">
                              <a:extLst>
                                <a:ext uri="{FF2B5EF4-FFF2-40B4-BE49-F238E27FC236}">
                                  <a16:creationId xmlns:a16="http://schemas.microsoft.com/office/drawing/2014/main" id="{F36A98A0-52C1-C696-D87D-55BE2B1F4996}"/>
                                </a:ext>
                              </a:extLst>
                            </p:cNvPr>
                            <p:cNvSpPr/>
                            <p:nvPr/>
                          </p:nvSpPr>
                          <p:spPr>
                            <a:xfrm>
                              <a:off x="5205642" y="1603947"/>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7" name="Oval 196">
                              <a:extLst>
                                <a:ext uri="{FF2B5EF4-FFF2-40B4-BE49-F238E27FC236}">
                                  <a16:creationId xmlns:a16="http://schemas.microsoft.com/office/drawing/2014/main" id="{D59026F8-577C-0C6A-D6D5-0D11B6E64393}"/>
                                </a:ext>
                              </a:extLst>
                            </p:cNvPr>
                            <p:cNvSpPr/>
                            <p:nvPr/>
                          </p:nvSpPr>
                          <p:spPr>
                            <a:xfrm>
                              <a:off x="5205641" y="1783866"/>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8" name="Oval 197">
                              <a:extLst>
                                <a:ext uri="{FF2B5EF4-FFF2-40B4-BE49-F238E27FC236}">
                                  <a16:creationId xmlns:a16="http://schemas.microsoft.com/office/drawing/2014/main" id="{967A8A82-4FE3-5455-C91D-B3AB3686B6F4}"/>
                                </a:ext>
                              </a:extLst>
                            </p:cNvPr>
                            <p:cNvSpPr/>
                            <p:nvPr/>
                          </p:nvSpPr>
                          <p:spPr>
                            <a:xfrm>
                              <a:off x="5204995" y="1424282"/>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77" name="Group 176">
                            <a:extLst>
                              <a:ext uri="{FF2B5EF4-FFF2-40B4-BE49-F238E27FC236}">
                                <a16:creationId xmlns:a16="http://schemas.microsoft.com/office/drawing/2014/main" id="{F569E83D-2140-FC9C-C1EA-50C8C94E1622}"/>
                              </a:ext>
                            </a:extLst>
                          </p:cNvPr>
                          <p:cNvGrpSpPr/>
                          <p:nvPr/>
                        </p:nvGrpSpPr>
                        <p:grpSpPr>
                          <a:xfrm>
                            <a:off x="5419036" y="1419988"/>
                            <a:ext cx="146030" cy="723368"/>
                            <a:chOff x="5204995" y="1424282"/>
                            <a:chExt cx="146030" cy="723368"/>
                          </a:xfrm>
                        </p:grpSpPr>
                        <p:cxnSp>
                          <p:nvCxnSpPr>
                            <p:cNvPr id="191" name="Straight Connector 190">
                              <a:extLst>
                                <a:ext uri="{FF2B5EF4-FFF2-40B4-BE49-F238E27FC236}">
                                  <a16:creationId xmlns:a16="http://schemas.microsoft.com/office/drawing/2014/main" id="{336B1E6A-4429-75C0-0AF0-D802C40D245A}"/>
                                </a:ext>
                              </a:extLst>
                            </p:cNvPr>
                            <p:cNvCxnSpPr>
                              <a:cxnSpLocks/>
                              <a:stCxn id="194" idx="0"/>
                              <a:endCxn id="204" idx="0"/>
                            </p:cNvCxnSpPr>
                            <p:nvPr/>
                          </p:nvCxnSpPr>
                          <p:spPr>
                            <a:xfrm>
                              <a:off x="5277687" y="1424282"/>
                              <a:ext cx="0" cy="72336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2" name="Oval 191">
                              <a:extLst>
                                <a:ext uri="{FF2B5EF4-FFF2-40B4-BE49-F238E27FC236}">
                                  <a16:creationId xmlns:a16="http://schemas.microsoft.com/office/drawing/2014/main" id="{C18B25D3-8BC7-8AEE-394C-F900ABEF877E}"/>
                                </a:ext>
                              </a:extLst>
                            </p:cNvPr>
                            <p:cNvSpPr/>
                            <p:nvPr/>
                          </p:nvSpPr>
                          <p:spPr>
                            <a:xfrm>
                              <a:off x="5205642" y="1603947"/>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3" name="Oval 192">
                              <a:extLst>
                                <a:ext uri="{FF2B5EF4-FFF2-40B4-BE49-F238E27FC236}">
                                  <a16:creationId xmlns:a16="http://schemas.microsoft.com/office/drawing/2014/main" id="{D5818DDC-4F97-D8D8-3C57-38B06E44CD50}"/>
                                </a:ext>
                              </a:extLst>
                            </p:cNvPr>
                            <p:cNvSpPr/>
                            <p:nvPr/>
                          </p:nvSpPr>
                          <p:spPr>
                            <a:xfrm>
                              <a:off x="5205641" y="1783866"/>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4" name="Oval 193">
                              <a:extLst>
                                <a:ext uri="{FF2B5EF4-FFF2-40B4-BE49-F238E27FC236}">
                                  <a16:creationId xmlns:a16="http://schemas.microsoft.com/office/drawing/2014/main" id="{C59C739D-D67B-1BF1-1C8F-8F2B944A1FB6}"/>
                                </a:ext>
                              </a:extLst>
                            </p:cNvPr>
                            <p:cNvSpPr/>
                            <p:nvPr/>
                          </p:nvSpPr>
                          <p:spPr>
                            <a:xfrm>
                              <a:off x="5204995" y="1424282"/>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sp>
                        <p:nvSpPr>
                          <p:cNvPr id="178" name="Oval 177">
                            <a:extLst>
                              <a:ext uri="{FF2B5EF4-FFF2-40B4-BE49-F238E27FC236}">
                                <a16:creationId xmlns:a16="http://schemas.microsoft.com/office/drawing/2014/main" id="{FF2870C9-C744-7314-2A21-2084682AE8AC}"/>
                              </a:ext>
                            </a:extLst>
                          </p:cNvPr>
                          <p:cNvSpPr/>
                          <p:nvPr/>
                        </p:nvSpPr>
                        <p:spPr>
                          <a:xfrm>
                            <a:off x="5633076" y="1599653"/>
                            <a:ext cx="145383" cy="145383"/>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Arial" panose="020B0604020202020204" pitchFamily="34" charset="0"/>
                              </a:rPr>
                              <a:t>…</a:t>
                            </a:r>
                          </a:p>
                        </p:txBody>
                      </p:sp>
                      <p:grpSp>
                        <p:nvGrpSpPr>
                          <p:cNvPr id="179" name="Group 178">
                            <a:extLst>
                              <a:ext uri="{FF2B5EF4-FFF2-40B4-BE49-F238E27FC236}">
                                <a16:creationId xmlns:a16="http://schemas.microsoft.com/office/drawing/2014/main" id="{A9C060B1-03A0-EB93-483B-10183B5499F5}"/>
                              </a:ext>
                            </a:extLst>
                          </p:cNvPr>
                          <p:cNvGrpSpPr/>
                          <p:nvPr/>
                        </p:nvGrpSpPr>
                        <p:grpSpPr>
                          <a:xfrm>
                            <a:off x="5844852" y="1424282"/>
                            <a:ext cx="146030" cy="719074"/>
                            <a:chOff x="5204995" y="1424282"/>
                            <a:chExt cx="146030" cy="719074"/>
                          </a:xfrm>
                        </p:grpSpPr>
                        <p:cxnSp>
                          <p:nvCxnSpPr>
                            <p:cNvPr id="187" name="Straight Connector 186">
                              <a:extLst>
                                <a:ext uri="{FF2B5EF4-FFF2-40B4-BE49-F238E27FC236}">
                                  <a16:creationId xmlns:a16="http://schemas.microsoft.com/office/drawing/2014/main" id="{BD2923EF-B26D-A423-63EA-329244DEEF3F}"/>
                                </a:ext>
                              </a:extLst>
                            </p:cNvPr>
                            <p:cNvCxnSpPr>
                              <a:cxnSpLocks/>
                              <a:stCxn id="190" idx="0"/>
                            </p:cNvCxnSpPr>
                            <p:nvPr/>
                          </p:nvCxnSpPr>
                          <p:spPr>
                            <a:xfrm>
                              <a:off x="5277687" y="1424282"/>
                              <a:ext cx="0" cy="71907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88" name="Oval 187">
                              <a:extLst>
                                <a:ext uri="{FF2B5EF4-FFF2-40B4-BE49-F238E27FC236}">
                                  <a16:creationId xmlns:a16="http://schemas.microsoft.com/office/drawing/2014/main" id="{6E1F3310-6A3A-3C21-D904-C478F15946AF}"/>
                                </a:ext>
                              </a:extLst>
                            </p:cNvPr>
                            <p:cNvSpPr/>
                            <p:nvPr/>
                          </p:nvSpPr>
                          <p:spPr>
                            <a:xfrm>
                              <a:off x="5205642" y="1603947"/>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9" name="Oval 188">
                              <a:extLst>
                                <a:ext uri="{FF2B5EF4-FFF2-40B4-BE49-F238E27FC236}">
                                  <a16:creationId xmlns:a16="http://schemas.microsoft.com/office/drawing/2014/main" id="{069C747E-E527-36A1-F205-305D2ED161A5}"/>
                                </a:ext>
                              </a:extLst>
                            </p:cNvPr>
                            <p:cNvSpPr/>
                            <p:nvPr/>
                          </p:nvSpPr>
                          <p:spPr>
                            <a:xfrm>
                              <a:off x="5205641" y="1783866"/>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0" name="Oval 189">
                              <a:extLst>
                                <a:ext uri="{FF2B5EF4-FFF2-40B4-BE49-F238E27FC236}">
                                  <a16:creationId xmlns:a16="http://schemas.microsoft.com/office/drawing/2014/main" id="{97B5DE9F-A0EB-DFDA-5F05-4185E50761FB}"/>
                                </a:ext>
                              </a:extLst>
                            </p:cNvPr>
                            <p:cNvSpPr/>
                            <p:nvPr/>
                          </p:nvSpPr>
                          <p:spPr>
                            <a:xfrm>
                              <a:off x="5204995" y="1424282"/>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80" name="Group 179">
                            <a:extLst>
                              <a:ext uri="{FF2B5EF4-FFF2-40B4-BE49-F238E27FC236}">
                                <a16:creationId xmlns:a16="http://schemas.microsoft.com/office/drawing/2014/main" id="{FF5CE1DC-DEC2-A7A7-D914-C2826502DA74}"/>
                              </a:ext>
                            </a:extLst>
                          </p:cNvPr>
                          <p:cNvGrpSpPr/>
                          <p:nvPr/>
                        </p:nvGrpSpPr>
                        <p:grpSpPr>
                          <a:xfrm>
                            <a:off x="4994689" y="1429152"/>
                            <a:ext cx="146030" cy="706836"/>
                            <a:chOff x="5204995" y="1424282"/>
                            <a:chExt cx="146030" cy="706836"/>
                          </a:xfrm>
                        </p:grpSpPr>
                        <p:cxnSp>
                          <p:nvCxnSpPr>
                            <p:cNvPr id="183" name="Straight Connector 182">
                              <a:extLst>
                                <a:ext uri="{FF2B5EF4-FFF2-40B4-BE49-F238E27FC236}">
                                  <a16:creationId xmlns:a16="http://schemas.microsoft.com/office/drawing/2014/main" id="{124CF17B-B9D1-903B-2C8D-F6927F6AE193}"/>
                                </a:ext>
                              </a:extLst>
                            </p:cNvPr>
                            <p:cNvCxnSpPr>
                              <a:cxnSpLocks/>
                              <a:stCxn id="186" idx="0"/>
                            </p:cNvCxnSpPr>
                            <p:nvPr/>
                          </p:nvCxnSpPr>
                          <p:spPr>
                            <a:xfrm>
                              <a:off x="5277687" y="1424282"/>
                              <a:ext cx="0" cy="70683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84" name="Oval 183">
                              <a:extLst>
                                <a:ext uri="{FF2B5EF4-FFF2-40B4-BE49-F238E27FC236}">
                                  <a16:creationId xmlns:a16="http://schemas.microsoft.com/office/drawing/2014/main" id="{95108AAE-AA4C-F4AA-8327-F3D0C274F712}"/>
                                </a:ext>
                              </a:extLst>
                            </p:cNvPr>
                            <p:cNvSpPr/>
                            <p:nvPr/>
                          </p:nvSpPr>
                          <p:spPr>
                            <a:xfrm>
                              <a:off x="5205642" y="1603947"/>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5" name="Oval 184">
                              <a:extLst>
                                <a:ext uri="{FF2B5EF4-FFF2-40B4-BE49-F238E27FC236}">
                                  <a16:creationId xmlns:a16="http://schemas.microsoft.com/office/drawing/2014/main" id="{E9BDE862-B95C-BAD8-E917-8DE531665692}"/>
                                </a:ext>
                              </a:extLst>
                            </p:cNvPr>
                            <p:cNvSpPr/>
                            <p:nvPr/>
                          </p:nvSpPr>
                          <p:spPr>
                            <a:xfrm>
                              <a:off x="5205641" y="1783866"/>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6" name="Oval 185">
                              <a:extLst>
                                <a:ext uri="{FF2B5EF4-FFF2-40B4-BE49-F238E27FC236}">
                                  <a16:creationId xmlns:a16="http://schemas.microsoft.com/office/drawing/2014/main" id="{0739E9FD-F508-456C-B50F-0E1ADCC55B39}"/>
                                </a:ext>
                              </a:extLst>
                            </p:cNvPr>
                            <p:cNvSpPr/>
                            <p:nvPr/>
                          </p:nvSpPr>
                          <p:spPr>
                            <a:xfrm>
                              <a:off x="5204995" y="1424282"/>
                              <a:ext cx="145383" cy="145383"/>
                            </a:xfrm>
                            <a:prstGeom prst="ellipse">
                              <a:avLst/>
                            </a:prstGeom>
                            <a:solidFill>
                              <a:schemeClr val="accent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sp>
                        <p:nvSpPr>
                          <p:cNvPr id="181" name="Oval 180">
                            <a:extLst>
                              <a:ext uri="{FF2B5EF4-FFF2-40B4-BE49-F238E27FC236}">
                                <a16:creationId xmlns:a16="http://schemas.microsoft.com/office/drawing/2014/main" id="{A8755C7E-8F61-C76C-2F27-CDC172E38F61}"/>
                              </a:ext>
                            </a:extLst>
                          </p:cNvPr>
                          <p:cNvSpPr/>
                          <p:nvPr/>
                        </p:nvSpPr>
                        <p:spPr>
                          <a:xfrm>
                            <a:off x="5636464" y="1414865"/>
                            <a:ext cx="145383" cy="145383"/>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Arial" panose="020B0604020202020204" pitchFamily="34" charset="0"/>
                            </a:endParaRPr>
                          </a:p>
                        </p:txBody>
                      </p:sp>
                      <p:sp>
                        <p:nvSpPr>
                          <p:cNvPr id="182" name="Oval 181">
                            <a:extLst>
                              <a:ext uri="{FF2B5EF4-FFF2-40B4-BE49-F238E27FC236}">
                                <a16:creationId xmlns:a16="http://schemas.microsoft.com/office/drawing/2014/main" id="{72FEBFC8-F2EB-361C-B5B9-03C72A195851}"/>
                              </a:ext>
                            </a:extLst>
                          </p:cNvPr>
                          <p:cNvSpPr/>
                          <p:nvPr/>
                        </p:nvSpPr>
                        <p:spPr>
                          <a:xfrm>
                            <a:off x="5630166" y="1787487"/>
                            <a:ext cx="145383" cy="145383"/>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Arial" panose="020B0604020202020204" pitchFamily="34" charset="0"/>
                            </a:endParaRPr>
                          </a:p>
                        </p:txBody>
                      </p:sp>
                    </p:grpSp>
                  </p:grpSp>
                  <p:sp>
                    <p:nvSpPr>
                      <p:cNvPr id="167" name="Trapezoid 166">
                        <a:extLst>
                          <a:ext uri="{FF2B5EF4-FFF2-40B4-BE49-F238E27FC236}">
                            <a16:creationId xmlns:a16="http://schemas.microsoft.com/office/drawing/2014/main" id="{2628D0AD-3A44-4042-CD86-3C31A7A838E4}"/>
                          </a:ext>
                        </a:extLst>
                      </p:cNvPr>
                      <p:cNvSpPr/>
                      <p:nvPr/>
                    </p:nvSpPr>
                    <p:spPr>
                      <a:xfrm rot="16200000">
                        <a:off x="4534878" y="1580684"/>
                        <a:ext cx="487028" cy="162163"/>
                      </a:xfrm>
                      <a:prstGeom prst="trapezoid">
                        <a:avLst>
                          <a:gd name="adj" fmla="val 34124"/>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8" name="Rectangle 167">
                        <a:extLst>
                          <a:ext uri="{FF2B5EF4-FFF2-40B4-BE49-F238E27FC236}">
                            <a16:creationId xmlns:a16="http://schemas.microsoft.com/office/drawing/2014/main" id="{04EB38B2-A70A-7B26-434D-A57DCE8D8D7B}"/>
                          </a:ext>
                        </a:extLst>
                      </p:cNvPr>
                      <p:cNvSpPr/>
                      <p:nvPr/>
                    </p:nvSpPr>
                    <p:spPr>
                      <a:xfrm>
                        <a:off x="4961468" y="1969094"/>
                        <a:ext cx="1083732" cy="111866"/>
                      </a:xfrm>
                      <a:prstGeom prst="rect">
                        <a:avLst/>
                      </a:prstGeom>
                      <a:solidFill>
                        <a:schemeClr val="accent3">
                          <a:lumMod val="20000"/>
                          <a:lumOff val="80000"/>
                        </a:schemeClr>
                      </a:solid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cxnSp>
                    <p:nvCxnSpPr>
                      <p:cNvPr id="169" name="Straight Connector 168">
                        <a:extLst>
                          <a:ext uri="{FF2B5EF4-FFF2-40B4-BE49-F238E27FC236}">
                            <a16:creationId xmlns:a16="http://schemas.microsoft.com/office/drawing/2014/main" id="{7D47312D-8307-709E-58E0-B286F1976DAD}"/>
                          </a:ext>
                        </a:extLst>
                      </p:cNvPr>
                      <p:cNvCxnSpPr>
                        <a:cxnSpLocks/>
                      </p:cNvCxnSpPr>
                      <p:nvPr/>
                    </p:nvCxnSpPr>
                    <p:spPr>
                      <a:xfrm flipV="1">
                        <a:off x="4852605" y="1560248"/>
                        <a:ext cx="10886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83947BF2-0ADF-D9B2-0585-51221B774EC8}"/>
                          </a:ext>
                        </a:extLst>
                      </p:cNvPr>
                      <p:cNvCxnSpPr>
                        <a:cxnSpLocks/>
                      </p:cNvCxnSpPr>
                      <p:nvPr/>
                    </p:nvCxnSpPr>
                    <p:spPr>
                      <a:xfrm flipV="1">
                        <a:off x="4852605" y="1763683"/>
                        <a:ext cx="10886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65" name="Rectangle 164">
                      <a:extLst>
                        <a:ext uri="{FF2B5EF4-FFF2-40B4-BE49-F238E27FC236}">
                          <a16:creationId xmlns:a16="http://schemas.microsoft.com/office/drawing/2014/main" id="{D2837DC6-D6BB-243C-7183-F89AB1078AC4}"/>
                        </a:ext>
                      </a:extLst>
                    </p:cNvPr>
                    <p:cNvSpPr/>
                    <p:nvPr/>
                  </p:nvSpPr>
                  <p:spPr>
                    <a:xfrm>
                      <a:off x="7356464" y="4319864"/>
                      <a:ext cx="1222060" cy="679246"/>
                    </a:xfrm>
                    <a:prstGeom prst="rect">
                      <a:avLst/>
                    </a:prstGeom>
                    <a:noFill/>
                    <a:ln w="1587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grpSp>
      </p:grpSp>
    </p:spTree>
    <p:extLst>
      <p:ext uri="{BB962C8B-B14F-4D97-AF65-F5344CB8AC3E}">
        <p14:creationId xmlns:p14="http://schemas.microsoft.com/office/powerpoint/2010/main" val="143040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42"/>
                                        </p:tgtEl>
                                        <p:attrNameLst>
                                          <p:attrName>style.visibility</p:attrName>
                                        </p:attrNameLst>
                                      </p:cBhvr>
                                      <p:to>
                                        <p:strVal val="visible"/>
                                      </p:to>
                                    </p:set>
                                    <p:animEffect transition="in" filter="fade">
                                      <p:cBhvr>
                                        <p:cTn id="7" dur="500"/>
                                        <p:tgtEl>
                                          <p:spTgt spid="14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45"/>
                                        </p:tgtEl>
                                        <p:attrNameLst>
                                          <p:attrName>style.visibility</p:attrName>
                                        </p:attrNameLst>
                                      </p:cBhvr>
                                      <p:to>
                                        <p:strVal val="visible"/>
                                      </p:to>
                                    </p:set>
                                    <p:animEffect transition="in" filter="fade">
                                      <p:cBhvr>
                                        <p:cTn id="15" dur="500"/>
                                        <p:tgtEl>
                                          <p:spTgt spid="145"/>
                                        </p:tgtEl>
                                      </p:cBhvr>
                                    </p:animEffect>
                                  </p:childTnLst>
                                </p:cTn>
                              </p:par>
                              <p:par>
                                <p:cTn id="16" presetID="10" presetClass="entr" presetSubtype="0" fill="hold" nodeType="withEffect">
                                  <p:stCondLst>
                                    <p:cond delay="0"/>
                                  </p:stCondLst>
                                  <p:childTnLst>
                                    <p:set>
                                      <p:cBhvr>
                                        <p:cTn id="17" dur="1" fill="hold">
                                          <p:stCondLst>
                                            <p:cond delay="0"/>
                                          </p:stCondLst>
                                        </p:cTn>
                                        <p:tgtEl>
                                          <p:spTgt spid="148"/>
                                        </p:tgtEl>
                                        <p:attrNameLst>
                                          <p:attrName>style.visibility</p:attrName>
                                        </p:attrNameLst>
                                      </p:cBhvr>
                                      <p:to>
                                        <p:strVal val="visible"/>
                                      </p:to>
                                    </p:set>
                                    <p:animEffect transition="in" filter="fade">
                                      <p:cBhvr>
                                        <p:cTn id="18" dur="500"/>
                                        <p:tgtEl>
                                          <p:spTgt spid="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dirty="0"/>
              <a:t>Processing-in-Memory Landscape Today </a:t>
            </a:r>
            <a:endParaRPr lang="en-US" sz="3800" dirty="0"/>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456307" y="6495760"/>
            <a:ext cx="408637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And, many other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22795848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74836C0-5C11-0D1E-2503-0C1D0BCDBBB7}"/>
              </a:ext>
            </a:extLst>
          </p:cNvPr>
          <p:cNvPicPr>
            <a:picLocks noChangeAspect="1"/>
          </p:cNvPicPr>
          <p:nvPr/>
        </p:nvPicPr>
        <p:blipFill>
          <a:blip r:embed="rId2"/>
          <a:stretch>
            <a:fillRect/>
          </a:stretch>
        </p:blipFill>
        <p:spPr>
          <a:xfrm>
            <a:off x="8052" y="917374"/>
            <a:ext cx="4589271" cy="3914378"/>
          </a:xfrm>
          <a:prstGeom prst="rect">
            <a:avLst/>
          </a:prstGeom>
        </p:spPr>
      </p:pic>
      <p:sp>
        <p:nvSpPr>
          <p:cNvPr id="2" name="Title 1">
            <a:extLst>
              <a:ext uri="{FF2B5EF4-FFF2-40B4-BE49-F238E27FC236}">
                <a16:creationId xmlns:a16="http://schemas.microsoft.com/office/drawing/2014/main" id="{F1B82E0A-EC50-C358-E55E-31BD739940FB}"/>
              </a:ext>
            </a:extLst>
          </p:cNvPr>
          <p:cNvSpPr>
            <a:spLocks noGrp="1"/>
          </p:cNvSpPr>
          <p:nvPr>
            <p:ph type="title"/>
          </p:nvPr>
        </p:nvSpPr>
        <p:spPr/>
        <p:txBody>
          <a:bodyPr/>
          <a:lstStyle/>
          <a:p>
            <a:r>
              <a:rPr lang="en-US" dirty="0"/>
              <a:t>Processing-in-Memory Landscape Today</a:t>
            </a:r>
          </a:p>
        </p:txBody>
      </p:sp>
      <p:sp>
        <p:nvSpPr>
          <p:cNvPr id="4" name="Slide Number Placeholder 3">
            <a:extLst>
              <a:ext uri="{FF2B5EF4-FFF2-40B4-BE49-F238E27FC236}">
                <a16:creationId xmlns:a16="http://schemas.microsoft.com/office/drawing/2014/main" id="{AC535294-0B4F-9EAB-8DEA-9DDB0320F75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C66ED3E2-2998-7720-C04F-FFC8B9173760}"/>
              </a:ext>
            </a:extLst>
          </p:cNvPr>
          <p:cNvPicPr>
            <a:picLocks noChangeAspect="1"/>
          </p:cNvPicPr>
          <p:nvPr/>
        </p:nvPicPr>
        <p:blipFill>
          <a:blip r:embed="rId3"/>
          <a:stretch>
            <a:fillRect/>
          </a:stretch>
        </p:blipFill>
        <p:spPr>
          <a:xfrm>
            <a:off x="4313862" y="4149080"/>
            <a:ext cx="4589271" cy="2614605"/>
          </a:xfrm>
          <a:prstGeom prst="rect">
            <a:avLst/>
          </a:prstGeom>
        </p:spPr>
      </p:pic>
    </p:spTree>
    <p:extLst>
      <p:ext uri="{BB962C8B-B14F-4D97-AF65-F5344CB8AC3E}">
        <p14:creationId xmlns:p14="http://schemas.microsoft.com/office/powerpoint/2010/main" val="4026527389"/>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82E0A-EC50-C358-E55E-31BD739940FB}"/>
              </a:ext>
            </a:extLst>
          </p:cNvPr>
          <p:cNvSpPr>
            <a:spLocks noGrp="1"/>
          </p:cNvSpPr>
          <p:nvPr>
            <p:ph type="title"/>
          </p:nvPr>
        </p:nvSpPr>
        <p:spPr/>
        <p:txBody>
          <a:bodyPr/>
          <a:lstStyle/>
          <a:p>
            <a:r>
              <a:rPr lang="en-US" dirty="0"/>
              <a:t>Processing-in-Memory Landscape Today</a:t>
            </a:r>
          </a:p>
        </p:txBody>
      </p:sp>
      <p:sp>
        <p:nvSpPr>
          <p:cNvPr id="4" name="Slide Number Placeholder 3">
            <a:extLst>
              <a:ext uri="{FF2B5EF4-FFF2-40B4-BE49-F238E27FC236}">
                <a16:creationId xmlns:a16="http://schemas.microsoft.com/office/drawing/2014/main" id="{AC535294-0B4F-9EAB-8DEA-9DDB0320F75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3" name="Picture 2">
            <a:extLst>
              <a:ext uri="{FF2B5EF4-FFF2-40B4-BE49-F238E27FC236}">
                <a16:creationId xmlns:a16="http://schemas.microsoft.com/office/drawing/2014/main" id="{FD2671C9-01EE-ED73-4C76-F6BC47E3D4AE}"/>
              </a:ext>
            </a:extLst>
          </p:cNvPr>
          <p:cNvPicPr>
            <a:picLocks noChangeAspect="1"/>
          </p:cNvPicPr>
          <p:nvPr/>
        </p:nvPicPr>
        <p:blipFill>
          <a:blip r:embed="rId2"/>
          <a:stretch>
            <a:fillRect/>
          </a:stretch>
        </p:blipFill>
        <p:spPr>
          <a:xfrm>
            <a:off x="1619672" y="1086008"/>
            <a:ext cx="5666013" cy="5157630"/>
          </a:xfrm>
          <a:prstGeom prst="rect">
            <a:avLst/>
          </a:prstGeom>
        </p:spPr>
      </p:pic>
      <p:sp>
        <p:nvSpPr>
          <p:cNvPr id="5" name="TextBox 4">
            <a:extLst>
              <a:ext uri="{FF2B5EF4-FFF2-40B4-BE49-F238E27FC236}">
                <a16:creationId xmlns:a16="http://schemas.microsoft.com/office/drawing/2014/main" id="{FE0C3D8C-0BC3-A251-EF8F-26809D15A19F}"/>
              </a:ext>
            </a:extLst>
          </p:cNvPr>
          <p:cNvSpPr txBox="1"/>
          <p:nvPr/>
        </p:nvSpPr>
        <p:spPr>
          <a:xfrm>
            <a:off x="1547664" y="6435901"/>
            <a:ext cx="6759543"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3"/>
              </a:rPr>
              <a:t>https://www.servethehome.com/samsung-processing-in-memory-technology-at-hot-chips-2023/</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228625612"/>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Opportunity: 3D-Stacked </a:t>
            </a:r>
            <a:r>
              <a:rPr lang="en-US" dirty="0" err="1"/>
              <a:t>Logic+Memory</a:t>
            </a:r>
            <a:endParaRPr lang="en-US" dirty="0"/>
          </a:p>
        </p:txBody>
      </p:sp>
      <p:sp>
        <p:nvSpPr>
          <p:cNvPr id="3" name="Content Placeholder 2"/>
          <p:cNvSpPr>
            <a:spLocks noGrp="1"/>
          </p:cNvSpPr>
          <p:nvPr>
            <p:ph idx="1"/>
          </p:nvPr>
        </p:nvSpPr>
        <p:spPr>
          <a:xfrm>
            <a:off x="228600" y="1124744"/>
            <a:ext cx="8610600" cy="5123656"/>
          </a:xfrm>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2"/>
          <a:stretch>
            <a:fillRect/>
          </a:stretch>
        </p:blipFill>
        <p:spPr>
          <a:xfrm>
            <a:off x="107504" y="1286520"/>
            <a:ext cx="7772400" cy="1422400"/>
          </a:xfrm>
          <a:prstGeom prst="rect">
            <a:avLst/>
          </a:prstGeom>
        </p:spPr>
      </p:pic>
      <p:pic>
        <p:nvPicPr>
          <p:cNvPr id="5"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31640" y="3068960"/>
            <a:ext cx="5040560" cy="3619122"/>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Box 7"/>
          <p:cNvSpPr txBox="1"/>
          <p:nvPr/>
        </p:nvSpPr>
        <p:spPr>
          <a:xfrm>
            <a:off x="6040851" y="4509120"/>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9" name="TextBox 8"/>
          <p:cNvSpPr txBox="1"/>
          <p:nvPr/>
        </p:nvSpPr>
        <p:spPr>
          <a:xfrm>
            <a:off x="5968843" y="4005064"/>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7" name="TextBox 6"/>
          <p:cNvSpPr txBox="1"/>
          <p:nvPr/>
        </p:nvSpPr>
        <p:spPr>
          <a:xfrm>
            <a:off x="5670854" y="5527630"/>
            <a:ext cx="3161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Other “True 3D”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under development</a:t>
            </a:r>
          </a:p>
        </p:txBody>
      </p:sp>
    </p:spTree>
    <p:extLst>
      <p:ext uri="{BB962C8B-B14F-4D97-AF65-F5344CB8AC3E}">
        <p14:creationId xmlns:p14="http://schemas.microsoft.com/office/powerpoint/2010/main" val="3996975866"/>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System for Graph Processing</a:t>
            </a: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 xmlns:a14="http://schemas.microsoft.com/office/drawing/2010/main">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3" name="TextBox 2"/>
          <p:cNvSpPr txBox="1"/>
          <p:nvPr/>
        </p:nvSpPr>
        <p:spPr>
          <a:xfrm>
            <a:off x="775334" y="980728"/>
            <a:ext cx="74690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Interconnected set of 3D-stacked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memory+logic</a:t>
            </a:r>
            <a:r>
              <a:rPr kumimoji="0" lang="en-US" sz="1800" b="0" i="0" u="none" strike="noStrike" kern="1200" cap="none" spc="0" normalizeH="0" baseline="0" noProof="0" dirty="0">
                <a:ln>
                  <a:noFill/>
                </a:ln>
                <a:solidFill>
                  <a:srgbClr val="0000FF"/>
                </a:solidFill>
                <a:effectLst/>
                <a:uLnTx/>
                <a:uFillTx/>
                <a:latin typeface="Tahoma"/>
                <a:ea typeface="+mn-ea"/>
                <a:cs typeface="+mn-cs"/>
              </a:rPr>
              <a:t> chips with simple cores</a:t>
            </a:r>
          </a:p>
        </p:txBody>
      </p:sp>
      <p:sp>
        <p:nvSpPr>
          <p:cNvPr id="5" name="TextBox 4"/>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1" name="TextBox 510"/>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513" name="TextBox 512"/>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3542663330"/>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 xmlns:a14="http://schemas.microsoft.com/office/drawing/2010/main">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56"/>
          <p:cNvSpPr/>
          <p:nvPr/>
        </p:nvSpPr>
        <p:spPr>
          <a:xfrm>
            <a:off x="0" y="5983200"/>
            <a:ext cx="9144000" cy="8748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7"/>
          <p:cNvSpPr/>
          <p:nvPr/>
        </p:nvSpPr>
        <p:spPr>
          <a:xfrm>
            <a:off x="0" y="5398571"/>
            <a:ext cx="6022172" cy="583147"/>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9"/>
          <p:cNvSpPr/>
          <p:nvPr/>
        </p:nvSpPr>
        <p:spPr>
          <a:xfrm>
            <a:off x="8312935" y="5400000"/>
            <a:ext cx="831065" cy="582896"/>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
          <p:cNvSpPr/>
          <p:nvPr/>
        </p:nvSpPr>
        <p:spPr>
          <a:xfrm>
            <a:off x="0" y="-1"/>
            <a:ext cx="9144000" cy="5400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5461339" y="4067108"/>
            <a:ext cx="3403838" cy="1095472"/>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Communications via</a:t>
            </a:r>
            <a:b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Remote Function Calls</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668829876"/>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 xmlns:a14="http://schemas.microsoft.com/office/drawing/2010/main">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
          <p:cNvSpPr/>
          <p:nvPr/>
        </p:nvSpPr>
        <p:spPr>
          <a:xfrm>
            <a:off x="0" y="1"/>
            <a:ext cx="9144000" cy="4086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6"/>
          <p:cNvSpPr/>
          <p:nvPr/>
        </p:nvSpPr>
        <p:spPr>
          <a:xfrm>
            <a:off x="0" y="5400000"/>
            <a:ext cx="9144000" cy="1458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7"/>
          <p:cNvSpPr/>
          <p:nvPr/>
        </p:nvSpPr>
        <p:spPr>
          <a:xfrm>
            <a:off x="0" y="4086000"/>
            <a:ext cx="6413494"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59"/>
          <p:cNvSpPr/>
          <p:nvPr/>
        </p:nvSpPr>
        <p:spPr>
          <a:xfrm>
            <a:off x="8312935" y="4086000"/>
            <a:ext cx="831065"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6313610" y="3214446"/>
            <a:ext cx="2087858" cy="563984"/>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Prefetching</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578996041"/>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Evaluated Systems</a:t>
            </a:r>
          </a:p>
        </p:txBody>
      </p:sp>
      <p:grpSp>
        <p:nvGrpSpPr>
          <p:cNvPr id="245" name="그룹 9"/>
          <p:cNvGrpSpPr/>
          <p:nvPr/>
        </p:nvGrpSpPr>
        <p:grpSpPr>
          <a:xfrm>
            <a:off x="4753793" y="1140133"/>
            <a:ext cx="1662216" cy="4531606"/>
            <a:chOff x="4753793" y="1340768"/>
            <a:chExt cx="1662216" cy="4531606"/>
          </a:xfrm>
        </p:grpSpPr>
        <p:sp>
          <p:nvSpPr>
            <p:cNvPr id="246" name="TextBox 245"/>
            <p:cNvSpPr txBox="1"/>
            <p:nvPr/>
          </p:nvSpPr>
          <p:spPr>
            <a:xfrm>
              <a:off x="4922700" y="1340768"/>
              <a:ext cx="132440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HMC-MC</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247" name="그룹 530"/>
            <p:cNvGrpSpPr/>
            <p:nvPr/>
          </p:nvGrpSpPr>
          <p:grpSpPr>
            <a:xfrm>
              <a:off x="4753793" y="2137755"/>
              <a:ext cx="1662216" cy="3734619"/>
              <a:chOff x="4986958" y="2155226"/>
              <a:chExt cx="1662216" cy="3734619"/>
            </a:xfrm>
          </p:grpSpPr>
          <p:grpSp>
            <p:nvGrpSpPr>
              <p:cNvPr id="248" name="그룹 234"/>
              <p:cNvGrpSpPr/>
              <p:nvPr/>
            </p:nvGrpSpPr>
            <p:grpSpPr>
              <a:xfrm rot="5400000">
                <a:off x="4986919" y="3188862"/>
                <a:ext cx="1660086" cy="1660007"/>
                <a:chOff x="2733859" y="2420936"/>
                <a:chExt cx="2016223" cy="2016129"/>
              </a:xfrm>
            </p:grpSpPr>
            <p:sp>
              <p:nvSpPr>
                <p:cNvPr id="283" name="직사각형 271"/>
                <p:cNvSpPr/>
                <p:nvPr/>
              </p:nvSpPr>
              <p:spPr>
                <a:xfrm rot="16200000">
                  <a:off x="2733907"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272"/>
                <p:cNvSpPr/>
                <p:nvPr/>
              </p:nvSpPr>
              <p:spPr>
                <a:xfrm rot="16200000">
                  <a:off x="3886034"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73"/>
                <p:cNvSpPr/>
                <p:nvPr/>
              </p:nvSpPr>
              <p:spPr>
                <a:xfrm rot="16200000">
                  <a:off x="3886034"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74"/>
                <p:cNvSpPr/>
                <p:nvPr/>
              </p:nvSpPr>
              <p:spPr>
                <a:xfrm rot="16200000">
                  <a:off x="2733907" y="357301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287" name="직선 화살표 연결선 275"/>
                <p:cNvCxnSpPr>
                  <a:stCxn id="283" idx="1"/>
                  <a:endCxn id="286" idx="3"/>
                </p:cNvCxnSpPr>
                <p:nvPr/>
              </p:nvCxnSpPr>
              <p:spPr>
                <a:xfrm rot="16200000" flipH="1">
                  <a:off x="3021844" y="3429001"/>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8" name="직선 화살표 연결선 276"/>
                <p:cNvCxnSpPr>
                  <a:stCxn id="286" idx="2"/>
                  <a:endCxn id="285" idx="0"/>
                </p:cNvCxnSpPr>
                <p:nvPr/>
              </p:nvCxnSpPr>
              <p:spPr>
                <a:xfrm rot="16200000">
                  <a:off x="3741970" y="3861047"/>
                  <a:ext cx="1"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9" name="직선 화살표 연결선 277"/>
                <p:cNvCxnSpPr>
                  <a:stCxn id="284" idx="1"/>
                  <a:endCxn id="285" idx="3"/>
                </p:cNvCxnSpPr>
                <p:nvPr/>
              </p:nvCxnSpPr>
              <p:spPr>
                <a:xfrm rot="16200000" flipH="1">
                  <a:off x="4173972" y="3429000"/>
                  <a:ext cx="288127"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0" name="직선 화살표 연결선 278"/>
                <p:cNvCxnSpPr>
                  <a:stCxn id="283" idx="2"/>
                  <a:endCxn id="284" idx="0"/>
                </p:cNvCxnSpPr>
                <p:nvPr/>
              </p:nvCxnSpPr>
              <p:spPr>
                <a:xfrm rot="16200000">
                  <a:off x="3741971" y="2708920"/>
                  <a:ext cx="0"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1" name="직선 화살표 연결선 279"/>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2" name="직선 화살표 연결선 280"/>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249" name="그룹 494"/>
              <p:cNvGrpSpPr/>
              <p:nvPr/>
            </p:nvGrpSpPr>
            <p:grpSpPr>
              <a:xfrm>
                <a:off x="4986958" y="4853737"/>
                <a:ext cx="1662216" cy="1036108"/>
                <a:chOff x="2829427" y="4853737"/>
                <a:chExt cx="1662216" cy="1036108"/>
              </a:xfrm>
            </p:grpSpPr>
            <p:sp>
              <p:nvSpPr>
                <p:cNvPr id="267" name="직사각형 495"/>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8" name="직사각형 496"/>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9" name="직선 화살표 연결선 497"/>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0" name="직선 화살표 연결선 498"/>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1" name="직사각형 499"/>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2" name="직사각형 500"/>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3" name="직선 화살표 연결선 501"/>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4" name="직선 화살표 연결선 502"/>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5" name="직사각형 503"/>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6" name="직사각형 504"/>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7" name="직선 화살표 연결선 505"/>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8" name="직선 화살표 연결선 506"/>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9" name="직사각형 507"/>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80" name="직사각형 508"/>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81" name="직선 화살표 연결선 509"/>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82" name="직선 화살표 연결선 510"/>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250" name="그룹 511"/>
              <p:cNvGrpSpPr/>
              <p:nvPr/>
            </p:nvGrpSpPr>
            <p:grpSpPr>
              <a:xfrm flipV="1">
                <a:off x="4986958" y="2155226"/>
                <a:ext cx="1662216" cy="1036108"/>
                <a:chOff x="2829427" y="4853737"/>
                <a:chExt cx="1662216" cy="1036108"/>
              </a:xfrm>
            </p:grpSpPr>
            <p:sp>
              <p:nvSpPr>
                <p:cNvPr id="251" name="직사각형 512"/>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2" name="직사각형 513"/>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3" name="직선 화살표 연결선 514"/>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4" name="직선 화살표 연결선 515"/>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5" name="직사각형 516"/>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6" name="직사각형 517"/>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7" name="직선 화살표 연결선 518"/>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8" name="직선 화살표 연결선 519"/>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9" name="직사각형 520"/>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0" name="직사각형 521"/>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1" name="직선 화살표 연결선 522"/>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2" name="직선 화살표 연결선 523"/>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63" name="직사각형 524"/>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4" name="직사각형 525"/>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5" name="직선 화살표 연결선 526"/>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6" name="직선 화살표 연결선 527"/>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cxnSp>
        <p:nvCxnSpPr>
          <p:cNvPr id="293" name="직선 연결선 632"/>
          <p:cNvCxnSpPr/>
          <p:nvPr/>
        </p:nvCxnSpPr>
        <p:spPr>
          <a:xfrm>
            <a:off x="2374317" y="1124744"/>
            <a:ext cx="0" cy="4752528"/>
          </a:xfrm>
          <a:prstGeom prst="line">
            <a:avLst/>
          </a:prstGeom>
          <a:noFill/>
          <a:ln w="9525" cap="flat" cmpd="sng" algn="ctr">
            <a:solidFill>
              <a:sysClr val="windowText" lastClr="000000"/>
            </a:solidFill>
            <a:prstDash val="dash"/>
          </a:ln>
          <a:effectLst/>
        </p:spPr>
      </p:cxnSp>
      <p:cxnSp>
        <p:nvCxnSpPr>
          <p:cNvPr id="294" name="직선 연결선 634"/>
          <p:cNvCxnSpPr/>
          <p:nvPr/>
        </p:nvCxnSpPr>
        <p:spPr>
          <a:xfrm>
            <a:off x="4543383" y="1124744"/>
            <a:ext cx="0" cy="4752528"/>
          </a:xfrm>
          <a:prstGeom prst="line">
            <a:avLst/>
          </a:prstGeom>
          <a:noFill/>
          <a:ln w="9525" cap="flat" cmpd="sng" algn="ctr">
            <a:solidFill>
              <a:sysClr val="windowText" lastClr="000000"/>
            </a:solidFill>
            <a:prstDash val="dash"/>
          </a:ln>
          <a:effectLst/>
        </p:spPr>
      </p:cxnSp>
      <p:cxnSp>
        <p:nvCxnSpPr>
          <p:cNvPr id="295" name="직선 연결선 635"/>
          <p:cNvCxnSpPr/>
          <p:nvPr/>
        </p:nvCxnSpPr>
        <p:spPr>
          <a:xfrm>
            <a:off x="6690490" y="1124744"/>
            <a:ext cx="0" cy="4752528"/>
          </a:xfrm>
          <a:prstGeom prst="line">
            <a:avLst/>
          </a:prstGeom>
          <a:noFill/>
          <a:ln w="9525" cap="flat" cmpd="sng" algn="ctr">
            <a:solidFill>
              <a:sysClr val="windowText" lastClr="000000"/>
            </a:solidFill>
            <a:prstDash val="dash"/>
          </a:ln>
          <a:effectLst/>
        </p:spPr>
      </p:cxnSp>
      <p:sp>
        <p:nvSpPr>
          <p:cNvPr id="296" name="TextBox 295"/>
          <p:cNvSpPr txBox="1"/>
          <p:nvPr/>
        </p:nvSpPr>
        <p:spPr>
          <a:xfrm>
            <a:off x="644713" y="5924599"/>
            <a:ext cx="126502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102.4GB/s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7" name="TextBox 296"/>
          <p:cNvSpPr txBox="1"/>
          <p:nvPr/>
        </p:nvSpPr>
        <p:spPr>
          <a:xfrm>
            <a:off x="2893896"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8" name="TextBox 297"/>
          <p:cNvSpPr txBox="1"/>
          <p:nvPr/>
        </p:nvSpPr>
        <p:spPr>
          <a:xfrm>
            <a:off x="5048265"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9" name="TextBox 298"/>
          <p:cNvSpPr txBox="1"/>
          <p:nvPr/>
        </p:nvSpPr>
        <p:spPr>
          <a:xfrm>
            <a:off x="7321993" y="5924599"/>
            <a:ext cx="96099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1" i="0" u="none" strike="noStrike" kern="0" cap="none" spc="0" normalizeH="0" baseline="0" noProof="0" dirty="0">
                <a:ln>
                  <a:noFill/>
                </a:ln>
                <a:solidFill>
                  <a:srgbClr val="FF0000"/>
                </a:solidFill>
                <a:effectLst/>
                <a:uLnTx/>
                <a:uFillTx/>
                <a:latin typeface="Tahoma"/>
                <a:ea typeface="+mn-ea"/>
                <a:cs typeface="+mn-cs"/>
              </a:rPr>
              <a:t>8TB/s</a:t>
            </a:r>
            <a:endParaRPr kumimoji="0" lang="ko-KR" altLang="en-US" sz="20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300" name="그룹 8"/>
          <p:cNvGrpSpPr/>
          <p:nvPr/>
        </p:nvGrpSpPr>
        <p:grpSpPr>
          <a:xfrm>
            <a:off x="2599423" y="1140133"/>
            <a:ext cx="1662216" cy="4531606"/>
            <a:chOff x="2599423" y="1340768"/>
            <a:chExt cx="1662216" cy="4531606"/>
          </a:xfrm>
        </p:grpSpPr>
        <p:sp>
          <p:nvSpPr>
            <p:cNvPr id="301" name="TextBox 300"/>
            <p:cNvSpPr txBox="1"/>
            <p:nvPr/>
          </p:nvSpPr>
          <p:spPr>
            <a:xfrm>
              <a:off x="2696997" y="1340768"/>
              <a:ext cx="1467068"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302" name="그룹 528"/>
            <p:cNvGrpSpPr/>
            <p:nvPr/>
          </p:nvGrpSpPr>
          <p:grpSpPr>
            <a:xfrm>
              <a:off x="2599423" y="2137755"/>
              <a:ext cx="1662216" cy="3734619"/>
              <a:chOff x="2829427" y="2155226"/>
              <a:chExt cx="1662216" cy="3734619"/>
            </a:xfrm>
          </p:grpSpPr>
          <p:grpSp>
            <p:nvGrpSpPr>
              <p:cNvPr id="304" name="그룹 110"/>
              <p:cNvGrpSpPr/>
              <p:nvPr/>
            </p:nvGrpSpPr>
            <p:grpSpPr>
              <a:xfrm rot="16200000">
                <a:off x="2829389" y="3197906"/>
                <a:ext cx="1660086" cy="1660008"/>
                <a:chOff x="2733860" y="2420935"/>
                <a:chExt cx="2016223" cy="2016130"/>
              </a:xfrm>
            </p:grpSpPr>
            <p:sp>
              <p:nvSpPr>
                <p:cNvPr id="339" name="직사각형 179"/>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0" name="직사각형 180"/>
                <p:cNvSpPr/>
                <p:nvPr/>
              </p:nvSpPr>
              <p:spPr>
                <a:xfrm rot="5400000">
                  <a:off x="3886035" y="2420888"/>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1" name="직사각형 181"/>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2" name="직사각형 182"/>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43" name="직선 화살표 연결선 183"/>
                <p:cNvCxnSpPr>
                  <a:stCxn id="339" idx="3"/>
                  <a:endCxn id="342"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4" name="직선 화살표 연결선 184"/>
                <p:cNvCxnSpPr>
                  <a:stCxn id="342" idx="0"/>
                  <a:endCxn id="341" idx="2"/>
                </p:cNvCxnSpPr>
                <p:nvPr/>
              </p:nvCxnSpPr>
              <p:spPr>
                <a:xfrm rot="5400000" flipV="1">
                  <a:off x="3741971" y="3861049"/>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5" name="직선 화살표 연결선 185"/>
                <p:cNvCxnSpPr>
                  <a:stCxn id="340" idx="3"/>
                  <a:endCxn id="341"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6" name="직선 화살표 연결선 186"/>
                <p:cNvCxnSpPr>
                  <a:stCxn id="339" idx="0"/>
                  <a:endCxn id="340"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7" name="직선 화살표 연결선 18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8" name="직선 화살표 연결선 18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05" name="그룹 380"/>
              <p:cNvGrpSpPr/>
              <p:nvPr/>
            </p:nvGrpSpPr>
            <p:grpSpPr>
              <a:xfrm>
                <a:off x="2829427" y="4853737"/>
                <a:ext cx="1662216" cy="1036108"/>
                <a:chOff x="2829427" y="4853737"/>
                <a:chExt cx="1662216" cy="1036108"/>
              </a:xfrm>
            </p:grpSpPr>
            <p:sp>
              <p:nvSpPr>
                <p:cNvPr id="323" name="직사각형 163"/>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4" name="직사각형 190"/>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5" name="직선 화살표 연결선 192"/>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6" name="직선 화살표 연결선 194"/>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27" name="직사각형 200"/>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8" name="직사각형 201"/>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9" name="직선 화살표 연결선 202"/>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0" name="직선 화살표 연결선 203"/>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1" name="직사각형 2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2" name="직사각형 2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3" name="직선 화살표 연결선 2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4" name="직선 화살표 연결선 2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5" name="직사각형 2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6" name="직사각형 2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7" name="직선 화살표 연결선 2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8" name="직선 화살표 연결선 2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306" name="그룹 397"/>
              <p:cNvGrpSpPr/>
              <p:nvPr/>
            </p:nvGrpSpPr>
            <p:grpSpPr>
              <a:xfrm flipV="1">
                <a:off x="2829427" y="2155226"/>
                <a:ext cx="1662216" cy="1036108"/>
                <a:chOff x="2829427" y="4853737"/>
                <a:chExt cx="1662216" cy="1036108"/>
              </a:xfrm>
            </p:grpSpPr>
            <p:sp>
              <p:nvSpPr>
                <p:cNvPr id="307" name="직사각형 398"/>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08" name="직사각형 399"/>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09" name="직선 화살표 연결선 400"/>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0" name="직선 화살표 연결선 401"/>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1" name="직사각형 402"/>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2" name="직사각형 403"/>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3" name="직선 화살표 연결선 404"/>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4" name="직선 화살표 연결선 405"/>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5" name="직사각형 4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6" name="직사각형 4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7" name="직선 화살표 연결선 4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8" name="직선 화살표 연결선 4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9" name="직사각형 4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0" name="직사각형 4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1" name="직선 화살표 연결선 4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2" name="직선 화살표 연결선 4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grpSp>
        <p:nvGrpSpPr>
          <p:cNvPr id="349" name="그룹 7"/>
          <p:cNvGrpSpPr/>
          <p:nvPr/>
        </p:nvGrpSpPr>
        <p:grpSpPr>
          <a:xfrm>
            <a:off x="447184" y="1140133"/>
            <a:ext cx="1660085" cy="4536504"/>
            <a:chOff x="447184" y="1340768"/>
            <a:chExt cx="1660085" cy="4536504"/>
          </a:xfrm>
        </p:grpSpPr>
        <p:grpSp>
          <p:nvGrpSpPr>
            <p:cNvPr id="350" name="그룹 311"/>
            <p:cNvGrpSpPr/>
            <p:nvPr/>
          </p:nvGrpSpPr>
          <p:grpSpPr>
            <a:xfrm>
              <a:off x="447184" y="2132856"/>
              <a:ext cx="1660085" cy="3744416"/>
              <a:chOff x="703456" y="2214993"/>
              <a:chExt cx="1660085" cy="3744416"/>
            </a:xfrm>
          </p:grpSpPr>
          <p:grpSp>
            <p:nvGrpSpPr>
              <p:cNvPr id="353" name="그룹 29"/>
              <p:cNvGrpSpPr/>
              <p:nvPr/>
            </p:nvGrpSpPr>
            <p:grpSpPr>
              <a:xfrm rot="16200000">
                <a:off x="703456" y="3257196"/>
                <a:ext cx="1660086" cy="1660009"/>
                <a:chOff x="2733860" y="2420935"/>
                <a:chExt cx="2016223" cy="2016130"/>
              </a:xfrm>
            </p:grpSpPr>
            <p:sp>
              <p:nvSpPr>
                <p:cNvPr id="422" name="직사각형 3"/>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3" name="직사각형 11"/>
                <p:cNvSpPr/>
                <p:nvPr/>
              </p:nvSpPr>
              <p:spPr>
                <a:xfrm rot="5400000">
                  <a:off x="3886035" y="242088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4" name="직사각형 12"/>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5" name="직사각형 13"/>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26" name="직선 화살표 연결선 19"/>
                <p:cNvCxnSpPr>
                  <a:stCxn id="422" idx="3"/>
                  <a:endCxn id="425"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7" name="직선 화살표 연결선 21"/>
                <p:cNvCxnSpPr>
                  <a:stCxn id="425" idx="0"/>
                  <a:endCxn id="424" idx="2"/>
                </p:cNvCxnSpPr>
                <p:nvPr/>
              </p:nvCxnSpPr>
              <p:spPr>
                <a:xfrm rot="5400000" flipV="1">
                  <a:off x="3741971" y="3861048"/>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8" name="직선 화살표 연결선 23"/>
                <p:cNvCxnSpPr>
                  <a:stCxn id="423" idx="3"/>
                  <a:endCxn id="424"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9" name="직선 화살표 연결선 25"/>
                <p:cNvCxnSpPr>
                  <a:stCxn id="422" idx="0"/>
                  <a:endCxn id="423"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0" name="직선 화살표 연결선 2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1" name="직선 화살표 연결선 2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54" name="그룹 56"/>
              <p:cNvGrpSpPr/>
              <p:nvPr/>
            </p:nvGrpSpPr>
            <p:grpSpPr>
              <a:xfrm rot="16200000">
                <a:off x="538087" y="5082574"/>
                <a:ext cx="1042204" cy="711465"/>
                <a:chOff x="2154084" y="2420888"/>
                <a:chExt cx="1265788" cy="864096"/>
              </a:xfrm>
            </p:grpSpPr>
            <p:sp>
              <p:nvSpPr>
                <p:cNvPr id="406" name="직사각형 31"/>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7" name="직사각형 32"/>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8" name="직선 화살표 연결선 34"/>
                <p:cNvCxnSpPr>
                  <a:stCxn id="406"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409" name="직선 화살표 연결선 3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410" name="직사각형 38"/>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39"/>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1"/>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2"/>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3"/>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16" name="직선 연결선 45"/>
                <p:cNvCxnSpPr>
                  <a:stCxn id="414" idx="3"/>
                  <a:endCxn id="412"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17" name="직선 연결선 47"/>
                <p:cNvCxnSpPr>
                  <a:stCxn id="412" idx="3"/>
                  <a:endCxn id="410"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18" name="직선 연결선 49"/>
                <p:cNvCxnSpPr>
                  <a:stCxn id="410" idx="3"/>
                  <a:endCxn id="406"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19" name="직선 연결선 51"/>
                <p:cNvCxnSpPr>
                  <a:stCxn id="415" idx="3"/>
                  <a:endCxn id="413"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20" name="직선 연결선 53"/>
                <p:cNvCxnSpPr>
                  <a:stCxn id="413" idx="3"/>
                  <a:endCxn id="411"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21" name="직선 연결선 55"/>
                <p:cNvCxnSpPr>
                  <a:stCxn id="411" idx="3"/>
                  <a:endCxn id="407"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5" name="그룹 57"/>
              <p:cNvGrpSpPr/>
              <p:nvPr/>
            </p:nvGrpSpPr>
            <p:grpSpPr>
              <a:xfrm rot="16200000">
                <a:off x="1486707" y="5082574"/>
                <a:ext cx="1042204" cy="711465"/>
                <a:chOff x="2154084" y="2420888"/>
                <a:chExt cx="1265788" cy="864096"/>
              </a:xfrm>
            </p:grpSpPr>
            <p:sp>
              <p:nvSpPr>
                <p:cNvPr id="390" name="직사각형 58"/>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59"/>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92" name="직선 화살표 연결선 60"/>
                <p:cNvCxnSpPr>
                  <a:stCxn id="390"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93" name="직선 화살표 연결선 61"/>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94" name="직사각형 62"/>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63"/>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64"/>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65"/>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66"/>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67"/>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0" name="직선 연결선 68"/>
                <p:cNvCxnSpPr>
                  <a:stCxn id="398" idx="3"/>
                  <a:endCxn id="396"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01" name="직선 연결선 69"/>
                <p:cNvCxnSpPr>
                  <a:stCxn id="396" idx="3"/>
                  <a:endCxn id="394"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02" name="직선 연결선 70"/>
                <p:cNvCxnSpPr>
                  <a:stCxn id="394" idx="3"/>
                  <a:endCxn id="390"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03" name="직선 연결선 71"/>
                <p:cNvCxnSpPr>
                  <a:stCxn id="399" idx="3"/>
                  <a:endCxn id="397"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04" name="직선 연결선 72"/>
                <p:cNvCxnSpPr>
                  <a:stCxn id="397" idx="3"/>
                  <a:endCxn id="395"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05" name="직선 연결선 73"/>
                <p:cNvCxnSpPr>
                  <a:stCxn id="395" idx="3"/>
                  <a:endCxn id="391"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6" name="그룹 74"/>
              <p:cNvGrpSpPr/>
              <p:nvPr/>
            </p:nvGrpSpPr>
            <p:grpSpPr>
              <a:xfrm rot="16200000" flipH="1">
                <a:off x="1486707" y="2380362"/>
                <a:ext cx="1042204" cy="711465"/>
                <a:chOff x="2154084" y="2420888"/>
                <a:chExt cx="1265788" cy="864096"/>
              </a:xfrm>
            </p:grpSpPr>
            <p:sp>
              <p:nvSpPr>
                <p:cNvPr id="374" name="직사각형 75"/>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5" name="직사각형 76"/>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76" name="직선 화살표 연결선 77"/>
                <p:cNvCxnSpPr>
                  <a:stCxn id="374"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77" name="직선 화살표 연결선 78"/>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78" name="직사각형 79"/>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9" name="직사각형 80"/>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0" name="직사각형 81"/>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1" name="직사각형 82"/>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2" name="직사각형 83"/>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84"/>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84" name="직선 연결선 85"/>
                <p:cNvCxnSpPr>
                  <a:stCxn id="382" idx="3"/>
                  <a:endCxn id="380"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85" name="직선 연결선 86"/>
                <p:cNvCxnSpPr>
                  <a:stCxn id="380" idx="3"/>
                  <a:endCxn id="378"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86" name="직선 연결선 87"/>
                <p:cNvCxnSpPr>
                  <a:stCxn id="378" idx="3"/>
                  <a:endCxn id="374"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87" name="직선 연결선 88"/>
                <p:cNvCxnSpPr>
                  <a:stCxn id="383" idx="3"/>
                  <a:endCxn id="381"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88" name="직선 연결선 89"/>
                <p:cNvCxnSpPr>
                  <a:stCxn id="381" idx="3"/>
                  <a:endCxn id="379"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89" name="직선 연결선 90"/>
                <p:cNvCxnSpPr>
                  <a:stCxn id="379" idx="3"/>
                  <a:endCxn id="375"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7" name="그룹 91"/>
              <p:cNvGrpSpPr/>
              <p:nvPr/>
            </p:nvGrpSpPr>
            <p:grpSpPr>
              <a:xfrm rot="16200000" flipH="1">
                <a:off x="538087" y="2380362"/>
                <a:ext cx="1042204" cy="711465"/>
                <a:chOff x="2154084" y="2420888"/>
                <a:chExt cx="1265788" cy="864096"/>
              </a:xfrm>
            </p:grpSpPr>
            <p:sp>
              <p:nvSpPr>
                <p:cNvPr id="358" name="직사각형 92"/>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59" name="직사각형 93"/>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0" name="직선 화살표 연결선 94"/>
                <p:cNvCxnSpPr>
                  <a:stCxn id="358"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61" name="직선 화살표 연결선 9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62" name="직사각형 96"/>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3" name="직사각형 97"/>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4" name="직사각형 98"/>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5" name="직사각형 99"/>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6" name="직사각형 100"/>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7" name="직사각형 101"/>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8" name="직선 연결선 102"/>
                <p:cNvCxnSpPr>
                  <a:stCxn id="366" idx="3"/>
                  <a:endCxn id="364"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69" name="직선 연결선 103"/>
                <p:cNvCxnSpPr>
                  <a:stCxn id="364" idx="3"/>
                  <a:endCxn id="362"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70" name="직선 연결선 104"/>
                <p:cNvCxnSpPr>
                  <a:stCxn id="362" idx="3"/>
                  <a:endCxn id="358"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71" name="직선 연결선 105"/>
                <p:cNvCxnSpPr>
                  <a:stCxn id="367" idx="3"/>
                  <a:endCxn id="365"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72" name="직선 연결선 106"/>
                <p:cNvCxnSpPr>
                  <a:stCxn id="365" idx="3"/>
                  <a:endCxn id="363"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73" name="직선 연결선 107"/>
                <p:cNvCxnSpPr>
                  <a:stCxn id="363" idx="3"/>
                  <a:endCxn id="359"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sp>
          <p:nvSpPr>
            <p:cNvPr id="351" name="TextBox 350"/>
            <p:cNvSpPr txBox="1"/>
            <p:nvPr/>
          </p:nvSpPr>
          <p:spPr>
            <a:xfrm>
              <a:off x="502815" y="1340768"/>
              <a:ext cx="154882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DDR3-OoO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32" name="그룹 10"/>
          <p:cNvGrpSpPr/>
          <p:nvPr/>
        </p:nvGrpSpPr>
        <p:grpSpPr>
          <a:xfrm>
            <a:off x="6908164" y="1140133"/>
            <a:ext cx="1929433" cy="3923809"/>
            <a:chOff x="6908164" y="1340768"/>
            <a:chExt cx="1929433" cy="3923809"/>
          </a:xfrm>
        </p:grpSpPr>
        <p:sp>
          <p:nvSpPr>
            <p:cNvPr id="433" name="TextBox 432"/>
            <p:cNvSpPr txBox="1"/>
            <p:nvPr/>
          </p:nvSpPr>
          <p:spPr>
            <a:xfrm>
              <a:off x="6970848" y="1340768"/>
              <a:ext cx="166328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Tesseract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434" name="그룹 629"/>
            <p:cNvGrpSpPr/>
            <p:nvPr/>
          </p:nvGrpSpPr>
          <p:grpSpPr>
            <a:xfrm>
              <a:off x="6908164" y="3500504"/>
              <a:ext cx="1788652" cy="1764073"/>
              <a:chOff x="7081194" y="3140968"/>
              <a:chExt cx="1788652" cy="1764073"/>
            </a:xfrm>
          </p:grpSpPr>
          <p:sp>
            <p:nvSpPr>
              <p:cNvPr id="439" name="직사각형 531"/>
              <p:cNvSpPr/>
              <p:nvPr/>
            </p:nvSpPr>
            <p:spPr>
              <a:xfrm rot="16200000">
                <a:off x="7081798" y="459843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532"/>
              <p:cNvSpPr/>
              <p:nvPr/>
            </p:nvSpPr>
            <p:spPr>
              <a:xfrm rot="16200000">
                <a:off x="7573900"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539"/>
              <p:cNvSpPr/>
              <p:nvPr/>
            </p:nvSpPr>
            <p:spPr>
              <a:xfrm rot="16200000">
                <a:off x="7081799" y="411175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540"/>
              <p:cNvSpPr/>
              <p:nvPr/>
            </p:nvSpPr>
            <p:spPr>
              <a:xfrm rot="16200000">
                <a:off x="7573901"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541"/>
              <p:cNvSpPr/>
              <p:nvPr/>
            </p:nvSpPr>
            <p:spPr>
              <a:xfrm rot="16200000">
                <a:off x="8071139"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4" name="직사각형 542"/>
              <p:cNvSpPr/>
              <p:nvPr/>
            </p:nvSpPr>
            <p:spPr>
              <a:xfrm rot="16200000">
                <a:off x="8563241" y="459843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543"/>
              <p:cNvSpPr/>
              <p:nvPr/>
            </p:nvSpPr>
            <p:spPr>
              <a:xfrm rot="16200000">
                <a:off x="8071140"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544"/>
              <p:cNvSpPr/>
              <p:nvPr/>
            </p:nvSpPr>
            <p:spPr>
              <a:xfrm rot="16200000">
                <a:off x="8563242" y="411175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547"/>
              <p:cNvSpPr/>
              <p:nvPr/>
            </p:nvSpPr>
            <p:spPr>
              <a:xfrm rot="16200000">
                <a:off x="7081799" y="362704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548"/>
              <p:cNvSpPr/>
              <p:nvPr/>
            </p:nvSpPr>
            <p:spPr>
              <a:xfrm rot="16200000">
                <a:off x="7573901"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549"/>
              <p:cNvSpPr/>
              <p:nvPr/>
            </p:nvSpPr>
            <p:spPr>
              <a:xfrm rot="16200000">
                <a:off x="7081800" y="314036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50" name="직사각형 550"/>
              <p:cNvSpPr/>
              <p:nvPr/>
            </p:nvSpPr>
            <p:spPr>
              <a:xfrm rot="16200000">
                <a:off x="7573902"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551"/>
              <p:cNvSpPr/>
              <p:nvPr/>
            </p:nvSpPr>
            <p:spPr>
              <a:xfrm rot="16200000">
                <a:off x="8071140"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552"/>
              <p:cNvSpPr/>
              <p:nvPr/>
            </p:nvSpPr>
            <p:spPr>
              <a:xfrm rot="16200000">
                <a:off x="8563242" y="362704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553"/>
              <p:cNvSpPr/>
              <p:nvPr/>
            </p:nvSpPr>
            <p:spPr>
              <a:xfrm rot="16200000">
                <a:off x="8071141"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554"/>
              <p:cNvSpPr/>
              <p:nvPr/>
            </p:nvSpPr>
            <p:spPr>
              <a:xfrm rot="16200000">
                <a:off x="8563243" y="314036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55" name="직선 화살표 연결선 558"/>
              <p:cNvCxnSpPr>
                <a:stCxn id="449" idx="1"/>
                <a:endCxn id="447" idx="3"/>
              </p:cNvCxnSpPr>
              <p:nvPr/>
            </p:nvCxnSpPr>
            <p:spPr>
              <a:xfrm flipH="1">
                <a:off x="7234800" y="3446968"/>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6" name="직선 화살표 연결선 559"/>
              <p:cNvCxnSpPr>
                <a:stCxn id="447" idx="1"/>
                <a:endCxn id="441" idx="3"/>
              </p:cNvCxnSpPr>
              <p:nvPr/>
            </p:nvCxnSpPr>
            <p:spPr>
              <a:xfrm>
                <a:off x="7234800" y="3933648"/>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7" name="직선 화살표 연결선 562"/>
              <p:cNvCxnSpPr>
                <a:stCxn id="441" idx="1"/>
                <a:endCxn id="439" idx="3"/>
              </p:cNvCxnSpPr>
              <p:nvPr/>
            </p:nvCxnSpPr>
            <p:spPr>
              <a:xfrm flipH="1">
                <a:off x="7234799" y="441835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8" name="직선 화살표 연결선 565"/>
              <p:cNvCxnSpPr>
                <a:stCxn id="449" idx="2"/>
                <a:endCxn id="450" idx="0"/>
              </p:cNvCxnSpPr>
              <p:nvPr/>
            </p:nvCxnSpPr>
            <p:spPr>
              <a:xfrm>
                <a:off x="7388404" y="329396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9" name="직선 화살표 연결선 568"/>
              <p:cNvCxnSpPr>
                <a:stCxn id="450" idx="2"/>
                <a:endCxn id="453" idx="0"/>
              </p:cNvCxnSpPr>
              <p:nvPr/>
            </p:nvCxnSpPr>
            <p:spPr>
              <a:xfrm>
                <a:off x="7880506" y="3293969"/>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0" name="직선 화살표 연결선 571"/>
              <p:cNvCxnSpPr>
                <a:stCxn id="450" idx="1"/>
                <a:endCxn id="448" idx="3"/>
              </p:cNvCxnSpPr>
              <p:nvPr/>
            </p:nvCxnSpPr>
            <p:spPr>
              <a:xfrm flipH="1">
                <a:off x="7726902"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1" name="직선 화살표 연결선 574"/>
              <p:cNvCxnSpPr>
                <a:stCxn id="447" idx="2"/>
                <a:endCxn id="448" idx="0"/>
              </p:cNvCxnSpPr>
              <p:nvPr/>
            </p:nvCxnSpPr>
            <p:spPr>
              <a:xfrm>
                <a:off x="7388403" y="378064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2" name="직선 화살표 연결선 577"/>
              <p:cNvCxnSpPr>
                <a:stCxn id="442" idx="0"/>
                <a:endCxn id="441" idx="2"/>
              </p:cNvCxnSpPr>
              <p:nvPr/>
            </p:nvCxnSpPr>
            <p:spPr>
              <a:xfrm flipH="1" flipV="1">
                <a:off x="7388403" y="426535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3" name="직선 화살표 연결선 580"/>
              <p:cNvCxnSpPr>
                <a:stCxn id="439" idx="2"/>
                <a:endCxn id="440" idx="0"/>
              </p:cNvCxnSpPr>
              <p:nvPr/>
            </p:nvCxnSpPr>
            <p:spPr>
              <a:xfrm>
                <a:off x="7388402" y="475203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4" name="직선 화살표 연결선 583"/>
              <p:cNvCxnSpPr>
                <a:stCxn id="442" idx="1"/>
                <a:endCxn id="440" idx="3"/>
              </p:cNvCxnSpPr>
              <p:nvPr/>
            </p:nvCxnSpPr>
            <p:spPr>
              <a:xfrm flipH="1">
                <a:off x="7726901"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5" name="직선 화살표 연결선 586"/>
              <p:cNvCxnSpPr>
                <a:stCxn id="443" idx="0"/>
                <a:endCxn id="440" idx="2"/>
              </p:cNvCxnSpPr>
              <p:nvPr/>
            </p:nvCxnSpPr>
            <p:spPr>
              <a:xfrm flipH="1">
                <a:off x="7880504" y="4752040"/>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6" name="직선 화살표 연결선 589"/>
              <p:cNvCxnSpPr>
                <a:stCxn id="443" idx="2"/>
                <a:endCxn id="444" idx="0"/>
              </p:cNvCxnSpPr>
              <p:nvPr/>
            </p:nvCxnSpPr>
            <p:spPr>
              <a:xfrm>
                <a:off x="8377743" y="475204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7" name="직선 화살표 연결선 592"/>
              <p:cNvCxnSpPr>
                <a:stCxn id="443" idx="3"/>
                <a:endCxn id="445" idx="1"/>
              </p:cNvCxnSpPr>
              <p:nvPr/>
            </p:nvCxnSpPr>
            <p:spPr>
              <a:xfrm flipV="1">
                <a:off x="8224140"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8" name="직선 화살표 연결선 595"/>
              <p:cNvCxnSpPr>
                <a:stCxn id="444" idx="3"/>
                <a:endCxn id="446" idx="1"/>
              </p:cNvCxnSpPr>
              <p:nvPr/>
            </p:nvCxnSpPr>
            <p:spPr>
              <a:xfrm flipV="1">
                <a:off x="8716242" y="4418361"/>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9" name="직선 화살표 연결선 598"/>
              <p:cNvCxnSpPr>
                <a:stCxn id="445" idx="2"/>
                <a:endCxn id="446" idx="0"/>
              </p:cNvCxnSpPr>
              <p:nvPr/>
            </p:nvCxnSpPr>
            <p:spPr>
              <a:xfrm>
                <a:off x="8377744" y="426536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0" name="직선 화살표 연결선 601"/>
              <p:cNvCxnSpPr>
                <a:stCxn id="446" idx="3"/>
                <a:endCxn id="452" idx="1"/>
              </p:cNvCxnSpPr>
              <p:nvPr/>
            </p:nvCxnSpPr>
            <p:spPr>
              <a:xfrm flipV="1">
                <a:off x="8716243" y="3933650"/>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1" name="직선 화살표 연결선 604"/>
              <p:cNvCxnSpPr>
                <a:stCxn id="452" idx="3"/>
                <a:endCxn id="454" idx="1"/>
              </p:cNvCxnSpPr>
              <p:nvPr/>
            </p:nvCxnSpPr>
            <p:spPr>
              <a:xfrm flipV="1">
                <a:off x="8716243" y="344697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2" name="직선 화살표 연결선 607"/>
              <p:cNvCxnSpPr>
                <a:stCxn id="452" idx="0"/>
                <a:endCxn id="451" idx="2"/>
              </p:cNvCxnSpPr>
              <p:nvPr/>
            </p:nvCxnSpPr>
            <p:spPr>
              <a:xfrm flipH="1" flipV="1">
                <a:off x="8377744" y="378064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3" name="직선 화살표 연결선 610"/>
              <p:cNvCxnSpPr>
                <a:stCxn id="454" idx="0"/>
                <a:endCxn id="453" idx="2"/>
              </p:cNvCxnSpPr>
              <p:nvPr/>
            </p:nvCxnSpPr>
            <p:spPr>
              <a:xfrm flipH="1" flipV="1">
                <a:off x="8377745" y="329396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4" name="직선 화살표 연결선 613"/>
              <p:cNvCxnSpPr>
                <a:stCxn id="453" idx="1"/>
                <a:endCxn id="451" idx="3"/>
              </p:cNvCxnSpPr>
              <p:nvPr/>
            </p:nvCxnSpPr>
            <p:spPr>
              <a:xfrm flipH="1">
                <a:off x="8224141"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5" name="직선 화살표 연결선 616"/>
              <p:cNvCxnSpPr/>
              <p:nvPr/>
            </p:nvCxnSpPr>
            <p:spPr>
              <a:xfrm flipH="1">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6" name="직선 화살표 연결선 620"/>
              <p:cNvCxnSpPr/>
              <p:nvPr/>
            </p:nvCxnSpPr>
            <p:spPr>
              <a:xfrm>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7" name="직선 화살표 연결선 621"/>
              <p:cNvCxnSpPr/>
              <p:nvPr/>
            </p:nvCxnSpPr>
            <p:spPr>
              <a:xfrm flipH="1">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8" name="직선 화살표 연결선 622"/>
              <p:cNvCxnSpPr/>
              <p:nvPr/>
            </p:nvCxnSpPr>
            <p:spPr>
              <a:xfrm>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9" name="직선 화살표 연결선 623"/>
              <p:cNvCxnSpPr/>
              <p:nvPr/>
            </p:nvCxnSpPr>
            <p:spPr>
              <a:xfrm flipH="1">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0" name="직선 화살표 연결선 624"/>
              <p:cNvCxnSpPr/>
              <p:nvPr/>
            </p:nvCxnSpPr>
            <p:spPr>
              <a:xfrm>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1" name="직선 화살표 연결선 625"/>
              <p:cNvCxnSpPr/>
              <p:nvPr/>
            </p:nvCxnSpPr>
            <p:spPr>
              <a:xfrm flipH="1">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2" name="직선 화살표 연결선 626"/>
              <p:cNvCxnSpPr/>
              <p:nvPr/>
            </p:nvCxnSpPr>
            <p:spPr>
              <a:xfrm>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3" name="직선 화살표 연결선 627"/>
              <p:cNvCxnSpPr/>
              <p:nvPr/>
            </p:nvCxnSpPr>
            <p:spPr>
              <a:xfrm flipH="1">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4" name="직선 화살표 연결선 628"/>
              <p:cNvCxnSpPr/>
              <p:nvPr/>
            </p:nvCxnSpPr>
            <p:spPr>
              <a:xfrm>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grpSp>
        <p:sp>
          <p:nvSpPr>
            <p:cNvPr id="435" name="직사각형 647"/>
            <p:cNvSpPr/>
            <p:nvPr/>
          </p:nvSpPr>
          <p:spPr>
            <a:xfrm>
              <a:off x="7861251" y="2276872"/>
              <a:ext cx="976346" cy="976344"/>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32 Tesseract Cores</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36" name="직선 연결선 649"/>
            <p:cNvCxnSpPr/>
            <p:nvPr/>
          </p:nvCxnSpPr>
          <p:spPr>
            <a:xfrm flipH="1" flipV="1">
              <a:off x="7861251" y="3253216"/>
              <a:ext cx="36254" cy="247287"/>
            </a:xfrm>
            <a:prstGeom prst="line">
              <a:avLst/>
            </a:prstGeom>
            <a:noFill/>
            <a:ln w="9525" cap="flat" cmpd="sng" algn="ctr">
              <a:solidFill>
                <a:srgbClr val="307D99">
                  <a:shade val="95000"/>
                  <a:satMod val="105000"/>
                </a:srgbClr>
              </a:solidFill>
              <a:prstDash val="dash"/>
            </a:ln>
            <a:effectLst/>
          </p:spPr>
        </p:cxnSp>
        <p:cxnSp>
          <p:nvCxnSpPr>
            <p:cNvPr id="437" name="직선 연결선 650"/>
            <p:cNvCxnSpPr/>
            <p:nvPr/>
          </p:nvCxnSpPr>
          <p:spPr>
            <a:xfrm flipV="1">
              <a:off x="8204713" y="3253216"/>
              <a:ext cx="632884" cy="249258"/>
            </a:xfrm>
            <a:prstGeom prst="line">
              <a:avLst/>
            </a:prstGeom>
            <a:noFill/>
            <a:ln w="9525" cap="flat" cmpd="sng" algn="ctr">
              <a:solidFill>
                <a:srgbClr val="307D99">
                  <a:shade val="95000"/>
                  <a:satMod val="105000"/>
                </a:srgbClr>
              </a:solidFill>
              <a:prstDash val="dash"/>
            </a:ln>
            <a:effectLst/>
          </p:spPr>
        </p:cxnSp>
      </p:grpSp>
      <p:sp>
        <p:nvSpPr>
          <p:cNvPr id="244" name="TextBox 243"/>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1392419441"/>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Graph Processing Performance</a:t>
            </a:r>
          </a:p>
        </p:txBody>
      </p:sp>
      <p:graphicFrame>
        <p:nvGraphicFramePr>
          <p:cNvPr id="6" name="내용 개체 틀 5"/>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412305" y="1052736"/>
            <a:ext cx="5320236"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&gt;13X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7" name="TextBox 6"/>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
        <p:nvSpPr>
          <p:cNvPr id="3" name="TextBox 2"/>
          <p:cNvSpPr txBox="1"/>
          <p:nvPr/>
        </p:nvSpPr>
        <p:spPr>
          <a:xfrm>
            <a:off x="1691680" y="1628800"/>
            <a:ext cx="3854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 five graph processing algorithms</a:t>
            </a:r>
          </a:p>
        </p:txBody>
      </p:sp>
    </p:spTree>
    <p:extLst>
      <p:ext uri="{BB962C8B-B14F-4D97-AF65-F5344CB8AC3E}">
        <p14:creationId xmlns:p14="http://schemas.microsoft.com/office/powerpoint/2010/main" val="1628495653"/>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Tesseract Graph Processing System Energy</a:t>
            </a:r>
          </a:p>
        </p:txBody>
      </p:sp>
      <p:graphicFrame>
        <p:nvGraphicFramePr>
          <p:cNvPr id="7" name="내용 개체 틀 11"/>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750292" y="4848835"/>
            <a:ext cx="3754153"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 8X Energy Reduction</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6" name="TextBox 5"/>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3966578979"/>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a:t>
            </a:r>
            <a:r>
              <a:rPr lang="en-US" dirty="0" err="1"/>
              <a:t>Tesseract</a:t>
            </a:r>
            <a:endParaRPr lang="en-US" dirty="0"/>
          </a:p>
        </p:txBody>
      </p:sp>
      <p:sp>
        <p:nvSpPr>
          <p:cNvPr id="3" name="Content Placeholder 2"/>
          <p:cNvSpPr>
            <a:spLocks noGrp="1"/>
          </p:cNvSpPr>
          <p:nvPr>
            <p:ph idx="1"/>
          </p:nvPr>
        </p:nvSpPr>
        <p:spPr>
          <a:xfrm>
            <a:off x="228600" y="1000472"/>
            <a:ext cx="8915400" cy="4876800"/>
          </a:xfrm>
        </p:spPr>
        <p:txBody>
          <a:bodyPr/>
          <a:lstStyle/>
          <a:p>
            <a:r>
              <a:rPr lang="en-US" sz="2200" dirty="0" err="1"/>
              <a:t>Junwhan</a:t>
            </a:r>
            <a:r>
              <a:rPr lang="en-US" sz="2200" dirty="0"/>
              <a:t> </a:t>
            </a:r>
            <a:r>
              <a:rPr lang="en-US" sz="2200" dirty="0" err="1"/>
              <a:t>Ahn</a:t>
            </a:r>
            <a:r>
              <a:rPr lang="en-US" sz="2200" dirty="0"/>
              <a:t>, </a:t>
            </a:r>
            <a:r>
              <a:rPr lang="en-US" sz="2200" dirty="0" err="1"/>
              <a:t>Sungpack</a:t>
            </a:r>
            <a:r>
              <a:rPr lang="en-US" sz="2200" dirty="0"/>
              <a:t> Hong, </a:t>
            </a:r>
            <a:r>
              <a:rPr lang="en-US" sz="2200" dirty="0" err="1"/>
              <a:t>Sungjoo</a:t>
            </a:r>
            <a:r>
              <a:rPr lang="en-US" sz="2200" dirty="0"/>
              <a:t> </a:t>
            </a:r>
            <a:r>
              <a:rPr lang="en-US" sz="2200" dirty="0" err="1"/>
              <a:t>Yoo</a:t>
            </a:r>
            <a:r>
              <a:rPr lang="en-US" sz="2200" dirty="0"/>
              <a:t>, Onur Mutlu, and </a:t>
            </a:r>
            <a:r>
              <a:rPr lang="en-US" sz="2200" dirty="0" err="1"/>
              <a:t>Kiyoung</a:t>
            </a:r>
            <a:r>
              <a:rPr lang="en-US" sz="2200" dirty="0"/>
              <a:t> Choi,</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sz="2200" dirty="0"/>
            </a:br>
            <a:r>
              <a:rPr lang="en-US" sz="2200" i="1" dirty="0"/>
              <a:t>Proceedings of the </a:t>
            </a:r>
            <a:r>
              <a:rPr lang="en-US" sz="2200" i="1" dirty="0">
                <a:hlinkClick r:id="rId3"/>
              </a:rPr>
              <a:t>42nd International Symposium on Computer Architecture</a:t>
            </a:r>
            <a:r>
              <a:rPr lang="en-US" sz="2200" i="1" dirty="0"/>
              <a:t> (</a:t>
            </a:r>
            <a:r>
              <a:rPr lang="en-US" sz="2200" b="1" i="1" dirty="0"/>
              <a:t>ISCA</a:t>
            </a:r>
            <a:r>
              <a:rPr lang="en-US" sz="2200" i="1" dirty="0"/>
              <a:t>)</a:t>
            </a:r>
            <a:r>
              <a:rPr lang="en-US" sz="2200" dirty="0"/>
              <a:t>, Portland, OR, June 2015.</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 [</a:t>
            </a:r>
            <a:r>
              <a:rPr lang="en-US" sz="2200" dirty="0">
                <a:hlinkClick r:id="rId6"/>
              </a:rPr>
              <a:t>Lightning Session Slides (pptx)</a:t>
            </a:r>
            <a:r>
              <a:rPr lang="en-US" sz="2200" dirty="0"/>
              <a:t> </a:t>
            </a:r>
            <a:r>
              <a:rPr lang="en-US" sz="2200" dirty="0">
                <a:hlinkClick r:id="rId7"/>
              </a:rPr>
              <a:t>(pdf)</a:t>
            </a:r>
            <a:r>
              <a:rPr lang="en-US" sz="2200" dirty="0"/>
              <a:t>]</a:t>
            </a:r>
            <a:br>
              <a:rPr lang="en-US" sz="2200" dirty="0"/>
            </a:br>
            <a:r>
              <a:rPr lang="en-US" sz="2200" b="1" i="1" dirty="0">
                <a:solidFill>
                  <a:srgbClr val="FF0000"/>
                </a:solidFill>
              </a:rPr>
              <a:t>Top Picks Honorable Mention by IEEE Micro.</a:t>
            </a:r>
            <a:br>
              <a:rPr lang="en-US" sz="2200" dirty="0"/>
            </a:br>
            <a:r>
              <a:rPr lang="en-US" sz="2200" b="1" i="1" dirty="0">
                <a:solidFill>
                  <a:srgbClr val="FF0000"/>
                </a:solidFill>
                <a:effectLst/>
              </a:rPr>
              <a:t>Selected to the ISCA-50 25-Year Retrospective Issue covering 1996-2020 in 2023 (</a:t>
            </a:r>
            <a:r>
              <a:rPr lang="en-US" sz="2200" b="1" i="1" dirty="0">
                <a:solidFill>
                  <a:srgbClr val="FF0000"/>
                </a:solidFill>
                <a:effectLst/>
                <a:hlinkClick r:id="rId8">
                  <a:extLst>
                    <a:ext uri="{A12FA001-AC4F-418D-AE19-62706E023703}">
                      <ahyp:hlinkClr xmlns:ahyp="http://schemas.microsoft.com/office/drawing/2018/hyperlinkcolor" val="tx"/>
                    </a:ext>
                  </a:extLst>
                </a:hlinkClick>
              </a:rPr>
              <a:t>Retrospective (pdf)</a:t>
            </a:r>
            <a:r>
              <a:rPr lang="en-US" sz="2200" b="1" i="1" dirty="0">
                <a:solidFill>
                  <a:srgbClr val="FF0000"/>
                </a:solidFill>
                <a:effectLst/>
              </a:rPr>
              <a:t> </a:t>
            </a:r>
            <a:r>
              <a:rPr lang="en-US" sz="2200" b="1" i="1" dirty="0">
                <a:solidFill>
                  <a:srgbClr val="FF0000"/>
                </a:solidFill>
                <a:effectLst/>
                <a:hlinkClick r:id="rId9">
                  <a:extLst>
                    <a:ext uri="{A12FA001-AC4F-418D-AE19-62706E023703}">
                      <ahyp:hlinkClr xmlns:ahyp="http://schemas.microsoft.com/office/drawing/2018/hyperlinkcolor" val="tx"/>
                    </a:ext>
                  </a:extLst>
                </a:hlinkClick>
              </a:rPr>
              <a:t>Full Issue</a:t>
            </a:r>
            <a:r>
              <a:rPr lang="en-US" sz="2200" b="1" i="1" dirty="0">
                <a:solidFill>
                  <a:srgbClr val="FF0000"/>
                </a:solidFill>
                <a:effectLst/>
              </a:rPr>
              <a:t>).</a:t>
            </a:r>
            <a:endParaRPr lang="en-US" sz="2200" dirty="0">
              <a:solidFill>
                <a:srgbClr val="FF0000"/>
              </a:solidFill>
            </a:endParaRPr>
          </a:p>
          <a:p>
            <a:pPr marL="0" indent="0">
              <a:buNone/>
            </a:pPr>
            <a:br>
              <a:rPr lang="en-US" sz="2200" dirty="0"/>
            </a:br>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10"/>
          <a:stretch>
            <a:fillRect/>
          </a:stretch>
        </p:blipFill>
        <p:spPr>
          <a:xfrm>
            <a:off x="0" y="4869160"/>
            <a:ext cx="9144000" cy="1492548"/>
          </a:xfrm>
          <a:prstGeom prst="rect">
            <a:avLst/>
          </a:prstGeom>
        </p:spPr>
      </p:pic>
    </p:spTree>
    <p:extLst>
      <p:ext uri="{BB962C8B-B14F-4D97-AF65-F5344CB8AC3E}">
        <p14:creationId xmlns:p14="http://schemas.microsoft.com/office/powerpoint/2010/main" val="17202842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5C68B-EC1F-E386-4498-191BFE242EC0}"/>
              </a:ext>
            </a:extLst>
          </p:cNvPr>
          <p:cNvSpPr>
            <a:spLocks noGrp="1"/>
          </p:cNvSpPr>
          <p:nvPr>
            <p:ph type="title"/>
          </p:nvPr>
        </p:nvSpPr>
        <p:spPr>
          <a:xfrm>
            <a:off x="228600" y="152400"/>
            <a:ext cx="9095928" cy="1066800"/>
          </a:xfrm>
        </p:spPr>
        <p:txBody>
          <a:bodyPr/>
          <a:lstStyle/>
          <a:p>
            <a:r>
              <a:rPr lang="en-US" dirty="0"/>
              <a:t>A Short Retrospective @ 50 Years of ISCA</a:t>
            </a:r>
          </a:p>
        </p:txBody>
      </p:sp>
      <p:sp>
        <p:nvSpPr>
          <p:cNvPr id="4" name="Slide Number Placeholder 3">
            <a:extLst>
              <a:ext uri="{FF2B5EF4-FFF2-40B4-BE49-F238E27FC236}">
                <a16:creationId xmlns:a16="http://schemas.microsoft.com/office/drawing/2014/main" id="{9584BA6C-38D9-1A83-DDE7-B314FAAD5A0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5301139A-98AC-3587-6A09-CB421F300549}"/>
              </a:ext>
            </a:extLst>
          </p:cNvPr>
          <p:cNvSpPr txBox="1"/>
          <p:nvPr/>
        </p:nvSpPr>
        <p:spPr>
          <a:xfrm>
            <a:off x="2388921" y="6461681"/>
            <a:ext cx="42899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https://arxiv.org/pdf/2306.16093</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67CDB144-CDBC-225B-B192-DE029893432B}"/>
              </a:ext>
            </a:extLst>
          </p:cNvPr>
          <p:cNvPicPr>
            <a:picLocks noChangeAspect="1"/>
          </p:cNvPicPr>
          <p:nvPr/>
        </p:nvPicPr>
        <p:blipFill>
          <a:blip r:embed="rId3"/>
          <a:stretch>
            <a:fillRect/>
          </a:stretch>
        </p:blipFill>
        <p:spPr>
          <a:xfrm>
            <a:off x="419432" y="980728"/>
            <a:ext cx="4152568" cy="5327485"/>
          </a:xfrm>
          <a:prstGeom prst="rect">
            <a:avLst/>
          </a:prstGeom>
        </p:spPr>
      </p:pic>
      <p:pic>
        <p:nvPicPr>
          <p:cNvPr id="7" name="Picture 6">
            <a:extLst>
              <a:ext uri="{FF2B5EF4-FFF2-40B4-BE49-F238E27FC236}">
                <a16:creationId xmlns:a16="http://schemas.microsoft.com/office/drawing/2014/main" id="{8610E829-EE69-E3FE-63F2-DF375CFDD9FB}"/>
              </a:ext>
            </a:extLst>
          </p:cNvPr>
          <p:cNvPicPr>
            <a:picLocks noChangeAspect="1"/>
          </p:cNvPicPr>
          <p:nvPr/>
        </p:nvPicPr>
        <p:blipFill>
          <a:blip r:embed="rId4"/>
          <a:stretch>
            <a:fillRect/>
          </a:stretch>
        </p:blipFill>
        <p:spPr>
          <a:xfrm>
            <a:off x="4711507" y="980728"/>
            <a:ext cx="4108474" cy="5350778"/>
          </a:xfrm>
          <a:prstGeom prst="rect">
            <a:avLst/>
          </a:prstGeom>
        </p:spPr>
      </p:pic>
    </p:spTree>
    <p:extLst>
      <p:ext uri="{BB962C8B-B14F-4D97-AF65-F5344CB8AC3E}">
        <p14:creationId xmlns:p14="http://schemas.microsoft.com/office/powerpoint/2010/main" val="3901640582"/>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p:txBody>
          <a:bodyPr/>
          <a:lstStyle/>
          <a:p>
            <a:r>
              <a:rPr lang="en-US" dirty="0"/>
              <a:t>Accelerating Graph Pattern Mining</a:t>
            </a:r>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2795391097"/>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Machine Learning Inference </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623221699"/>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0"/>
            <a:ext cx="9540552" cy="914400"/>
          </a:xfrm>
        </p:spPr>
        <p:txBody>
          <a:bodyPr/>
          <a:lstStyle/>
          <a:p>
            <a:r>
              <a:rPr lang="en-US" sz="4000" dirty="0">
                <a:cs typeface="Gill Sans MT"/>
              </a:rPr>
              <a:t>Google Edge Neural Network Models</a:t>
            </a:r>
            <a:endParaRPr lang="en-US" sz="4200" dirty="0">
              <a:latin typeface="Gill Sans MT"/>
              <a:cs typeface="Gill Sans MT"/>
            </a:endParaRPr>
          </a:p>
        </p:txBody>
      </p:sp>
      <p:sp>
        <p:nvSpPr>
          <p:cNvPr id="18" name="Rectangle 17"/>
          <p:cNvSpPr/>
          <p:nvPr/>
        </p:nvSpPr>
        <p:spPr>
          <a:xfrm>
            <a:off x="0" y="1172716"/>
            <a:ext cx="9144000" cy="477054"/>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white"/>
                </a:solidFill>
                <a:effectLst/>
                <a:uLnTx/>
                <a:uFillTx/>
                <a:latin typeface="Gill Sans MT"/>
                <a:ea typeface="+mn-ea"/>
                <a:cs typeface="Gill Sans MT"/>
              </a:rPr>
              <a:t>We analyze inference execution using 24 edge NN models </a:t>
            </a:r>
          </a:p>
        </p:txBody>
      </p:sp>
      <p:grpSp>
        <p:nvGrpSpPr>
          <p:cNvPr id="5" name="Group 4">
            <a:extLst>
              <a:ext uri="{FF2B5EF4-FFF2-40B4-BE49-F238E27FC236}">
                <a16:creationId xmlns:a16="http://schemas.microsoft.com/office/drawing/2014/main" id="{084FA3DE-5D66-5046-95E6-96CEBE688732}"/>
              </a:ext>
            </a:extLst>
          </p:cNvPr>
          <p:cNvGrpSpPr/>
          <p:nvPr/>
        </p:nvGrpSpPr>
        <p:grpSpPr>
          <a:xfrm>
            <a:off x="-39388" y="4008859"/>
            <a:ext cx="3745342" cy="1520809"/>
            <a:chOff x="436390" y="4008859"/>
            <a:chExt cx="3745342" cy="1520809"/>
          </a:xfrm>
        </p:grpSpPr>
        <p:cxnSp>
          <p:nvCxnSpPr>
            <p:cNvPr id="23" name="Straight Arrow Connector 22"/>
            <p:cNvCxnSpPr/>
            <p:nvPr/>
          </p:nvCxnSpPr>
          <p:spPr>
            <a:xfrm flipH="1">
              <a:off x="2722390" y="4234268"/>
              <a:ext cx="914400" cy="451103"/>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19870791">
              <a:off x="1916542" y="4008859"/>
              <a:ext cx="226519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13 CNN</a:t>
              </a:r>
            </a:p>
          </p:txBody>
        </p:sp>
        <p:pic>
          <p:nvPicPr>
            <p:cNvPr id="40" name="Picture 39"/>
            <p:cNvPicPr>
              <a:picLocks noChangeAspect="1"/>
            </p:cNvPicPr>
            <p:nvPr/>
          </p:nvPicPr>
          <p:blipFill>
            <a:blip r:embed="rId3"/>
            <a:stretch>
              <a:fillRect/>
            </a:stretch>
          </p:blipFill>
          <p:spPr>
            <a:xfrm>
              <a:off x="1045990" y="4124314"/>
              <a:ext cx="1016000" cy="1016000"/>
            </a:xfrm>
            <a:prstGeom prst="rect">
              <a:avLst/>
            </a:prstGeom>
          </p:spPr>
        </p:pic>
        <p:sp>
          <p:nvSpPr>
            <p:cNvPr id="41" name="TextBox 40"/>
            <p:cNvSpPr txBox="1"/>
            <p:nvPr/>
          </p:nvSpPr>
          <p:spPr>
            <a:xfrm>
              <a:off x="436390" y="5191114"/>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Face Detection</a:t>
              </a:r>
            </a:p>
          </p:txBody>
        </p:sp>
      </p:grpSp>
      <p:grpSp>
        <p:nvGrpSpPr>
          <p:cNvPr id="3" name="Group 2">
            <a:extLst>
              <a:ext uri="{FF2B5EF4-FFF2-40B4-BE49-F238E27FC236}">
                <a16:creationId xmlns:a16="http://schemas.microsoft.com/office/drawing/2014/main" id="{AC5BBC32-1605-554F-BCB3-A240D470CEE3}"/>
              </a:ext>
            </a:extLst>
          </p:cNvPr>
          <p:cNvGrpSpPr/>
          <p:nvPr/>
        </p:nvGrpSpPr>
        <p:grpSpPr>
          <a:xfrm>
            <a:off x="-247178" y="2295514"/>
            <a:ext cx="3665496" cy="1405354"/>
            <a:chOff x="228600" y="2295514"/>
            <a:chExt cx="3665496" cy="1405354"/>
          </a:xfrm>
        </p:grpSpPr>
        <p:pic>
          <p:nvPicPr>
            <p:cNvPr id="12" name="Picture 11"/>
            <p:cNvPicPr>
              <a:picLocks noChangeAspect="1"/>
            </p:cNvPicPr>
            <p:nvPr/>
          </p:nvPicPr>
          <p:blipFill>
            <a:blip r:embed="rId4"/>
            <a:stretch>
              <a:fillRect/>
            </a:stretch>
          </p:blipFill>
          <p:spPr>
            <a:xfrm>
              <a:off x="990600" y="2295514"/>
              <a:ext cx="1041400" cy="1041400"/>
            </a:xfrm>
            <a:prstGeom prst="rect">
              <a:avLst/>
            </a:prstGeom>
          </p:spPr>
        </p:pic>
        <p:cxnSp>
          <p:nvCxnSpPr>
            <p:cNvPr id="21" name="Straight Arrow Connector 20"/>
            <p:cNvCxnSpPr/>
            <p:nvPr/>
          </p:nvCxnSpPr>
          <p:spPr>
            <a:xfrm flipH="1" flipV="1">
              <a:off x="2493790" y="3015068"/>
              <a:ext cx="914400" cy="219454"/>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690717">
              <a:off x="2203817" y="2415234"/>
              <a:ext cx="169027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6 RNN</a:t>
              </a:r>
              <a:b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Transducers</a:t>
              </a:r>
            </a:p>
          </p:txBody>
        </p:sp>
        <p:sp>
          <p:nvSpPr>
            <p:cNvPr id="42" name="TextBox 41"/>
            <p:cNvSpPr txBox="1"/>
            <p:nvPr/>
          </p:nvSpPr>
          <p:spPr>
            <a:xfrm>
              <a:off x="228600" y="3362314"/>
              <a:ext cx="2646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Speech Recognition</a:t>
              </a:r>
            </a:p>
          </p:txBody>
        </p:sp>
      </p:grpSp>
      <p:grpSp>
        <p:nvGrpSpPr>
          <p:cNvPr id="6" name="Group 5">
            <a:extLst>
              <a:ext uri="{FF2B5EF4-FFF2-40B4-BE49-F238E27FC236}">
                <a16:creationId xmlns:a16="http://schemas.microsoft.com/office/drawing/2014/main" id="{4D173D8C-CB41-7D42-8BF3-46C2710D7CEC}"/>
              </a:ext>
            </a:extLst>
          </p:cNvPr>
          <p:cNvGrpSpPr/>
          <p:nvPr/>
        </p:nvGrpSpPr>
        <p:grpSpPr>
          <a:xfrm>
            <a:off x="5603391" y="2253068"/>
            <a:ext cx="3726087" cy="1329154"/>
            <a:chOff x="5016103" y="2253068"/>
            <a:chExt cx="3726087" cy="1329154"/>
          </a:xfrm>
        </p:grpSpPr>
        <p:pic>
          <p:nvPicPr>
            <p:cNvPr id="13" name="Picture 12"/>
            <p:cNvPicPr>
              <a:picLocks noChangeAspect="1"/>
            </p:cNvPicPr>
            <p:nvPr/>
          </p:nvPicPr>
          <p:blipFill>
            <a:blip r:embed="rId5"/>
            <a:stretch>
              <a:fillRect/>
            </a:stretch>
          </p:blipFill>
          <p:spPr>
            <a:xfrm>
              <a:off x="6760990" y="2253068"/>
              <a:ext cx="1143000" cy="1143000"/>
            </a:xfrm>
            <a:prstGeom prst="rect">
              <a:avLst/>
            </a:prstGeom>
          </p:spPr>
        </p:pic>
        <p:cxnSp>
          <p:nvCxnSpPr>
            <p:cNvPr id="25" name="Straight Arrow Connector 24"/>
            <p:cNvCxnSpPr/>
            <p:nvPr/>
          </p:nvCxnSpPr>
          <p:spPr>
            <a:xfrm flipV="1">
              <a:off x="5617990" y="28626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rot="20281783">
              <a:off x="5016103" y="2632046"/>
              <a:ext cx="169027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2 LSTMs</a:t>
              </a:r>
            </a:p>
          </p:txBody>
        </p:sp>
        <p:sp>
          <p:nvSpPr>
            <p:cNvPr id="44" name="TextBox 43"/>
            <p:cNvSpPr txBox="1"/>
            <p:nvPr/>
          </p:nvSpPr>
          <p:spPr>
            <a:xfrm>
              <a:off x="6075190" y="3243668"/>
              <a:ext cx="2667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Language Translation</a:t>
              </a:r>
            </a:p>
          </p:txBody>
        </p:sp>
      </p:grpSp>
      <p:grpSp>
        <p:nvGrpSpPr>
          <p:cNvPr id="7" name="Group 6">
            <a:extLst>
              <a:ext uri="{FF2B5EF4-FFF2-40B4-BE49-F238E27FC236}">
                <a16:creationId xmlns:a16="http://schemas.microsoft.com/office/drawing/2014/main" id="{C67ADE98-1B8B-E442-B4D1-C13216050E3C}"/>
              </a:ext>
            </a:extLst>
          </p:cNvPr>
          <p:cNvGrpSpPr/>
          <p:nvPr/>
        </p:nvGrpSpPr>
        <p:grpSpPr>
          <a:xfrm>
            <a:off x="5758020" y="4068053"/>
            <a:ext cx="3266658" cy="1342969"/>
            <a:chOff x="5170732" y="4068053"/>
            <a:chExt cx="3266658" cy="1342969"/>
          </a:xfrm>
        </p:grpSpPr>
        <p:pic>
          <p:nvPicPr>
            <p:cNvPr id="38" name="Picture 37"/>
            <p:cNvPicPr>
              <a:picLocks noChangeAspect="1"/>
            </p:cNvPicPr>
            <p:nvPr/>
          </p:nvPicPr>
          <p:blipFill>
            <a:blip r:embed="rId6"/>
            <a:stretch>
              <a:fillRect/>
            </a:stretch>
          </p:blipFill>
          <p:spPr>
            <a:xfrm>
              <a:off x="6862590" y="4183468"/>
              <a:ext cx="889000" cy="889000"/>
            </a:xfrm>
            <a:prstGeom prst="rect">
              <a:avLst/>
            </a:prstGeom>
          </p:spPr>
        </p:pic>
        <p:sp>
          <p:nvSpPr>
            <p:cNvPr id="43" name="TextBox 42"/>
            <p:cNvSpPr txBox="1"/>
            <p:nvPr/>
          </p:nvSpPr>
          <p:spPr>
            <a:xfrm>
              <a:off x="6172200" y="5072468"/>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Image Captioning</a:t>
              </a:r>
            </a:p>
          </p:txBody>
        </p:sp>
        <p:cxnSp>
          <p:nvCxnSpPr>
            <p:cNvPr id="45" name="Straight Arrow Connector 44"/>
            <p:cNvCxnSpPr/>
            <p:nvPr/>
          </p:nvCxnSpPr>
          <p:spPr>
            <a:xfrm>
              <a:off x="5389390" y="43104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rot="1399497">
              <a:off x="5170732" y="4068053"/>
              <a:ext cx="154605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3 RCNN</a:t>
              </a:r>
            </a:p>
          </p:txBody>
        </p:sp>
      </p:grpSp>
      <p:pic>
        <p:nvPicPr>
          <p:cNvPr id="24" name="Picture 23" descr="safari.png"/>
          <p:cNvPicPr>
            <a:picLocks noChangeAspect="1"/>
          </p:cNvPicPr>
          <p:nvPr/>
        </p:nvPicPr>
        <p:blipFill>
          <a:blip r:embed="rId7" cstate="print"/>
          <a:stretch>
            <a:fillRect/>
          </a:stretch>
        </p:blipFill>
        <p:spPr>
          <a:xfrm>
            <a:off x="76200" y="6580445"/>
            <a:ext cx="959296" cy="277563"/>
          </a:xfrm>
          <a:prstGeom prst="rect">
            <a:avLst/>
          </a:prstGeom>
        </p:spPr>
      </p:pic>
      <p:grpSp>
        <p:nvGrpSpPr>
          <p:cNvPr id="26" name="Group 25">
            <a:extLst>
              <a:ext uri="{FF2B5EF4-FFF2-40B4-BE49-F238E27FC236}">
                <a16:creationId xmlns:a16="http://schemas.microsoft.com/office/drawing/2014/main" id="{728D0EC9-A5FF-EF49-9065-E63C4F1F200F}"/>
              </a:ext>
            </a:extLst>
          </p:cNvPr>
          <p:cNvGrpSpPr/>
          <p:nvPr/>
        </p:nvGrpSpPr>
        <p:grpSpPr>
          <a:xfrm>
            <a:off x="3037210" y="2414650"/>
            <a:ext cx="3091868" cy="2246806"/>
            <a:chOff x="5380192" y="4385166"/>
            <a:chExt cx="3091868" cy="2246806"/>
          </a:xfrm>
        </p:grpSpPr>
        <p:sp>
          <p:nvSpPr>
            <p:cNvPr id="27" name="TextBox 26">
              <a:extLst>
                <a:ext uri="{FF2B5EF4-FFF2-40B4-BE49-F238E27FC236}">
                  <a16:creationId xmlns:a16="http://schemas.microsoft.com/office/drawing/2014/main" id="{48727FEC-3FA4-3E4F-83C7-BAE3582E5637}"/>
                </a:ext>
              </a:extLst>
            </p:cNvPr>
            <p:cNvSpPr txBox="1"/>
            <p:nvPr/>
          </p:nvSpPr>
          <p:spPr>
            <a:xfrm>
              <a:off x="5380192" y="6170307"/>
              <a:ext cx="30918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Google Edge TPU</a:t>
              </a:r>
            </a:p>
          </p:txBody>
        </p:sp>
        <p:pic>
          <p:nvPicPr>
            <p:cNvPr id="28" name="Picture 27">
              <a:extLst>
                <a:ext uri="{FF2B5EF4-FFF2-40B4-BE49-F238E27FC236}">
                  <a16:creationId xmlns:a16="http://schemas.microsoft.com/office/drawing/2014/main" id="{FB386743-9593-C343-B987-372F277CC027}"/>
                </a:ext>
              </a:extLst>
            </p:cNvPr>
            <p:cNvPicPr>
              <a:picLocks noChangeAspect="1"/>
            </p:cNvPicPr>
            <p:nvPr/>
          </p:nvPicPr>
          <p:blipFill>
            <a:blip r:embed="rId8"/>
            <a:stretch>
              <a:fillRect/>
            </a:stretch>
          </p:blipFill>
          <p:spPr>
            <a:xfrm>
              <a:off x="5841742" y="4385166"/>
              <a:ext cx="2057400" cy="2057400"/>
            </a:xfrm>
            <a:prstGeom prst="rect">
              <a:avLst/>
            </a:prstGeom>
          </p:spPr>
        </p:pic>
      </p:grpSp>
    </p:spTree>
    <p:extLst>
      <p:ext uri="{BB962C8B-B14F-4D97-AF65-F5344CB8AC3E}">
        <p14:creationId xmlns:p14="http://schemas.microsoft.com/office/powerpoint/2010/main" val="348977045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228600"/>
            <a:ext cx="9144000" cy="914400"/>
          </a:xfrm>
        </p:spPr>
        <p:txBody>
          <a:bodyPr/>
          <a:lstStyle/>
          <a:p>
            <a:r>
              <a:rPr lang="en-US" sz="4000" dirty="0">
                <a:latin typeface="Gill Sans MT"/>
                <a:cs typeface="Gill Sans MT"/>
              </a:rPr>
              <a:t>Mensa High-Level Overview</a:t>
            </a:r>
          </a:p>
        </p:txBody>
      </p:sp>
      <p:cxnSp>
        <p:nvCxnSpPr>
          <p:cNvPr id="137" name="Straight Arrow Connector 136"/>
          <p:cNvCxnSpPr>
            <a:cxnSpLocks/>
          </p:cNvCxnSpPr>
          <p:nvPr/>
        </p:nvCxnSpPr>
        <p:spPr>
          <a:xfrm flipV="1">
            <a:off x="4648200" y="1066800"/>
            <a:ext cx="0" cy="5167690"/>
          </a:xfrm>
          <a:prstGeom prst="straightConnector1">
            <a:avLst/>
          </a:prstGeom>
          <a:ln w="19050" cmpd="sng">
            <a:solidFill>
              <a:schemeClr val="tx1"/>
            </a:solidFill>
            <a:prstDash val="sysDash"/>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99" name="TextBox 98"/>
          <p:cNvSpPr txBox="1"/>
          <p:nvPr/>
        </p:nvSpPr>
        <p:spPr>
          <a:xfrm>
            <a:off x="198932" y="482278"/>
            <a:ext cx="391261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Gill Sans MT"/>
              </a:rPr>
              <a:t>Edge TPU Accelerator</a:t>
            </a:r>
          </a:p>
        </p:txBody>
      </p:sp>
      <p:sp>
        <p:nvSpPr>
          <p:cNvPr id="102" name="TextBox 101"/>
          <p:cNvSpPr txBox="1"/>
          <p:nvPr/>
        </p:nvSpPr>
        <p:spPr>
          <a:xfrm>
            <a:off x="6213539" y="406078"/>
            <a:ext cx="1261884"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F497D"/>
                </a:solidFill>
                <a:effectLst/>
                <a:uLnTx/>
                <a:uFillTx/>
                <a:latin typeface="Gill Sans MT"/>
                <a:ea typeface="+mn-ea"/>
                <a:cs typeface="Gill Sans MT"/>
              </a:rPr>
              <a:t>Mensa</a:t>
            </a:r>
          </a:p>
        </p:txBody>
      </p:sp>
      <p:grpSp>
        <p:nvGrpSpPr>
          <p:cNvPr id="39" name="Group 38">
            <a:extLst>
              <a:ext uri="{FF2B5EF4-FFF2-40B4-BE49-F238E27FC236}">
                <a16:creationId xmlns:a16="http://schemas.microsoft.com/office/drawing/2014/main" id="{5BA9A33F-5191-7179-6D06-3ADCF8338F28}"/>
              </a:ext>
            </a:extLst>
          </p:cNvPr>
          <p:cNvGrpSpPr/>
          <p:nvPr/>
        </p:nvGrpSpPr>
        <p:grpSpPr>
          <a:xfrm>
            <a:off x="140816" y="952978"/>
            <a:ext cx="4126384" cy="5314532"/>
            <a:chOff x="140816" y="952978"/>
            <a:chExt cx="4126384" cy="5314532"/>
          </a:xfrm>
        </p:grpSpPr>
        <p:sp>
          <p:nvSpPr>
            <p:cNvPr id="136" name="TextBox 135"/>
            <p:cNvSpPr txBox="1"/>
            <p:nvPr/>
          </p:nvSpPr>
          <p:spPr>
            <a:xfrm>
              <a:off x="800109" y="5867400"/>
              <a:ext cx="2933691"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Monolithic Accelerator</a:t>
              </a:r>
            </a:p>
          </p:txBody>
        </p:sp>
        <p:cxnSp>
          <p:nvCxnSpPr>
            <p:cNvPr id="109" name="Straight Arrow Connector 108"/>
            <p:cNvCxnSpPr>
              <a:cxnSpLocks/>
            </p:cNvCxnSpPr>
            <p:nvPr/>
          </p:nvCxnSpPr>
          <p:spPr>
            <a:xfrm>
              <a:off x="2356192" y="2891297"/>
              <a:ext cx="0" cy="810322"/>
            </a:xfrm>
            <a:prstGeom prst="straightConnector1">
              <a:avLst/>
            </a:prstGeom>
            <a:noFill/>
            <a:ln w="57150" cap="flat" cmpd="sng" algn="ctr">
              <a:solidFill>
                <a:schemeClr val="tx1"/>
              </a:solidFill>
              <a:prstDash val="solid"/>
              <a:miter lim="800000"/>
              <a:headEnd type="none"/>
              <a:tailEnd type="arrow"/>
            </a:ln>
            <a:effectLst/>
          </p:spPr>
        </p:cxnSp>
        <p:grpSp>
          <p:nvGrpSpPr>
            <p:cNvPr id="138" name="Group 137"/>
            <p:cNvGrpSpPr/>
            <p:nvPr/>
          </p:nvGrpSpPr>
          <p:grpSpPr>
            <a:xfrm>
              <a:off x="990599" y="4571997"/>
              <a:ext cx="2667001" cy="1219202"/>
              <a:chOff x="1656735" y="4190999"/>
              <a:chExt cx="1696065" cy="914403"/>
            </a:xfrm>
          </p:grpSpPr>
          <p:sp>
            <p:nvSpPr>
              <p:cNvPr id="139" name="Rounded Rectangle 138"/>
              <p:cNvSpPr/>
              <p:nvPr/>
            </p:nvSpPr>
            <p:spPr>
              <a:xfrm>
                <a:off x="1656735" y="4191000"/>
                <a:ext cx="1696065" cy="914400"/>
              </a:xfrm>
              <a:prstGeom prst="roundRect">
                <a:avLst>
                  <a:gd name="adj" fmla="val 14768"/>
                </a:avLst>
              </a:prstGeom>
              <a:solidFill>
                <a:schemeClr val="lt1">
                  <a:alpha val="0"/>
                </a:schemeClr>
              </a:solidFill>
              <a:ln w="28575" cmpd="sng">
                <a:solidFill>
                  <a:srgbClr val="000000"/>
                </a:solidFill>
                <a:prstDash val="sys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Gill Sans MT"/>
                </a:endParaRPr>
              </a:p>
            </p:txBody>
          </p:sp>
          <p:grpSp>
            <p:nvGrpSpPr>
              <p:cNvPr id="140" name="Group 139"/>
              <p:cNvGrpSpPr/>
              <p:nvPr/>
            </p:nvGrpSpPr>
            <p:grpSpPr>
              <a:xfrm>
                <a:off x="1728012" y="4190999"/>
                <a:ext cx="380998" cy="914400"/>
                <a:chOff x="3778929" y="5410199"/>
                <a:chExt cx="670320" cy="1219200"/>
              </a:xfrm>
            </p:grpSpPr>
            <p:sp>
              <p:nvSpPr>
                <p:cNvPr id="225" name="Rounded Rectangle 224"/>
                <p:cNvSpPr/>
                <p:nvPr/>
              </p:nvSpPr>
              <p:spPr>
                <a:xfrm>
                  <a:off x="3778929" y="5486401"/>
                  <a:ext cx="670320" cy="1036983"/>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6" name="TextBox 225"/>
                <p:cNvSpPr txBox="1"/>
                <p:nvPr/>
              </p:nvSpPr>
              <p:spPr>
                <a:xfrm rot="16200000">
                  <a:off x="3503998" y="5795964"/>
                  <a:ext cx="1219200" cy="44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grpSp>
          <p:grpSp>
            <p:nvGrpSpPr>
              <p:cNvPr id="141" name="Group 140"/>
              <p:cNvGrpSpPr/>
              <p:nvPr/>
            </p:nvGrpSpPr>
            <p:grpSpPr>
              <a:xfrm>
                <a:off x="2165557" y="4191002"/>
                <a:ext cx="359620" cy="914400"/>
                <a:chOff x="3655823" y="5410202"/>
                <a:chExt cx="476852" cy="1219200"/>
              </a:xfrm>
            </p:grpSpPr>
            <p:sp>
              <p:nvSpPr>
                <p:cNvPr id="223" name="Rounded Rectangle 222"/>
                <p:cNvSpPr/>
                <p:nvPr/>
              </p:nvSpPr>
              <p:spPr>
                <a:xfrm>
                  <a:off x="3655823" y="5486401"/>
                  <a:ext cx="476852" cy="1036983"/>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4" name="TextBox 223"/>
                <p:cNvSpPr txBox="1"/>
                <p:nvPr/>
              </p:nvSpPr>
              <p:spPr>
                <a:xfrm rot="16200000">
                  <a:off x="3267073" y="5851104"/>
                  <a:ext cx="1219200" cy="3373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20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142" name="Group 141"/>
              <p:cNvGrpSpPr/>
              <p:nvPr/>
            </p:nvGrpSpPr>
            <p:grpSpPr>
              <a:xfrm>
                <a:off x="2590801" y="4267200"/>
                <a:ext cx="685800" cy="762000"/>
                <a:chOff x="1905000" y="4876800"/>
                <a:chExt cx="4370698" cy="2998047"/>
              </a:xfrm>
            </p:grpSpPr>
            <p:grpSp>
              <p:nvGrpSpPr>
                <p:cNvPr id="143" name="Group 142"/>
                <p:cNvGrpSpPr/>
                <p:nvPr/>
              </p:nvGrpSpPr>
              <p:grpSpPr>
                <a:xfrm>
                  <a:off x="1905000" y="4876800"/>
                  <a:ext cx="4370698" cy="1474047"/>
                  <a:chOff x="1905000" y="4876800"/>
                  <a:chExt cx="4370698" cy="1474047"/>
                </a:xfrm>
              </p:grpSpPr>
              <p:grpSp>
                <p:nvGrpSpPr>
                  <p:cNvPr id="185" name="Group 184"/>
                  <p:cNvGrpSpPr/>
                  <p:nvPr/>
                </p:nvGrpSpPr>
                <p:grpSpPr>
                  <a:xfrm>
                    <a:off x="1905000" y="4876800"/>
                    <a:ext cx="2160898" cy="1474047"/>
                    <a:chOff x="1823106" y="5168762"/>
                    <a:chExt cx="1687788" cy="1155838"/>
                  </a:xfrm>
                </p:grpSpPr>
                <p:sp>
                  <p:nvSpPr>
                    <p:cNvPr id="203" name="Rounded Rectangle 20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4" name="Rounded Rectangle 20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5" name="Rounded Rectangle 20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6" name="Rounded Rectangle 20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8" name="Rounded Rectangle 207"/>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1" name="Rounded Rectangle 210"/>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2" name="Rounded Rectangle 211"/>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4" name="Rounded Rectangle 21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5" name="Rounded Rectangle 21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6" name="Rounded Rectangle 21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7" name="Rounded Rectangle 21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8" name="Rounded Rectangle 21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9" name="Rounded Rectangle 21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0" name="Rounded Rectangle 21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1" name="Rounded Rectangle 22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2" name="Rounded Rectangle 22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86" name="Group 185"/>
                  <p:cNvGrpSpPr/>
                  <p:nvPr/>
                </p:nvGrpSpPr>
                <p:grpSpPr>
                  <a:xfrm>
                    <a:off x="4114800" y="4876800"/>
                    <a:ext cx="2160898" cy="1474047"/>
                    <a:chOff x="1823106" y="5168762"/>
                    <a:chExt cx="1687788" cy="1155838"/>
                  </a:xfrm>
                </p:grpSpPr>
                <p:sp>
                  <p:nvSpPr>
                    <p:cNvPr id="187" name="Rounded Rectangle 18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8" name="Rounded Rectangle 18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9" name="Rounded Rectangle 18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0" name="Rounded Rectangle 18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1" name="Rounded Rectangle 19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2" name="Rounded Rectangle 19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3" name="Rounded Rectangle 19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4" name="Rounded Rectangle 19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5" name="Rounded Rectangle 19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6" name="Rounded Rectangle 19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7" name="Rounded Rectangle 19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8" name="Rounded Rectangle 19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9" name="Rounded Rectangle 19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0" name="Rounded Rectangle 19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1" name="Rounded Rectangle 20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2" name="Rounded Rectangle 20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nvGrpSpPr>
                <p:cNvPr id="144" name="Group 143"/>
                <p:cNvGrpSpPr/>
                <p:nvPr/>
              </p:nvGrpSpPr>
              <p:grpSpPr>
                <a:xfrm>
                  <a:off x="1905000" y="6400800"/>
                  <a:ext cx="4370698" cy="1474047"/>
                  <a:chOff x="1905000" y="4876800"/>
                  <a:chExt cx="4370698" cy="1474047"/>
                </a:xfrm>
              </p:grpSpPr>
              <p:grpSp>
                <p:nvGrpSpPr>
                  <p:cNvPr id="145" name="Group 144"/>
                  <p:cNvGrpSpPr/>
                  <p:nvPr/>
                </p:nvGrpSpPr>
                <p:grpSpPr>
                  <a:xfrm>
                    <a:off x="1905000" y="4876800"/>
                    <a:ext cx="2160898" cy="1474047"/>
                    <a:chOff x="1823106" y="5168762"/>
                    <a:chExt cx="1687788" cy="1155838"/>
                  </a:xfrm>
                </p:grpSpPr>
                <p:sp>
                  <p:nvSpPr>
                    <p:cNvPr id="163" name="Rounded Rectangle 16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4" name="Rounded Rectangle 16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5" name="Rounded Rectangle 16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6" name="Rounded Rectangle 16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7" name="Rounded Rectangle 166"/>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8" name="Rounded Rectangle 167"/>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9" name="Rounded Rectangle 168"/>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0" name="Rounded Rectangle 169"/>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1" name="Rounded Rectangle 170"/>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2" name="Rounded Rectangle 171"/>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9" name="Rounded Rectangle 178"/>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0" name="Rounded Rectangle 179"/>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1" name="Rounded Rectangle 180"/>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2" name="Rounded Rectangle 181"/>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3" name="Rounded Rectangle 182"/>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4" name="Rounded Rectangle 183"/>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46" name="Group 145"/>
                  <p:cNvGrpSpPr/>
                  <p:nvPr/>
                </p:nvGrpSpPr>
                <p:grpSpPr>
                  <a:xfrm>
                    <a:off x="4114800" y="4876800"/>
                    <a:ext cx="2160898" cy="1474047"/>
                    <a:chOff x="1823106" y="5168762"/>
                    <a:chExt cx="1687788" cy="1155838"/>
                  </a:xfrm>
                </p:grpSpPr>
                <p:sp>
                  <p:nvSpPr>
                    <p:cNvPr id="147" name="Rounded Rectangle 14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8" name="Rounded Rectangle 14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9" name="Rounded Rectangle 14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0" name="Rounded Rectangle 14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1" name="Rounded Rectangle 15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2" name="Rounded Rectangle 15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3" name="Rounded Rectangle 15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4" name="Rounded Rectangle 15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5" name="Rounded Rectangle 15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6" name="Rounded Rectangle 15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7" name="Rounded Rectangle 15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8" name="Rounded Rectangle 15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9" name="Rounded Rectangle 15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0" name="Rounded Rectangle 15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1" name="Rounded Rectangle 16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2" name="Rounded Rectangle 16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grpSp>
        <p:grpSp>
          <p:nvGrpSpPr>
            <p:cNvPr id="12" name="Group 11"/>
            <p:cNvGrpSpPr/>
            <p:nvPr/>
          </p:nvGrpSpPr>
          <p:grpSpPr>
            <a:xfrm>
              <a:off x="140816" y="952978"/>
              <a:ext cx="1546410" cy="1295400"/>
              <a:chOff x="1143000" y="1581090"/>
              <a:chExt cx="1546410" cy="1295400"/>
            </a:xfrm>
          </p:grpSpPr>
          <p:pic>
            <p:nvPicPr>
              <p:cNvPr id="75" name="Picture 74"/>
              <p:cNvPicPr>
                <a:picLocks noChangeAspect="1"/>
              </p:cNvPicPr>
              <p:nvPr/>
            </p:nvPicPr>
            <p:blipFill>
              <a:blip r:embed="rId3"/>
              <a:stretch>
                <a:fillRect/>
              </a:stretch>
            </p:blipFill>
            <p:spPr>
              <a:xfrm>
                <a:off x="1143000" y="1981200"/>
                <a:ext cx="1546410" cy="895290"/>
              </a:xfrm>
              <a:prstGeom prst="rect">
                <a:avLst/>
              </a:prstGeom>
            </p:spPr>
          </p:pic>
          <p:sp>
            <p:nvSpPr>
              <p:cNvPr id="77" name="TextBox 7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 name="Picture 1"/>
            <p:cNvPicPr>
              <a:picLocks noChangeAspect="1"/>
            </p:cNvPicPr>
            <p:nvPr/>
          </p:nvPicPr>
          <p:blipFill>
            <a:blip r:embed="rId4"/>
            <a:stretch>
              <a:fillRect/>
            </a:stretch>
          </p:blipFill>
          <p:spPr>
            <a:xfrm>
              <a:off x="1664816" y="1353088"/>
              <a:ext cx="1219200" cy="810978"/>
            </a:xfrm>
            <a:prstGeom prst="rect">
              <a:avLst/>
            </a:prstGeom>
          </p:spPr>
        </p:pic>
        <p:sp>
          <p:nvSpPr>
            <p:cNvPr id="230" name="TextBox 229"/>
            <p:cNvSpPr txBox="1"/>
            <p:nvPr/>
          </p:nvSpPr>
          <p:spPr>
            <a:xfrm>
              <a:off x="1713628"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31" name="Picture 230">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3265016" y="1407516"/>
              <a:ext cx="914400" cy="783772"/>
            </a:xfrm>
            <a:prstGeom prst="rect">
              <a:avLst/>
            </a:prstGeom>
          </p:spPr>
        </p:pic>
        <p:sp>
          <p:nvSpPr>
            <p:cNvPr id="232" name="TextBox 231"/>
            <p:cNvSpPr txBox="1"/>
            <p:nvPr/>
          </p:nvSpPr>
          <p:spPr>
            <a:xfrm>
              <a:off x="3073644"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grpSp>
      <p:pic>
        <p:nvPicPr>
          <p:cNvPr id="514" name="Picture 513" descr="safari.png"/>
          <p:cNvPicPr>
            <a:picLocks noChangeAspect="1"/>
          </p:cNvPicPr>
          <p:nvPr/>
        </p:nvPicPr>
        <p:blipFill>
          <a:blip r:embed="rId6" cstate="print"/>
          <a:stretch>
            <a:fillRect/>
          </a:stretch>
        </p:blipFill>
        <p:spPr>
          <a:xfrm>
            <a:off x="76200" y="6580445"/>
            <a:ext cx="959296" cy="277563"/>
          </a:xfrm>
          <a:prstGeom prst="rect">
            <a:avLst/>
          </a:prstGeom>
        </p:spPr>
      </p:pic>
      <p:grpSp>
        <p:nvGrpSpPr>
          <p:cNvPr id="40" name="Group 39">
            <a:extLst>
              <a:ext uri="{FF2B5EF4-FFF2-40B4-BE49-F238E27FC236}">
                <a16:creationId xmlns:a16="http://schemas.microsoft.com/office/drawing/2014/main" id="{51626218-E205-9B12-5477-D2A451AFA349}"/>
              </a:ext>
            </a:extLst>
          </p:cNvPr>
          <p:cNvGrpSpPr/>
          <p:nvPr/>
        </p:nvGrpSpPr>
        <p:grpSpPr>
          <a:xfrm>
            <a:off x="4405925" y="952978"/>
            <a:ext cx="4521059" cy="5625916"/>
            <a:chOff x="4405925" y="952978"/>
            <a:chExt cx="4521059" cy="5625916"/>
          </a:xfrm>
        </p:grpSpPr>
        <p:grpSp>
          <p:nvGrpSpPr>
            <p:cNvPr id="235" name="Group 234"/>
            <p:cNvGrpSpPr/>
            <p:nvPr/>
          </p:nvGrpSpPr>
          <p:grpSpPr>
            <a:xfrm>
              <a:off x="4800600" y="952978"/>
              <a:ext cx="1546410" cy="1295400"/>
              <a:chOff x="1143000" y="1581090"/>
              <a:chExt cx="1546410" cy="1295400"/>
            </a:xfrm>
          </p:grpSpPr>
          <p:pic>
            <p:nvPicPr>
              <p:cNvPr id="236" name="Picture 235"/>
              <p:cNvPicPr>
                <a:picLocks noChangeAspect="1"/>
              </p:cNvPicPr>
              <p:nvPr/>
            </p:nvPicPr>
            <p:blipFill>
              <a:blip r:embed="rId3"/>
              <a:stretch>
                <a:fillRect/>
              </a:stretch>
            </p:blipFill>
            <p:spPr>
              <a:xfrm>
                <a:off x="1143000" y="1981200"/>
                <a:ext cx="1546410" cy="895290"/>
              </a:xfrm>
              <a:prstGeom prst="rect">
                <a:avLst/>
              </a:prstGeom>
            </p:spPr>
          </p:pic>
          <p:sp>
            <p:nvSpPr>
              <p:cNvPr id="237" name="TextBox 23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38" name="Picture 237"/>
            <p:cNvPicPr>
              <a:picLocks noChangeAspect="1"/>
            </p:cNvPicPr>
            <p:nvPr/>
          </p:nvPicPr>
          <p:blipFill>
            <a:blip r:embed="rId4"/>
            <a:stretch>
              <a:fillRect/>
            </a:stretch>
          </p:blipFill>
          <p:spPr>
            <a:xfrm>
              <a:off x="6324600" y="1353088"/>
              <a:ext cx="1219200" cy="810978"/>
            </a:xfrm>
            <a:prstGeom prst="rect">
              <a:avLst/>
            </a:prstGeom>
          </p:spPr>
        </p:pic>
        <p:sp>
          <p:nvSpPr>
            <p:cNvPr id="239" name="TextBox 238"/>
            <p:cNvSpPr txBox="1"/>
            <p:nvPr/>
          </p:nvSpPr>
          <p:spPr>
            <a:xfrm>
              <a:off x="6373412"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40" name="Picture 239">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7924800" y="1407516"/>
              <a:ext cx="914400" cy="783772"/>
            </a:xfrm>
            <a:prstGeom prst="rect">
              <a:avLst/>
            </a:prstGeom>
          </p:spPr>
        </p:pic>
        <p:sp>
          <p:nvSpPr>
            <p:cNvPr id="241" name="TextBox 240"/>
            <p:cNvSpPr txBox="1"/>
            <p:nvPr/>
          </p:nvSpPr>
          <p:spPr>
            <a:xfrm>
              <a:off x="7733428"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sp>
          <p:nvSpPr>
            <p:cNvPr id="349" name="TextBox 348"/>
            <p:cNvSpPr txBox="1"/>
            <p:nvPr/>
          </p:nvSpPr>
          <p:spPr>
            <a:xfrm>
              <a:off x="4719807" y="6239369"/>
              <a:ext cx="161695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1</a:t>
              </a:r>
            </a:p>
          </p:txBody>
        </p:sp>
        <p:sp>
          <p:nvSpPr>
            <p:cNvPr id="429" name="TextBox 428"/>
            <p:cNvSpPr txBox="1"/>
            <p:nvPr/>
          </p:nvSpPr>
          <p:spPr>
            <a:xfrm>
              <a:off x="6364583" y="6239369"/>
              <a:ext cx="10687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2</a:t>
              </a:r>
            </a:p>
          </p:txBody>
        </p:sp>
        <p:grpSp>
          <p:nvGrpSpPr>
            <p:cNvPr id="6" name="Group 5">
              <a:extLst>
                <a:ext uri="{FF2B5EF4-FFF2-40B4-BE49-F238E27FC236}">
                  <a16:creationId xmlns:a16="http://schemas.microsoft.com/office/drawing/2014/main" id="{AA2CC68A-36D8-F70C-29ED-D248DAE19CC3}"/>
                </a:ext>
              </a:extLst>
            </p:cNvPr>
            <p:cNvGrpSpPr/>
            <p:nvPr/>
          </p:nvGrpSpPr>
          <p:grpSpPr>
            <a:xfrm>
              <a:off x="4976334" y="2313716"/>
              <a:ext cx="3938143" cy="1810801"/>
              <a:chOff x="4917430" y="3078464"/>
              <a:chExt cx="3938143" cy="1810801"/>
            </a:xfrm>
          </p:grpSpPr>
          <p:grpSp>
            <p:nvGrpSpPr>
              <p:cNvPr id="14" name="Group 13"/>
              <p:cNvGrpSpPr/>
              <p:nvPr/>
            </p:nvGrpSpPr>
            <p:grpSpPr>
              <a:xfrm>
                <a:off x="6696511" y="4158818"/>
                <a:ext cx="451102" cy="703013"/>
                <a:chOff x="5486400" y="4419599"/>
                <a:chExt cx="533400" cy="703013"/>
              </a:xfrm>
            </p:grpSpPr>
            <p:sp>
              <p:nvSpPr>
                <p:cNvPr id="16" name="Rounded Rectangle 15"/>
                <p:cNvSpPr/>
                <p:nvPr/>
              </p:nvSpPr>
              <p:spPr bwMode="auto">
                <a:xfrm>
                  <a:off x="5486400" y="4419599"/>
                  <a:ext cx="533400" cy="703013"/>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5" name="Group 24"/>
                <p:cNvGrpSpPr/>
                <p:nvPr/>
              </p:nvGrpSpPr>
              <p:grpSpPr>
                <a:xfrm rot="5400000">
                  <a:off x="5358057" y="4714812"/>
                  <a:ext cx="561486" cy="152400"/>
                  <a:chOff x="2743200" y="2590800"/>
                  <a:chExt cx="1447800" cy="228600"/>
                </a:xfrm>
                <a:solidFill>
                  <a:schemeClr val="accent1"/>
                </a:solidFill>
              </p:grpSpPr>
              <p:grpSp>
                <p:nvGrpSpPr>
                  <p:cNvPr id="26" name="Group 25"/>
                  <p:cNvGrpSpPr/>
                  <p:nvPr/>
                </p:nvGrpSpPr>
                <p:grpSpPr>
                  <a:xfrm>
                    <a:off x="3124200" y="2590800"/>
                    <a:ext cx="1066800" cy="228600"/>
                    <a:chOff x="3505200" y="2590800"/>
                    <a:chExt cx="1066800" cy="228600"/>
                  </a:xfrm>
                  <a:grpFill/>
                </p:grpSpPr>
                <p:sp>
                  <p:nvSpPr>
                    <p:cNvPr id="28" name="Oval 27"/>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9" name="Oval 28"/>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30" name="Oval 29"/>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7" name="Oval 26"/>
                  <p:cNvSpPr/>
                  <p:nvPr/>
                </p:nvSpPr>
                <p:spPr>
                  <a:xfrm>
                    <a:off x="2743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41" name="Group 40"/>
                <p:cNvGrpSpPr/>
                <p:nvPr/>
              </p:nvGrpSpPr>
              <p:grpSpPr>
                <a:xfrm rot="5400000">
                  <a:off x="5734417" y="4733628"/>
                  <a:ext cx="265967" cy="152401"/>
                  <a:chOff x="3505203" y="3505190"/>
                  <a:chExt cx="685796" cy="228601"/>
                </a:xfrm>
                <a:solidFill>
                  <a:srgbClr val="45CB27"/>
                </a:solidFill>
              </p:grpSpPr>
              <p:sp>
                <p:nvSpPr>
                  <p:cNvPr id="43" name="Oval 42"/>
                  <p:cNvSpPr/>
                  <p:nvPr/>
                </p:nvSpPr>
                <p:spPr>
                  <a:xfrm>
                    <a:off x="3505203" y="3505191"/>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44" name="Oval 43"/>
                  <p:cNvSpPr/>
                  <p:nvPr/>
                </p:nvSpPr>
                <p:spPr>
                  <a:xfrm>
                    <a:off x="3886201" y="3505190"/>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cxnSp>
            <p:nvCxnSpPr>
              <p:cNvPr id="174" name="Straight Arrow Connector 173"/>
              <p:cNvCxnSpPr>
                <a:cxnSpLocks/>
                <a:stCxn id="242" idx="2"/>
                <a:endCxn id="209" idx="0"/>
              </p:cNvCxnSpPr>
              <p:nvPr/>
            </p:nvCxnSpPr>
            <p:spPr>
              <a:xfrm flipH="1">
                <a:off x="6875328" y="3428999"/>
                <a:ext cx="0" cy="272620"/>
              </a:xfrm>
              <a:prstGeom prst="straightConnector1">
                <a:avLst/>
              </a:prstGeom>
              <a:noFill/>
              <a:ln w="38100" cap="flat" cmpd="sng" algn="ctr">
                <a:solidFill>
                  <a:schemeClr val="tx1"/>
                </a:solidFill>
                <a:prstDash val="solid"/>
                <a:miter lim="800000"/>
                <a:headEnd type="none"/>
                <a:tailEnd type="arrow"/>
              </a:ln>
              <a:effectLst/>
            </p:spPr>
          </p:cxnSp>
          <p:sp>
            <p:nvSpPr>
              <p:cNvPr id="209" name="TextBox 208"/>
              <p:cNvSpPr txBox="1"/>
              <p:nvPr/>
            </p:nvSpPr>
            <p:spPr>
              <a:xfrm>
                <a:off x="6277857"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2</a:t>
                </a:r>
              </a:p>
            </p:txBody>
          </p:sp>
          <p:sp>
            <p:nvSpPr>
              <p:cNvPr id="210" name="TextBox 209"/>
              <p:cNvSpPr txBox="1"/>
              <p:nvPr/>
            </p:nvSpPr>
            <p:spPr>
              <a:xfrm>
                <a:off x="76606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3</a:t>
                </a:r>
              </a:p>
            </p:txBody>
          </p:sp>
          <p:sp>
            <p:nvSpPr>
              <p:cNvPr id="242" name="Rounded Rectangle 241"/>
              <p:cNvSpPr/>
              <p:nvPr/>
            </p:nvSpPr>
            <p:spPr>
              <a:xfrm>
                <a:off x="6172200" y="3078464"/>
                <a:ext cx="1447800" cy="350535"/>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Gill Sans MT"/>
                    <a:ea typeface="+mn-ea"/>
                    <a:cs typeface="Gill Sans MT"/>
                  </a:rPr>
                  <a:t>Runtime</a:t>
                </a:r>
              </a:p>
            </p:txBody>
          </p:sp>
          <p:grpSp>
            <p:nvGrpSpPr>
              <p:cNvPr id="21" name="Group 20"/>
              <p:cNvGrpSpPr/>
              <p:nvPr/>
            </p:nvGrpSpPr>
            <p:grpSpPr>
              <a:xfrm>
                <a:off x="5318813" y="4158822"/>
                <a:ext cx="457200" cy="693869"/>
                <a:chOff x="7848600" y="4419599"/>
                <a:chExt cx="533400" cy="902029"/>
              </a:xfrm>
            </p:grpSpPr>
            <p:sp>
              <p:nvSpPr>
                <p:cNvPr id="74" name="Rounded Rectangle 73"/>
                <p:cNvSpPr/>
                <p:nvPr/>
              </p:nvSpPr>
              <p:spPr bwMode="auto">
                <a:xfrm>
                  <a:off x="7848600" y="4419599"/>
                  <a:ext cx="533400" cy="902029"/>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17" name="Group 16"/>
                <p:cNvGrpSpPr/>
                <p:nvPr/>
              </p:nvGrpSpPr>
              <p:grpSpPr>
                <a:xfrm rot="5400000">
                  <a:off x="7646884" y="4817326"/>
                  <a:ext cx="718390" cy="162558"/>
                  <a:chOff x="2743200" y="2590800"/>
                  <a:chExt cx="1828800" cy="228600"/>
                </a:xfrm>
              </p:grpSpPr>
              <p:grpSp>
                <p:nvGrpSpPr>
                  <p:cNvPr id="18" name="Group 17"/>
                  <p:cNvGrpSpPr/>
                  <p:nvPr/>
                </p:nvGrpSpPr>
                <p:grpSpPr>
                  <a:xfrm>
                    <a:off x="3124200" y="2590800"/>
                    <a:ext cx="1447800" cy="228600"/>
                    <a:chOff x="3505200" y="2590800"/>
                    <a:chExt cx="1447800" cy="228600"/>
                  </a:xfrm>
                </p:grpSpPr>
                <p:sp>
                  <p:nvSpPr>
                    <p:cNvPr id="20" name="Oval 19"/>
                    <p:cNvSpPr/>
                    <p:nvPr/>
                  </p:nvSpPr>
                  <p:spPr>
                    <a:xfrm>
                      <a:off x="3505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2" name="Oval 21"/>
                    <p:cNvSpPr/>
                    <p:nvPr/>
                  </p:nvSpPr>
                  <p:spPr>
                    <a:xfrm>
                      <a:off x="3886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3" name="Oval 22"/>
                    <p:cNvSpPr/>
                    <p:nvPr/>
                  </p:nvSpPr>
                  <p:spPr>
                    <a:xfrm>
                      <a:off x="4267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 name="Oval 23"/>
                    <p:cNvSpPr/>
                    <p:nvPr/>
                  </p:nvSpPr>
                  <p:spPr>
                    <a:xfrm>
                      <a:off x="4648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19" name="Oval 18"/>
                  <p:cNvSpPr/>
                  <p:nvPr/>
                </p:nvSpPr>
                <p:spPr>
                  <a:xfrm>
                    <a:off x="2743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44" name="Group 243"/>
                <p:cNvGrpSpPr/>
                <p:nvPr/>
              </p:nvGrpSpPr>
              <p:grpSpPr>
                <a:xfrm rot="5400000">
                  <a:off x="7865326" y="4817324"/>
                  <a:ext cx="718388" cy="162562"/>
                  <a:chOff x="2743194" y="1533504"/>
                  <a:chExt cx="1828805" cy="228605"/>
                </a:xfrm>
                <a:solidFill>
                  <a:srgbClr val="1F497D"/>
                </a:solidFill>
              </p:grpSpPr>
              <p:grpSp>
                <p:nvGrpSpPr>
                  <p:cNvPr id="245" name="Group 244"/>
                  <p:cNvGrpSpPr/>
                  <p:nvPr/>
                </p:nvGrpSpPr>
                <p:grpSpPr>
                  <a:xfrm>
                    <a:off x="3124198" y="1533505"/>
                    <a:ext cx="1447801" cy="228604"/>
                    <a:chOff x="3505198" y="1533505"/>
                    <a:chExt cx="1447801" cy="228604"/>
                  </a:xfrm>
                  <a:grpFill/>
                </p:grpSpPr>
                <p:sp>
                  <p:nvSpPr>
                    <p:cNvPr id="247" name="Oval 24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8" name="Oval 24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9" name="Oval 24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0" name="Oval 24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46" name="Oval 24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grpSp>
            <p:nvGrpSpPr>
              <p:cNvPr id="31" name="Group 30"/>
              <p:cNvGrpSpPr/>
              <p:nvPr/>
            </p:nvGrpSpPr>
            <p:grpSpPr>
              <a:xfrm>
                <a:off x="8083351" y="4158822"/>
                <a:ext cx="435862" cy="730443"/>
                <a:chOff x="8077199" y="4495798"/>
                <a:chExt cx="533400" cy="869574"/>
              </a:xfrm>
            </p:grpSpPr>
            <p:sp>
              <p:nvSpPr>
                <p:cNvPr id="252" name="Rounded Rectangle 251"/>
                <p:cNvSpPr/>
                <p:nvPr/>
              </p:nvSpPr>
              <p:spPr bwMode="auto">
                <a:xfrm>
                  <a:off x="8077199" y="4495798"/>
                  <a:ext cx="533400" cy="869574"/>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61" name="Group 260"/>
                <p:cNvGrpSpPr/>
                <p:nvPr/>
              </p:nvGrpSpPr>
              <p:grpSpPr>
                <a:xfrm rot="5400000">
                  <a:off x="7950317" y="4892158"/>
                  <a:ext cx="568725" cy="162558"/>
                  <a:chOff x="3505200" y="2590800"/>
                  <a:chExt cx="1447800" cy="228600"/>
                </a:xfrm>
                <a:solidFill>
                  <a:schemeClr val="tx2">
                    <a:lumMod val="20000"/>
                    <a:lumOff val="80000"/>
                  </a:schemeClr>
                </a:solidFill>
              </p:grpSpPr>
              <p:sp>
                <p:nvSpPr>
                  <p:cNvPr id="263" name="Oval 262"/>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4" name="Oval 263"/>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5" name="Oval 264"/>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6" name="Oval 265"/>
                  <p:cNvSpPr/>
                  <p:nvPr/>
                </p:nvSpPr>
                <p:spPr>
                  <a:xfrm>
                    <a:off x="4648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54" name="Group 253"/>
                <p:cNvGrpSpPr/>
                <p:nvPr/>
              </p:nvGrpSpPr>
              <p:grpSpPr>
                <a:xfrm rot="5400000">
                  <a:off x="8093926" y="4893525"/>
                  <a:ext cx="718388" cy="162562"/>
                  <a:chOff x="2743194" y="1533504"/>
                  <a:chExt cx="1828805" cy="228605"/>
                </a:xfrm>
                <a:solidFill>
                  <a:srgbClr val="FF6600"/>
                </a:solidFill>
              </p:grpSpPr>
              <p:grpSp>
                <p:nvGrpSpPr>
                  <p:cNvPr id="255" name="Group 254"/>
                  <p:cNvGrpSpPr/>
                  <p:nvPr/>
                </p:nvGrpSpPr>
                <p:grpSpPr>
                  <a:xfrm>
                    <a:off x="3124198" y="1533505"/>
                    <a:ext cx="1447801" cy="228604"/>
                    <a:chOff x="3505198" y="1533505"/>
                    <a:chExt cx="1447801" cy="228604"/>
                  </a:xfrm>
                  <a:grpFill/>
                </p:grpSpPr>
                <p:sp>
                  <p:nvSpPr>
                    <p:cNvPr id="257" name="Oval 25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8" name="Oval 25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9" name="Oval 25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0" name="Oval 25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56" name="Oval 25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sp>
            <p:nvSpPr>
              <p:cNvPr id="348" name="TextBox 347"/>
              <p:cNvSpPr txBox="1"/>
              <p:nvPr/>
            </p:nvSpPr>
            <p:spPr>
              <a:xfrm>
                <a:off x="49174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1</a:t>
                </a:r>
              </a:p>
            </p:txBody>
          </p:sp>
          <p:cxnSp>
            <p:nvCxnSpPr>
              <p:cNvPr id="430" name="Straight Arrow Connector 429"/>
              <p:cNvCxnSpPr>
                <a:cxnSpLocks/>
                <a:stCxn id="242" idx="2"/>
                <a:endCxn id="348" idx="0"/>
              </p:cNvCxnSpPr>
              <p:nvPr/>
            </p:nvCxnSpPr>
            <p:spPr>
              <a:xfrm flipH="1">
                <a:off x="5514902" y="3428999"/>
                <a:ext cx="1381198" cy="272620"/>
              </a:xfrm>
              <a:prstGeom prst="straightConnector1">
                <a:avLst/>
              </a:prstGeom>
              <a:noFill/>
              <a:ln w="38100" cap="flat" cmpd="sng" algn="ctr">
                <a:solidFill>
                  <a:schemeClr val="tx1"/>
                </a:solidFill>
                <a:prstDash val="solid"/>
                <a:miter lim="800000"/>
                <a:headEnd type="none"/>
                <a:tailEnd type="arrow"/>
              </a:ln>
              <a:effectLst/>
            </p:spPr>
          </p:cxnSp>
          <p:cxnSp>
            <p:nvCxnSpPr>
              <p:cNvPr id="431" name="Straight Arrow Connector 430"/>
              <p:cNvCxnSpPr>
                <a:cxnSpLocks/>
                <a:stCxn id="242" idx="2"/>
                <a:endCxn id="210" idx="0"/>
              </p:cNvCxnSpPr>
              <p:nvPr/>
            </p:nvCxnSpPr>
            <p:spPr>
              <a:xfrm>
                <a:off x="6896100" y="3428999"/>
                <a:ext cx="1362002" cy="272620"/>
              </a:xfrm>
              <a:prstGeom prst="straightConnector1">
                <a:avLst/>
              </a:prstGeom>
              <a:noFill/>
              <a:ln w="38100" cap="flat" cmpd="sng" algn="ctr">
                <a:solidFill>
                  <a:schemeClr val="tx1"/>
                </a:solidFill>
                <a:prstDash val="solid"/>
                <a:miter lim="800000"/>
                <a:headEnd type="none"/>
                <a:tailEnd type="arrow"/>
              </a:ln>
              <a:effectLst/>
            </p:spPr>
          </p:cxnSp>
        </p:grpSp>
        <p:grpSp>
          <p:nvGrpSpPr>
            <p:cNvPr id="33" name="Group 32">
              <a:extLst>
                <a:ext uri="{FF2B5EF4-FFF2-40B4-BE49-F238E27FC236}">
                  <a16:creationId xmlns:a16="http://schemas.microsoft.com/office/drawing/2014/main" id="{F6CBD01A-65BB-CEB2-C729-6E4191880C01}"/>
                </a:ext>
              </a:extLst>
            </p:cNvPr>
            <p:cNvGrpSpPr/>
            <p:nvPr/>
          </p:nvGrpSpPr>
          <p:grpSpPr>
            <a:xfrm>
              <a:off x="5547413" y="4130725"/>
              <a:ext cx="2743200" cy="377550"/>
              <a:chOff x="5547413" y="4975683"/>
              <a:chExt cx="2743200" cy="377550"/>
            </a:xfrm>
          </p:grpSpPr>
          <p:cxnSp>
            <p:nvCxnSpPr>
              <p:cNvPr id="173" name="Straight Arrow Connector 172"/>
              <p:cNvCxnSpPr/>
              <p:nvPr/>
            </p:nvCxnSpPr>
            <p:spPr>
              <a:xfrm>
                <a:off x="5547413" y="4975683"/>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2" name="Straight Arrow Connector 431"/>
              <p:cNvCxnSpPr/>
              <p:nvPr/>
            </p:nvCxnSpPr>
            <p:spPr>
              <a:xfrm>
                <a:off x="6927406" y="5027097"/>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3" name="Straight Arrow Connector 432"/>
              <p:cNvCxnSpPr/>
              <p:nvPr/>
            </p:nvCxnSpPr>
            <p:spPr>
              <a:xfrm>
                <a:off x="8290613" y="5020169"/>
                <a:ext cx="0" cy="326136"/>
              </a:xfrm>
              <a:prstGeom prst="straightConnector1">
                <a:avLst/>
              </a:prstGeom>
              <a:noFill/>
              <a:ln w="38100" cap="flat" cmpd="sng" algn="ctr">
                <a:solidFill>
                  <a:schemeClr val="tx1"/>
                </a:solidFill>
                <a:prstDash val="solid"/>
                <a:miter lim="800000"/>
                <a:headEnd type="none"/>
                <a:tailEnd type="arrow"/>
              </a:ln>
              <a:effectLst/>
            </p:spPr>
          </p:cxnSp>
        </p:grpSp>
        <p:sp>
          <p:nvSpPr>
            <p:cNvPr id="513" name="TextBox 512"/>
            <p:cNvSpPr txBox="1"/>
            <p:nvPr/>
          </p:nvSpPr>
          <p:spPr>
            <a:xfrm>
              <a:off x="7512874" y="6240340"/>
              <a:ext cx="132632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3</a:t>
              </a:r>
            </a:p>
          </p:txBody>
        </p:sp>
        <p:grpSp>
          <p:nvGrpSpPr>
            <p:cNvPr id="551" name="Group 550">
              <a:extLst>
                <a:ext uri="{FF2B5EF4-FFF2-40B4-BE49-F238E27FC236}">
                  <a16:creationId xmlns:a16="http://schemas.microsoft.com/office/drawing/2014/main" id="{35AC18C6-2C36-1538-3296-DB1FADA874C0}"/>
                </a:ext>
              </a:extLst>
            </p:cNvPr>
            <p:cNvGrpSpPr/>
            <p:nvPr/>
          </p:nvGrpSpPr>
          <p:grpSpPr>
            <a:xfrm>
              <a:off x="4724588" y="4508275"/>
              <a:ext cx="4130985" cy="1738619"/>
              <a:chOff x="48430" y="497676"/>
              <a:chExt cx="6498366" cy="2734985"/>
            </a:xfrm>
          </p:grpSpPr>
          <p:sp>
            <p:nvSpPr>
              <p:cNvPr id="552" name="Rounded Rectangle 551">
                <a:extLst>
                  <a:ext uri="{FF2B5EF4-FFF2-40B4-BE49-F238E27FC236}">
                    <a16:creationId xmlns:a16="http://schemas.microsoft.com/office/drawing/2014/main" id="{24CB77F7-2D7C-ED23-A443-D8400334AEBC}"/>
                  </a:ext>
                </a:extLst>
              </p:cNvPr>
              <p:cNvSpPr/>
              <p:nvPr/>
            </p:nvSpPr>
            <p:spPr>
              <a:xfrm>
                <a:off x="857761" y="497676"/>
                <a:ext cx="879231" cy="879231"/>
              </a:xfrm>
              <a:prstGeom prst="round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CPU</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3" name="Straight Connector 552">
                <a:extLst>
                  <a:ext uri="{FF2B5EF4-FFF2-40B4-BE49-F238E27FC236}">
                    <a16:creationId xmlns:a16="http://schemas.microsoft.com/office/drawing/2014/main" id="{B411D5B3-70C8-07B7-C3D7-A282BD94E00C}"/>
                  </a:ext>
                </a:extLst>
              </p:cNvPr>
              <p:cNvCxnSpPr>
                <a:cxnSpLocks/>
                <a:stCxn id="552" idx="3"/>
              </p:cNvCxnSpPr>
              <p:nvPr/>
            </p:nvCxnSpPr>
            <p:spPr>
              <a:xfrm>
                <a:off x="1736992" y="937292"/>
                <a:ext cx="212515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54" name="Rounded Rectangle 553">
                <a:extLst>
                  <a:ext uri="{FF2B5EF4-FFF2-40B4-BE49-F238E27FC236}">
                    <a16:creationId xmlns:a16="http://schemas.microsoft.com/office/drawing/2014/main" id="{4AD964EC-6BD5-47DE-EDEA-E2402E21910B}"/>
                  </a:ext>
                </a:extLst>
              </p:cNvPr>
              <p:cNvSpPr/>
              <p:nvPr/>
            </p:nvSpPr>
            <p:spPr>
              <a:xfrm>
                <a:off x="1031630" y="1004438"/>
                <a:ext cx="534237" cy="306869"/>
              </a:xfrm>
              <a:prstGeom prst="roundRect">
                <a:avLst/>
              </a:prstGeom>
              <a:solidFill>
                <a:schemeClr val="bg2"/>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5" name="Straight Connector 554">
                <a:extLst>
                  <a:ext uri="{FF2B5EF4-FFF2-40B4-BE49-F238E27FC236}">
                    <a16:creationId xmlns:a16="http://schemas.microsoft.com/office/drawing/2014/main" id="{408531D8-1ABD-5489-88EF-0876F18D4DBC}"/>
                  </a:ext>
                </a:extLst>
              </p:cNvPr>
              <p:cNvCxnSpPr>
                <a:cxnSpLocks/>
                <a:stCxn id="554" idx="1"/>
              </p:cNvCxnSpPr>
              <p:nvPr/>
            </p:nvCxnSpPr>
            <p:spPr>
              <a:xfrm flipH="1">
                <a:off x="105507" y="1157873"/>
                <a:ext cx="926123" cy="460483"/>
              </a:xfrm>
              <a:prstGeom prst="line">
                <a:avLst/>
              </a:prstGeom>
              <a:ln w="19050">
                <a:solidFill>
                  <a:schemeClr val="accent6"/>
                </a:solidFill>
                <a:prstDash val="sysDash"/>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333EFA69-896F-95E5-7BB2-20C942DC161E}"/>
                  </a:ext>
                </a:extLst>
              </p:cNvPr>
              <p:cNvCxnSpPr>
                <a:cxnSpLocks/>
                <a:stCxn id="554" idx="3"/>
              </p:cNvCxnSpPr>
              <p:nvPr/>
            </p:nvCxnSpPr>
            <p:spPr>
              <a:xfrm>
                <a:off x="1565867" y="1157873"/>
                <a:ext cx="918609" cy="460483"/>
              </a:xfrm>
              <a:prstGeom prst="line">
                <a:avLst/>
              </a:prstGeom>
              <a:ln w="19050">
                <a:solidFill>
                  <a:schemeClr val="accent6"/>
                </a:solidFill>
                <a:prstDash val="sysDash"/>
              </a:ln>
            </p:spPr>
            <p:style>
              <a:lnRef idx="1">
                <a:schemeClr val="accent2"/>
              </a:lnRef>
              <a:fillRef idx="0">
                <a:schemeClr val="accent2"/>
              </a:fillRef>
              <a:effectRef idx="0">
                <a:schemeClr val="accent2"/>
              </a:effectRef>
              <a:fontRef idx="minor">
                <a:schemeClr val="tx1"/>
              </a:fontRef>
            </p:style>
          </p:cxnSp>
          <p:sp>
            <p:nvSpPr>
              <p:cNvPr id="719" name="Rounded Rectangle 718">
                <a:extLst>
                  <a:ext uri="{FF2B5EF4-FFF2-40B4-BE49-F238E27FC236}">
                    <a16:creationId xmlns:a16="http://schemas.microsoft.com/office/drawing/2014/main" id="{3CCCF416-0729-8AAB-D6E3-4CAE74434310}"/>
                  </a:ext>
                </a:extLst>
              </p:cNvPr>
              <p:cNvSpPr/>
              <p:nvPr/>
            </p:nvSpPr>
            <p:spPr>
              <a:xfrm>
                <a:off x="48430" y="1618356"/>
                <a:ext cx="2492830" cy="1597116"/>
              </a:xfrm>
              <a:prstGeom prst="roundRect">
                <a:avLst>
                  <a:gd name="adj" fmla="val 4503"/>
                </a:avLst>
              </a:prstGeom>
              <a:solidFill>
                <a:schemeClr val="bg1">
                  <a:lumMod val="95000"/>
                </a:schemeClr>
              </a:solidFill>
              <a:ln w="28575">
                <a:solidFill>
                  <a:srgbClr val="77777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nvGrpSpPr>
              <p:cNvPr id="558" name="Group 557">
                <a:extLst>
                  <a:ext uri="{FF2B5EF4-FFF2-40B4-BE49-F238E27FC236}">
                    <a16:creationId xmlns:a16="http://schemas.microsoft.com/office/drawing/2014/main" id="{B35B6210-4BD7-7F83-2346-F711B6419432}"/>
                  </a:ext>
                </a:extLst>
              </p:cNvPr>
              <p:cNvGrpSpPr/>
              <p:nvPr/>
            </p:nvGrpSpPr>
            <p:grpSpPr>
              <a:xfrm>
                <a:off x="3892360" y="638423"/>
                <a:ext cx="1791533" cy="776963"/>
                <a:chOff x="5169893" y="621011"/>
                <a:chExt cx="1791533" cy="776963"/>
              </a:xfrm>
              <a:solidFill>
                <a:srgbClr val="1F497D"/>
              </a:solidFill>
            </p:grpSpPr>
            <p:sp>
              <p:nvSpPr>
                <p:cNvPr id="716" name="Rounded Rectangle 715">
                  <a:extLst>
                    <a:ext uri="{FF2B5EF4-FFF2-40B4-BE49-F238E27FC236}">
                      <a16:creationId xmlns:a16="http://schemas.microsoft.com/office/drawing/2014/main" id="{ECC36F40-AE63-3AE0-91FD-39CF96EE7521}"/>
                    </a:ext>
                  </a:extLst>
                </p:cNvPr>
                <p:cNvSpPr/>
                <p:nvPr/>
              </p:nvSpPr>
              <p:spPr>
                <a:xfrm>
                  <a:off x="5239809" y="699613"/>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7" name="Rounded Rectangle 716">
                  <a:extLst>
                    <a:ext uri="{FF2B5EF4-FFF2-40B4-BE49-F238E27FC236}">
                      <a16:creationId xmlns:a16="http://schemas.microsoft.com/office/drawing/2014/main" id="{93DAED4E-DF4F-CFF0-E904-F8DF7D396E2F}"/>
                    </a:ext>
                  </a:extLst>
                </p:cNvPr>
                <p:cNvSpPr/>
                <p:nvPr/>
              </p:nvSpPr>
              <p:spPr>
                <a:xfrm>
                  <a:off x="5204851" y="657979"/>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8" name="Rounded Rectangle 717">
                  <a:extLst>
                    <a:ext uri="{FF2B5EF4-FFF2-40B4-BE49-F238E27FC236}">
                      <a16:creationId xmlns:a16="http://schemas.microsoft.com/office/drawing/2014/main" id="{30934E1D-3211-C7E1-8C0F-5F370DA4A81E}"/>
                    </a:ext>
                  </a:extLst>
                </p:cNvPr>
                <p:cNvSpPr/>
                <p:nvPr/>
              </p:nvSpPr>
              <p:spPr>
                <a:xfrm>
                  <a:off x="5169893" y="621011"/>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sp>
            <p:nvSpPr>
              <p:cNvPr id="559" name="Rounded Rectangle 558">
                <a:extLst>
                  <a:ext uri="{FF2B5EF4-FFF2-40B4-BE49-F238E27FC236}">
                    <a16:creationId xmlns:a16="http://schemas.microsoft.com/office/drawing/2014/main" id="{1A9A4A71-5A96-FB8D-37FE-BCF0E121FFE2}"/>
                  </a:ext>
                </a:extLst>
              </p:cNvPr>
              <p:cNvSpPr/>
              <p:nvPr/>
            </p:nvSpPr>
            <p:spPr>
              <a:xfrm>
                <a:off x="3857402" y="600214"/>
                <a:ext cx="1721617" cy="698361"/>
              </a:xfrm>
              <a:prstGeom prst="roundRect">
                <a:avLst/>
              </a:prstGeom>
              <a:solidFill>
                <a:srgbClr val="1F497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3D-Stacked DRAM</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0" name="Rounded Rectangle 559">
                <a:extLst>
                  <a:ext uri="{FF2B5EF4-FFF2-40B4-BE49-F238E27FC236}">
                    <a16:creationId xmlns:a16="http://schemas.microsoft.com/office/drawing/2014/main" id="{88B29FDC-504F-A4CE-AC06-09B695C6980A}"/>
                  </a:ext>
                </a:extLst>
              </p:cNvPr>
              <p:cNvSpPr/>
              <p:nvPr/>
            </p:nvSpPr>
            <p:spPr>
              <a:xfrm>
                <a:off x="3978542" y="1019763"/>
                <a:ext cx="355959" cy="204465"/>
              </a:xfrm>
              <a:prstGeom prst="roundRect">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1" name="Rounded Rectangle 560">
                <a:extLst>
                  <a:ext uri="{FF2B5EF4-FFF2-40B4-BE49-F238E27FC236}">
                    <a16:creationId xmlns:a16="http://schemas.microsoft.com/office/drawing/2014/main" id="{C9C5427A-8664-71C0-A0FA-BF0E48939933}"/>
                  </a:ext>
                </a:extLst>
              </p:cNvPr>
              <p:cNvSpPr/>
              <p:nvPr/>
            </p:nvSpPr>
            <p:spPr>
              <a:xfrm>
                <a:off x="4917649" y="972037"/>
                <a:ext cx="460916" cy="264753"/>
              </a:xfrm>
              <a:prstGeom prst="roundRect">
                <a:avLst/>
              </a:prstGeom>
              <a:solidFill>
                <a:schemeClr val="bg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4" name="Rounded Rectangle 713">
                <a:extLst>
                  <a:ext uri="{FF2B5EF4-FFF2-40B4-BE49-F238E27FC236}">
                    <a16:creationId xmlns:a16="http://schemas.microsoft.com/office/drawing/2014/main" id="{18469FF2-56F0-D0C7-8981-9DB3A4F72403}"/>
                  </a:ext>
                </a:extLst>
              </p:cNvPr>
              <p:cNvSpPr/>
              <p:nvPr/>
            </p:nvSpPr>
            <p:spPr>
              <a:xfrm>
                <a:off x="2640789" y="1935558"/>
                <a:ext cx="1681194" cy="1296228"/>
              </a:xfrm>
              <a:prstGeom prst="roundRect">
                <a:avLst>
                  <a:gd name="adj" fmla="val 4503"/>
                </a:avLst>
              </a:prstGeom>
              <a:solidFill>
                <a:schemeClr val="bg1">
                  <a:lumMod val="95000"/>
                </a:schemeClr>
              </a:solidFill>
              <a:ln>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dirty="0">
                  <a:ln>
                    <a:noFill/>
                  </a:ln>
                  <a:solidFill>
                    <a:prstClr val="black"/>
                  </a:solidFill>
                  <a:effectLst/>
                  <a:uLnTx/>
                  <a:uFillTx/>
                  <a:latin typeface="Gill Sans MT"/>
                  <a:ea typeface="+mn-ea"/>
                  <a:cs typeface="Arial" panose="020B0604020202020204" pitchFamily="34" charset="0"/>
                </a:endParaRPr>
              </a:p>
            </p:txBody>
          </p:sp>
          <p:sp>
            <p:nvSpPr>
              <p:cNvPr id="710" name="Rounded Rectangle 709">
                <a:extLst>
                  <a:ext uri="{FF2B5EF4-FFF2-40B4-BE49-F238E27FC236}">
                    <a16:creationId xmlns:a16="http://schemas.microsoft.com/office/drawing/2014/main" id="{EBB3AEF8-FFD5-C05B-51DF-86F7D694F832}"/>
                  </a:ext>
                </a:extLst>
              </p:cNvPr>
              <p:cNvSpPr/>
              <p:nvPr/>
            </p:nvSpPr>
            <p:spPr>
              <a:xfrm>
                <a:off x="4434624" y="1838171"/>
                <a:ext cx="2112172" cy="1394490"/>
              </a:xfrm>
              <a:prstGeom prst="roundRect">
                <a:avLst>
                  <a:gd name="adj" fmla="val 4503"/>
                </a:avLst>
              </a:prstGeom>
              <a:solidFill>
                <a:schemeClr val="bg1">
                  <a:lumMod val="95000"/>
                </a:schemeClr>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64" name="Straight Connector 563">
                <a:extLst>
                  <a:ext uri="{FF2B5EF4-FFF2-40B4-BE49-F238E27FC236}">
                    <a16:creationId xmlns:a16="http://schemas.microsoft.com/office/drawing/2014/main" id="{4B9FD8A0-BF43-B2E2-326C-B973803CEBC5}"/>
                  </a:ext>
                </a:extLst>
              </p:cNvPr>
              <p:cNvCxnSpPr>
                <a:cxnSpLocks/>
                <a:stCxn id="561" idx="3"/>
              </p:cNvCxnSpPr>
              <p:nvPr/>
            </p:nvCxnSpPr>
            <p:spPr>
              <a:xfrm>
                <a:off x="5378565" y="1104414"/>
                <a:ext cx="1155827" cy="736543"/>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5" name="Straight Connector 564">
                <a:extLst>
                  <a:ext uri="{FF2B5EF4-FFF2-40B4-BE49-F238E27FC236}">
                    <a16:creationId xmlns:a16="http://schemas.microsoft.com/office/drawing/2014/main" id="{9FC48E97-2049-94B3-710A-3A5937D68FC5}"/>
                  </a:ext>
                </a:extLst>
              </p:cNvPr>
              <p:cNvCxnSpPr>
                <a:cxnSpLocks/>
                <a:stCxn id="561" idx="1"/>
              </p:cNvCxnSpPr>
              <p:nvPr/>
            </p:nvCxnSpPr>
            <p:spPr>
              <a:xfrm flipH="1">
                <a:off x="4456733" y="1104414"/>
                <a:ext cx="460916" cy="742628"/>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6" name="Straight Connector 565">
                <a:extLst>
                  <a:ext uri="{FF2B5EF4-FFF2-40B4-BE49-F238E27FC236}">
                    <a16:creationId xmlns:a16="http://schemas.microsoft.com/office/drawing/2014/main" id="{70F5537C-7EA3-4799-503E-8FD6399E8679}"/>
                  </a:ext>
                </a:extLst>
              </p:cNvPr>
              <p:cNvCxnSpPr>
                <a:cxnSpLocks/>
                <a:stCxn id="560" idx="1"/>
              </p:cNvCxnSpPr>
              <p:nvPr/>
            </p:nvCxnSpPr>
            <p:spPr>
              <a:xfrm flipH="1">
                <a:off x="2680596" y="1121996"/>
                <a:ext cx="1297946" cy="827757"/>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95384C15-1971-C30A-1E01-AED7199C69E6}"/>
                  </a:ext>
                </a:extLst>
              </p:cNvPr>
              <p:cNvCxnSpPr>
                <a:cxnSpLocks/>
                <a:stCxn id="560" idx="3"/>
              </p:cNvCxnSpPr>
              <p:nvPr/>
            </p:nvCxnSpPr>
            <p:spPr>
              <a:xfrm flipH="1">
                <a:off x="4321981" y="1121996"/>
                <a:ext cx="12520" cy="826663"/>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grpSp>
            <p:nvGrpSpPr>
              <p:cNvPr id="568" name="Group 567">
                <a:extLst>
                  <a:ext uri="{FF2B5EF4-FFF2-40B4-BE49-F238E27FC236}">
                    <a16:creationId xmlns:a16="http://schemas.microsoft.com/office/drawing/2014/main" id="{CF8DBACE-21B8-21AE-D14B-7F1EA28D7A3D}"/>
                  </a:ext>
                </a:extLst>
              </p:cNvPr>
              <p:cNvGrpSpPr/>
              <p:nvPr/>
            </p:nvGrpSpPr>
            <p:grpSpPr>
              <a:xfrm>
                <a:off x="3527612" y="2456169"/>
                <a:ext cx="732894" cy="703971"/>
                <a:chOff x="3535063" y="3878067"/>
                <a:chExt cx="732894" cy="703971"/>
              </a:xfrm>
            </p:grpSpPr>
            <p:cxnSp>
              <p:nvCxnSpPr>
                <p:cNvPr id="687" name="Straight Connector 686">
                  <a:extLst>
                    <a:ext uri="{FF2B5EF4-FFF2-40B4-BE49-F238E27FC236}">
                      <a16:creationId xmlns:a16="http://schemas.microsoft.com/office/drawing/2014/main" id="{A88FD58D-85B2-415D-7A94-3644F0003E83}"/>
                    </a:ext>
                  </a:extLst>
                </p:cNvPr>
                <p:cNvCxnSpPr>
                  <a:cxnSpLocks/>
                  <a:stCxn id="706" idx="3"/>
                  <a:endCxn id="709" idx="1"/>
                </p:cNvCxnSpPr>
                <p:nvPr/>
              </p:nvCxnSpPr>
              <p:spPr>
                <a:xfrm flipV="1">
                  <a:off x="3693009" y="3957442"/>
                  <a:ext cx="418604"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88" name="Group 687">
                  <a:extLst>
                    <a:ext uri="{FF2B5EF4-FFF2-40B4-BE49-F238E27FC236}">
                      <a16:creationId xmlns:a16="http://schemas.microsoft.com/office/drawing/2014/main" id="{38C630E1-AE8F-48FE-E336-559D04DE6DDD}"/>
                    </a:ext>
                  </a:extLst>
                </p:cNvPr>
                <p:cNvGrpSpPr/>
                <p:nvPr/>
              </p:nvGrpSpPr>
              <p:grpSpPr>
                <a:xfrm>
                  <a:off x="3535063" y="3878067"/>
                  <a:ext cx="732894" cy="703971"/>
                  <a:chOff x="983557" y="3669493"/>
                  <a:chExt cx="732894" cy="703971"/>
                </a:xfrm>
              </p:grpSpPr>
              <p:cxnSp>
                <p:nvCxnSpPr>
                  <p:cNvPr id="689" name="Straight Connector 688">
                    <a:extLst>
                      <a:ext uri="{FF2B5EF4-FFF2-40B4-BE49-F238E27FC236}">
                        <a16:creationId xmlns:a16="http://schemas.microsoft.com/office/drawing/2014/main" id="{BFC05D43-BBBE-4C72-223D-4A6CEE6C36AA}"/>
                      </a:ext>
                    </a:extLst>
                  </p:cNvPr>
                  <p:cNvCxnSpPr>
                    <a:cxnSpLocks/>
                    <a:stCxn id="706" idx="2"/>
                    <a:endCxn id="698" idx="2"/>
                  </p:cNvCxnSpPr>
                  <p:nvPr/>
                </p:nvCxnSpPr>
                <p:spPr>
                  <a:xfrm flipH="1">
                    <a:off x="1061559" y="3828245"/>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0" name="Straight Connector 689">
                    <a:extLst>
                      <a:ext uri="{FF2B5EF4-FFF2-40B4-BE49-F238E27FC236}">
                        <a16:creationId xmlns:a16="http://schemas.microsoft.com/office/drawing/2014/main" id="{D02C93E1-AA59-EAAC-85E5-D4F2BEAB7FFB}"/>
                      </a:ext>
                    </a:extLst>
                  </p:cNvPr>
                  <p:cNvCxnSpPr>
                    <a:cxnSpLocks/>
                    <a:stCxn id="707" idx="2"/>
                    <a:endCxn id="699" idx="2"/>
                  </p:cNvCxnSpPr>
                  <p:nvPr/>
                </p:nvCxnSpPr>
                <p:spPr>
                  <a:xfrm flipH="1">
                    <a:off x="1248652"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1" name="Straight Connector 690">
                    <a:extLst>
                      <a:ext uri="{FF2B5EF4-FFF2-40B4-BE49-F238E27FC236}">
                        <a16:creationId xmlns:a16="http://schemas.microsoft.com/office/drawing/2014/main" id="{94F6D17D-EF03-BBE6-F409-9AAFEAAF3ED6}"/>
                      </a:ext>
                    </a:extLst>
                  </p:cNvPr>
                  <p:cNvCxnSpPr>
                    <a:cxnSpLocks/>
                    <a:stCxn id="708" idx="2"/>
                    <a:endCxn id="700" idx="2"/>
                  </p:cNvCxnSpPr>
                  <p:nvPr/>
                </p:nvCxnSpPr>
                <p:spPr>
                  <a:xfrm flipH="1">
                    <a:off x="1442409"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2" name="Straight Connector 691">
                    <a:extLst>
                      <a:ext uri="{FF2B5EF4-FFF2-40B4-BE49-F238E27FC236}">
                        <a16:creationId xmlns:a16="http://schemas.microsoft.com/office/drawing/2014/main" id="{3A6EEB8A-58A8-A06E-08D0-EE64BDC4EE34}"/>
                      </a:ext>
                    </a:extLst>
                  </p:cNvPr>
                  <p:cNvCxnSpPr>
                    <a:cxnSpLocks/>
                    <a:stCxn id="709" idx="2"/>
                    <a:endCxn id="701" idx="2"/>
                  </p:cNvCxnSpPr>
                  <p:nvPr/>
                </p:nvCxnSpPr>
                <p:spPr>
                  <a:xfrm flipH="1">
                    <a:off x="1636167" y="3828242"/>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3" name="Straight Connector 692">
                    <a:extLst>
                      <a:ext uri="{FF2B5EF4-FFF2-40B4-BE49-F238E27FC236}">
                        <a16:creationId xmlns:a16="http://schemas.microsoft.com/office/drawing/2014/main" id="{F9EAF959-66E0-46C3-5D7F-644887CD42A7}"/>
                      </a:ext>
                    </a:extLst>
                  </p:cNvPr>
                  <p:cNvCxnSpPr>
                    <a:cxnSpLocks/>
                    <a:stCxn id="702" idx="3"/>
                    <a:endCxn id="705" idx="3"/>
                  </p:cNvCxnSpPr>
                  <p:nvPr/>
                </p:nvCxnSpPr>
                <p:spPr>
                  <a:xfrm flipV="1">
                    <a:off x="1141842" y="4008345"/>
                    <a:ext cx="574609"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4" name="Straight Connector 693">
                    <a:extLst>
                      <a:ext uri="{FF2B5EF4-FFF2-40B4-BE49-F238E27FC236}">
                        <a16:creationId xmlns:a16="http://schemas.microsoft.com/office/drawing/2014/main" id="{D25ECCE3-F1F9-A3D5-50C1-CF42066432AF}"/>
                      </a:ext>
                    </a:extLst>
                  </p:cNvPr>
                  <p:cNvCxnSpPr>
                    <a:cxnSpLocks/>
                    <a:stCxn id="698" idx="3"/>
                    <a:endCxn id="701" idx="3"/>
                  </p:cNvCxnSpPr>
                  <p:nvPr/>
                </p:nvCxnSpPr>
                <p:spPr>
                  <a:xfrm flipV="1">
                    <a:off x="1139561" y="4294087"/>
                    <a:ext cx="574608"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95" name="Group 694">
                    <a:extLst>
                      <a:ext uri="{FF2B5EF4-FFF2-40B4-BE49-F238E27FC236}">
                        <a16:creationId xmlns:a16="http://schemas.microsoft.com/office/drawing/2014/main" id="{A8C8A95F-A002-CE0D-8EE1-3599B98BBDDE}"/>
                      </a:ext>
                    </a:extLst>
                  </p:cNvPr>
                  <p:cNvGrpSpPr/>
                  <p:nvPr/>
                </p:nvGrpSpPr>
                <p:grpSpPr>
                  <a:xfrm>
                    <a:off x="985499" y="3669493"/>
                    <a:ext cx="730612" cy="158752"/>
                    <a:chOff x="7032994" y="2896916"/>
                    <a:chExt cx="1672214" cy="158882"/>
                  </a:xfrm>
                </p:grpSpPr>
                <p:sp>
                  <p:nvSpPr>
                    <p:cNvPr id="706" name="Rounded Rectangle 705">
                      <a:extLst>
                        <a:ext uri="{FF2B5EF4-FFF2-40B4-BE49-F238E27FC236}">
                          <a16:creationId xmlns:a16="http://schemas.microsoft.com/office/drawing/2014/main" id="{4C114F5D-318F-8B87-C30C-5F9999C0158B}"/>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7" name="Rounded Rectangle 706">
                      <a:extLst>
                        <a:ext uri="{FF2B5EF4-FFF2-40B4-BE49-F238E27FC236}">
                          <a16:creationId xmlns:a16="http://schemas.microsoft.com/office/drawing/2014/main" id="{97E3A0FB-1CCF-E7EC-DBDC-0EEC1FB1A85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8" name="Rounded Rectangle 707">
                      <a:extLst>
                        <a:ext uri="{FF2B5EF4-FFF2-40B4-BE49-F238E27FC236}">
                          <a16:creationId xmlns:a16="http://schemas.microsoft.com/office/drawing/2014/main" id="{B4EAE916-B641-4402-AA2E-466EAF23D01D}"/>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9" name="Rounded Rectangle 708">
                      <a:extLst>
                        <a:ext uri="{FF2B5EF4-FFF2-40B4-BE49-F238E27FC236}">
                          <a16:creationId xmlns:a16="http://schemas.microsoft.com/office/drawing/2014/main" id="{01C78467-24AA-48A4-9F44-3B020ED2E42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6" name="Group 695">
                    <a:extLst>
                      <a:ext uri="{FF2B5EF4-FFF2-40B4-BE49-F238E27FC236}">
                        <a16:creationId xmlns:a16="http://schemas.microsoft.com/office/drawing/2014/main" id="{F9FC38A3-80AC-7830-F73F-AF3CACD4D25C}"/>
                      </a:ext>
                    </a:extLst>
                  </p:cNvPr>
                  <p:cNvGrpSpPr/>
                  <p:nvPr/>
                </p:nvGrpSpPr>
                <p:grpSpPr>
                  <a:xfrm>
                    <a:off x="985838" y="3928970"/>
                    <a:ext cx="730613" cy="158752"/>
                    <a:chOff x="7032994" y="2896916"/>
                    <a:chExt cx="1672214" cy="158882"/>
                  </a:xfrm>
                </p:grpSpPr>
                <p:sp>
                  <p:nvSpPr>
                    <p:cNvPr id="702" name="Rounded Rectangle 701">
                      <a:extLst>
                        <a:ext uri="{FF2B5EF4-FFF2-40B4-BE49-F238E27FC236}">
                          <a16:creationId xmlns:a16="http://schemas.microsoft.com/office/drawing/2014/main" id="{5BDD3A45-5F5C-45CD-101F-37C1387431B0}"/>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3" name="Rounded Rectangle 702">
                      <a:extLst>
                        <a:ext uri="{FF2B5EF4-FFF2-40B4-BE49-F238E27FC236}">
                          <a16:creationId xmlns:a16="http://schemas.microsoft.com/office/drawing/2014/main" id="{E553BACC-B8E6-015F-411C-9CDA06EBBF0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4" name="Rounded Rectangle 703">
                      <a:extLst>
                        <a:ext uri="{FF2B5EF4-FFF2-40B4-BE49-F238E27FC236}">
                          <a16:creationId xmlns:a16="http://schemas.microsoft.com/office/drawing/2014/main" id="{D3DF5C20-8170-99F5-AE57-D9D7B3A7ECC9}"/>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5" name="Rounded Rectangle 704">
                      <a:extLst>
                        <a:ext uri="{FF2B5EF4-FFF2-40B4-BE49-F238E27FC236}">
                          <a16:creationId xmlns:a16="http://schemas.microsoft.com/office/drawing/2014/main" id="{8BAB54B5-0C04-EA50-74AB-B512F019BC3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7" name="Group 696">
                    <a:extLst>
                      <a:ext uri="{FF2B5EF4-FFF2-40B4-BE49-F238E27FC236}">
                        <a16:creationId xmlns:a16="http://schemas.microsoft.com/office/drawing/2014/main" id="{8EB931EC-21FB-6E8B-E292-E70D58471FD2}"/>
                      </a:ext>
                    </a:extLst>
                  </p:cNvPr>
                  <p:cNvGrpSpPr/>
                  <p:nvPr/>
                </p:nvGrpSpPr>
                <p:grpSpPr>
                  <a:xfrm>
                    <a:off x="983557" y="4214712"/>
                    <a:ext cx="730612" cy="158752"/>
                    <a:chOff x="7032994" y="2896916"/>
                    <a:chExt cx="1672214" cy="158882"/>
                  </a:xfrm>
                </p:grpSpPr>
                <p:sp>
                  <p:nvSpPr>
                    <p:cNvPr id="698" name="Rounded Rectangle 697">
                      <a:extLst>
                        <a:ext uri="{FF2B5EF4-FFF2-40B4-BE49-F238E27FC236}">
                          <a16:creationId xmlns:a16="http://schemas.microsoft.com/office/drawing/2014/main" id="{397F4A2C-3331-38E2-73F5-AB35F8FFDD6E}"/>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99" name="Rounded Rectangle 698">
                      <a:extLst>
                        <a:ext uri="{FF2B5EF4-FFF2-40B4-BE49-F238E27FC236}">
                          <a16:creationId xmlns:a16="http://schemas.microsoft.com/office/drawing/2014/main" id="{96FC81BE-1056-AAE4-3C93-766A7452130F}"/>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0" name="Rounded Rectangle 699">
                      <a:extLst>
                        <a:ext uri="{FF2B5EF4-FFF2-40B4-BE49-F238E27FC236}">
                          <a16:creationId xmlns:a16="http://schemas.microsoft.com/office/drawing/2014/main" id="{95E5BE54-C85E-97A9-0082-F164A82BF74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1" name="Rounded Rectangle 700">
                      <a:extLst>
                        <a:ext uri="{FF2B5EF4-FFF2-40B4-BE49-F238E27FC236}">
                          <a16:creationId xmlns:a16="http://schemas.microsoft.com/office/drawing/2014/main" id="{C5D2E67D-F939-E9F6-50C2-E784D2007E0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nvGrpSpPr>
              <p:cNvPr id="569" name="Group 568">
                <a:extLst>
                  <a:ext uri="{FF2B5EF4-FFF2-40B4-BE49-F238E27FC236}">
                    <a16:creationId xmlns:a16="http://schemas.microsoft.com/office/drawing/2014/main" id="{C418970C-F447-6B9C-37DD-11BAE2CDBEAE}"/>
                  </a:ext>
                </a:extLst>
              </p:cNvPr>
              <p:cNvGrpSpPr/>
              <p:nvPr/>
            </p:nvGrpSpPr>
            <p:grpSpPr>
              <a:xfrm>
                <a:off x="980340" y="1761579"/>
                <a:ext cx="1501258" cy="1286469"/>
                <a:chOff x="980340" y="1761579"/>
                <a:chExt cx="1501258" cy="1286469"/>
              </a:xfrm>
            </p:grpSpPr>
            <p:cxnSp>
              <p:nvCxnSpPr>
                <p:cNvPr id="618" name="Straight Connector 617">
                  <a:extLst>
                    <a:ext uri="{FF2B5EF4-FFF2-40B4-BE49-F238E27FC236}">
                      <a16:creationId xmlns:a16="http://schemas.microsoft.com/office/drawing/2014/main" id="{D58E7967-C65F-9425-966F-2AEAC0094A69}"/>
                    </a:ext>
                  </a:extLst>
                </p:cNvPr>
                <p:cNvCxnSpPr>
                  <a:cxnSpLocks/>
                  <a:stCxn id="683" idx="3"/>
                  <a:endCxn id="682" idx="1"/>
                </p:cNvCxnSpPr>
                <p:nvPr/>
              </p:nvCxnSpPr>
              <p:spPr>
                <a:xfrm>
                  <a:off x="1138286" y="1840957"/>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19" name="Group 618">
                  <a:extLst>
                    <a:ext uri="{FF2B5EF4-FFF2-40B4-BE49-F238E27FC236}">
                      <a16:creationId xmlns:a16="http://schemas.microsoft.com/office/drawing/2014/main" id="{EBB41F90-384D-6E82-6D2E-3C92AB2D36D2}"/>
                    </a:ext>
                  </a:extLst>
                </p:cNvPr>
                <p:cNvGrpSpPr/>
                <p:nvPr/>
              </p:nvGrpSpPr>
              <p:grpSpPr>
                <a:xfrm>
                  <a:off x="980340" y="1761579"/>
                  <a:ext cx="1501258" cy="1286469"/>
                  <a:chOff x="983557" y="3669493"/>
                  <a:chExt cx="1501258" cy="1286469"/>
                </a:xfrm>
              </p:grpSpPr>
              <p:cxnSp>
                <p:nvCxnSpPr>
                  <p:cNvPr id="620" name="Straight Connector 619">
                    <a:extLst>
                      <a:ext uri="{FF2B5EF4-FFF2-40B4-BE49-F238E27FC236}">
                        <a16:creationId xmlns:a16="http://schemas.microsoft.com/office/drawing/2014/main" id="{7B198515-01B6-2D02-67B6-4770FAC662BA}"/>
                      </a:ext>
                    </a:extLst>
                  </p:cNvPr>
                  <p:cNvCxnSpPr>
                    <a:cxnSpLocks/>
                    <a:stCxn id="683" idx="2"/>
                    <a:endCxn id="643" idx="2"/>
                  </p:cNvCxnSpPr>
                  <p:nvPr/>
                </p:nvCxnSpPr>
                <p:spPr>
                  <a:xfrm flipH="1">
                    <a:off x="1061559" y="3828245"/>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1" name="Straight Connector 620">
                    <a:extLst>
                      <a:ext uri="{FF2B5EF4-FFF2-40B4-BE49-F238E27FC236}">
                        <a16:creationId xmlns:a16="http://schemas.microsoft.com/office/drawing/2014/main" id="{5A18474F-4A2F-3641-A6D4-046A22171154}"/>
                      </a:ext>
                    </a:extLst>
                  </p:cNvPr>
                  <p:cNvCxnSpPr>
                    <a:cxnSpLocks/>
                    <a:stCxn id="684" idx="2"/>
                    <a:endCxn id="644" idx="2"/>
                  </p:cNvCxnSpPr>
                  <p:nvPr/>
                </p:nvCxnSpPr>
                <p:spPr>
                  <a:xfrm flipH="1">
                    <a:off x="1248652"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2" name="Straight Connector 621">
                    <a:extLst>
                      <a:ext uri="{FF2B5EF4-FFF2-40B4-BE49-F238E27FC236}">
                        <a16:creationId xmlns:a16="http://schemas.microsoft.com/office/drawing/2014/main" id="{72DFE685-5F79-784E-C839-1D5ABEFE09B9}"/>
                      </a:ext>
                    </a:extLst>
                  </p:cNvPr>
                  <p:cNvCxnSpPr>
                    <a:cxnSpLocks/>
                    <a:stCxn id="685" idx="2"/>
                    <a:endCxn id="645" idx="2"/>
                  </p:cNvCxnSpPr>
                  <p:nvPr/>
                </p:nvCxnSpPr>
                <p:spPr>
                  <a:xfrm flipH="1">
                    <a:off x="1442409"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3" name="Straight Connector 622">
                    <a:extLst>
                      <a:ext uri="{FF2B5EF4-FFF2-40B4-BE49-F238E27FC236}">
                        <a16:creationId xmlns:a16="http://schemas.microsoft.com/office/drawing/2014/main" id="{88FEF7E1-D793-000B-6EF4-ECA586FD074B}"/>
                      </a:ext>
                    </a:extLst>
                  </p:cNvPr>
                  <p:cNvCxnSpPr>
                    <a:cxnSpLocks/>
                    <a:stCxn id="686" idx="2"/>
                    <a:endCxn id="646" idx="2"/>
                  </p:cNvCxnSpPr>
                  <p:nvPr/>
                </p:nvCxnSpPr>
                <p:spPr>
                  <a:xfrm flipH="1">
                    <a:off x="1636167" y="3828242"/>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4" name="Straight Connector 623">
                    <a:extLst>
                      <a:ext uri="{FF2B5EF4-FFF2-40B4-BE49-F238E27FC236}">
                        <a16:creationId xmlns:a16="http://schemas.microsoft.com/office/drawing/2014/main" id="{1C809DD8-3990-4564-A4DE-9B2B1CE6427E}"/>
                      </a:ext>
                    </a:extLst>
                  </p:cNvPr>
                  <p:cNvCxnSpPr>
                    <a:cxnSpLocks/>
                    <a:stCxn id="679" idx="2"/>
                    <a:endCxn id="639" idx="2"/>
                  </p:cNvCxnSpPr>
                  <p:nvPr/>
                </p:nvCxnSpPr>
                <p:spPr>
                  <a:xfrm flipH="1">
                    <a:off x="1829925" y="383433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5" name="Straight Connector 624">
                    <a:extLst>
                      <a:ext uri="{FF2B5EF4-FFF2-40B4-BE49-F238E27FC236}">
                        <a16:creationId xmlns:a16="http://schemas.microsoft.com/office/drawing/2014/main" id="{BF55767F-2EFF-0A66-55AF-FA2DD42F56AB}"/>
                      </a:ext>
                    </a:extLst>
                  </p:cNvPr>
                  <p:cNvCxnSpPr>
                    <a:cxnSpLocks/>
                    <a:stCxn id="680" idx="2"/>
                  </p:cNvCxnSpPr>
                  <p:nvPr/>
                </p:nvCxnSpPr>
                <p:spPr>
                  <a:xfrm>
                    <a:off x="2018960" y="3834331"/>
                    <a:ext cx="0" cy="105240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6" name="Straight Connector 625">
                    <a:extLst>
                      <a:ext uri="{FF2B5EF4-FFF2-40B4-BE49-F238E27FC236}">
                        <a16:creationId xmlns:a16="http://schemas.microsoft.com/office/drawing/2014/main" id="{CC149019-7145-A092-F237-9A4FCB053171}"/>
                      </a:ext>
                    </a:extLst>
                  </p:cNvPr>
                  <p:cNvCxnSpPr>
                    <a:cxnSpLocks/>
                    <a:stCxn id="681" idx="2"/>
                    <a:endCxn id="641" idx="0"/>
                  </p:cNvCxnSpPr>
                  <p:nvPr/>
                </p:nvCxnSpPr>
                <p:spPr>
                  <a:xfrm flipH="1">
                    <a:off x="2210775" y="3834331"/>
                    <a:ext cx="1942" cy="962880"/>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7" name="Straight Connector 626">
                    <a:extLst>
                      <a:ext uri="{FF2B5EF4-FFF2-40B4-BE49-F238E27FC236}">
                        <a16:creationId xmlns:a16="http://schemas.microsoft.com/office/drawing/2014/main" id="{804286B3-494F-5ACC-B801-BEEB4479D5DD}"/>
                      </a:ext>
                    </a:extLst>
                  </p:cNvPr>
                  <p:cNvCxnSpPr>
                    <a:cxnSpLocks/>
                    <a:stCxn id="682" idx="2"/>
                    <a:endCxn id="642" idx="2"/>
                  </p:cNvCxnSpPr>
                  <p:nvPr/>
                </p:nvCxnSpPr>
                <p:spPr>
                  <a:xfrm flipH="1">
                    <a:off x="2404533" y="3834330"/>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8" name="Straight Connector 627">
                    <a:extLst>
                      <a:ext uri="{FF2B5EF4-FFF2-40B4-BE49-F238E27FC236}">
                        <a16:creationId xmlns:a16="http://schemas.microsoft.com/office/drawing/2014/main" id="{08DE87F5-1154-DFC5-0B15-17C1215EBDA9}"/>
                      </a:ext>
                    </a:extLst>
                  </p:cNvPr>
                  <p:cNvCxnSpPr>
                    <a:cxnSpLocks/>
                    <a:stCxn id="673" idx="3"/>
                    <a:endCxn id="672" idx="1"/>
                  </p:cNvCxnSpPr>
                  <p:nvPr/>
                </p:nvCxnSpPr>
                <p:spPr>
                  <a:xfrm>
                    <a:off x="1141841" y="4008348"/>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9" name="Straight Connector 628">
                    <a:extLst>
                      <a:ext uri="{FF2B5EF4-FFF2-40B4-BE49-F238E27FC236}">
                        <a16:creationId xmlns:a16="http://schemas.microsoft.com/office/drawing/2014/main" id="{36D1D829-4EEA-127B-648D-CDAE73FC5736}"/>
                      </a:ext>
                    </a:extLst>
                  </p:cNvPr>
                  <p:cNvCxnSpPr>
                    <a:cxnSpLocks/>
                    <a:stCxn id="663" idx="3"/>
                    <a:endCxn id="662" idx="1"/>
                  </p:cNvCxnSpPr>
                  <p:nvPr/>
                </p:nvCxnSpPr>
                <p:spPr>
                  <a:xfrm>
                    <a:off x="1139561" y="429409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0" name="Straight Connector 629">
                    <a:extLst>
                      <a:ext uri="{FF2B5EF4-FFF2-40B4-BE49-F238E27FC236}">
                        <a16:creationId xmlns:a16="http://schemas.microsoft.com/office/drawing/2014/main" id="{40ECD561-52AD-8B80-6A07-2A8A861EE0B5}"/>
                      </a:ext>
                    </a:extLst>
                  </p:cNvPr>
                  <p:cNvCxnSpPr>
                    <a:cxnSpLocks/>
                    <a:stCxn id="653" idx="3"/>
                    <a:endCxn id="652" idx="1"/>
                  </p:cNvCxnSpPr>
                  <p:nvPr/>
                </p:nvCxnSpPr>
                <p:spPr>
                  <a:xfrm>
                    <a:off x="1139561" y="4579832"/>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1" name="Straight Connector 630">
                    <a:extLst>
                      <a:ext uri="{FF2B5EF4-FFF2-40B4-BE49-F238E27FC236}">
                        <a16:creationId xmlns:a16="http://schemas.microsoft.com/office/drawing/2014/main" id="{64D88235-DB07-08A3-2FA8-53D271637026}"/>
                      </a:ext>
                    </a:extLst>
                  </p:cNvPr>
                  <p:cNvCxnSpPr>
                    <a:cxnSpLocks/>
                    <a:stCxn id="643" idx="3"/>
                    <a:endCxn id="642" idx="1"/>
                  </p:cNvCxnSpPr>
                  <p:nvPr/>
                </p:nvCxnSpPr>
                <p:spPr>
                  <a:xfrm>
                    <a:off x="1139561" y="487050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32" name="Group 631">
                    <a:extLst>
                      <a:ext uri="{FF2B5EF4-FFF2-40B4-BE49-F238E27FC236}">
                        <a16:creationId xmlns:a16="http://schemas.microsoft.com/office/drawing/2014/main" id="{C5C6146C-16BB-570F-72F7-FAB73277948A}"/>
                      </a:ext>
                    </a:extLst>
                  </p:cNvPr>
                  <p:cNvGrpSpPr/>
                  <p:nvPr/>
                </p:nvGrpSpPr>
                <p:grpSpPr>
                  <a:xfrm>
                    <a:off x="985499" y="3669493"/>
                    <a:ext cx="1498978" cy="164840"/>
                    <a:chOff x="6874440" y="2906655"/>
                    <a:chExt cx="3430837" cy="164975"/>
                  </a:xfrm>
                </p:grpSpPr>
                <p:grpSp>
                  <p:nvGrpSpPr>
                    <p:cNvPr id="677" name="Group 676">
                      <a:extLst>
                        <a:ext uri="{FF2B5EF4-FFF2-40B4-BE49-F238E27FC236}">
                          <a16:creationId xmlns:a16="http://schemas.microsoft.com/office/drawing/2014/main" id="{B88E809B-4D11-9DA9-631C-934D07A8D7FF}"/>
                        </a:ext>
                      </a:extLst>
                    </p:cNvPr>
                    <p:cNvGrpSpPr/>
                    <p:nvPr/>
                  </p:nvGrpSpPr>
                  <p:grpSpPr>
                    <a:xfrm>
                      <a:off x="6874440" y="2906655"/>
                      <a:ext cx="1672214" cy="158882"/>
                      <a:chOff x="7032994" y="2896916"/>
                      <a:chExt cx="1672214" cy="158882"/>
                    </a:xfrm>
                  </p:grpSpPr>
                  <p:sp>
                    <p:nvSpPr>
                      <p:cNvPr id="683" name="Rounded Rectangle 682">
                        <a:extLst>
                          <a:ext uri="{FF2B5EF4-FFF2-40B4-BE49-F238E27FC236}">
                            <a16:creationId xmlns:a16="http://schemas.microsoft.com/office/drawing/2014/main" id="{48F7AE7E-F528-450C-DB19-01F6368E83D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4" name="Rounded Rectangle 683">
                        <a:extLst>
                          <a:ext uri="{FF2B5EF4-FFF2-40B4-BE49-F238E27FC236}">
                            <a16:creationId xmlns:a16="http://schemas.microsoft.com/office/drawing/2014/main" id="{23063279-51BF-A809-BC64-B4BB984F7BD6}"/>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5" name="Rounded Rectangle 684">
                        <a:extLst>
                          <a:ext uri="{FF2B5EF4-FFF2-40B4-BE49-F238E27FC236}">
                            <a16:creationId xmlns:a16="http://schemas.microsoft.com/office/drawing/2014/main" id="{A894A02E-71A6-3C8C-15F8-8708EB8919F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6" name="Rounded Rectangle 685">
                        <a:extLst>
                          <a:ext uri="{FF2B5EF4-FFF2-40B4-BE49-F238E27FC236}">
                            <a16:creationId xmlns:a16="http://schemas.microsoft.com/office/drawing/2014/main" id="{1D0E2A86-758C-D729-EA0C-6C14209A4E6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78" name="Group 677">
                      <a:extLst>
                        <a:ext uri="{FF2B5EF4-FFF2-40B4-BE49-F238E27FC236}">
                          <a16:creationId xmlns:a16="http://schemas.microsoft.com/office/drawing/2014/main" id="{05CFF3D3-93A9-A5E5-10B7-9FA469133B9B}"/>
                        </a:ext>
                      </a:extLst>
                    </p:cNvPr>
                    <p:cNvGrpSpPr/>
                    <p:nvPr/>
                  </p:nvGrpSpPr>
                  <p:grpSpPr>
                    <a:xfrm>
                      <a:off x="8633063" y="2912748"/>
                      <a:ext cx="1672214" cy="158882"/>
                      <a:chOff x="7032994" y="2912284"/>
                      <a:chExt cx="1672214" cy="158882"/>
                    </a:xfrm>
                  </p:grpSpPr>
                  <p:sp>
                    <p:nvSpPr>
                      <p:cNvPr id="679" name="Rounded Rectangle 678">
                        <a:extLst>
                          <a:ext uri="{FF2B5EF4-FFF2-40B4-BE49-F238E27FC236}">
                            <a16:creationId xmlns:a16="http://schemas.microsoft.com/office/drawing/2014/main" id="{DFC327E9-AF61-C0B6-90A7-6EBFE672221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0" name="Rounded Rectangle 679">
                        <a:extLst>
                          <a:ext uri="{FF2B5EF4-FFF2-40B4-BE49-F238E27FC236}">
                            <a16:creationId xmlns:a16="http://schemas.microsoft.com/office/drawing/2014/main" id="{5C090046-9A5C-2942-32C4-17C82588DD8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1" name="Rounded Rectangle 680">
                        <a:extLst>
                          <a:ext uri="{FF2B5EF4-FFF2-40B4-BE49-F238E27FC236}">
                            <a16:creationId xmlns:a16="http://schemas.microsoft.com/office/drawing/2014/main" id="{83387D56-0550-0C38-62A7-8E1D1E197E7F}"/>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2" name="Rounded Rectangle 681">
                        <a:extLst>
                          <a:ext uri="{FF2B5EF4-FFF2-40B4-BE49-F238E27FC236}">
                            <a16:creationId xmlns:a16="http://schemas.microsoft.com/office/drawing/2014/main" id="{12253238-6A92-E53D-EA40-ADFF1C2C69D5}"/>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3" name="Group 632">
                    <a:extLst>
                      <a:ext uri="{FF2B5EF4-FFF2-40B4-BE49-F238E27FC236}">
                        <a16:creationId xmlns:a16="http://schemas.microsoft.com/office/drawing/2014/main" id="{2C9FD759-EEBB-0029-9177-3BD3DF4F2374}"/>
                      </a:ext>
                    </a:extLst>
                  </p:cNvPr>
                  <p:cNvGrpSpPr/>
                  <p:nvPr/>
                </p:nvGrpSpPr>
                <p:grpSpPr>
                  <a:xfrm>
                    <a:off x="985837" y="3928970"/>
                    <a:ext cx="1498978" cy="164840"/>
                    <a:chOff x="6874440" y="2906655"/>
                    <a:chExt cx="3430837" cy="164975"/>
                  </a:xfrm>
                </p:grpSpPr>
                <p:grpSp>
                  <p:nvGrpSpPr>
                    <p:cNvPr id="667" name="Group 666">
                      <a:extLst>
                        <a:ext uri="{FF2B5EF4-FFF2-40B4-BE49-F238E27FC236}">
                          <a16:creationId xmlns:a16="http://schemas.microsoft.com/office/drawing/2014/main" id="{791931E7-8808-C867-3EAA-9EE1A249EF1B}"/>
                        </a:ext>
                      </a:extLst>
                    </p:cNvPr>
                    <p:cNvGrpSpPr/>
                    <p:nvPr/>
                  </p:nvGrpSpPr>
                  <p:grpSpPr>
                    <a:xfrm>
                      <a:off x="6874440" y="2906655"/>
                      <a:ext cx="1672214" cy="158882"/>
                      <a:chOff x="7032994" y="2896916"/>
                      <a:chExt cx="1672214" cy="158882"/>
                    </a:xfrm>
                  </p:grpSpPr>
                  <p:sp>
                    <p:nvSpPr>
                      <p:cNvPr id="673" name="Rounded Rectangle 672">
                        <a:extLst>
                          <a:ext uri="{FF2B5EF4-FFF2-40B4-BE49-F238E27FC236}">
                            <a16:creationId xmlns:a16="http://schemas.microsoft.com/office/drawing/2014/main" id="{18ACCFE5-FBCC-43DB-2F10-5BB1F6CB6A54}"/>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4" name="Rounded Rectangle 673">
                        <a:extLst>
                          <a:ext uri="{FF2B5EF4-FFF2-40B4-BE49-F238E27FC236}">
                            <a16:creationId xmlns:a16="http://schemas.microsoft.com/office/drawing/2014/main" id="{7397A659-3353-65E1-D93E-037CB0C334C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5" name="Rounded Rectangle 674">
                        <a:extLst>
                          <a:ext uri="{FF2B5EF4-FFF2-40B4-BE49-F238E27FC236}">
                            <a16:creationId xmlns:a16="http://schemas.microsoft.com/office/drawing/2014/main" id="{27FA204F-E10D-F01E-9B27-8F07EF39F31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6" name="Rounded Rectangle 675">
                        <a:extLst>
                          <a:ext uri="{FF2B5EF4-FFF2-40B4-BE49-F238E27FC236}">
                            <a16:creationId xmlns:a16="http://schemas.microsoft.com/office/drawing/2014/main" id="{21CBEDF9-981D-46C4-A2C9-C2405B0CFC1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68" name="Group 667">
                      <a:extLst>
                        <a:ext uri="{FF2B5EF4-FFF2-40B4-BE49-F238E27FC236}">
                          <a16:creationId xmlns:a16="http://schemas.microsoft.com/office/drawing/2014/main" id="{02D5753F-58AF-B3A4-99BA-A513F64BB56A}"/>
                        </a:ext>
                      </a:extLst>
                    </p:cNvPr>
                    <p:cNvGrpSpPr/>
                    <p:nvPr/>
                  </p:nvGrpSpPr>
                  <p:grpSpPr>
                    <a:xfrm>
                      <a:off x="8633063" y="2912748"/>
                      <a:ext cx="1672214" cy="158882"/>
                      <a:chOff x="7032994" y="2912284"/>
                      <a:chExt cx="1672214" cy="158882"/>
                    </a:xfrm>
                  </p:grpSpPr>
                  <p:sp>
                    <p:nvSpPr>
                      <p:cNvPr id="669" name="Rounded Rectangle 668">
                        <a:extLst>
                          <a:ext uri="{FF2B5EF4-FFF2-40B4-BE49-F238E27FC236}">
                            <a16:creationId xmlns:a16="http://schemas.microsoft.com/office/drawing/2014/main" id="{F294AB66-97C0-93F3-EF58-99B64994440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0" name="Rounded Rectangle 669">
                        <a:extLst>
                          <a:ext uri="{FF2B5EF4-FFF2-40B4-BE49-F238E27FC236}">
                            <a16:creationId xmlns:a16="http://schemas.microsoft.com/office/drawing/2014/main" id="{909831BC-5FE8-AF70-8E56-4FF09758599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1" name="Rounded Rectangle 670">
                        <a:extLst>
                          <a:ext uri="{FF2B5EF4-FFF2-40B4-BE49-F238E27FC236}">
                            <a16:creationId xmlns:a16="http://schemas.microsoft.com/office/drawing/2014/main" id="{FC42ABD8-CF58-99DC-D7D7-FFBE1994ACE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2" name="Rounded Rectangle 671">
                        <a:extLst>
                          <a:ext uri="{FF2B5EF4-FFF2-40B4-BE49-F238E27FC236}">
                            <a16:creationId xmlns:a16="http://schemas.microsoft.com/office/drawing/2014/main" id="{142F0777-9695-9642-B1BF-98E89868BD73}"/>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4" name="Group 633">
                    <a:extLst>
                      <a:ext uri="{FF2B5EF4-FFF2-40B4-BE49-F238E27FC236}">
                        <a16:creationId xmlns:a16="http://schemas.microsoft.com/office/drawing/2014/main" id="{7262BFE0-7E6C-8283-D0CC-2CECB22A990D}"/>
                      </a:ext>
                    </a:extLst>
                  </p:cNvPr>
                  <p:cNvGrpSpPr/>
                  <p:nvPr/>
                </p:nvGrpSpPr>
                <p:grpSpPr>
                  <a:xfrm>
                    <a:off x="983557" y="4214712"/>
                    <a:ext cx="1498978" cy="164840"/>
                    <a:chOff x="6874440" y="2906655"/>
                    <a:chExt cx="3430837" cy="164975"/>
                  </a:xfrm>
                </p:grpSpPr>
                <p:grpSp>
                  <p:nvGrpSpPr>
                    <p:cNvPr id="657" name="Group 656">
                      <a:extLst>
                        <a:ext uri="{FF2B5EF4-FFF2-40B4-BE49-F238E27FC236}">
                          <a16:creationId xmlns:a16="http://schemas.microsoft.com/office/drawing/2014/main" id="{A44150A2-D61D-3EC0-E380-2D907EBEAEAC}"/>
                        </a:ext>
                      </a:extLst>
                    </p:cNvPr>
                    <p:cNvGrpSpPr/>
                    <p:nvPr/>
                  </p:nvGrpSpPr>
                  <p:grpSpPr>
                    <a:xfrm>
                      <a:off x="6874440" y="2906655"/>
                      <a:ext cx="1672214" cy="158882"/>
                      <a:chOff x="7032994" y="2896916"/>
                      <a:chExt cx="1672214" cy="158882"/>
                    </a:xfrm>
                  </p:grpSpPr>
                  <p:sp>
                    <p:nvSpPr>
                      <p:cNvPr id="663" name="Rounded Rectangle 662">
                        <a:extLst>
                          <a:ext uri="{FF2B5EF4-FFF2-40B4-BE49-F238E27FC236}">
                            <a16:creationId xmlns:a16="http://schemas.microsoft.com/office/drawing/2014/main" id="{7C4F1531-FE7C-754C-FA67-327FC95635A2}"/>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4" name="Rounded Rectangle 663">
                        <a:extLst>
                          <a:ext uri="{FF2B5EF4-FFF2-40B4-BE49-F238E27FC236}">
                            <a16:creationId xmlns:a16="http://schemas.microsoft.com/office/drawing/2014/main" id="{3C22F757-DA2E-6CC2-3290-B337C8B410B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5" name="Rounded Rectangle 664">
                        <a:extLst>
                          <a:ext uri="{FF2B5EF4-FFF2-40B4-BE49-F238E27FC236}">
                            <a16:creationId xmlns:a16="http://schemas.microsoft.com/office/drawing/2014/main" id="{68260059-376E-FFDF-5324-4187745E23C5}"/>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6" name="Rounded Rectangle 665">
                        <a:extLst>
                          <a:ext uri="{FF2B5EF4-FFF2-40B4-BE49-F238E27FC236}">
                            <a16:creationId xmlns:a16="http://schemas.microsoft.com/office/drawing/2014/main" id="{C74BFEEB-45E1-C751-103C-C6D11EA5D7F1}"/>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58" name="Group 657">
                      <a:extLst>
                        <a:ext uri="{FF2B5EF4-FFF2-40B4-BE49-F238E27FC236}">
                          <a16:creationId xmlns:a16="http://schemas.microsoft.com/office/drawing/2014/main" id="{8C4AC269-889F-B9AF-0332-A24DF3410C47}"/>
                        </a:ext>
                      </a:extLst>
                    </p:cNvPr>
                    <p:cNvGrpSpPr/>
                    <p:nvPr/>
                  </p:nvGrpSpPr>
                  <p:grpSpPr>
                    <a:xfrm>
                      <a:off x="8633063" y="2912748"/>
                      <a:ext cx="1672214" cy="158882"/>
                      <a:chOff x="7032994" y="2912284"/>
                      <a:chExt cx="1672214" cy="158882"/>
                    </a:xfrm>
                  </p:grpSpPr>
                  <p:sp>
                    <p:nvSpPr>
                      <p:cNvPr id="659" name="Rounded Rectangle 658">
                        <a:extLst>
                          <a:ext uri="{FF2B5EF4-FFF2-40B4-BE49-F238E27FC236}">
                            <a16:creationId xmlns:a16="http://schemas.microsoft.com/office/drawing/2014/main" id="{55260455-AAB2-2E0D-16A6-AC8A4FAEE53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0" name="Rounded Rectangle 659">
                        <a:extLst>
                          <a:ext uri="{FF2B5EF4-FFF2-40B4-BE49-F238E27FC236}">
                            <a16:creationId xmlns:a16="http://schemas.microsoft.com/office/drawing/2014/main" id="{BBA297E9-FE14-42FC-66C8-AD57C44E9419}"/>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1" name="Rounded Rectangle 660">
                        <a:extLst>
                          <a:ext uri="{FF2B5EF4-FFF2-40B4-BE49-F238E27FC236}">
                            <a16:creationId xmlns:a16="http://schemas.microsoft.com/office/drawing/2014/main" id="{9E491EA7-1869-FB84-9F04-3314AFE39B83}"/>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2" name="Rounded Rectangle 661">
                        <a:extLst>
                          <a:ext uri="{FF2B5EF4-FFF2-40B4-BE49-F238E27FC236}">
                            <a16:creationId xmlns:a16="http://schemas.microsoft.com/office/drawing/2014/main" id="{B831D8EE-7F4F-A117-B2FA-7A50A18C1BBD}"/>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5" name="Group 634">
                    <a:extLst>
                      <a:ext uri="{FF2B5EF4-FFF2-40B4-BE49-F238E27FC236}">
                        <a16:creationId xmlns:a16="http://schemas.microsoft.com/office/drawing/2014/main" id="{A3508319-694E-E8F3-3B7F-C8C8D4A09DA7}"/>
                      </a:ext>
                    </a:extLst>
                  </p:cNvPr>
                  <p:cNvGrpSpPr/>
                  <p:nvPr/>
                </p:nvGrpSpPr>
                <p:grpSpPr>
                  <a:xfrm>
                    <a:off x="983557" y="4500454"/>
                    <a:ext cx="1498978" cy="164840"/>
                    <a:chOff x="6874440" y="2906655"/>
                    <a:chExt cx="3430837" cy="164975"/>
                  </a:xfrm>
                </p:grpSpPr>
                <p:grpSp>
                  <p:nvGrpSpPr>
                    <p:cNvPr id="647" name="Group 646">
                      <a:extLst>
                        <a:ext uri="{FF2B5EF4-FFF2-40B4-BE49-F238E27FC236}">
                          <a16:creationId xmlns:a16="http://schemas.microsoft.com/office/drawing/2014/main" id="{FE68C4EE-BBF5-29AA-FAD2-F08A5CA0AD15}"/>
                        </a:ext>
                      </a:extLst>
                    </p:cNvPr>
                    <p:cNvGrpSpPr/>
                    <p:nvPr/>
                  </p:nvGrpSpPr>
                  <p:grpSpPr>
                    <a:xfrm>
                      <a:off x="6874440" y="2906655"/>
                      <a:ext cx="1672214" cy="158882"/>
                      <a:chOff x="7032994" y="2896916"/>
                      <a:chExt cx="1672214" cy="158882"/>
                    </a:xfrm>
                  </p:grpSpPr>
                  <p:sp>
                    <p:nvSpPr>
                      <p:cNvPr id="653" name="Rounded Rectangle 652">
                        <a:extLst>
                          <a:ext uri="{FF2B5EF4-FFF2-40B4-BE49-F238E27FC236}">
                            <a16:creationId xmlns:a16="http://schemas.microsoft.com/office/drawing/2014/main" id="{26CEB2DC-7A1D-9E3B-B88C-A242DDA35286}"/>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4" name="Rounded Rectangle 653">
                        <a:extLst>
                          <a:ext uri="{FF2B5EF4-FFF2-40B4-BE49-F238E27FC236}">
                            <a16:creationId xmlns:a16="http://schemas.microsoft.com/office/drawing/2014/main" id="{A73C2B6F-DCC5-6376-84F6-6F52F2EFE48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5" name="Rounded Rectangle 654">
                        <a:extLst>
                          <a:ext uri="{FF2B5EF4-FFF2-40B4-BE49-F238E27FC236}">
                            <a16:creationId xmlns:a16="http://schemas.microsoft.com/office/drawing/2014/main" id="{A9741BB1-F172-B53C-A05D-517871A2CF67}"/>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6" name="Rounded Rectangle 655">
                        <a:extLst>
                          <a:ext uri="{FF2B5EF4-FFF2-40B4-BE49-F238E27FC236}">
                            <a16:creationId xmlns:a16="http://schemas.microsoft.com/office/drawing/2014/main" id="{9CF2B77A-4172-3655-A13A-B4250DAF31CE}"/>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48" name="Group 647">
                      <a:extLst>
                        <a:ext uri="{FF2B5EF4-FFF2-40B4-BE49-F238E27FC236}">
                          <a16:creationId xmlns:a16="http://schemas.microsoft.com/office/drawing/2014/main" id="{6C117692-1B71-B764-7D30-C207F7DE1682}"/>
                        </a:ext>
                      </a:extLst>
                    </p:cNvPr>
                    <p:cNvGrpSpPr/>
                    <p:nvPr/>
                  </p:nvGrpSpPr>
                  <p:grpSpPr>
                    <a:xfrm>
                      <a:off x="8633063" y="2912748"/>
                      <a:ext cx="1672214" cy="158882"/>
                      <a:chOff x="7032994" y="2912284"/>
                      <a:chExt cx="1672214" cy="158882"/>
                    </a:xfrm>
                  </p:grpSpPr>
                  <p:sp>
                    <p:nvSpPr>
                      <p:cNvPr id="649" name="Rounded Rectangle 648">
                        <a:extLst>
                          <a:ext uri="{FF2B5EF4-FFF2-40B4-BE49-F238E27FC236}">
                            <a16:creationId xmlns:a16="http://schemas.microsoft.com/office/drawing/2014/main" id="{CC7E891C-3BC7-E526-42E9-D9BCC6ACC034}"/>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0" name="Rounded Rectangle 649">
                        <a:extLst>
                          <a:ext uri="{FF2B5EF4-FFF2-40B4-BE49-F238E27FC236}">
                            <a16:creationId xmlns:a16="http://schemas.microsoft.com/office/drawing/2014/main" id="{E1DF443C-1371-E28B-28F0-0BB6472FD228}"/>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1" name="Rounded Rectangle 650">
                        <a:extLst>
                          <a:ext uri="{FF2B5EF4-FFF2-40B4-BE49-F238E27FC236}">
                            <a16:creationId xmlns:a16="http://schemas.microsoft.com/office/drawing/2014/main" id="{7814544A-5BF1-5329-43F5-D3A058EBC56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2" name="Rounded Rectangle 651">
                        <a:extLst>
                          <a:ext uri="{FF2B5EF4-FFF2-40B4-BE49-F238E27FC236}">
                            <a16:creationId xmlns:a16="http://schemas.microsoft.com/office/drawing/2014/main" id="{AC4E43F8-957B-50CF-D24B-FC92D8D857AA}"/>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6" name="Group 635">
                    <a:extLst>
                      <a:ext uri="{FF2B5EF4-FFF2-40B4-BE49-F238E27FC236}">
                        <a16:creationId xmlns:a16="http://schemas.microsoft.com/office/drawing/2014/main" id="{6EAF385F-D439-97DA-D48A-7839A5DAA277}"/>
                      </a:ext>
                    </a:extLst>
                  </p:cNvPr>
                  <p:cNvGrpSpPr/>
                  <p:nvPr/>
                </p:nvGrpSpPr>
                <p:grpSpPr>
                  <a:xfrm>
                    <a:off x="983557" y="4791122"/>
                    <a:ext cx="1498978" cy="164840"/>
                    <a:chOff x="6874440" y="2906655"/>
                    <a:chExt cx="3430837" cy="164975"/>
                  </a:xfrm>
                </p:grpSpPr>
                <p:grpSp>
                  <p:nvGrpSpPr>
                    <p:cNvPr id="637" name="Group 636">
                      <a:extLst>
                        <a:ext uri="{FF2B5EF4-FFF2-40B4-BE49-F238E27FC236}">
                          <a16:creationId xmlns:a16="http://schemas.microsoft.com/office/drawing/2014/main" id="{ADF5FB73-D980-98DD-C406-E63A11FFF6F7}"/>
                        </a:ext>
                      </a:extLst>
                    </p:cNvPr>
                    <p:cNvGrpSpPr/>
                    <p:nvPr/>
                  </p:nvGrpSpPr>
                  <p:grpSpPr>
                    <a:xfrm>
                      <a:off x="6874440" y="2906655"/>
                      <a:ext cx="1672214" cy="158882"/>
                      <a:chOff x="7032994" y="2896916"/>
                      <a:chExt cx="1672214" cy="158882"/>
                    </a:xfrm>
                  </p:grpSpPr>
                  <p:sp>
                    <p:nvSpPr>
                      <p:cNvPr id="643" name="Rounded Rectangle 642">
                        <a:extLst>
                          <a:ext uri="{FF2B5EF4-FFF2-40B4-BE49-F238E27FC236}">
                            <a16:creationId xmlns:a16="http://schemas.microsoft.com/office/drawing/2014/main" id="{7542B0F4-C66A-553C-8496-BD0814236789}"/>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4" name="Rounded Rectangle 643">
                        <a:extLst>
                          <a:ext uri="{FF2B5EF4-FFF2-40B4-BE49-F238E27FC236}">
                            <a16:creationId xmlns:a16="http://schemas.microsoft.com/office/drawing/2014/main" id="{53ACCC7E-89A6-3242-E51D-711C2378176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5" name="Rounded Rectangle 644">
                        <a:extLst>
                          <a:ext uri="{FF2B5EF4-FFF2-40B4-BE49-F238E27FC236}">
                            <a16:creationId xmlns:a16="http://schemas.microsoft.com/office/drawing/2014/main" id="{79829BFB-FE6D-6A76-1C07-BF6F7720581F}"/>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6" name="Rounded Rectangle 645">
                        <a:extLst>
                          <a:ext uri="{FF2B5EF4-FFF2-40B4-BE49-F238E27FC236}">
                            <a16:creationId xmlns:a16="http://schemas.microsoft.com/office/drawing/2014/main" id="{82510840-D28F-5D1A-4061-7358D7821B84}"/>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38" name="Group 637">
                      <a:extLst>
                        <a:ext uri="{FF2B5EF4-FFF2-40B4-BE49-F238E27FC236}">
                          <a16:creationId xmlns:a16="http://schemas.microsoft.com/office/drawing/2014/main" id="{59F8BAD5-E8A5-8C30-CBBF-74DC8771829D}"/>
                        </a:ext>
                      </a:extLst>
                    </p:cNvPr>
                    <p:cNvGrpSpPr/>
                    <p:nvPr/>
                  </p:nvGrpSpPr>
                  <p:grpSpPr>
                    <a:xfrm>
                      <a:off x="8633063" y="2912748"/>
                      <a:ext cx="1672214" cy="158882"/>
                      <a:chOff x="7032994" y="2912284"/>
                      <a:chExt cx="1672214" cy="158882"/>
                    </a:xfrm>
                  </p:grpSpPr>
                  <p:sp>
                    <p:nvSpPr>
                      <p:cNvPr id="639" name="Rounded Rectangle 638">
                        <a:extLst>
                          <a:ext uri="{FF2B5EF4-FFF2-40B4-BE49-F238E27FC236}">
                            <a16:creationId xmlns:a16="http://schemas.microsoft.com/office/drawing/2014/main" id="{BCE36127-1914-7F33-5D54-E8790681A7F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0" name="Rounded Rectangle 639">
                        <a:extLst>
                          <a:ext uri="{FF2B5EF4-FFF2-40B4-BE49-F238E27FC236}">
                            <a16:creationId xmlns:a16="http://schemas.microsoft.com/office/drawing/2014/main" id="{94C79EDF-C35E-2B23-37B2-E912F23A1E3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1" name="Rounded Rectangle 640">
                        <a:extLst>
                          <a:ext uri="{FF2B5EF4-FFF2-40B4-BE49-F238E27FC236}">
                            <a16:creationId xmlns:a16="http://schemas.microsoft.com/office/drawing/2014/main" id="{0E13D431-BBFB-CF02-2B4B-F4E80EFE84CA}"/>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2" name="Rounded Rectangle 641">
                        <a:extLst>
                          <a:ext uri="{FF2B5EF4-FFF2-40B4-BE49-F238E27FC236}">
                            <a16:creationId xmlns:a16="http://schemas.microsoft.com/office/drawing/2014/main" id="{7EBCB31C-8797-E9FC-52DE-85BD534A0609}"/>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nvGrpSpPr>
              <p:cNvPr id="570" name="Group 569">
                <a:extLst>
                  <a:ext uri="{FF2B5EF4-FFF2-40B4-BE49-F238E27FC236}">
                    <a16:creationId xmlns:a16="http://schemas.microsoft.com/office/drawing/2014/main" id="{39499449-5614-4AB4-525F-394CD50D998F}"/>
                  </a:ext>
                </a:extLst>
              </p:cNvPr>
              <p:cNvGrpSpPr/>
              <p:nvPr/>
            </p:nvGrpSpPr>
            <p:grpSpPr>
              <a:xfrm>
                <a:off x="5377397" y="2046156"/>
                <a:ext cx="1113743" cy="995801"/>
                <a:chOff x="5377397" y="2046156"/>
                <a:chExt cx="1113743" cy="995801"/>
              </a:xfrm>
            </p:grpSpPr>
            <p:cxnSp>
              <p:nvCxnSpPr>
                <p:cNvPr id="571" name="Straight Connector 570">
                  <a:extLst>
                    <a:ext uri="{FF2B5EF4-FFF2-40B4-BE49-F238E27FC236}">
                      <a16:creationId xmlns:a16="http://schemas.microsoft.com/office/drawing/2014/main" id="{6BACCB58-5730-C9C1-E669-DB1151194F24}"/>
                    </a:ext>
                  </a:extLst>
                </p:cNvPr>
                <p:cNvCxnSpPr>
                  <a:cxnSpLocks/>
                  <a:stCxn id="614" idx="3"/>
                  <a:endCxn id="613" idx="1"/>
                </p:cNvCxnSpPr>
                <p:nvPr/>
              </p:nvCxnSpPr>
              <p:spPr>
                <a:xfrm>
                  <a:off x="5535343" y="2125534"/>
                  <a:ext cx="799455"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72" name="Group 571">
                  <a:extLst>
                    <a:ext uri="{FF2B5EF4-FFF2-40B4-BE49-F238E27FC236}">
                      <a16:creationId xmlns:a16="http://schemas.microsoft.com/office/drawing/2014/main" id="{E2D3B743-D40F-F769-8A25-6749E878A1D9}"/>
                    </a:ext>
                  </a:extLst>
                </p:cNvPr>
                <p:cNvGrpSpPr/>
                <p:nvPr/>
              </p:nvGrpSpPr>
              <p:grpSpPr>
                <a:xfrm>
                  <a:off x="5377397" y="2046156"/>
                  <a:ext cx="1113743" cy="995801"/>
                  <a:chOff x="983557" y="3669493"/>
                  <a:chExt cx="1113743" cy="995801"/>
                </a:xfrm>
              </p:grpSpPr>
              <p:cxnSp>
                <p:nvCxnSpPr>
                  <p:cNvPr id="573" name="Straight Connector 572">
                    <a:extLst>
                      <a:ext uri="{FF2B5EF4-FFF2-40B4-BE49-F238E27FC236}">
                        <a16:creationId xmlns:a16="http://schemas.microsoft.com/office/drawing/2014/main" id="{03056C52-07FA-1A39-D873-5BB7C3DFF24C}"/>
                      </a:ext>
                    </a:extLst>
                  </p:cNvPr>
                  <p:cNvCxnSpPr>
                    <a:cxnSpLocks/>
                    <a:stCxn id="614" idx="2"/>
                    <a:endCxn id="590" idx="0"/>
                  </p:cNvCxnSpPr>
                  <p:nvPr/>
                </p:nvCxnSpPr>
                <p:spPr>
                  <a:xfrm flipH="1">
                    <a:off x="1061559" y="3828245"/>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FF5ADDA5-15D8-0D36-EADE-509120DFC8D0}"/>
                      </a:ext>
                    </a:extLst>
                  </p:cNvPr>
                  <p:cNvCxnSpPr>
                    <a:cxnSpLocks/>
                    <a:stCxn id="615" idx="2"/>
                    <a:endCxn id="591" idx="0"/>
                  </p:cNvCxnSpPr>
                  <p:nvPr/>
                </p:nvCxnSpPr>
                <p:spPr>
                  <a:xfrm flipH="1">
                    <a:off x="1248652"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EF26EAF1-C029-D23B-CCC6-DD18C376E8B0}"/>
                      </a:ext>
                    </a:extLst>
                  </p:cNvPr>
                  <p:cNvCxnSpPr>
                    <a:cxnSpLocks/>
                    <a:stCxn id="616" idx="2"/>
                    <a:endCxn id="592" idx="0"/>
                  </p:cNvCxnSpPr>
                  <p:nvPr/>
                </p:nvCxnSpPr>
                <p:spPr>
                  <a:xfrm flipH="1">
                    <a:off x="1442409"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CE473EFE-6AA3-FCFB-E09C-D032A824D919}"/>
                      </a:ext>
                    </a:extLst>
                  </p:cNvPr>
                  <p:cNvCxnSpPr>
                    <a:cxnSpLocks/>
                    <a:stCxn id="617" idx="2"/>
                    <a:endCxn id="593" idx="0"/>
                  </p:cNvCxnSpPr>
                  <p:nvPr/>
                </p:nvCxnSpPr>
                <p:spPr>
                  <a:xfrm flipH="1">
                    <a:off x="1636167" y="3828242"/>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202513B6-72A5-84F5-F72D-5871DE9F2711}"/>
                      </a:ext>
                    </a:extLst>
                  </p:cNvPr>
                  <p:cNvCxnSpPr>
                    <a:cxnSpLocks/>
                    <a:stCxn id="612" idx="2"/>
                    <a:endCxn id="588" idx="2"/>
                  </p:cNvCxnSpPr>
                  <p:nvPr/>
                </p:nvCxnSpPr>
                <p:spPr>
                  <a:xfrm flipH="1">
                    <a:off x="1829925" y="3834333"/>
                    <a:ext cx="1942" cy="830961"/>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44726F27-0B3B-E275-4177-F187B6C0C517}"/>
                      </a:ext>
                    </a:extLst>
                  </p:cNvPr>
                  <p:cNvCxnSpPr>
                    <a:cxnSpLocks/>
                    <a:stCxn id="613" idx="2"/>
                    <a:endCxn id="589" idx="0"/>
                  </p:cNvCxnSpPr>
                  <p:nvPr/>
                </p:nvCxnSpPr>
                <p:spPr>
                  <a:xfrm flipH="1">
                    <a:off x="2017018" y="3834331"/>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0C1617F8-40B7-3A22-7C8A-F8A46E9477C1}"/>
                      </a:ext>
                    </a:extLst>
                  </p:cNvPr>
                  <p:cNvCxnSpPr>
                    <a:cxnSpLocks/>
                    <a:stCxn id="606" idx="3"/>
                    <a:endCxn id="605" idx="3"/>
                  </p:cNvCxnSpPr>
                  <p:nvPr/>
                </p:nvCxnSpPr>
                <p:spPr>
                  <a:xfrm>
                    <a:off x="1141841" y="4008348"/>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858EB2AE-39F8-93CF-7962-A8F7993302AC}"/>
                      </a:ext>
                    </a:extLst>
                  </p:cNvPr>
                  <p:cNvCxnSpPr>
                    <a:cxnSpLocks/>
                    <a:stCxn id="598" idx="3"/>
                    <a:endCxn id="597" idx="3"/>
                  </p:cNvCxnSpPr>
                  <p:nvPr/>
                </p:nvCxnSpPr>
                <p:spPr>
                  <a:xfrm>
                    <a:off x="1139561" y="4294090"/>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2E604C81-72FD-0870-3939-B07556ACE280}"/>
                      </a:ext>
                    </a:extLst>
                  </p:cNvPr>
                  <p:cNvCxnSpPr>
                    <a:cxnSpLocks/>
                    <a:stCxn id="590" idx="3"/>
                    <a:endCxn id="589" idx="3"/>
                  </p:cNvCxnSpPr>
                  <p:nvPr/>
                </p:nvCxnSpPr>
                <p:spPr>
                  <a:xfrm>
                    <a:off x="1139561" y="4579832"/>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82" name="Group 581">
                    <a:extLst>
                      <a:ext uri="{FF2B5EF4-FFF2-40B4-BE49-F238E27FC236}">
                        <a16:creationId xmlns:a16="http://schemas.microsoft.com/office/drawing/2014/main" id="{756295BD-8EE3-5CFA-8F3D-6A4DED3836E4}"/>
                      </a:ext>
                    </a:extLst>
                  </p:cNvPr>
                  <p:cNvGrpSpPr/>
                  <p:nvPr/>
                </p:nvGrpSpPr>
                <p:grpSpPr>
                  <a:xfrm>
                    <a:off x="985499" y="3669493"/>
                    <a:ext cx="1111463" cy="164840"/>
                    <a:chOff x="6874440" y="2906655"/>
                    <a:chExt cx="2543899" cy="164975"/>
                  </a:xfrm>
                </p:grpSpPr>
                <p:grpSp>
                  <p:nvGrpSpPr>
                    <p:cNvPr id="610" name="Group 609">
                      <a:extLst>
                        <a:ext uri="{FF2B5EF4-FFF2-40B4-BE49-F238E27FC236}">
                          <a16:creationId xmlns:a16="http://schemas.microsoft.com/office/drawing/2014/main" id="{5F42E58C-114D-B05B-21CF-267A64618222}"/>
                        </a:ext>
                      </a:extLst>
                    </p:cNvPr>
                    <p:cNvGrpSpPr/>
                    <p:nvPr/>
                  </p:nvGrpSpPr>
                  <p:grpSpPr>
                    <a:xfrm>
                      <a:off x="6874440" y="2906655"/>
                      <a:ext cx="1672214" cy="158882"/>
                      <a:chOff x="7032994" y="2896916"/>
                      <a:chExt cx="1672214" cy="158882"/>
                    </a:xfrm>
                  </p:grpSpPr>
                  <p:sp>
                    <p:nvSpPr>
                      <p:cNvPr id="614" name="Rounded Rectangle 613">
                        <a:extLst>
                          <a:ext uri="{FF2B5EF4-FFF2-40B4-BE49-F238E27FC236}">
                            <a16:creationId xmlns:a16="http://schemas.microsoft.com/office/drawing/2014/main" id="{A74F7687-BCB5-E806-4A1C-9D77BDF48DC7}"/>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5" name="Rounded Rectangle 614">
                        <a:extLst>
                          <a:ext uri="{FF2B5EF4-FFF2-40B4-BE49-F238E27FC236}">
                            <a16:creationId xmlns:a16="http://schemas.microsoft.com/office/drawing/2014/main" id="{359B681E-8728-6D5B-266C-D92050DEE01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6" name="Rounded Rectangle 615">
                        <a:extLst>
                          <a:ext uri="{FF2B5EF4-FFF2-40B4-BE49-F238E27FC236}">
                            <a16:creationId xmlns:a16="http://schemas.microsoft.com/office/drawing/2014/main" id="{526C2A37-ECD2-251E-AFF6-6C1A946A3D3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7" name="Rounded Rectangle 616">
                        <a:extLst>
                          <a:ext uri="{FF2B5EF4-FFF2-40B4-BE49-F238E27FC236}">
                            <a16:creationId xmlns:a16="http://schemas.microsoft.com/office/drawing/2014/main" id="{97401D96-B391-8592-DC30-BFEEE47920B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11" name="Group 610">
                      <a:extLst>
                        <a:ext uri="{FF2B5EF4-FFF2-40B4-BE49-F238E27FC236}">
                          <a16:creationId xmlns:a16="http://schemas.microsoft.com/office/drawing/2014/main" id="{E7E9DE6B-53CD-BEB1-A8AD-6EE746F2BF4D}"/>
                        </a:ext>
                      </a:extLst>
                    </p:cNvPr>
                    <p:cNvGrpSpPr/>
                    <p:nvPr/>
                  </p:nvGrpSpPr>
                  <p:grpSpPr>
                    <a:xfrm>
                      <a:off x="8633063" y="2912749"/>
                      <a:ext cx="785276" cy="158881"/>
                      <a:chOff x="7032994" y="2912285"/>
                      <a:chExt cx="785276" cy="158881"/>
                    </a:xfrm>
                  </p:grpSpPr>
                  <p:sp>
                    <p:nvSpPr>
                      <p:cNvPr id="612" name="Rounded Rectangle 611">
                        <a:extLst>
                          <a:ext uri="{FF2B5EF4-FFF2-40B4-BE49-F238E27FC236}">
                            <a16:creationId xmlns:a16="http://schemas.microsoft.com/office/drawing/2014/main" id="{033106A6-D32E-53B5-E472-133111A0965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3" name="Rounded Rectangle 612">
                        <a:extLst>
                          <a:ext uri="{FF2B5EF4-FFF2-40B4-BE49-F238E27FC236}">
                            <a16:creationId xmlns:a16="http://schemas.microsoft.com/office/drawing/2014/main" id="{A4ED4843-605E-870C-3D93-40B3163867B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3" name="Group 582">
                    <a:extLst>
                      <a:ext uri="{FF2B5EF4-FFF2-40B4-BE49-F238E27FC236}">
                        <a16:creationId xmlns:a16="http://schemas.microsoft.com/office/drawing/2014/main" id="{F81F0F44-528E-540D-7A63-CB8208EFE55A}"/>
                      </a:ext>
                    </a:extLst>
                  </p:cNvPr>
                  <p:cNvGrpSpPr/>
                  <p:nvPr/>
                </p:nvGrpSpPr>
                <p:grpSpPr>
                  <a:xfrm>
                    <a:off x="985837" y="3928970"/>
                    <a:ext cx="1111463" cy="164840"/>
                    <a:chOff x="6874440" y="2906655"/>
                    <a:chExt cx="2543899" cy="164975"/>
                  </a:xfrm>
                </p:grpSpPr>
                <p:grpSp>
                  <p:nvGrpSpPr>
                    <p:cNvPr id="602" name="Group 601">
                      <a:extLst>
                        <a:ext uri="{FF2B5EF4-FFF2-40B4-BE49-F238E27FC236}">
                          <a16:creationId xmlns:a16="http://schemas.microsoft.com/office/drawing/2014/main" id="{ADF9AA2F-C16F-63A0-8750-10436EEEE9FE}"/>
                        </a:ext>
                      </a:extLst>
                    </p:cNvPr>
                    <p:cNvGrpSpPr/>
                    <p:nvPr/>
                  </p:nvGrpSpPr>
                  <p:grpSpPr>
                    <a:xfrm>
                      <a:off x="6874440" y="2906655"/>
                      <a:ext cx="1672214" cy="158882"/>
                      <a:chOff x="7032994" y="2896916"/>
                      <a:chExt cx="1672214" cy="158882"/>
                    </a:xfrm>
                  </p:grpSpPr>
                  <p:sp>
                    <p:nvSpPr>
                      <p:cNvPr id="606" name="Rounded Rectangle 605">
                        <a:extLst>
                          <a:ext uri="{FF2B5EF4-FFF2-40B4-BE49-F238E27FC236}">
                            <a16:creationId xmlns:a16="http://schemas.microsoft.com/office/drawing/2014/main" id="{73033B57-E286-1C4B-8CDD-F8D1CE64B4E5}"/>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7" name="Rounded Rectangle 606">
                        <a:extLst>
                          <a:ext uri="{FF2B5EF4-FFF2-40B4-BE49-F238E27FC236}">
                            <a16:creationId xmlns:a16="http://schemas.microsoft.com/office/drawing/2014/main" id="{492B9D75-1B1C-7F69-3C38-BEAF3A60135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8" name="Rounded Rectangle 607">
                        <a:extLst>
                          <a:ext uri="{FF2B5EF4-FFF2-40B4-BE49-F238E27FC236}">
                            <a16:creationId xmlns:a16="http://schemas.microsoft.com/office/drawing/2014/main" id="{311647BE-BF9D-2381-0CE2-4A864033F848}"/>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9" name="Rounded Rectangle 608">
                        <a:extLst>
                          <a:ext uri="{FF2B5EF4-FFF2-40B4-BE49-F238E27FC236}">
                            <a16:creationId xmlns:a16="http://schemas.microsoft.com/office/drawing/2014/main" id="{F01669A0-7C7B-3912-9C5D-80E0EAF8F357}"/>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03" name="Group 602">
                      <a:extLst>
                        <a:ext uri="{FF2B5EF4-FFF2-40B4-BE49-F238E27FC236}">
                          <a16:creationId xmlns:a16="http://schemas.microsoft.com/office/drawing/2014/main" id="{28BD4D67-174B-69B1-B2B5-BD88A5136E69}"/>
                        </a:ext>
                      </a:extLst>
                    </p:cNvPr>
                    <p:cNvGrpSpPr/>
                    <p:nvPr/>
                  </p:nvGrpSpPr>
                  <p:grpSpPr>
                    <a:xfrm>
                      <a:off x="8633063" y="2912749"/>
                      <a:ext cx="785276" cy="158881"/>
                      <a:chOff x="7032994" y="2912285"/>
                      <a:chExt cx="785276" cy="158881"/>
                    </a:xfrm>
                  </p:grpSpPr>
                  <p:sp>
                    <p:nvSpPr>
                      <p:cNvPr id="604" name="Rounded Rectangle 603">
                        <a:extLst>
                          <a:ext uri="{FF2B5EF4-FFF2-40B4-BE49-F238E27FC236}">
                            <a16:creationId xmlns:a16="http://schemas.microsoft.com/office/drawing/2014/main" id="{5ED60234-4389-A61E-30A2-370B0A3ED2B9}"/>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5" name="Rounded Rectangle 604">
                        <a:extLst>
                          <a:ext uri="{FF2B5EF4-FFF2-40B4-BE49-F238E27FC236}">
                            <a16:creationId xmlns:a16="http://schemas.microsoft.com/office/drawing/2014/main" id="{B08E53A4-5674-5C47-3A1E-08940356D924}"/>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4" name="Group 583">
                    <a:extLst>
                      <a:ext uri="{FF2B5EF4-FFF2-40B4-BE49-F238E27FC236}">
                        <a16:creationId xmlns:a16="http://schemas.microsoft.com/office/drawing/2014/main" id="{8E4CED0B-AB97-75F3-E9E1-6E8077823CA0}"/>
                      </a:ext>
                    </a:extLst>
                  </p:cNvPr>
                  <p:cNvGrpSpPr/>
                  <p:nvPr/>
                </p:nvGrpSpPr>
                <p:grpSpPr>
                  <a:xfrm>
                    <a:off x="983557" y="4214712"/>
                    <a:ext cx="1111463" cy="164840"/>
                    <a:chOff x="6874440" y="2906655"/>
                    <a:chExt cx="2543899" cy="164975"/>
                  </a:xfrm>
                </p:grpSpPr>
                <p:grpSp>
                  <p:nvGrpSpPr>
                    <p:cNvPr id="594" name="Group 593">
                      <a:extLst>
                        <a:ext uri="{FF2B5EF4-FFF2-40B4-BE49-F238E27FC236}">
                          <a16:creationId xmlns:a16="http://schemas.microsoft.com/office/drawing/2014/main" id="{1F23EFF6-396B-923F-FD6E-5979673280AF}"/>
                        </a:ext>
                      </a:extLst>
                    </p:cNvPr>
                    <p:cNvGrpSpPr/>
                    <p:nvPr/>
                  </p:nvGrpSpPr>
                  <p:grpSpPr>
                    <a:xfrm>
                      <a:off x="6874440" y="2906655"/>
                      <a:ext cx="1672214" cy="158882"/>
                      <a:chOff x="7032994" y="2896916"/>
                      <a:chExt cx="1672214" cy="158882"/>
                    </a:xfrm>
                  </p:grpSpPr>
                  <p:sp>
                    <p:nvSpPr>
                      <p:cNvPr id="598" name="Rounded Rectangle 597">
                        <a:extLst>
                          <a:ext uri="{FF2B5EF4-FFF2-40B4-BE49-F238E27FC236}">
                            <a16:creationId xmlns:a16="http://schemas.microsoft.com/office/drawing/2014/main" id="{72913099-3995-566D-ECDD-C7480499205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9" name="Rounded Rectangle 598">
                        <a:extLst>
                          <a:ext uri="{FF2B5EF4-FFF2-40B4-BE49-F238E27FC236}">
                            <a16:creationId xmlns:a16="http://schemas.microsoft.com/office/drawing/2014/main" id="{08D7814F-E112-3DBF-DAB3-2D2C835378FE}"/>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0" name="Rounded Rectangle 599">
                        <a:extLst>
                          <a:ext uri="{FF2B5EF4-FFF2-40B4-BE49-F238E27FC236}">
                            <a16:creationId xmlns:a16="http://schemas.microsoft.com/office/drawing/2014/main" id="{788AF22F-08E5-AE15-CB4D-29F89735AE42}"/>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1" name="Rounded Rectangle 600">
                        <a:extLst>
                          <a:ext uri="{FF2B5EF4-FFF2-40B4-BE49-F238E27FC236}">
                            <a16:creationId xmlns:a16="http://schemas.microsoft.com/office/drawing/2014/main" id="{5C1561D6-DB92-24C7-1B46-76793A35BE23}"/>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95" name="Group 594">
                      <a:extLst>
                        <a:ext uri="{FF2B5EF4-FFF2-40B4-BE49-F238E27FC236}">
                          <a16:creationId xmlns:a16="http://schemas.microsoft.com/office/drawing/2014/main" id="{72420A30-2E80-FF70-0A93-22E7168DBA2C}"/>
                        </a:ext>
                      </a:extLst>
                    </p:cNvPr>
                    <p:cNvGrpSpPr/>
                    <p:nvPr/>
                  </p:nvGrpSpPr>
                  <p:grpSpPr>
                    <a:xfrm>
                      <a:off x="8633063" y="2912749"/>
                      <a:ext cx="785276" cy="158881"/>
                      <a:chOff x="7032994" y="2912285"/>
                      <a:chExt cx="785276" cy="158881"/>
                    </a:xfrm>
                  </p:grpSpPr>
                  <p:sp>
                    <p:nvSpPr>
                      <p:cNvPr id="596" name="Rounded Rectangle 595">
                        <a:extLst>
                          <a:ext uri="{FF2B5EF4-FFF2-40B4-BE49-F238E27FC236}">
                            <a16:creationId xmlns:a16="http://schemas.microsoft.com/office/drawing/2014/main" id="{24B6A066-0948-3CDF-E58B-06608DAB27D8}"/>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7" name="Rounded Rectangle 596">
                        <a:extLst>
                          <a:ext uri="{FF2B5EF4-FFF2-40B4-BE49-F238E27FC236}">
                            <a16:creationId xmlns:a16="http://schemas.microsoft.com/office/drawing/2014/main" id="{5D13F176-8BE2-6DE1-4140-ACCEE0FC85FD}"/>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5" name="Group 584">
                    <a:extLst>
                      <a:ext uri="{FF2B5EF4-FFF2-40B4-BE49-F238E27FC236}">
                        <a16:creationId xmlns:a16="http://schemas.microsoft.com/office/drawing/2014/main" id="{58840339-5AF2-EA24-F6B0-F979EDC8DAFB}"/>
                      </a:ext>
                    </a:extLst>
                  </p:cNvPr>
                  <p:cNvGrpSpPr/>
                  <p:nvPr/>
                </p:nvGrpSpPr>
                <p:grpSpPr>
                  <a:xfrm>
                    <a:off x="983557" y="4500454"/>
                    <a:ext cx="1111463" cy="164840"/>
                    <a:chOff x="6874440" y="2906655"/>
                    <a:chExt cx="2543899" cy="164975"/>
                  </a:xfrm>
                </p:grpSpPr>
                <p:grpSp>
                  <p:nvGrpSpPr>
                    <p:cNvPr id="586" name="Group 585">
                      <a:extLst>
                        <a:ext uri="{FF2B5EF4-FFF2-40B4-BE49-F238E27FC236}">
                          <a16:creationId xmlns:a16="http://schemas.microsoft.com/office/drawing/2014/main" id="{86E07D0C-6E6E-7FCC-5F97-D518B71797B7}"/>
                        </a:ext>
                      </a:extLst>
                    </p:cNvPr>
                    <p:cNvGrpSpPr/>
                    <p:nvPr/>
                  </p:nvGrpSpPr>
                  <p:grpSpPr>
                    <a:xfrm>
                      <a:off x="6874440" y="2906655"/>
                      <a:ext cx="1672214" cy="158882"/>
                      <a:chOff x="7032994" y="2896916"/>
                      <a:chExt cx="1672214" cy="158882"/>
                    </a:xfrm>
                  </p:grpSpPr>
                  <p:sp>
                    <p:nvSpPr>
                      <p:cNvPr id="590" name="Rounded Rectangle 589">
                        <a:extLst>
                          <a:ext uri="{FF2B5EF4-FFF2-40B4-BE49-F238E27FC236}">
                            <a16:creationId xmlns:a16="http://schemas.microsoft.com/office/drawing/2014/main" id="{C0BEEFC2-52AC-52F1-9A28-4C598965DA6A}"/>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1" name="Rounded Rectangle 590">
                        <a:extLst>
                          <a:ext uri="{FF2B5EF4-FFF2-40B4-BE49-F238E27FC236}">
                            <a16:creationId xmlns:a16="http://schemas.microsoft.com/office/drawing/2014/main" id="{3CD1D916-0660-19E8-FCC9-20E1377B746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2" name="Rounded Rectangle 591">
                        <a:extLst>
                          <a:ext uri="{FF2B5EF4-FFF2-40B4-BE49-F238E27FC236}">
                            <a16:creationId xmlns:a16="http://schemas.microsoft.com/office/drawing/2014/main" id="{D06D0509-17AF-F59B-AA81-219A5994700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3" name="Rounded Rectangle 592">
                        <a:extLst>
                          <a:ext uri="{FF2B5EF4-FFF2-40B4-BE49-F238E27FC236}">
                            <a16:creationId xmlns:a16="http://schemas.microsoft.com/office/drawing/2014/main" id="{AC6F2175-818A-8A1B-9971-34F51E0922EC}"/>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87" name="Group 586">
                      <a:extLst>
                        <a:ext uri="{FF2B5EF4-FFF2-40B4-BE49-F238E27FC236}">
                          <a16:creationId xmlns:a16="http://schemas.microsoft.com/office/drawing/2014/main" id="{64F983CD-7497-C450-B7D3-BFF9E6430CA0}"/>
                        </a:ext>
                      </a:extLst>
                    </p:cNvPr>
                    <p:cNvGrpSpPr/>
                    <p:nvPr/>
                  </p:nvGrpSpPr>
                  <p:grpSpPr>
                    <a:xfrm>
                      <a:off x="8633063" y="2912749"/>
                      <a:ext cx="785276" cy="158881"/>
                      <a:chOff x="7032994" y="2912285"/>
                      <a:chExt cx="785276" cy="158881"/>
                    </a:xfrm>
                  </p:grpSpPr>
                  <p:sp>
                    <p:nvSpPr>
                      <p:cNvPr id="588" name="Rounded Rectangle 587">
                        <a:extLst>
                          <a:ext uri="{FF2B5EF4-FFF2-40B4-BE49-F238E27FC236}">
                            <a16:creationId xmlns:a16="http://schemas.microsoft.com/office/drawing/2014/main" id="{8882817B-D5C3-FAAB-64EE-03E99CE5ACB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89" name="Rounded Rectangle 588">
                        <a:extLst>
                          <a:ext uri="{FF2B5EF4-FFF2-40B4-BE49-F238E27FC236}">
                            <a16:creationId xmlns:a16="http://schemas.microsoft.com/office/drawing/2014/main" id="{A70BD8D7-B72E-8CCF-5B48-F72BC7F7F035}"/>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sp>
          <p:nvSpPr>
            <p:cNvPr id="723" name="Rounded Rectangle 722">
              <a:extLst>
                <a:ext uri="{FF2B5EF4-FFF2-40B4-BE49-F238E27FC236}">
                  <a16:creationId xmlns:a16="http://schemas.microsoft.com/office/drawing/2014/main" id="{C537998D-4F42-9135-0D2B-8EE955C7E1EB}"/>
                </a:ext>
              </a:extLst>
            </p:cNvPr>
            <p:cNvSpPr/>
            <p:nvPr/>
          </p:nvSpPr>
          <p:spPr>
            <a:xfrm>
              <a:off x="4769085" y="5637363"/>
              <a:ext cx="512320" cy="533628"/>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4" name="Rounded Rectangle 723">
              <a:extLst>
                <a:ext uri="{FF2B5EF4-FFF2-40B4-BE49-F238E27FC236}">
                  <a16:creationId xmlns:a16="http://schemas.microsoft.com/office/drawing/2014/main" id="{0CE1CEEA-7B51-2AA6-DE86-F2CAB1E5EFB3}"/>
                </a:ext>
              </a:extLst>
            </p:cNvPr>
            <p:cNvSpPr/>
            <p:nvPr/>
          </p:nvSpPr>
          <p:spPr>
            <a:xfrm>
              <a:off x="4776288" y="5278727"/>
              <a:ext cx="477945" cy="324395"/>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5" name="Rounded Rectangle 724">
              <a:extLst>
                <a:ext uri="{FF2B5EF4-FFF2-40B4-BE49-F238E27FC236}">
                  <a16:creationId xmlns:a16="http://schemas.microsoft.com/office/drawing/2014/main" id="{ADB52513-279B-B666-CF74-6A732DE899D0}"/>
                </a:ext>
              </a:extLst>
            </p:cNvPr>
            <p:cNvSpPr/>
            <p:nvPr/>
          </p:nvSpPr>
          <p:spPr>
            <a:xfrm>
              <a:off x="6450212" y="5738761"/>
              <a:ext cx="395642"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6" name="Rounded Rectangle 725">
              <a:extLst>
                <a:ext uri="{FF2B5EF4-FFF2-40B4-BE49-F238E27FC236}">
                  <a16:creationId xmlns:a16="http://schemas.microsoft.com/office/drawing/2014/main" id="{0AE323DA-F466-CAF9-A6A6-9AC3952559EE}"/>
                </a:ext>
              </a:extLst>
            </p:cNvPr>
            <p:cNvSpPr/>
            <p:nvPr/>
          </p:nvSpPr>
          <p:spPr>
            <a:xfrm>
              <a:off x="6450885" y="5497239"/>
              <a:ext cx="400049" cy="179532"/>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7" name="Rounded Rectangle 726">
              <a:extLst>
                <a:ext uri="{FF2B5EF4-FFF2-40B4-BE49-F238E27FC236}">
                  <a16:creationId xmlns:a16="http://schemas.microsoft.com/office/drawing/2014/main" id="{846C8AC4-0C40-516E-5CFB-EB580A37EECD}"/>
                </a:ext>
              </a:extLst>
            </p:cNvPr>
            <p:cNvSpPr/>
            <p:nvPr/>
          </p:nvSpPr>
          <p:spPr>
            <a:xfrm>
              <a:off x="7579229" y="5728957"/>
              <a:ext cx="483161"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8" name="Rounded Rectangle 727">
              <a:extLst>
                <a:ext uri="{FF2B5EF4-FFF2-40B4-BE49-F238E27FC236}">
                  <a16:creationId xmlns:a16="http://schemas.microsoft.com/office/drawing/2014/main" id="{02C3896F-4FFB-617F-4B18-28457F96D03E}"/>
                </a:ext>
              </a:extLst>
            </p:cNvPr>
            <p:cNvSpPr/>
            <p:nvPr/>
          </p:nvSpPr>
          <p:spPr>
            <a:xfrm>
              <a:off x="7579903" y="5418897"/>
              <a:ext cx="469867" cy="248070"/>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cxnSp>
          <p:nvCxnSpPr>
            <p:cNvPr id="729" name="Straight Arrow Connector 728">
              <a:extLst>
                <a:ext uri="{FF2B5EF4-FFF2-40B4-BE49-F238E27FC236}">
                  <a16:creationId xmlns:a16="http://schemas.microsoft.com/office/drawing/2014/main" id="{59E638E5-837D-7EC2-7FD7-4F5FA4F11280}"/>
                </a:ext>
              </a:extLst>
            </p:cNvPr>
            <p:cNvCxnSpPr>
              <a:cxnSpLocks/>
              <a:endCxn id="242" idx="0"/>
            </p:cNvCxnSpPr>
            <p:nvPr/>
          </p:nvCxnSpPr>
          <p:spPr>
            <a:xfrm flipH="1">
              <a:off x="6955004" y="2048719"/>
              <a:ext cx="0" cy="264997"/>
            </a:xfrm>
            <a:prstGeom prst="straightConnector1">
              <a:avLst/>
            </a:prstGeom>
            <a:noFill/>
            <a:ln w="38100" cap="flat" cmpd="sng" algn="ctr">
              <a:solidFill>
                <a:schemeClr val="tx1"/>
              </a:solidFill>
              <a:prstDash val="solid"/>
              <a:miter lim="800000"/>
              <a:headEnd type="none"/>
              <a:tailEnd type="arrow"/>
            </a:ln>
            <a:effectLst/>
          </p:spPr>
        </p:cxnSp>
        <p:sp>
          <p:nvSpPr>
            <p:cNvPr id="730" name="TextBox 729">
              <a:extLst>
                <a:ext uri="{FF2B5EF4-FFF2-40B4-BE49-F238E27FC236}">
                  <a16:creationId xmlns:a16="http://schemas.microsoft.com/office/drawing/2014/main" id="{B0994CCE-FD67-9150-C08D-D6ED3DBA7862}"/>
                </a:ext>
              </a:extLst>
            </p:cNvPr>
            <p:cNvSpPr txBox="1"/>
            <p:nvPr/>
          </p:nvSpPr>
          <p:spPr>
            <a:xfrm>
              <a:off x="4405925" y="5742527"/>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1" name="TextBox 730">
              <a:extLst>
                <a:ext uri="{FF2B5EF4-FFF2-40B4-BE49-F238E27FC236}">
                  <a16:creationId xmlns:a16="http://schemas.microsoft.com/office/drawing/2014/main" id="{05235E89-6298-B319-44B8-83DCDD22087E}"/>
                </a:ext>
              </a:extLst>
            </p:cNvPr>
            <p:cNvSpPr txBox="1"/>
            <p:nvPr/>
          </p:nvSpPr>
          <p:spPr>
            <a:xfrm>
              <a:off x="6167419" y="5831680"/>
              <a:ext cx="98324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2" name="TextBox 731">
              <a:extLst>
                <a:ext uri="{FF2B5EF4-FFF2-40B4-BE49-F238E27FC236}">
                  <a16:creationId xmlns:a16="http://schemas.microsoft.com/office/drawing/2014/main" id="{A3E16034-C728-29B5-EB44-67A0F7A07CE0}"/>
                </a:ext>
              </a:extLst>
            </p:cNvPr>
            <p:cNvSpPr txBox="1"/>
            <p:nvPr/>
          </p:nvSpPr>
          <p:spPr>
            <a:xfrm>
              <a:off x="7326936" y="5801099"/>
              <a:ext cx="98324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3" name="TextBox 732">
              <a:extLst>
                <a:ext uri="{FF2B5EF4-FFF2-40B4-BE49-F238E27FC236}">
                  <a16:creationId xmlns:a16="http://schemas.microsoft.com/office/drawing/2014/main" id="{257E7E13-73B3-7DD3-D68D-73635342507E}"/>
                </a:ext>
              </a:extLst>
            </p:cNvPr>
            <p:cNvSpPr txBox="1"/>
            <p:nvPr/>
          </p:nvSpPr>
          <p:spPr>
            <a:xfrm>
              <a:off x="4407768" y="5262640"/>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4" name="TextBox 733">
              <a:extLst>
                <a:ext uri="{FF2B5EF4-FFF2-40B4-BE49-F238E27FC236}">
                  <a16:creationId xmlns:a16="http://schemas.microsoft.com/office/drawing/2014/main" id="{2AD30534-E694-ADB8-B0CE-2DB9401564C9}"/>
                </a:ext>
              </a:extLst>
            </p:cNvPr>
            <p:cNvSpPr txBox="1"/>
            <p:nvPr/>
          </p:nvSpPr>
          <p:spPr>
            <a:xfrm>
              <a:off x="7185924" y="5368936"/>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5" name="TextBox 734">
              <a:extLst>
                <a:ext uri="{FF2B5EF4-FFF2-40B4-BE49-F238E27FC236}">
                  <a16:creationId xmlns:a16="http://schemas.microsoft.com/office/drawing/2014/main" id="{CB4C4FD5-F284-DA24-D8FB-209D16FD708B}"/>
                </a:ext>
              </a:extLst>
            </p:cNvPr>
            <p:cNvSpPr txBox="1"/>
            <p:nvPr/>
          </p:nvSpPr>
          <p:spPr>
            <a:xfrm>
              <a:off x="6018577" y="5426615"/>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200" b="1" i="0" u="none" strike="noStrike" kern="1200" cap="none" spc="0" normalizeH="0" baseline="0" noProof="0" dirty="0">
                <a:ln>
                  <a:noFill/>
                </a:ln>
                <a:solidFill>
                  <a:srgbClr val="000000"/>
                </a:solidFill>
                <a:effectLst/>
                <a:uLnTx/>
                <a:uFillTx/>
                <a:latin typeface="Gill Sans MT"/>
                <a:ea typeface="+mn-ea"/>
                <a:cs typeface="Gill Sans MT"/>
              </a:endParaRPr>
            </a:p>
          </p:txBody>
        </p:sp>
      </p:grpSp>
      <p:sp>
        <p:nvSpPr>
          <p:cNvPr id="338" name="TextBox 337">
            <a:extLst>
              <a:ext uri="{FF2B5EF4-FFF2-40B4-BE49-F238E27FC236}">
                <a16:creationId xmlns:a16="http://schemas.microsoft.com/office/drawing/2014/main" id="{EED186B8-00D4-1A69-1814-B6AC07C544FB}"/>
              </a:ext>
            </a:extLst>
          </p:cNvPr>
          <p:cNvSpPr txBox="1"/>
          <p:nvPr/>
        </p:nvSpPr>
        <p:spPr>
          <a:xfrm>
            <a:off x="5072391" y="6482274"/>
            <a:ext cx="3604065"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Heterogeneous Accelerators</a:t>
            </a:r>
          </a:p>
        </p:txBody>
      </p:sp>
    </p:spTree>
    <p:extLst>
      <p:ext uri="{BB962C8B-B14F-4D97-AF65-F5344CB8AC3E}">
        <p14:creationId xmlns:p14="http://schemas.microsoft.com/office/powerpoint/2010/main" val="307079733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 name="Chart 30"/>
          <p:cNvGraphicFramePr>
            <a:graphicFrameLocks/>
          </p:cNvGraphicFramePr>
          <p:nvPr/>
        </p:nvGraphicFramePr>
        <p:xfrm>
          <a:off x="-2" y="914400"/>
          <a:ext cx="9144001" cy="4764024"/>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Mensa: Energy Reduction</a:t>
            </a:r>
          </a:p>
        </p:txBody>
      </p:sp>
      <p:sp>
        <p:nvSpPr>
          <p:cNvPr id="3" name="Content Placeholder 2"/>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endParaRPr>
          </a:p>
          <a:p>
            <a:pPr lvl="2"/>
            <a:endParaRPr lang="en-US" sz="1800" dirty="0">
              <a:solidFill>
                <a:srgbClr val="595959"/>
              </a:solidFill>
            </a:endParaRPr>
          </a:p>
          <a:p>
            <a:pPr marL="914400" lvl="2" indent="0">
              <a:buNone/>
            </a:pPr>
            <a:endParaRPr lang="en-US" sz="1400" dirty="0">
              <a:solidFill>
                <a:srgbClr val="0000FF"/>
              </a:solidFill>
            </a:endParaRPr>
          </a:p>
          <a:p>
            <a:pPr lvl="1"/>
            <a:endParaRPr lang="en-US" sz="1600" dirty="0"/>
          </a:p>
        </p:txBody>
      </p:sp>
      <p:pic>
        <p:nvPicPr>
          <p:cNvPr id="55" name="Picture 54"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4" name="Rectangle 3">
            <a:extLst>
              <a:ext uri="{FF2B5EF4-FFF2-40B4-BE49-F238E27FC236}">
                <a16:creationId xmlns:a16="http://schemas.microsoft.com/office/drawing/2014/main" id="{0924A528-0F27-354B-9D3B-E5E0990277DC}"/>
              </a:ext>
            </a:extLst>
          </p:cNvPr>
          <p:cNvSpPr/>
          <p:nvPr/>
        </p:nvSpPr>
        <p:spPr>
          <a:xfrm>
            <a:off x="8252748" y="1524965"/>
            <a:ext cx="807542" cy="2268638"/>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6" name="Rectangle 15"/>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reduces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energy consumption</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3.0X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t>
            </a:r>
            <a:r>
              <a:rPr kumimoji="0" lang="en-US" sz="2200" b="1" i="0" u="none" strike="noStrike" kern="1200" cap="none" spc="0" normalizeH="0" baseline="0" noProof="0" dirty="0" err="1">
                <a:ln>
                  <a:noFill/>
                </a:ln>
                <a:solidFill>
                  <a:prstClr val="black"/>
                </a:solidFill>
                <a:effectLst/>
                <a:uLnTx/>
                <a:uFillTx/>
                <a:latin typeface="Gill Sans MT"/>
                <a:ea typeface="+mn-ea"/>
                <a:cs typeface="Gill Sans MT"/>
              </a:rPr>
              <a:t>aseline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Tree>
    <p:extLst>
      <p:ext uri="{BB962C8B-B14F-4D97-AF65-F5344CB8AC3E}">
        <p14:creationId xmlns:p14="http://schemas.microsoft.com/office/powerpoint/2010/main" val="84572474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3418D-7EBC-6E49-B29F-0EA10489873B}"/>
              </a:ext>
            </a:extLst>
          </p:cNvPr>
          <p:cNvSpPr>
            <a:spLocks noGrp="1"/>
          </p:cNvSpPr>
          <p:nvPr>
            <p:ph type="title"/>
          </p:nvPr>
        </p:nvSpPr>
        <p:spPr>
          <a:xfrm>
            <a:off x="-180528" y="0"/>
            <a:ext cx="9324528" cy="914400"/>
          </a:xfrm>
        </p:spPr>
        <p:txBody>
          <a:bodyPr/>
          <a:lstStyle/>
          <a:p>
            <a:r>
              <a:rPr lang="en-US" dirty="0">
                <a:cs typeface="Gill Sans MT"/>
              </a:rPr>
              <a:t>Mensa:  Throughput Improvement</a:t>
            </a:r>
            <a:endParaRPr lang="en-US" dirty="0"/>
          </a:p>
        </p:txBody>
      </p:sp>
      <p:graphicFrame>
        <p:nvGraphicFramePr>
          <p:cNvPr id="5" name="Chart 4">
            <a:extLst>
              <a:ext uri="{FF2B5EF4-FFF2-40B4-BE49-F238E27FC236}">
                <a16:creationId xmlns:a16="http://schemas.microsoft.com/office/drawing/2014/main" id="{BE1E04B2-EC0B-B94C-B3F7-89B88275AC02}"/>
              </a:ext>
            </a:extLst>
          </p:cNvPr>
          <p:cNvGraphicFramePr>
            <a:graphicFrameLocks/>
          </p:cNvGraphicFramePr>
          <p:nvPr/>
        </p:nvGraphicFramePr>
        <p:xfrm>
          <a:off x="78059" y="1315844"/>
          <a:ext cx="8854067" cy="3328639"/>
        </p:xfrm>
        <a:graphic>
          <a:graphicData uri="http://schemas.openxmlformats.org/drawingml/2006/chart">
            <c:chart xmlns:c="http://schemas.openxmlformats.org/drawingml/2006/chart" xmlns:r="http://schemas.openxmlformats.org/officeDocument/2006/relationships" r:id="rId3"/>
          </a:graphicData>
        </a:graphic>
      </p:graphicFrame>
      <p:grpSp>
        <p:nvGrpSpPr>
          <p:cNvPr id="13" name="Group 12">
            <a:extLst>
              <a:ext uri="{FF2B5EF4-FFF2-40B4-BE49-F238E27FC236}">
                <a16:creationId xmlns:a16="http://schemas.microsoft.com/office/drawing/2014/main" id="{9BDB0528-AD7D-A04C-8818-3BD6732E71E2}"/>
              </a:ext>
            </a:extLst>
          </p:cNvPr>
          <p:cNvGrpSpPr/>
          <p:nvPr/>
        </p:nvGrpSpPr>
        <p:grpSpPr>
          <a:xfrm>
            <a:off x="7983341" y="2014654"/>
            <a:ext cx="780583" cy="2202696"/>
            <a:chOff x="7983341" y="2014654"/>
            <a:chExt cx="780583" cy="2202696"/>
          </a:xfrm>
        </p:grpSpPr>
        <p:sp>
          <p:nvSpPr>
            <p:cNvPr id="6" name="Rectangle 5">
              <a:extLst>
                <a:ext uri="{FF2B5EF4-FFF2-40B4-BE49-F238E27FC236}">
                  <a16:creationId xmlns:a16="http://schemas.microsoft.com/office/drawing/2014/main" id="{CEA71EC2-6BD0-4749-8C25-DA7721984886}"/>
                </a:ext>
              </a:extLst>
            </p:cNvPr>
            <p:cNvSpPr/>
            <p:nvPr/>
          </p:nvSpPr>
          <p:spPr>
            <a:xfrm>
              <a:off x="7983341" y="2014654"/>
              <a:ext cx="780583" cy="2202696"/>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cxnSp>
          <p:nvCxnSpPr>
            <p:cNvPr id="8" name="Straight Connector 7">
              <a:extLst>
                <a:ext uri="{FF2B5EF4-FFF2-40B4-BE49-F238E27FC236}">
                  <a16:creationId xmlns:a16="http://schemas.microsoft.com/office/drawing/2014/main" id="{8B64A95E-30F8-784F-AA4B-5911031EBC04}"/>
                </a:ext>
              </a:extLst>
            </p:cNvPr>
            <p:cNvCxnSpPr>
              <a:cxnSpLocks/>
            </p:cNvCxnSpPr>
            <p:nvPr/>
          </p:nvCxnSpPr>
          <p:spPr>
            <a:xfrm>
              <a:off x="7985119" y="2014654"/>
              <a:ext cx="0" cy="2202696"/>
            </a:xfrm>
            <a:prstGeom prst="line">
              <a:avLst/>
            </a:prstGeom>
            <a:ln w="25400">
              <a:solidFill>
                <a:schemeClr val="tx1">
                  <a:lumMod val="75000"/>
                  <a:lumOff val="25000"/>
                </a:schemeClr>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D996EDD6-A4A8-234E-BAEA-A835D6A1A6D0}"/>
              </a:ext>
            </a:extLst>
          </p:cNvPr>
          <p:cNvSpPr/>
          <p:nvPr/>
        </p:nvSpPr>
        <p:spPr>
          <a:xfrm>
            <a:off x="0" y="5183962"/>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improves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inference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throughput </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3.1X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baseline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2" name="Rounded Rectangle 11">
            <a:extLst>
              <a:ext uri="{FF2B5EF4-FFF2-40B4-BE49-F238E27FC236}">
                <a16:creationId xmlns:a16="http://schemas.microsoft.com/office/drawing/2014/main" id="{01BB238C-7DBC-5F42-A763-C84E7B326159}"/>
              </a:ext>
            </a:extLst>
          </p:cNvPr>
          <p:cNvSpPr/>
          <p:nvPr/>
        </p:nvSpPr>
        <p:spPr bwMode="auto">
          <a:xfrm>
            <a:off x="8039099" y="3124200"/>
            <a:ext cx="651411" cy="1188720"/>
          </a:xfrm>
          <a:prstGeom prst="roundRect">
            <a:avLst>
              <a:gd name="adj" fmla="val 16667"/>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pic>
        <p:nvPicPr>
          <p:cNvPr id="15" name="Picture 14" descr="safari.png">
            <a:extLst>
              <a:ext uri="{FF2B5EF4-FFF2-40B4-BE49-F238E27FC236}">
                <a16:creationId xmlns:a16="http://schemas.microsoft.com/office/drawing/2014/main" id="{F54B8D23-07AD-6F41-94E7-0F3D487C84AD}"/>
              </a:ext>
            </a:extLst>
          </p:cNvPr>
          <p:cNvPicPr>
            <a:picLocks noChangeAspect="1"/>
          </p:cNvPicPr>
          <p:nvPr/>
        </p:nvPicPr>
        <p:blipFill>
          <a:blip r:embed="rId4" cstate="print"/>
          <a:stretch>
            <a:fillRect/>
          </a:stretch>
        </p:blipFill>
        <p:spPr>
          <a:xfrm>
            <a:off x="76200" y="6580445"/>
            <a:ext cx="959296" cy="277563"/>
          </a:xfrm>
          <a:prstGeom prst="rect">
            <a:avLst/>
          </a:prstGeom>
        </p:spPr>
      </p:pic>
    </p:spTree>
    <p:extLst>
      <p:ext uri="{BB962C8B-B14F-4D97-AF65-F5344CB8AC3E}">
        <p14:creationId xmlns:p14="http://schemas.microsoft.com/office/powerpoint/2010/main" val="255130794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Mensa: Highly-Efficient ML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2878162769"/>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861CE-E2DD-4A29-4E51-2E4F0078AA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BCB4CD-CF00-DE7F-6D74-F34A31DF6842}"/>
              </a:ext>
            </a:extLst>
          </p:cNvPr>
          <p:cNvSpPr>
            <a:spLocks noGrp="1"/>
          </p:cNvSpPr>
          <p:nvPr>
            <p:ph type="title"/>
          </p:nvPr>
        </p:nvSpPr>
        <p:spPr>
          <a:xfrm>
            <a:off x="228600" y="273968"/>
            <a:ext cx="9239944" cy="1066800"/>
          </a:xfrm>
        </p:spPr>
        <p:txBody>
          <a:bodyPr/>
          <a:lstStyle/>
          <a:p>
            <a:r>
              <a:rPr lang="en-US" sz="3000" dirty="0"/>
              <a:t>PAPI: Hybrid System for Near-Memory LLM Inference</a:t>
            </a:r>
          </a:p>
        </p:txBody>
      </p:sp>
      <p:sp>
        <p:nvSpPr>
          <p:cNvPr id="3" name="Content Placeholder 2">
            <a:extLst>
              <a:ext uri="{FF2B5EF4-FFF2-40B4-BE49-F238E27FC236}">
                <a16:creationId xmlns:a16="http://schemas.microsoft.com/office/drawing/2014/main" id="{AFAD6E6E-798F-3AAD-A7C6-731DDB48E4E5}"/>
              </a:ext>
            </a:extLst>
          </p:cNvPr>
          <p:cNvSpPr>
            <a:spLocks noGrp="1"/>
          </p:cNvSpPr>
          <p:nvPr>
            <p:ph idx="1"/>
          </p:nvPr>
        </p:nvSpPr>
        <p:spPr>
          <a:xfrm>
            <a:off x="228600" y="1052736"/>
            <a:ext cx="8855764" cy="4876800"/>
          </a:xfrm>
        </p:spPr>
        <p:txBody>
          <a:bodyPr/>
          <a:lstStyle/>
          <a:p>
            <a:r>
              <a:rPr lang="en-US" sz="1800" dirty="0" err="1"/>
              <a:t>Yintao</a:t>
            </a:r>
            <a:r>
              <a:rPr lang="en-US" sz="1800" dirty="0"/>
              <a:t> He, Haiyu Mao, Christina Giannoula, Mohammad </a:t>
            </a:r>
            <a:r>
              <a:rPr lang="en-US" sz="1800" dirty="0" err="1"/>
              <a:t>Sadrosadati</a:t>
            </a:r>
            <a:r>
              <a:rPr lang="en-US" sz="1800" dirty="0"/>
              <a:t>, Juan Gomez-Luna, Huawei Li, Xiaowei Li, Ying Wang,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"PAPI: Exploiting Dynamic Parallelism in Large Language Model Decoding with a Processing-In-Memory-Enabled Computing System"</a:t>
            </a:r>
            <a:br>
              <a:rPr lang="en-US" sz="1800" dirty="0"/>
            </a:br>
            <a:r>
              <a:rPr lang="en-US" sz="1800" i="1" dirty="0"/>
              <a:t>Proceedings of the </a:t>
            </a:r>
            <a:r>
              <a:rPr lang="en-US" sz="1800" i="1" dirty="0">
                <a:hlinkClick r:id="rId3"/>
              </a:rPr>
              <a:t>30th International Conference on Architectural Support for Programming Languages and Operating Systems</a:t>
            </a:r>
            <a:r>
              <a:rPr lang="en-US" sz="1800" i="1" dirty="0"/>
              <a:t> (</a:t>
            </a:r>
            <a:r>
              <a:rPr lang="en-US" sz="1800" b="1" i="1" dirty="0"/>
              <a:t>ASPLOS</a:t>
            </a:r>
            <a:r>
              <a:rPr lang="en-US" sz="1800" i="1" dirty="0"/>
              <a:t>)</a:t>
            </a:r>
            <a:r>
              <a:rPr lang="en-US" sz="1800" dirty="0"/>
              <a:t>, Rotterdam, Netherlands, April 2025.</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8A2C24B2-916C-D3F9-8D26-D89FBAC561A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062D4403-2A7C-89DD-18BD-CD04F8BC8354}"/>
              </a:ext>
            </a:extLst>
          </p:cNvPr>
          <p:cNvPicPr>
            <a:picLocks noChangeAspect="1"/>
          </p:cNvPicPr>
          <p:nvPr/>
        </p:nvPicPr>
        <p:blipFill>
          <a:blip r:embed="rId6"/>
          <a:stretch>
            <a:fillRect/>
          </a:stretch>
        </p:blipFill>
        <p:spPr>
          <a:xfrm>
            <a:off x="144118" y="3666822"/>
            <a:ext cx="8855764" cy="2354466"/>
          </a:xfrm>
          <a:prstGeom prst="rect">
            <a:avLst/>
          </a:prstGeom>
        </p:spPr>
      </p:pic>
      <p:sp>
        <p:nvSpPr>
          <p:cNvPr id="6" name="TextBox 5">
            <a:extLst>
              <a:ext uri="{FF2B5EF4-FFF2-40B4-BE49-F238E27FC236}">
                <a16:creationId xmlns:a16="http://schemas.microsoft.com/office/drawing/2014/main" id="{2BFE477A-5382-DE35-968E-EB1D21565B1B}"/>
              </a:ext>
            </a:extLst>
          </p:cNvPr>
          <p:cNvSpPr txBox="1"/>
          <p:nvPr/>
        </p:nvSpPr>
        <p:spPr>
          <a:xfrm>
            <a:off x="2590801" y="6472238"/>
            <a:ext cx="42899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https://arxiv.org/pdf/2502.15470</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996972419"/>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F818B-A0F4-44FF-3B3E-1FC91F1F72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159937-B887-5BD7-21DF-B15E67C5BFBE}"/>
              </a:ext>
            </a:extLst>
          </p:cNvPr>
          <p:cNvSpPr>
            <a:spLocks noGrp="1"/>
          </p:cNvSpPr>
          <p:nvPr>
            <p:ph type="title"/>
          </p:nvPr>
        </p:nvSpPr>
        <p:spPr/>
        <p:txBody>
          <a:bodyPr/>
          <a:lstStyle/>
          <a:p>
            <a:r>
              <a:rPr lang="en-US" dirty="0"/>
              <a:t>PAPI LLM Inference System </a:t>
            </a:r>
            <a:r>
              <a:rPr lang="en-US" sz="2400" b="1" dirty="0"/>
              <a:t>[ASPLOS 2025]</a:t>
            </a:r>
          </a:p>
        </p:txBody>
      </p:sp>
      <p:sp>
        <p:nvSpPr>
          <p:cNvPr id="3" name="Content Placeholder 2">
            <a:extLst>
              <a:ext uri="{FF2B5EF4-FFF2-40B4-BE49-F238E27FC236}">
                <a16:creationId xmlns:a16="http://schemas.microsoft.com/office/drawing/2014/main" id="{3BAC09F3-6EA9-894D-2C35-D84719493B64}"/>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14ADBF9B-B7AF-139B-5560-6B363654A5F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89079AFF-C04B-06F1-22CB-164E945F621F}"/>
              </a:ext>
            </a:extLst>
          </p:cNvPr>
          <p:cNvPicPr>
            <a:picLocks noChangeAspect="1"/>
          </p:cNvPicPr>
          <p:nvPr/>
        </p:nvPicPr>
        <p:blipFill>
          <a:blip r:embed="rId2"/>
          <a:stretch>
            <a:fillRect/>
          </a:stretch>
        </p:blipFill>
        <p:spPr>
          <a:xfrm>
            <a:off x="228600" y="980728"/>
            <a:ext cx="8573811" cy="3145904"/>
          </a:xfrm>
          <a:prstGeom prst="rect">
            <a:avLst/>
          </a:prstGeom>
        </p:spPr>
      </p:pic>
      <p:sp>
        <p:nvSpPr>
          <p:cNvPr id="8" name="TextBox 7">
            <a:extLst>
              <a:ext uri="{FF2B5EF4-FFF2-40B4-BE49-F238E27FC236}">
                <a16:creationId xmlns:a16="http://schemas.microsoft.com/office/drawing/2014/main" id="{9B871760-3A47-DD55-820C-A7BF79595110}"/>
              </a:ext>
            </a:extLst>
          </p:cNvPr>
          <p:cNvSpPr txBox="1"/>
          <p:nvPr/>
        </p:nvSpPr>
        <p:spPr>
          <a:xfrm>
            <a:off x="2590801" y="6472238"/>
            <a:ext cx="42899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https://arxiv.org/pdf/2502.15470</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14" name="Rectangle 13">
            <a:extLst>
              <a:ext uri="{FF2B5EF4-FFF2-40B4-BE49-F238E27FC236}">
                <a16:creationId xmlns:a16="http://schemas.microsoft.com/office/drawing/2014/main" id="{79F07B24-2E6A-DA13-0C91-F0B6877FD42F}"/>
              </a:ext>
            </a:extLst>
          </p:cNvPr>
          <p:cNvSpPr/>
          <p:nvPr/>
        </p:nvSpPr>
        <p:spPr>
          <a:xfrm>
            <a:off x="-2" y="4725144"/>
            <a:ext cx="9144002" cy="1438672"/>
          </a:xfrm>
          <a:prstGeom prst="rect">
            <a:avLst/>
          </a:prstGeom>
          <a:solidFill>
            <a:srgbClr val="F1F5E9"/>
          </a:solidFill>
          <a:ln w="25400" cap="flat" cmpd="sng" algn="ctr">
            <a:noFill/>
            <a:prstDash val="solid"/>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orbel" panose="020B0503020204020204" pitchFamily="34" charset="0"/>
              <a:ea typeface="+mn-ea"/>
              <a:cs typeface="+mn-cs"/>
            </a:endParaRPr>
          </a:p>
        </p:txBody>
      </p:sp>
      <p:sp>
        <p:nvSpPr>
          <p:cNvPr id="16" name="文本框 8">
            <a:extLst>
              <a:ext uri="{FF2B5EF4-FFF2-40B4-BE49-F238E27FC236}">
                <a16:creationId xmlns:a16="http://schemas.microsoft.com/office/drawing/2014/main" id="{37166DA1-CF20-743E-A6E8-8B3EC26743C8}"/>
              </a:ext>
            </a:extLst>
          </p:cNvPr>
          <p:cNvSpPr txBox="1"/>
          <p:nvPr/>
        </p:nvSpPr>
        <p:spPr>
          <a:xfrm>
            <a:off x="55678" y="4780309"/>
            <a:ext cx="8620778" cy="1384995"/>
          </a:xfrm>
          <a:prstGeom prst="rect">
            <a:avLst/>
          </a:prstGeom>
          <a:noFill/>
        </p:spPr>
        <p:txBody>
          <a:bodyPr wrap="square">
            <a:spAutoFit/>
          </a:bodyPr>
          <a:lstStyle/>
          <a:p>
            <a:pPr marL="452438" marR="0" lvl="1" indent="0" algn="ctr" defTabSz="457200" rtl="0" eaLnBrk="1" fontAlgn="auto" latinLnBrk="0" hangingPunct="1">
              <a:lnSpc>
                <a:spcPct val="100000"/>
              </a:lnSpc>
              <a:spcBef>
                <a:spcPts val="0"/>
              </a:spcBef>
              <a:spcAft>
                <a:spcPts val="0"/>
              </a:spcAft>
              <a:buClr>
                <a:srgbClr val="EFEEDB"/>
              </a:buClr>
              <a:buSzTx/>
              <a:buFontTx/>
              <a:buNone/>
              <a:tabLst/>
              <a:defRPr/>
            </a:pPr>
            <a:r>
              <a:rPr kumimoji="0" lang="en-US" altLang="zh-CN" sz="2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PAPI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over best</a:t>
            </a:r>
            <a:r>
              <a:rPr kumimoji="0" lang="en-US" altLang="zh-CN" sz="2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prior LLM decoding system</a:t>
            </a:r>
          </a:p>
          <a:p>
            <a:pPr marL="909638" marR="0" lvl="1" indent="-457200" algn="ctr" defTabSz="457200"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1.8×</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speedup</a:t>
            </a:r>
          </a:p>
          <a:p>
            <a:pPr marL="909638" marR="0" lvl="1" indent="-457200" algn="ctr" defTabSz="457200"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3.4×</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energy efficiency increase</a:t>
            </a:r>
          </a:p>
        </p:txBody>
      </p:sp>
    </p:spTree>
    <p:extLst>
      <p:ext uri="{BB962C8B-B14F-4D97-AF65-F5344CB8AC3E}">
        <p14:creationId xmlns:p14="http://schemas.microsoft.com/office/powerpoint/2010/main" val="3412296538"/>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C679E-386C-2B2F-5350-870D82E22F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4E96F8-6C7A-8F14-F37B-911665781F1B}"/>
              </a:ext>
            </a:extLst>
          </p:cNvPr>
          <p:cNvSpPr>
            <a:spLocks noGrp="1"/>
          </p:cNvSpPr>
          <p:nvPr>
            <p:ph type="title"/>
          </p:nvPr>
        </p:nvSpPr>
        <p:spPr>
          <a:xfrm>
            <a:off x="-36512" y="260648"/>
            <a:ext cx="9239944" cy="1066800"/>
          </a:xfrm>
        </p:spPr>
        <p:txBody>
          <a:bodyPr/>
          <a:lstStyle/>
          <a:p>
            <a:r>
              <a:rPr lang="en-US" sz="3000" dirty="0"/>
              <a:t>CENT: GPU-Free System for Near-Memory LLM Inference</a:t>
            </a:r>
          </a:p>
        </p:txBody>
      </p:sp>
      <p:sp>
        <p:nvSpPr>
          <p:cNvPr id="3" name="Content Placeholder 2">
            <a:extLst>
              <a:ext uri="{FF2B5EF4-FFF2-40B4-BE49-F238E27FC236}">
                <a16:creationId xmlns:a16="http://schemas.microsoft.com/office/drawing/2014/main" id="{C8F76F17-AC20-BCAE-4CA8-4A8E08B84534}"/>
              </a:ext>
            </a:extLst>
          </p:cNvPr>
          <p:cNvSpPr>
            <a:spLocks noGrp="1"/>
          </p:cNvSpPr>
          <p:nvPr>
            <p:ph idx="1"/>
          </p:nvPr>
        </p:nvSpPr>
        <p:spPr>
          <a:xfrm>
            <a:off x="228600" y="980728"/>
            <a:ext cx="8610600" cy="4876800"/>
          </a:xfrm>
        </p:spPr>
        <p:txBody>
          <a:bodyPr/>
          <a:lstStyle/>
          <a:p>
            <a:r>
              <a:rPr lang="en-US" sz="1800" b="0" i="0"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Yufeng</a:t>
            </a:r>
            <a:r>
              <a:rPr lang="en-US" sz="18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Gu, Alireza </a:t>
            </a:r>
            <a:r>
              <a:rPr lang="en-US" sz="1800" b="0" i="0"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Khadem</a:t>
            </a:r>
            <a:r>
              <a:rPr lang="en-US" sz="18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Sumanth Umesh, Ning Liang, Xavier </a:t>
            </a:r>
            <a:r>
              <a:rPr lang="en-US" sz="1800" b="0" i="0"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Servot</a:t>
            </a:r>
            <a:r>
              <a:rPr lang="en-US" sz="18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Onur Mutlu, Ravi Iyer, and Reetuparna Das,</a:t>
            </a:r>
            <a:br>
              <a:rPr lang="en-US" sz="18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0" dirty="0">
                <a:solidFill>
                  <a:srgbClr val="0000FF"/>
                </a:solidFill>
                <a:effectLst/>
                <a:latin typeface="Tahoma" panose="020B0604030504040204" pitchFamily="34" charset="0"/>
                <a:ea typeface="Tahoma" panose="020B0604030504040204" pitchFamily="34" charset="0"/>
                <a:cs typeface="Tahoma" panose="020B0604030504040204" pitchFamily="34" charset="0"/>
                <a:hlinkClick r:id="rId2">
                  <a:extLst>
                    <a:ext uri="{A12FA001-AC4F-418D-AE19-62706E023703}">
                      <ahyp:hlinkClr xmlns:ahyp="http://schemas.microsoft.com/office/drawing/2018/hyperlinkcolor" val="tx"/>
                    </a:ext>
                  </a:extLst>
                </a:hlinkClick>
              </a:rPr>
              <a:t>"PIM Is All You Need: A CXL-Enabled GPU-Free System for Large Language Model Inference,"</a:t>
            </a:r>
            <a:br>
              <a:rPr lang="en-US" sz="18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1" dirty="0">
                <a:solidFill>
                  <a:srgbClr val="000000"/>
                </a:solidFill>
                <a:effectLst/>
                <a:latin typeface="Tahoma" panose="020B0604030504040204" pitchFamily="34" charset="0"/>
                <a:ea typeface="Tahoma" panose="020B0604030504040204" pitchFamily="34" charset="0"/>
                <a:cs typeface="Tahoma" panose="020B0604030504040204" pitchFamily="34" charset="0"/>
              </a:rPr>
              <a:t>Proceedings of the </a:t>
            </a:r>
            <a:r>
              <a:rPr lang="en-US" sz="1800" b="0" i="1"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30th International Conference on Architectural Support for Programming Languages and Operating Systems</a:t>
            </a:r>
            <a:r>
              <a:rPr lang="en-US" sz="1800" b="0" i="1"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1" i="1" dirty="0">
                <a:solidFill>
                  <a:srgbClr val="000000"/>
                </a:solidFill>
                <a:effectLst/>
                <a:latin typeface="Tahoma" panose="020B0604030504040204" pitchFamily="34" charset="0"/>
                <a:ea typeface="Tahoma" panose="020B0604030504040204" pitchFamily="34" charset="0"/>
                <a:cs typeface="Tahoma" panose="020B0604030504040204" pitchFamily="34" charset="0"/>
              </a:rPr>
              <a:t>ASPLOS</a:t>
            </a:r>
            <a:r>
              <a:rPr lang="en-US" sz="1800" b="0" i="1"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Rotterdam, Netherlands, April 2025.</a:t>
            </a:r>
            <a:br>
              <a:rPr lang="en-US" sz="18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1" dirty="0">
                <a:solidFill>
                  <a:srgbClr val="FF0000"/>
                </a:solidFill>
                <a:effectLst/>
                <a:latin typeface="Tahoma" panose="020B0604030504040204" pitchFamily="34" charset="0"/>
                <a:ea typeface="Tahoma" panose="020B0604030504040204" pitchFamily="34" charset="0"/>
                <a:cs typeface="Tahoma" panose="020B0604030504040204" pitchFamily="34" charset="0"/>
              </a:rPr>
              <a:t>Officially artifact evaluated as available, functional, and reproducible.</a:t>
            </a:r>
            <a:endParaRPr lang="en-US" sz="1800" b="0" i="0" dirty="0">
              <a:solidFill>
                <a:srgbClr val="FF0000"/>
              </a:solidFill>
              <a:effectLst/>
              <a:latin typeface="Tahoma" panose="020B0604030504040204" pitchFamily="34" charset="0"/>
              <a:ea typeface="Tahoma" panose="020B0604030504040204" pitchFamily="34" charset="0"/>
              <a:cs typeface="Tahoma" panose="020B0604030504040204" pitchFamily="34" charset="0"/>
            </a:endParaRPr>
          </a:p>
          <a:p>
            <a:pPr marL="0" indent="0">
              <a:buNone/>
            </a:pPr>
            <a:br>
              <a:rPr lang="en-US" sz="1800" dirty="0">
                <a:solidFill>
                  <a:srgbClr val="FF0000"/>
                </a:solidFill>
                <a:latin typeface="Tahoma" panose="020B0604030504040204" pitchFamily="34" charset="0"/>
                <a:ea typeface="Tahoma" panose="020B0604030504040204" pitchFamily="34" charset="0"/>
                <a:cs typeface="Tahoma" panose="020B0604030504040204" pitchFamily="34" charset="0"/>
              </a:rPr>
            </a:br>
            <a:endParaRPr lang="en-US" sz="1800"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a:extLst>
              <a:ext uri="{FF2B5EF4-FFF2-40B4-BE49-F238E27FC236}">
                <a16:creationId xmlns:a16="http://schemas.microsoft.com/office/drawing/2014/main" id="{BB9264F6-39EF-53E9-7294-3CEE411247D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FA18A501-7F24-E355-C445-E3D0DB6568D5}"/>
              </a:ext>
            </a:extLst>
          </p:cNvPr>
          <p:cNvSpPr txBox="1"/>
          <p:nvPr/>
        </p:nvSpPr>
        <p:spPr>
          <a:xfrm>
            <a:off x="2590801" y="6472238"/>
            <a:ext cx="42899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https://arxiv.org/pdf/2502.07578</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9D4D980E-05CF-22A7-5E46-855C02D7B62F}"/>
              </a:ext>
            </a:extLst>
          </p:cNvPr>
          <p:cNvPicPr>
            <a:picLocks noChangeAspect="1"/>
          </p:cNvPicPr>
          <p:nvPr/>
        </p:nvPicPr>
        <p:blipFill>
          <a:blip r:embed="rId4"/>
          <a:stretch>
            <a:fillRect/>
          </a:stretch>
        </p:blipFill>
        <p:spPr>
          <a:xfrm>
            <a:off x="1438672" y="3538996"/>
            <a:ext cx="6190456" cy="2740187"/>
          </a:xfrm>
          <a:prstGeom prst="rect">
            <a:avLst/>
          </a:prstGeom>
        </p:spPr>
      </p:pic>
    </p:spTree>
    <p:extLst>
      <p:ext uri="{BB962C8B-B14F-4D97-AF65-F5344CB8AC3E}">
        <p14:creationId xmlns:p14="http://schemas.microsoft.com/office/powerpoint/2010/main" val="4040282682"/>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9C3827-3D45-C244-6156-27AF3D8D85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144445-1B33-8D58-BF68-A8DB2470372E}"/>
              </a:ext>
            </a:extLst>
          </p:cNvPr>
          <p:cNvSpPr>
            <a:spLocks noGrp="1"/>
          </p:cNvSpPr>
          <p:nvPr>
            <p:ph type="title"/>
          </p:nvPr>
        </p:nvSpPr>
        <p:spPr/>
        <p:txBody>
          <a:bodyPr/>
          <a:lstStyle/>
          <a:p>
            <a:r>
              <a:rPr lang="en-US" dirty="0"/>
              <a:t>CENT LLM Inference System </a:t>
            </a:r>
            <a:r>
              <a:rPr kumimoji="0" lang="en-US" sz="2400" b="1" i="0" u="none" strike="noStrike" kern="0" cap="none" spc="0" normalizeH="0" baseline="0" noProof="0" dirty="0">
                <a:ln>
                  <a:noFill/>
                </a:ln>
                <a:solidFill>
                  <a:srgbClr val="006633"/>
                </a:solidFill>
                <a:effectLst/>
                <a:uLnTx/>
                <a:uFillTx/>
                <a:latin typeface="Garamond"/>
                <a:ea typeface="+mj-ea"/>
                <a:cs typeface="+mj-cs"/>
              </a:rPr>
              <a:t>[ASPLOS 2025]</a:t>
            </a:r>
            <a:endParaRPr lang="en-US" dirty="0"/>
          </a:p>
        </p:txBody>
      </p:sp>
      <p:sp>
        <p:nvSpPr>
          <p:cNvPr id="3" name="Content Placeholder 2">
            <a:extLst>
              <a:ext uri="{FF2B5EF4-FFF2-40B4-BE49-F238E27FC236}">
                <a16:creationId xmlns:a16="http://schemas.microsoft.com/office/drawing/2014/main" id="{F4073B3B-CB02-B856-A4F4-602234CF0999}"/>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E8529DC-CF19-1F1E-AC32-6A12E2BC39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FA9871CA-1B9A-27D6-2EC7-5C4AEF32E707}"/>
              </a:ext>
            </a:extLst>
          </p:cNvPr>
          <p:cNvPicPr>
            <a:picLocks noChangeAspect="1"/>
          </p:cNvPicPr>
          <p:nvPr/>
        </p:nvPicPr>
        <p:blipFill>
          <a:blip r:embed="rId2"/>
          <a:stretch>
            <a:fillRect/>
          </a:stretch>
        </p:blipFill>
        <p:spPr>
          <a:xfrm>
            <a:off x="375010" y="980728"/>
            <a:ext cx="8393980" cy="3216250"/>
          </a:xfrm>
          <a:prstGeom prst="rect">
            <a:avLst/>
          </a:prstGeom>
        </p:spPr>
      </p:pic>
      <p:sp>
        <p:nvSpPr>
          <p:cNvPr id="6" name="TextBox 5">
            <a:extLst>
              <a:ext uri="{FF2B5EF4-FFF2-40B4-BE49-F238E27FC236}">
                <a16:creationId xmlns:a16="http://schemas.microsoft.com/office/drawing/2014/main" id="{F14028CB-9146-DF86-83A5-FC5B28A57489}"/>
              </a:ext>
            </a:extLst>
          </p:cNvPr>
          <p:cNvSpPr txBox="1"/>
          <p:nvPr/>
        </p:nvSpPr>
        <p:spPr>
          <a:xfrm>
            <a:off x="2590801" y="6472238"/>
            <a:ext cx="42899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https://arxiv.org/pdf/2502.07578</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8" name="Rectangle 7">
            <a:extLst>
              <a:ext uri="{FF2B5EF4-FFF2-40B4-BE49-F238E27FC236}">
                <a16:creationId xmlns:a16="http://schemas.microsoft.com/office/drawing/2014/main" id="{BDB869FB-E7DA-C93D-17D9-D6C019F4B1C1}"/>
              </a:ext>
            </a:extLst>
          </p:cNvPr>
          <p:cNvSpPr/>
          <p:nvPr/>
        </p:nvSpPr>
        <p:spPr>
          <a:xfrm>
            <a:off x="-2" y="4509120"/>
            <a:ext cx="9144002" cy="1852902"/>
          </a:xfrm>
          <a:prstGeom prst="rect">
            <a:avLst/>
          </a:prstGeom>
          <a:solidFill>
            <a:srgbClr val="F1F5E9"/>
          </a:solidFill>
          <a:ln w="25400" cap="flat" cmpd="sng" algn="ctr">
            <a:noFill/>
            <a:prstDash val="solid"/>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orbel" panose="020B0503020204020204" pitchFamily="34" charset="0"/>
              <a:ea typeface="+mn-ea"/>
              <a:cs typeface="+mn-cs"/>
            </a:endParaRPr>
          </a:p>
        </p:txBody>
      </p:sp>
      <p:sp>
        <p:nvSpPr>
          <p:cNvPr id="9" name="文本框 8">
            <a:extLst>
              <a:ext uri="{FF2B5EF4-FFF2-40B4-BE49-F238E27FC236}">
                <a16:creationId xmlns:a16="http://schemas.microsoft.com/office/drawing/2014/main" id="{D53CB393-9C73-DDF8-3B35-80CC894B9AF3}"/>
              </a:ext>
            </a:extLst>
          </p:cNvPr>
          <p:cNvSpPr txBox="1"/>
          <p:nvPr/>
        </p:nvSpPr>
        <p:spPr>
          <a:xfrm>
            <a:off x="55678" y="4564285"/>
            <a:ext cx="8620778" cy="2246769"/>
          </a:xfrm>
          <a:prstGeom prst="rect">
            <a:avLst/>
          </a:prstGeom>
          <a:noFill/>
        </p:spPr>
        <p:txBody>
          <a:bodyPr wrap="square">
            <a:spAutoFit/>
          </a:bodyPr>
          <a:lstStyle/>
          <a:p>
            <a:pPr marL="452438" marR="0" lvl="1" indent="0" algn="ctr" defTabSz="457200" rtl="0" eaLnBrk="1" fontAlgn="auto" latinLnBrk="0" hangingPunct="1">
              <a:lnSpc>
                <a:spcPct val="100000"/>
              </a:lnSpc>
              <a:spcBef>
                <a:spcPts val="0"/>
              </a:spcBef>
              <a:spcAft>
                <a:spcPts val="0"/>
              </a:spcAft>
              <a:buClr>
                <a:srgbClr val="EFEEDB"/>
              </a:buClr>
              <a:buSzTx/>
              <a:buFontTx/>
              <a:buNone/>
              <a:tabLst/>
              <a:defRPr/>
            </a:pPr>
            <a:r>
              <a:rPr kumimoji="0" lang="en-US" altLang="zh-CN" sz="2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CENT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over best</a:t>
            </a:r>
            <a:r>
              <a:rPr kumimoji="0" lang="en-US" altLang="zh-CN" sz="2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prior GPU LLM inference system</a:t>
            </a:r>
          </a:p>
          <a:p>
            <a:pPr marL="909638" marR="0" lvl="1" indent="-457200" algn="ctr" defTabSz="457200"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2.3×</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higher throughput</a:t>
            </a:r>
          </a:p>
          <a:p>
            <a:pPr marL="909638" marR="0" lvl="1" indent="-457200" algn="ctr" defTabSz="457200"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5.2×</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higher tokens per dollar</a:t>
            </a:r>
          </a:p>
          <a:p>
            <a:pPr marL="909638" marR="0" lvl="1" indent="-457200" algn="ctr" defTabSz="457200"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2.4×</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lower hardware cost</a:t>
            </a:r>
          </a:p>
          <a:p>
            <a:pPr marL="909638" marR="0" lvl="1" indent="-457200" algn="ctr" defTabSz="457200"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endPar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Tree>
    <p:extLst>
      <p:ext uri="{BB962C8B-B14F-4D97-AF65-F5344CB8AC3E}">
        <p14:creationId xmlns:p14="http://schemas.microsoft.com/office/powerpoint/2010/main" val="1373817243"/>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Mobile Workloads</a:t>
            </a:r>
          </a:p>
        </p:txBody>
      </p:sp>
      <p:sp>
        <p:nvSpPr>
          <p:cNvPr id="3" name="Content Placeholder 2"/>
          <p:cNvSpPr>
            <a:spLocks noGrp="1"/>
          </p:cNvSpPr>
          <p:nvPr>
            <p:ph idx="1"/>
          </p:nvPr>
        </p:nvSpPr>
        <p:spPr>
          <a:xfrm>
            <a:off x="228600" y="1000472"/>
            <a:ext cx="8807896" cy="4876800"/>
          </a:xfrm>
        </p:spPr>
        <p:txBody>
          <a:bodyPr/>
          <a:lstStyle/>
          <a:p>
            <a:r>
              <a:rPr lang="en-US" sz="1700" dirty="0"/>
              <a:t>Amirali Boroumand, Saugata Ghose, </a:t>
            </a:r>
            <a:r>
              <a:rPr lang="en-US" sz="1700" dirty="0" err="1"/>
              <a:t>Youngsok</a:t>
            </a:r>
            <a:r>
              <a:rPr lang="en-US" sz="1700" dirty="0"/>
              <a:t> Kim, </a:t>
            </a:r>
            <a:r>
              <a:rPr lang="en-US" sz="1700" dirty="0" err="1"/>
              <a:t>Rachata</a:t>
            </a:r>
            <a:r>
              <a:rPr lang="en-US" sz="1700" dirty="0"/>
              <a:t> Ausavarungnirun, Eric </a:t>
            </a:r>
            <a:r>
              <a:rPr lang="en-US" sz="1700" dirty="0" err="1"/>
              <a:t>Shiu</a:t>
            </a:r>
            <a:r>
              <a:rPr lang="en-US" sz="1700" dirty="0"/>
              <a:t>, Rahul Thakur, </a:t>
            </a:r>
            <a:r>
              <a:rPr lang="en-US" sz="1700" dirty="0" err="1"/>
              <a:t>Daehyun</a:t>
            </a:r>
            <a:r>
              <a:rPr lang="en-US" sz="1700" dirty="0"/>
              <a:t> Kim, Aki </a:t>
            </a:r>
            <a:r>
              <a:rPr lang="en-US" sz="1700" dirty="0" err="1"/>
              <a:t>Kuusela</a:t>
            </a:r>
            <a:r>
              <a:rPr lang="en-US" sz="1700" dirty="0"/>
              <a:t>, Allan </a:t>
            </a:r>
            <a:r>
              <a:rPr lang="en-US" sz="1700" dirty="0" err="1"/>
              <a:t>Knies</a:t>
            </a:r>
            <a:r>
              <a:rPr lang="en-US" sz="1700" dirty="0"/>
              <a:t>, Parthasarathy Ranganathan,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"Google Workloads for Consumer Devices: Mitigating Data Movement Bottlenecks"</a:t>
            </a:r>
            <a:br>
              <a:rPr lang="en-US" sz="1700" dirty="0">
                <a:solidFill>
                  <a:srgbClr val="0000FF"/>
                </a:solidFill>
              </a:rPr>
            </a:br>
            <a:r>
              <a:rPr lang="en-US" sz="1700" i="1" dirty="0"/>
              <a:t>Proceedings of the </a:t>
            </a:r>
            <a:r>
              <a:rPr lang="en-US" sz="1700" i="1" dirty="0">
                <a:hlinkClick r:id="rId3"/>
              </a:rPr>
              <a:t>23rd International Conference on Architectural Support for Programming Languages and Operating Systems</a:t>
            </a:r>
            <a:r>
              <a:rPr lang="en-US" sz="1700" i="1" dirty="0"/>
              <a:t> (</a:t>
            </a:r>
            <a:r>
              <a:rPr lang="en-US" sz="1700" b="1" i="1" dirty="0"/>
              <a:t>ASPLOS</a:t>
            </a:r>
            <a:r>
              <a:rPr lang="en-US" sz="1700" i="1" dirty="0"/>
              <a:t>)</a:t>
            </a:r>
            <a:r>
              <a:rPr lang="en-US" sz="1700" dirty="0"/>
              <a:t>, Williamsburg, VA, USA, March 2018.</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Session Slides (pptx)</a:t>
            </a:r>
            <a:r>
              <a:rPr lang="en-US" sz="1700" dirty="0"/>
              <a:t> </a:t>
            </a:r>
            <a:r>
              <a:rPr lang="en-US" sz="1700" dirty="0">
                <a:hlinkClick r:id="rId7"/>
              </a:rPr>
              <a:t>(pdf)</a:t>
            </a:r>
            <a:r>
              <a:rPr lang="en-US" sz="1700" dirty="0"/>
              <a:t>] [</a:t>
            </a:r>
            <a:r>
              <a:rPr lang="en-US" sz="1700" dirty="0">
                <a:hlinkClick r:id="rId8"/>
              </a:rPr>
              <a:t>Poster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Lightning Talk Video</a:t>
            </a:r>
            <a:r>
              <a:rPr lang="en-US" sz="1700" dirty="0"/>
              <a:t> (2 minutes)]</a:t>
            </a:r>
            <a:br>
              <a:rPr lang="en-US" sz="1700" dirty="0"/>
            </a:br>
            <a:r>
              <a:rPr lang="en-US" sz="1700" dirty="0"/>
              <a:t>[</a:t>
            </a:r>
            <a:r>
              <a:rPr lang="en-US" sz="1700" dirty="0">
                <a:hlinkClick r:id="rId11"/>
              </a:rPr>
              <a:t>Full Talk Video</a:t>
            </a:r>
            <a:r>
              <a:rPr lang="en-US" sz="1700" dirty="0"/>
              <a:t> (21 minutes)]</a:t>
            </a:r>
          </a:p>
          <a:p>
            <a:pPr marL="0" indent="0">
              <a:buNone/>
            </a:pPr>
            <a:br>
              <a:rPr lang="en-US" sz="1700" dirty="0"/>
            </a:br>
            <a:endParaRPr lang="en-US" sz="17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Tree>
    <p:extLst>
      <p:ext uri="{BB962C8B-B14F-4D97-AF65-F5344CB8AC3E}">
        <p14:creationId xmlns:p14="http://schemas.microsoft.com/office/powerpoint/2010/main" val="36642612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solidFill>
                  <a:srgbClr val="006633"/>
                </a:solidFill>
              </a:rPr>
              <a:t>Accelerating DNA Read Mapping</a:t>
            </a:r>
            <a:endParaRPr lang="en-US" dirty="0"/>
          </a:p>
        </p:txBody>
      </p:sp>
      <p:sp>
        <p:nvSpPr>
          <p:cNvPr id="3" name="Content Placeholder 2"/>
          <p:cNvSpPr>
            <a:spLocks noGrp="1"/>
          </p:cNvSpPr>
          <p:nvPr>
            <p:ph idx="1"/>
          </p:nvPr>
        </p:nvSpPr>
        <p:spPr>
          <a:xfrm>
            <a:off x="228600" y="1052736"/>
            <a:ext cx="8735888" cy="4876800"/>
          </a:xfrm>
        </p:spPr>
        <p:txBody>
          <a:bodyPr/>
          <a:lstStyle/>
          <a:p>
            <a:r>
              <a:rPr lang="en-US" sz="1500" b="0" i="0" dirty="0" err="1">
                <a:solidFill>
                  <a:srgbClr val="000000"/>
                </a:solidFill>
                <a:effectLst/>
              </a:rPr>
              <a:t>Jeremie</a:t>
            </a:r>
            <a:r>
              <a:rPr lang="en-US" sz="1500" b="0" i="0" dirty="0">
                <a:solidFill>
                  <a:srgbClr val="000000"/>
                </a:solidFill>
                <a:effectLst/>
              </a:rPr>
              <a:t> S. Kim, </a:t>
            </a:r>
            <a:r>
              <a:rPr lang="en-US" sz="1500" b="0" i="0" dirty="0" err="1">
                <a:solidFill>
                  <a:srgbClr val="000000"/>
                </a:solidFill>
                <a:effectLst/>
              </a:rPr>
              <a:t>Damla</a:t>
            </a:r>
            <a:r>
              <a:rPr lang="en-US" sz="1500" b="0" i="0" dirty="0">
                <a:solidFill>
                  <a:srgbClr val="000000"/>
                </a:solidFill>
                <a:effectLst/>
              </a:rPr>
              <a:t> </a:t>
            </a:r>
            <a:r>
              <a:rPr lang="en-US" sz="1500" b="0" i="0" dirty="0" err="1">
                <a:solidFill>
                  <a:srgbClr val="000000"/>
                </a:solidFill>
                <a:effectLst/>
              </a:rPr>
              <a:t>Senol</a:t>
            </a:r>
            <a:r>
              <a:rPr lang="en-US" sz="1500" b="0" i="0" dirty="0">
                <a:solidFill>
                  <a:srgbClr val="000000"/>
                </a:solidFill>
                <a:effectLst/>
              </a:rPr>
              <a:t> Cali, </a:t>
            </a:r>
            <a:r>
              <a:rPr lang="en-US" sz="1500" b="0" i="0" dirty="0" err="1">
                <a:solidFill>
                  <a:srgbClr val="000000"/>
                </a:solidFill>
                <a:effectLst/>
              </a:rPr>
              <a:t>Hongyi</a:t>
            </a:r>
            <a:r>
              <a:rPr lang="en-US" sz="1500" b="0" i="0" dirty="0">
                <a:solidFill>
                  <a:srgbClr val="000000"/>
                </a:solidFill>
                <a:effectLst/>
              </a:rPr>
              <a:t> Xin, </a:t>
            </a:r>
            <a:r>
              <a:rPr lang="en-US" sz="1500" b="0" i="0" dirty="0" err="1">
                <a:solidFill>
                  <a:srgbClr val="000000"/>
                </a:solidFill>
                <a:effectLst/>
              </a:rPr>
              <a:t>Donghyuk</a:t>
            </a:r>
            <a:r>
              <a:rPr lang="en-US" sz="1500" b="0" i="0" dirty="0">
                <a:solidFill>
                  <a:srgbClr val="000000"/>
                </a:solidFill>
                <a:effectLst/>
              </a:rPr>
              <a:t> Lee, </a:t>
            </a:r>
            <a:r>
              <a:rPr lang="en-US" sz="1500" b="0" i="0" dirty="0" err="1">
                <a:solidFill>
                  <a:srgbClr val="000000"/>
                </a:solidFill>
                <a:effectLst/>
              </a:rPr>
              <a:t>Saugata</a:t>
            </a:r>
            <a:r>
              <a:rPr lang="en-US" sz="1500" b="0" i="0" dirty="0">
                <a:solidFill>
                  <a:srgbClr val="000000"/>
                </a:solidFill>
                <a:effectLst/>
              </a:rPr>
              <a:t> Ghose, Mohammed </a:t>
            </a:r>
            <a:r>
              <a:rPr lang="en-US" sz="1500" b="0" i="0" dirty="0" err="1">
                <a:solidFill>
                  <a:srgbClr val="000000"/>
                </a:solidFill>
                <a:effectLst/>
              </a:rPr>
              <a:t>Alser</a:t>
            </a:r>
            <a:r>
              <a:rPr lang="en-US" sz="1500" b="0" i="0" dirty="0">
                <a:solidFill>
                  <a:srgbClr val="000000"/>
                </a:solidFill>
                <a:effectLst/>
              </a:rPr>
              <a:t>, Hasan Hassan, </a:t>
            </a:r>
            <a:r>
              <a:rPr lang="en-US" sz="1500" b="0" i="0" dirty="0" err="1">
                <a:solidFill>
                  <a:srgbClr val="000000"/>
                </a:solidFill>
                <a:effectLst/>
              </a:rPr>
              <a:t>Oguz</a:t>
            </a:r>
            <a:r>
              <a:rPr lang="en-US" sz="1500" b="0" i="0" dirty="0">
                <a:solidFill>
                  <a:srgbClr val="000000"/>
                </a:solidFill>
                <a:effectLst/>
              </a:rPr>
              <a:t> </a:t>
            </a:r>
            <a:r>
              <a:rPr lang="en-US" sz="1500" b="0" i="0" dirty="0" err="1">
                <a:solidFill>
                  <a:srgbClr val="000000"/>
                </a:solidFill>
                <a:effectLst/>
              </a:rPr>
              <a:t>Ergin</a:t>
            </a:r>
            <a:r>
              <a:rPr lang="en-US" sz="1500" b="0" i="0" dirty="0">
                <a:solidFill>
                  <a:srgbClr val="000000"/>
                </a:solidFill>
                <a:effectLst/>
              </a:rPr>
              <a:t>, Can Alkan, and Onur Mutlu,</a:t>
            </a:r>
            <a:br>
              <a:rPr lang="en-US" sz="1500" b="0" i="0" dirty="0">
                <a:solidFill>
                  <a:srgbClr val="000000"/>
                </a:solidFill>
                <a:effectLst/>
              </a:rPr>
            </a:br>
            <a:r>
              <a:rPr lang="en-US" sz="1500" b="1" i="0" dirty="0">
                <a:solidFill>
                  <a:srgbClr val="0000FF"/>
                </a:solidFill>
                <a:effectLst/>
                <a:hlinkClick r:id="rId2">
                  <a:extLst>
                    <a:ext uri="{A12FA001-AC4F-418D-AE19-62706E023703}">
                      <ahyp:hlinkClr xmlns:ahyp="http://schemas.microsoft.com/office/drawing/2018/hyperlinkcolor" val="tx"/>
                    </a:ext>
                  </a:extLst>
                </a:hlinkClick>
              </a:rPr>
              <a:t>"GRIM-Filter: Fast Seed Location Filtering in DNA Read Mapping Using Processing-in-Memory Technologies"</a:t>
            </a:r>
            <a:br>
              <a:rPr lang="en-US" sz="1500" b="0" i="0" dirty="0">
                <a:solidFill>
                  <a:srgbClr val="000000"/>
                </a:solidFill>
                <a:effectLst/>
              </a:rPr>
            </a:br>
            <a:r>
              <a:rPr lang="en-US" sz="1500" b="1" i="1" dirty="0">
                <a:solidFill>
                  <a:srgbClr val="000000"/>
                </a:solidFill>
                <a:effectLst/>
                <a:hlinkClick r:id="rId3"/>
              </a:rPr>
              <a:t>BMC Genomics</a:t>
            </a:r>
            <a:r>
              <a:rPr lang="en-US" sz="1500" b="0" i="0" dirty="0">
                <a:solidFill>
                  <a:srgbClr val="000000"/>
                </a:solidFill>
                <a:effectLst/>
              </a:rPr>
              <a:t>, 2018.</a:t>
            </a:r>
            <a:br>
              <a:rPr lang="en-US" sz="1500" b="0" i="0" dirty="0">
                <a:solidFill>
                  <a:srgbClr val="000000"/>
                </a:solidFill>
                <a:effectLst/>
              </a:rPr>
            </a:br>
            <a:r>
              <a:rPr lang="en-US" sz="1500" b="0" i="1" dirty="0">
                <a:solidFill>
                  <a:srgbClr val="000000"/>
                </a:solidFill>
                <a:effectLst/>
              </a:rPr>
              <a:t>Proceedings of the </a:t>
            </a:r>
            <a:r>
              <a:rPr lang="en-US" sz="1500" b="0" i="1" dirty="0">
                <a:solidFill>
                  <a:srgbClr val="000000"/>
                </a:solidFill>
                <a:effectLst/>
                <a:hlinkClick r:id="rId4"/>
              </a:rPr>
              <a:t>16th Asia Pacific Bioinformatics Conference</a:t>
            </a:r>
            <a:r>
              <a:rPr lang="en-US" sz="1500" b="0" i="1" dirty="0">
                <a:solidFill>
                  <a:srgbClr val="000000"/>
                </a:solidFill>
                <a:effectLst/>
              </a:rPr>
              <a:t> (</a:t>
            </a:r>
            <a:r>
              <a:rPr lang="en-US" sz="1500" b="1" i="1" dirty="0">
                <a:solidFill>
                  <a:srgbClr val="000000"/>
                </a:solidFill>
                <a:effectLst/>
              </a:rPr>
              <a:t>APBC</a:t>
            </a:r>
            <a:r>
              <a:rPr lang="en-US" sz="1500" b="0" i="1" dirty="0">
                <a:solidFill>
                  <a:srgbClr val="000000"/>
                </a:solidFill>
                <a:effectLst/>
              </a:rPr>
              <a:t>)</a:t>
            </a:r>
            <a:r>
              <a:rPr lang="en-US" sz="1500" b="0" i="0" dirty="0">
                <a:solidFill>
                  <a:srgbClr val="000000"/>
                </a:solidFill>
                <a:effectLst/>
              </a:rPr>
              <a:t>, Yokohama, Japan, January 2018.</a:t>
            </a:r>
            <a:br>
              <a:rPr lang="en-US" sz="1500" b="0" i="0" dirty="0">
                <a:solidFill>
                  <a:srgbClr val="000000"/>
                </a:solidFill>
                <a:effectLst/>
              </a:rPr>
            </a:br>
            <a:r>
              <a:rPr lang="en-US" sz="1500" b="0" i="0" dirty="0">
                <a:solidFill>
                  <a:srgbClr val="000000"/>
                </a:solidFill>
                <a:effectLst/>
              </a:rPr>
              <a:t>[</a:t>
            </a:r>
            <a:r>
              <a:rPr lang="en-US" sz="1500" b="0" i="0" dirty="0">
                <a:solidFill>
                  <a:srgbClr val="000000"/>
                </a:solidFill>
                <a:effectLst/>
                <a:hlinkClick r:id="rId5"/>
              </a:rPr>
              <a:t>Slides (pptx)</a:t>
            </a:r>
            <a:r>
              <a:rPr lang="en-US" sz="1500" b="0" i="0" dirty="0">
                <a:solidFill>
                  <a:srgbClr val="000000"/>
                </a:solidFill>
                <a:effectLst/>
              </a:rPr>
              <a:t> </a:t>
            </a:r>
            <a:r>
              <a:rPr lang="en-US" sz="1500" b="0" i="0" dirty="0">
                <a:solidFill>
                  <a:srgbClr val="000000"/>
                </a:solidFill>
                <a:effectLst/>
                <a:hlinkClick r:id="rId6"/>
              </a:rPr>
              <a:t>(pdf)</a:t>
            </a:r>
            <a:r>
              <a:rPr lang="en-US" sz="1500" b="0" i="0" dirty="0">
                <a:solidFill>
                  <a:srgbClr val="000000"/>
                </a:solidFill>
                <a:effectLst/>
              </a:rPr>
              <a:t>]</a:t>
            </a:r>
            <a:br>
              <a:rPr lang="en-US" sz="1500" b="0" i="0" dirty="0">
                <a:solidFill>
                  <a:srgbClr val="000000"/>
                </a:solidFill>
                <a:effectLst/>
              </a:rPr>
            </a:br>
            <a:r>
              <a:rPr lang="en-US" sz="1500" b="0" i="0" dirty="0">
                <a:solidFill>
                  <a:srgbClr val="000000"/>
                </a:solidFill>
                <a:effectLst/>
              </a:rPr>
              <a:t>[</a:t>
            </a:r>
            <a:r>
              <a:rPr lang="en-US" sz="1500" b="0" i="0" dirty="0">
                <a:solidFill>
                  <a:srgbClr val="000000"/>
                </a:solidFill>
                <a:effectLst/>
                <a:hlinkClick r:id="rId7"/>
              </a:rPr>
              <a:t>Source Code</a:t>
            </a:r>
            <a:r>
              <a:rPr lang="en-US" sz="1500" b="0" i="0" dirty="0">
                <a:solidFill>
                  <a:srgbClr val="000000"/>
                </a:solidFill>
                <a:effectLst/>
              </a:rPr>
              <a:t>]</a:t>
            </a:r>
            <a:br>
              <a:rPr lang="en-US" sz="1500" b="0" i="0" dirty="0">
                <a:solidFill>
                  <a:srgbClr val="000000"/>
                </a:solidFill>
                <a:effectLst/>
              </a:rPr>
            </a:br>
            <a:r>
              <a:rPr lang="en-US" sz="1500" b="0" i="0" dirty="0">
                <a:solidFill>
                  <a:srgbClr val="000000"/>
                </a:solidFill>
                <a:effectLst/>
              </a:rPr>
              <a:t>[</a:t>
            </a:r>
            <a:r>
              <a:rPr lang="en-US" sz="1500" b="0" i="0" dirty="0">
                <a:solidFill>
                  <a:srgbClr val="000000"/>
                </a:solidFill>
                <a:effectLst/>
                <a:hlinkClick r:id="rId2"/>
              </a:rPr>
              <a:t>arxiv.org Version (pdf)</a:t>
            </a:r>
            <a:r>
              <a:rPr lang="en-US" sz="1500" b="0" i="0" dirty="0">
                <a:solidFill>
                  <a:srgbClr val="000000"/>
                </a:solidFill>
                <a:effectLst/>
              </a:rPr>
              <a:t>]</a:t>
            </a:r>
            <a:br>
              <a:rPr lang="en-US" sz="1500" b="0" i="0" dirty="0">
                <a:solidFill>
                  <a:srgbClr val="000000"/>
                </a:solidFill>
                <a:effectLst/>
              </a:rPr>
            </a:br>
            <a:r>
              <a:rPr lang="en-US" sz="1500" b="0" i="0" dirty="0">
                <a:solidFill>
                  <a:srgbClr val="000000"/>
                </a:solidFill>
                <a:effectLst/>
              </a:rPr>
              <a:t>[</a:t>
            </a:r>
            <a:r>
              <a:rPr lang="en-US" sz="1500" b="0" i="0" dirty="0">
                <a:solidFill>
                  <a:srgbClr val="000000"/>
                </a:solidFill>
                <a:effectLst/>
                <a:hlinkClick r:id="rId8"/>
              </a:rPr>
              <a:t>Talk Video at AACBB 2019</a:t>
            </a:r>
            <a:r>
              <a:rPr lang="en-US" sz="1500" b="0" i="0" dirty="0">
                <a:solidFill>
                  <a:srgbClr val="000000"/>
                </a:solidFill>
                <a:effectLst/>
              </a:rPr>
              <a:t>]</a:t>
            </a:r>
          </a:p>
          <a:p>
            <a:pPr marL="0" indent="0">
              <a:buNone/>
            </a:pPr>
            <a:endParaRPr lang="en-US" sz="16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0D6DD92-3E99-804F-B2F4-271398E18684}"/>
              </a:ext>
            </a:extLst>
          </p:cNvPr>
          <p:cNvPicPr>
            <a:picLocks noChangeAspect="1"/>
          </p:cNvPicPr>
          <p:nvPr/>
        </p:nvPicPr>
        <p:blipFill>
          <a:blip r:embed="rId9"/>
          <a:stretch>
            <a:fillRect/>
          </a:stretch>
        </p:blipFill>
        <p:spPr>
          <a:xfrm>
            <a:off x="611560" y="3921022"/>
            <a:ext cx="7956376" cy="2892354"/>
          </a:xfrm>
          <a:prstGeom prst="rect">
            <a:avLst/>
          </a:prstGeom>
        </p:spPr>
      </p:pic>
    </p:spTree>
    <p:extLst>
      <p:ext uri="{BB962C8B-B14F-4D97-AF65-F5344CB8AC3E}">
        <p14:creationId xmlns:p14="http://schemas.microsoft.com/office/powerpoint/2010/main" val="31421778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144000" cy="1066800"/>
          </a:xfrm>
        </p:spPr>
        <p:txBody>
          <a:bodyPr/>
          <a:lstStyle/>
          <a:p>
            <a:r>
              <a:rPr lang="en-US" dirty="0"/>
              <a:t>In-Storage Genomic Data Filtering </a:t>
            </a:r>
            <a:r>
              <a:rPr lang="en-US" sz="2200" b="1" dirty="0">
                <a:solidFill>
                  <a:srgbClr val="006633"/>
                </a:solidFill>
              </a:rPr>
              <a:t>[ASPLOS 2022]</a:t>
            </a:r>
            <a:r>
              <a:rPr lang="en-US" sz="2200" dirty="0"/>
              <a:t> </a:t>
            </a:r>
            <a:endParaRPr lang="en-US" dirty="0"/>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807896"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4039204603"/>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9EDE8-38CE-29F9-20B9-888CF3CE86A2}"/>
              </a:ext>
            </a:extLst>
          </p:cNvPr>
          <p:cNvSpPr>
            <a:spLocks noGrp="1"/>
          </p:cNvSpPr>
          <p:nvPr>
            <p:ph type="title"/>
          </p:nvPr>
        </p:nvSpPr>
        <p:spPr>
          <a:xfrm>
            <a:off x="228600" y="152400"/>
            <a:ext cx="8915400" cy="1066800"/>
          </a:xfrm>
        </p:spPr>
        <p:txBody>
          <a:bodyPr/>
          <a:lstStyle/>
          <a:p>
            <a:r>
              <a:rPr lang="en-US" dirty="0"/>
              <a:t>In-Storage Metagenomics </a:t>
            </a:r>
            <a:r>
              <a:rPr kumimoji="0" lang="en-US" sz="2200" b="1" i="0" u="none" strike="noStrike" kern="0" cap="none" spc="0" normalizeH="0" baseline="0" noProof="0" dirty="0">
                <a:ln>
                  <a:noFill/>
                </a:ln>
                <a:solidFill>
                  <a:srgbClr val="006633"/>
                </a:solidFill>
                <a:effectLst/>
                <a:uLnTx/>
                <a:uFillTx/>
                <a:latin typeface="Garamond"/>
                <a:ea typeface="+mj-ea"/>
                <a:cs typeface="+mj-cs"/>
              </a:rPr>
              <a:t>[ISCA 2024]</a:t>
            </a:r>
            <a:r>
              <a:rPr lang="en-US" dirty="0"/>
              <a:t> </a:t>
            </a:r>
          </a:p>
        </p:txBody>
      </p:sp>
      <p:sp>
        <p:nvSpPr>
          <p:cNvPr id="3" name="Content Placeholder 2">
            <a:extLst>
              <a:ext uri="{FF2B5EF4-FFF2-40B4-BE49-F238E27FC236}">
                <a16:creationId xmlns:a16="http://schemas.microsoft.com/office/drawing/2014/main" id="{23E496FE-CAF9-A994-58C9-9E99BCCC2780}"/>
              </a:ext>
            </a:extLst>
          </p:cNvPr>
          <p:cNvSpPr>
            <a:spLocks noGrp="1"/>
          </p:cNvSpPr>
          <p:nvPr>
            <p:ph idx="1"/>
          </p:nvPr>
        </p:nvSpPr>
        <p:spPr>
          <a:xfrm>
            <a:off x="228600" y="980728"/>
            <a:ext cx="8610600" cy="5267672"/>
          </a:xfrm>
        </p:spPr>
        <p:txBody>
          <a:bodyPr/>
          <a:lstStyle/>
          <a:p>
            <a:r>
              <a:rPr lang="en-US" sz="1800" b="0" i="0" dirty="0">
                <a:solidFill>
                  <a:srgbClr val="000000"/>
                </a:solidFill>
                <a:effectLst/>
              </a:rPr>
              <a:t>Nika Mansouri </a:t>
            </a:r>
            <a:r>
              <a:rPr lang="en-US" sz="1800" b="0" i="0" dirty="0" err="1">
                <a:solidFill>
                  <a:srgbClr val="000000"/>
                </a:solidFill>
                <a:effectLst/>
              </a:rPr>
              <a:t>Ghiasi</a:t>
            </a:r>
            <a:r>
              <a:rPr lang="en-US" sz="1800" b="0" i="0" dirty="0">
                <a:solidFill>
                  <a:srgbClr val="000000"/>
                </a:solidFill>
                <a:effectLst/>
              </a:rPr>
              <a:t>, Mohammad </a:t>
            </a:r>
            <a:r>
              <a:rPr lang="en-US" sz="1800" b="0" i="0" dirty="0" err="1">
                <a:solidFill>
                  <a:srgbClr val="000000"/>
                </a:solidFill>
                <a:effectLst/>
              </a:rPr>
              <a:t>Sadrosadati</a:t>
            </a:r>
            <a:r>
              <a:rPr lang="en-US" sz="1800" b="0" i="0" dirty="0">
                <a:solidFill>
                  <a:srgbClr val="000000"/>
                </a:solidFill>
                <a:effectLst/>
              </a:rPr>
              <a:t>, Harun Mustafa, Arvid Gollwitzer, Can Firtina, Julien </a:t>
            </a:r>
            <a:r>
              <a:rPr lang="en-US" sz="1800" b="0" i="0" dirty="0" err="1">
                <a:solidFill>
                  <a:srgbClr val="000000"/>
                </a:solidFill>
                <a:effectLst/>
              </a:rPr>
              <a:t>Eudine</a:t>
            </a:r>
            <a:r>
              <a:rPr lang="en-US" sz="1800" b="0" i="0" dirty="0">
                <a:solidFill>
                  <a:srgbClr val="000000"/>
                </a:solidFill>
                <a:effectLst/>
              </a:rPr>
              <a:t>, Haiyu Mao, Joel </a:t>
            </a:r>
            <a:r>
              <a:rPr lang="en-US" sz="1800" b="0" i="0" dirty="0" err="1">
                <a:solidFill>
                  <a:srgbClr val="000000"/>
                </a:solidFill>
                <a:effectLst/>
              </a:rPr>
              <a:t>Lindegger</a:t>
            </a:r>
            <a:r>
              <a:rPr lang="en-US" sz="1800" b="0" i="0" dirty="0">
                <a:solidFill>
                  <a:srgbClr val="000000"/>
                </a:solidFill>
                <a:effectLst/>
              </a:rPr>
              <a:t>, Meryem Banu </a:t>
            </a:r>
            <a:r>
              <a:rPr lang="en-US" sz="1800" b="0" i="0" dirty="0" err="1">
                <a:solidFill>
                  <a:srgbClr val="000000"/>
                </a:solidFill>
                <a:effectLst/>
              </a:rPr>
              <a:t>Cavlak</a:t>
            </a:r>
            <a:r>
              <a:rPr lang="en-US" sz="1800" b="0" i="0" dirty="0">
                <a:solidFill>
                  <a:srgbClr val="000000"/>
                </a:solidFill>
                <a:effectLst/>
              </a:rPr>
              <a:t>, Mohammed </a:t>
            </a:r>
            <a:r>
              <a:rPr lang="en-US" sz="1800" b="0" i="0" dirty="0" err="1">
                <a:solidFill>
                  <a:srgbClr val="000000"/>
                </a:solidFill>
                <a:effectLst/>
              </a:rPr>
              <a:t>Alser</a:t>
            </a:r>
            <a:r>
              <a:rPr lang="en-US" sz="1800" b="0" i="0" dirty="0">
                <a:solidFill>
                  <a:srgbClr val="000000"/>
                </a:solidFill>
                <a:effectLst/>
              </a:rPr>
              <a:t>, </a:t>
            </a:r>
            <a:r>
              <a:rPr lang="en-US" sz="1800" b="0" i="0" dirty="0" err="1">
                <a:solidFill>
                  <a:srgbClr val="000000"/>
                </a:solidFill>
                <a:effectLst/>
              </a:rPr>
              <a:t>Jisung</a:t>
            </a:r>
            <a:r>
              <a:rPr lang="en-US" sz="1800" b="0" i="0" dirty="0">
                <a:solidFill>
                  <a:srgbClr val="000000"/>
                </a:solidFill>
                <a:effectLst/>
              </a:rPr>
              <a:t> Park, and Onur Mutlu</a:t>
            </a:r>
            <a:r>
              <a:rPr lang="en-US" sz="1800" b="0" i="0" u="sng" dirty="0">
                <a:solidFill>
                  <a:srgbClr val="000000"/>
                </a:solidFill>
                <a:effectLst/>
              </a:rPr>
              <a:t>,</a:t>
            </a:r>
            <a:br>
              <a:rPr lang="en-US" sz="1800" b="0" i="0" dirty="0">
                <a:solidFill>
                  <a:srgbClr val="000000"/>
                </a:solidFill>
                <a:effectLst/>
              </a:rPr>
            </a:br>
            <a:r>
              <a:rPr lang="en-US" sz="1800" b="1" i="0" dirty="0">
                <a:solidFill>
                  <a:srgbClr val="0000FF"/>
                </a:solidFill>
                <a:effectLst/>
                <a:hlinkClick r:id="rId2">
                  <a:extLst>
                    <a:ext uri="{A12FA001-AC4F-418D-AE19-62706E023703}">
                      <ahyp:hlinkClr xmlns:ahyp="http://schemas.microsoft.com/office/drawing/2018/hyperlinkcolor" val="tx"/>
                    </a:ext>
                  </a:extLst>
                </a:hlinkClick>
              </a:rPr>
              <a:t>"MegIS: High-Performance and Low-Cost Metagenomic Analysis with In-Storage Processing"</a:t>
            </a:r>
            <a:br>
              <a:rPr lang="en-US" sz="1800" b="0" i="0" dirty="0">
                <a:solidFill>
                  <a:srgbClr val="0000FF"/>
                </a:solidFill>
                <a:effectLst/>
              </a:rPr>
            </a:br>
            <a:r>
              <a:rPr lang="en-US" sz="1800" b="0" i="1" dirty="0">
                <a:solidFill>
                  <a:srgbClr val="000000"/>
                </a:solidFill>
                <a:effectLst/>
              </a:rPr>
              <a:t>Proceedings of the </a:t>
            </a:r>
            <a:r>
              <a:rPr lang="en-US" sz="1800" b="0" i="1" dirty="0">
                <a:solidFill>
                  <a:srgbClr val="000000"/>
                </a:solidFill>
                <a:effectLst/>
                <a:hlinkClick r:id="rId3"/>
              </a:rPr>
              <a:t>51st Annual International Symposium on Computer Architecture </a:t>
            </a:r>
            <a:r>
              <a:rPr lang="en-US" sz="1800" b="0" i="1" dirty="0">
                <a:solidFill>
                  <a:srgbClr val="000000"/>
                </a:solidFill>
                <a:effectLst/>
              </a:rPr>
              <a:t>(</a:t>
            </a:r>
            <a:r>
              <a:rPr lang="en-US" sz="1800" b="1" i="1" dirty="0">
                <a:solidFill>
                  <a:srgbClr val="000000"/>
                </a:solidFill>
                <a:effectLst/>
              </a:rPr>
              <a:t>ISCA</a:t>
            </a:r>
            <a:r>
              <a:rPr lang="en-US" sz="1800" b="0" i="1" dirty="0">
                <a:solidFill>
                  <a:srgbClr val="000000"/>
                </a:solidFill>
                <a:effectLst/>
              </a:rPr>
              <a:t>)</a:t>
            </a:r>
            <a:r>
              <a:rPr lang="en-US" sz="1800" b="0" i="0" dirty="0">
                <a:solidFill>
                  <a:srgbClr val="000000"/>
                </a:solidFill>
                <a:effectLst/>
              </a:rPr>
              <a:t>, Buenos Aires, Argentina, July 2024.</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4"/>
              </a:rPr>
              <a:t>Slides (pptx)</a:t>
            </a:r>
            <a:r>
              <a:rPr lang="en-US" sz="1800" b="0" i="0" dirty="0">
                <a:solidFill>
                  <a:srgbClr val="000000"/>
                </a:solidFill>
                <a:effectLst/>
              </a:rPr>
              <a:t> </a:t>
            </a:r>
            <a:r>
              <a:rPr lang="en-US" sz="1800" b="0" i="0" dirty="0">
                <a:solidFill>
                  <a:srgbClr val="000000"/>
                </a:solidFill>
                <a:effectLst/>
                <a:hlinkClick r:id="rId5"/>
              </a:rPr>
              <a:t>(pdf)</a:t>
            </a:r>
            <a:r>
              <a:rPr lang="en-US" sz="1800" b="0" i="0" dirty="0">
                <a:solidFill>
                  <a:srgbClr val="000000"/>
                </a:solidFill>
                <a:effectLst/>
              </a:rPr>
              <a:t>]</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6"/>
              </a:rPr>
              <a:t>arXiv version</a:t>
            </a:r>
            <a:r>
              <a:rPr lang="en-US" sz="1800" b="0" i="0" dirty="0">
                <a:solidFill>
                  <a:srgbClr val="000000"/>
                </a:solidFill>
                <a:effectLst/>
              </a:rPr>
              <a:t>]</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A2903392-B5C0-F9F0-6D83-3E73B82337E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D77070F0-1D2A-0247-75F3-5A7C8AAB212B}"/>
              </a:ext>
            </a:extLst>
          </p:cNvPr>
          <p:cNvPicPr>
            <a:picLocks noChangeAspect="1"/>
          </p:cNvPicPr>
          <p:nvPr/>
        </p:nvPicPr>
        <p:blipFill>
          <a:blip r:embed="rId7"/>
          <a:stretch>
            <a:fillRect/>
          </a:stretch>
        </p:blipFill>
        <p:spPr>
          <a:xfrm>
            <a:off x="59955" y="3933056"/>
            <a:ext cx="9028532" cy="2016224"/>
          </a:xfrm>
          <a:prstGeom prst="rect">
            <a:avLst/>
          </a:prstGeom>
        </p:spPr>
      </p:pic>
      <p:sp>
        <p:nvSpPr>
          <p:cNvPr id="6" name="TextBox 5">
            <a:extLst>
              <a:ext uri="{FF2B5EF4-FFF2-40B4-BE49-F238E27FC236}">
                <a16:creationId xmlns:a16="http://schemas.microsoft.com/office/drawing/2014/main" id="{E8723352-71D1-668D-C5C0-24CC636F190D}"/>
              </a:ext>
            </a:extLst>
          </p:cNvPr>
          <p:cNvSpPr txBox="1"/>
          <p:nvPr/>
        </p:nvSpPr>
        <p:spPr>
          <a:xfrm>
            <a:off x="2590801" y="6472238"/>
            <a:ext cx="42899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https://arxiv.org/pdf/2406.19113</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57225174"/>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Many More Examples …</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4"/>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2022.</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9" name="Picture 8">
            <a:extLst>
              <a:ext uri="{FF2B5EF4-FFF2-40B4-BE49-F238E27FC236}">
                <a16:creationId xmlns:a16="http://schemas.microsoft.com/office/drawing/2014/main" id="{6A617E10-1F41-AFB9-2707-9143FD2FDFA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290399"/>
            <a:ext cx="9144000" cy="3323983"/>
          </a:xfrm>
          <a:prstGeom prst="rect">
            <a:avLst/>
          </a:prstGeom>
        </p:spPr>
      </p:pic>
    </p:spTree>
    <p:extLst>
      <p:ext uri="{BB962C8B-B14F-4D97-AF65-F5344CB8AC3E}">
        <p14:creationId xmlns:p14="http://schemas.microsoft.com/office/powerpoint/2010/main" val="38601712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85DF2-B2D5-2C8D-0C5B-FA65A1D52A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39FC71-9947-165A-FA3A-8BEEB00B41BA}"/>
              </a:ext>
            </a:extLst>
          </p:cNvPr>
          <p:cNvSpPr>
            <a:spLocks noGrp="1"/>
          </p:cNvSpPr>
          <p:nvPr>
            <p:ph type="ctrTitle"/>
          </p:nvPr>
        </p:nvSpPr>
        <p:spPr>
          <a:xfrm>
            <a:off x="467544" y="1268760"/>
            <a:ext cx="7924800" cy="1752600"/>
          </a:xfrm>
        </p:spPr>
        <p:txBody>
          <a:bodyPr/>
          <a:lstStyle/>
          <a:p>
            <a:pPr algn="ctr"/>
            <a:r>
              <a:rPr lang="en-US" sz="6000" dirty="0"/>
              <a:t>Processing in Memory:</a:t>
            </a:r>
            <a:br>
              <a:rPr lang="en-US" sz="6000" dirty="0"/>
            </a:br>
            <a:r>
              <a:rPr lang="en-US" sz="6000" dirty="0"/>
              <a:t>Two Types</a:t>
            </a:r>
            <a:endParaRPr lang="en-US" sz="6000" b="1" dirty="0"/>
          </a:p>
        </p:txBody>
      </p:sp>
      <p:sp>
        <p:nvSpPr>
          <p:cNvPr id="3" name="Subtitle 2">
            <a:extLst>
              <a:ext uri="{FF2B5EF4-FFF2-40B4-BE49-F238E27FC236}">
                <a16:creationId xmlns:a16="http://schemas.microsoft.com/office/drawing/2014/main" id="{F1A00C93-A8A2-B9B5-AF52-2DCB043FCF41}"/>
              </a:ext>
            </a:extLst>
          </p:cNvPr>
          <p:cNvSpPr>
            <a:spLocks noGrp="1"/>
          </p:cNvSpPr>
          <p:nvPr>
            <p:ph type="subTitle" idx="1"/>
          </p:nvPr>
        </p:nvSpPr>
        <p:spPr>
          <a:xfrm>
            <a:off x="685800" y="4484712"/>
            <a:ext cx="7848600" cy="1752600"/>
          </a:xfrm>
        </p:spPr>
        <p:txBody>
          <a:bodyPr/>
          <a:lstStyle/>
          <a:p>
            <a:pPr algn="l"/>
            <a:r>
              <a:rPr lang="en-US" sz="3600" dirty="0">
                <a:solidFill>
                  <a:srgbClr val="FF0000"/>
                </a:solidFill>
              </a:rPr>
              <a:t>1. Processing </a:t>
            </a:r>
            <a:r>
              <a:rPr lang="en-US" sz="3600" b="1" dirty="0">
                <a:solidFill>
                  <a:srgbClr val="FF0000"/>
                </a:solidFill>
              </a:rPr>
              <a:t>near</a:t>
            </a:r>
            <a:r>
              <a:rPr lang="en-US" sz="3600" dirty="0">
                <a:solidFill>
                  <a:srgbClr val="FF0000"/>
                </a:solidFill>
              </a:rPr>
              <a:t> Memory</a:t>
            </a:r>
          </a:p>
          <a:p>
            <a:pPr algn="l"/>
            <a:r>
              <a:rPr lang="en-US" sz="3600" dirty="0">
                <a:solidFill>
                  <a:srgbClr val="0000FF"/>
                </a:solidFill>
              </a:rPr>
              <a:t>2. Processing </a:t>
            </a:r>
            <a:r>
              <a:rPr lang="en-US" sz="3600" b="1" dirty="0">
                <a:solidFill>
                  <a:srgbClr val="0000FF"/>
                </a:solidFill>
              </a:rPr>
              <a:t>using</a:t>
            </a:r>
            <a:r>
              <a:rPr lang="en-US" sz="3600" dirty="0">
                <a:solidFill>
                  <a:srgbClr val="0000FF"/>
                </a:solidFill>
              </a:rPr>
              <a:t> Memory</a:t>
            </a:r>
          </a:p>
        </p:txBody>
      </p:sp>
      <p:sp>
        <p:nvSpPr>
          <p:cNvPr id="4" name="Slide Number Placeholder 3">
            <a:extLst>
              <a:ext uri="{FF2B5EF4-FFF2-40B4-BE49-F238E27FC236}">
                <a16:creationId xmlns:a16="http://schemas.microsoft.com/office/drawing/2014/main" id="{6D6278DB-A2B2-58DE-F216-638A298568B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14858457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Focus: Processing using DRAM</a:t>
            </a:r>
          </a:p>
        </p:txBody>
      </p:sp>
      <p:sp>
        <p:nvSpPr>
          <p:cNvPr id="3" name="Content Placeholder 2"/>
          <p:cNvSpPr>
            <a:spLocks noGrp="1"/>
          </p:cNvSpPr>
          <p:nvPr>
            <p:ph idx="1"/>
          </p:nvPr>
        </p:nvSpPr>
        <p:spPr>
          <a:xfrm>
            <a:off x="228600" y="908720"/>
            <a:ext cx="8915400" cy="5193723"/>
          </a:xfrm>
        </p:spPr>
        <p:txBody>
          <a:bodyPr/>
          <a:lstStyle/>
          <a:p>
            <a:r>
              <a:rPr lang="en-US" dirty="0"/>
              <a:t>We can natively support </a:t>
            </a:r>
            <a:endParaRPr lang="en-US" dirty="0">
              <a:solidFill>
                <a:srgbClr val="0000FF"/>
              </a:solidFill>
            </a:endParaRPr>
          </a:p>
          <a:p>
            <a:pPr lvl="1"/>
            <a:r>
              <a:rPr lang="en-US" dirty="0">
                <a:solidFill>
                  <a:srgbClr val="0000FF"/>
                </a:solidFill>
              </a:rPr>
              <a:t>Bulk bitwise COPY and INIT/ZERO</a:t>
            </a:r>
          </a:p>
          <a:p>
            <a:pPr lvl="1"/>
            <a:r>
              <a:rPr lang="en-US" dirty="0">
                <a:solidFill>
                  <a:srgbClr val="0000FF"/>
                </a:solidFill>
              </a:rPr>
              <a:t>Bulk bitwise AND, OR, NOT, MAJ, NOR, NAND</a:t>
            </a:r>
          </a:p>
          <a:p>
            <a:pPr lvl="1"/>
            <a:r>
              <a:rPr lang="en-US" dirty="0">
                <a:solidFill>
                  <a:srgbClr val="0000FF"/>
                </a:solidFill>
              </a:rPr>
              <a:t>True Random Number Generation; Physical Unclonable Functions</a:t>
            </a:r>
          </a:p>
          <a:p>
            <a:pPr lvl="1"/>
            <a:r>
              <a:rPr lang="en-US" dirty="0">
                <a:solidFill>
                  <a:srgbClr val="0000FF"/>
                </a:solidFill>
              </a:rPr>
              <a:t>More complex computation using Lookup Tables</a:t>
            </a:r>
          </a:p>
          <a:p>
            <a:r>
              <a:rPr lang="en-US" dirty="0"/>
              <a:t>At low cost</a:t>
            </a:r>
          </a:p>
          <a:p>
            <a:r>
              <a:rPr lang="en-US" dirty="0">
                <a:solidFill>
                  <a:srgbClr val="0000FF"/>
                </a:solidFill>
              </a:rPr>
              <a:t>Using analog computation capability of DRAM</a:t>
            </a:r>
          </a:p>
          <a:p>
            <a:pPr lvl="1"/>
            <a:r>
              <a:rPr lang="en-US" dirty="0">
                <a:solidFill>
                  <a:srgbClr val="0000FF"/>
                </a:solidFill>
              </a:rPr>
              <a:t>Idea: activating (multiple) rows performs computation</a:t>
            </a:r>
          </a:p>
          <a:p>
            <a:pPr lvl="2"/>
            <a:r>
              <a:rPr lang="en-US" dirty="0">
                <a:solidFill>
                  <a:srgbClr val="0000FF"/>
                </a:solidFill>
              </a:rPr>
              <a:t>Even in commodity off-the-shelf DRAM chips!</a:t>
            </a:r>
          </a:p>
          <a:p>
            <a:endParaRPr lang="en-US" sz="1800" dirty="0">
              <a:solidFill>
                <a:srgbClr val="FF0000"/>
              </a:solidFill>
            </a:endParaRPr>
          </a:p>
          <a:p>
            <a:r>
              <a:rPr lang="en-US" dirty="0">
                <a:solidFill>
                  <a:srgbClr val="FF0000"/>
                </a:solidFill>
              </a:rPr>
              <a:t>30X-257X performance and energy improvements</a:t>
            </a:r>
          </a:p>
          <a:p>
            <a:pPr marL="0" indent="0">
              <a:buNone/>
            </a:pPr>
            <a:r>
              <a:rPr lang="en-US" sz="1200" kern="1200" dirty="0">
                <a:solidFill>
                  <a:srgbClr val="000000"/>
                </a:solidFill>
                <a:latin typeface="Tahoma" charset="0"/>
              </a:rPr>
              <a:t>       </a:t>
            </a:r>
            <a:r>
              <a:rPr lang="en-US" sz="1000" kern="1200" dirty="0">
                <a:solidFill>
                  <a:srgbClr val="000000"/>
                </a:solidFill>
                <a:latin typeface="Tahoma" charset="0"/>
              </a:rPr>
              <a:t>Seshadri</a:t>
            </a:r>
            <a:r>
              <a:rPr lang="en-US" sz="1000" kern="1200" dirty="0">
                <a:solidFill>
                  <a:srgbClr val="0000FF"/>
                </a:solidFill>
                <a:latin typeface="Tahoma" charset="0"/>
              </a:rPr>
              <a:t>+“</a:t>
            </a:r>
            <a:r>
              <a:rPr lang="en-US" altLang="ja-JP" sz="1000" kern="1200" dirty="0" err="1">
                <a:solidFill>
                  <a:srgbClr val="0000FF"/>
                </a:solidFill>
                <a:latin typeface="Tahoma" charset="0"/>
                <a:ea typeface="ＭＳ Ｐゴシック" panose="020B0600070205080204" pitchFamily="34" charset="-128"/>
              </a:rPr>
              <a:t>RowClone</a:t>
            </a:r>
            <a:r>
              <a:rPr lang="en-US" altLang="ja-JP" sz="1000" kern="1200" dirty="0">
                <a:solidFill>
                  <a:srgbClr val="0000FF"/>
                </a:solidFill>
                <a:latin typeface="Tahoma" charset="0"/>
                <a:ea typeface="ＭＳ Ｐゴシック" panose="020B0600070205080204" pitchFamily="34" charset="-128"/>
              </a:rPr>
              <a:t>: Fast and Efficient In-DRAM Copy and Initialization of Bulk Data,</a:t>
            </a:r>
            <a:r>
              <a:rPr lang="en-US" sz="1000" kern="1200" dirty="0">
                <a:solidFill>
                  <a:srgbClr val="0000FF"/>
                </a:solidFill>
                <a:latin typeface="Tahoma" charset="0"/>
              </a:rPr>
              <a:t>”</a:t>
            </a:r>
            <a:r>
              <a:rPr lang="en-US" altLang="ja-JP" sz="1000" kern="1200" dirty="0">
                <a:solidFill>
                  <a:srgbClr val="0000FF"/>
                </a:solidFill>
                <a:latin typeface="Tahoma" charset="0"/>
                <a:ea typeface="ＭＳ Ｐゴシック" panose="020B0600070205080204" pitchFamily="34" charset="-128"/>
              </a:rPr>
              <a:t> </a:t>
            </a:r>
            <a:r>
              <a:rPr lang="en-US" altLang="ja-JP" sz="1000" kern="1200" dirty="0">
                <a:solidFill>
                  <a:srgbClr val="000000"/>
                </a:solidFill>
                <a:latin typeface="Tahoma" charset="0"/>
                <a:ea typeface="ＭＳ Ｐゴシック" panose="020B0600070205080204" pitchFamily="34" charset="-128"/>
              </a:rPr>
              <a:t>MICRO 2013.</a:t>
            </a:r>
            <a:endParaRPr lang="en-US" sz="1000" kern="1200" dirty="0">
              <a:solidFill>
                <a:srgbClr val="000000"/>
              </a:solidFill>
            </a:endParaRPr>
          </a:p>
          <a:p>
            <a:pPr marL="0" indent="0">
              <a:buNone/>
            </a:pPr>
            <a:r>
              <a:rPr lang="en-US" sz="1000" kern="1200" dirty="0">
                <a:solidFill>
                  <a:srgbClr val="000000"/>
                </a:solidFill>
              </a:rPr>
              <a:t>        Seshadri+, “</a:t>
            </a:r>
            <a:r>
              <a:rPr lang="en-US" sz="1000" kern="1200" dirty="0">
                <a:solidFill>
                  <a:srgbClr val="0000FF"/>
                </a:solidFill>
              </a:rPr>
              <a:t>Fast Bulk Bitwise AND and OR in DRAM</a:t>
            </a:r>
            <a:r>
              <a:rPr lang="en-US" sz="1000" kern="1200" dirty="0">
                <a:solidFill>
                  <a:srgbClr val="000000"/>
                </a:solidFill>
              </a:rPr>
              <a:t>”, IEEE CAL 2015.</a:t>
            </a:r>
          </a:p>
          <a:p>
            <a:pPr marL="0" indent="0">
              <a:buNone/>
            </a:pPr>
            <a:r>
              <a:rPr lang="en-US" sz="1000" dirty="0"/>
              <a:t>        Seshadri+, “</a:t>
            </a:r>
            <a:r>
              <a:rPr lang="en-US" sz="1000" dirty="0">
                <a:solidFill>
                  <a:srgbClr val="0000FF"/>
                </a:solidFill>
              </a:rPr>
              <a:t>Ambit: In-Memory Accelerator for Bulk Bitwise Operations Using Commodity DRAM Technology</a:t>
            </a:r>
            <a:r>
              <a:rPr lang="en-US" sz="1000" dirty="0"/>
              <a:t>,” MICRO 2017.</a:t>
            </a:r>
          </a:p>
          <a:p>
            <a:pPr marL="0" indent="0">
              <a:buNone/>
            </a:pPr>
            <a:r>
              <a:rPr lang="en-US" sz="1000" dirty="0"/>
              <a:t>        Hajinazar+, “</a:t>
            </a:r>
            <a:r>
              <a:rPr lang="en-US" sz="1000" dirty="0">
                <a:solidFill>
                  <a:srgbClr val="0000FF"/>
                </a:solidFill>
              </a:rPr>
              <a:t>SIMDRAM: A Framework for Bit-Serial SIMD Processing using DRAM</a:t>
            </a:r>
            <a:r>
              <a:rPr lang="en-US" sz="1000" dirty="0"/>
              <a:t>,” ASPLOS 2021.</a:t>
            </a:r>
          </a:p>
          <a:p>
            <a:pPr marL="0" indent="0">
              <a:buNone/>
            </a:pPr>
            <a:r>
              <a:rPr lang="en-US" sz="1000" dirty="0"/>
              <a:t>        Oliveira+, “</a:t>
            </a:r>
            <a:r>
              <a:rPr lang="en-US" sz="1000" dirty="0">
                <a:solidFill>
                  <a:srgbClr val="0000FF"/>
                </a:solidFill>
              </a:rPr>
              <a:t>MIMDRAM: An End-to-End Processing-Using-DRAM System for High-Throughput, Energy-Efficient and Programmer-Transparent        	Multiple-Instruction Multiple-Data Processing</a:t>
            </a:r>
            <a:r>
              <a:rPr lang="en-US" sz="1000" dirty="0"/>
              <a:t>,” HPCA 2024.</a:t>
            </a:r>
          </a:p>
          <a:p>
            <a:pPr lvl="1"/>
            <a:endParaRPr lang="en-US" sz="2000"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8104234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3" end="1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4" end="1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p:cNvSpPr>
          <p:nvPr/>
        </p:nvSpPr>
        <p:spPr bwMode="auto">
          <a:xfrm>
            <a:off x="1714500" y="2660244"/>
            <a:ext cx="4552950" cy="177800"/>
          </a:xfrm>
          <a:prstGeom prst="rect">
            <a:avLst/>
          </a:prstGeom>
          <a:solidFill>
            <a:srgbClr val="9A9A9A"/>
          </a:solidFill>
          <a:ln>
            <a:noFill/>
          </a:ln>
          <a:extLst>
            <a:ext uri="{91240B29-F687-4f45-9708-019B960494DF}">
              <a14:hiddenLine xmlns="" xmlns:a14="http://schemas.microsoft.com/office/drawing/2010/main"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8" name="Rectangle 2"/>
          <p:cNvSpPr>
            <a:spLocks/>
          </p:cNvSpPr>
          <p:nvPr/>
        </p:nvSpPr>
        <p:spPr bwMode="auto">
          <a:xfrm>
            <a:off x="1695450" y="5270094"/>
            <a:ext cx="4552950" cy="177800"/>
          </a:xfrm>
          <a:prstGeom prst="rect">
            <a:avLst/>
          </a:prstGeom>
          <a:solidFill>
            <a:srgbClr val="9A9A9A"/>
          </a:solidFill>
          <a:ln>
            <a:noFill/>
          </a:ln>
          <a:extLst>
            <a:ext uri="{91240B29-F687-4f45-9708-019B960494DF}">
              <a14:hiddenLine xmlns="" xmlns:a14="http://schemas.microsoft.com/office/drawing/2010/main"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9" name="Rectangle 3"/>
          <p:cNvSpPr>
            <a:spLocks/>
          </p:cNvSpPr>
          <p:nvPr/>
        </p:nvSpPr>
        <p:spPr bwMode="auto">
          <a:xfrm>
            <a:off x="1714500" y="2076044"/>
            <a:ext cx="4552950" cy="177800"/>
          </a:xfrm>
          <a:prstGeom prst="rect">
            <a:avLst/>
          </a:prstGeom>
          <a:solidFill>
            <a:srgbClr val="9A9A9A"/>
          </a:solidFill>
          <a:ln>
            <a:noFill/>
          </a:ln>
          <a:extLst>
            <a:ext uri="{91240B29-F687-4f45-9708-019B960494DF}">
              <a14:hiddenLine xmlns="" xmlns:a14="http://schemas.microsoft.com/office/drawing/2010/main"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0" name="Rectangle 4"/>
          <p:cNvSpPr>
            <a:spLocks noGrp="1" noChangeArrowheads="1"/>
          </p:cNvSpPr>
          <p:nvPr>
            <p:ph type="title"/>
          </p:nvPr>
        </p:nvSpPr>
        <p:spPr>
          <a:xfrm>
            <a:off x="419100" y="196850"/>
            <a:ext cx="8545388" cy="558800"/>
          </a:xfrm>
          <a:ln/>
        </p:spPr>
        <p:txBody>
          <a:bodyPr/>
          <a:lstStyle/>
          <a:p>
            <a:r>
              <a:rPr lang="en-US" sz="4000" dirty="0" err="1">
                <a:solidFill>
                  <a:srgbClr val="1A5712"/>
                </a:solidFill>
                <a:latin typeface="Garamond"/>
                <a:cs typeface="Garamond"/>
              </a:rPr>
              <a:t>RowClone</a:t>
            </a:r>
            <a:r>
              <a:rPr lang="en-US" sz="4000" dirty="0">
                <a:solidFill>
                  <a:srgbClr val="1A5712"/>
                </a:solidFill>
                <a:latin typeface="Garamond"/>
                <a:cs typeface="Garamond"/>
              </a:rPr>
              <a:t>: In-DRAM Row Copy</a:t>
            </a:r>
          </a:p>
        </p:txBody>
      </p:sp>
      <p:grpSp>
        <p:nvGrpSpPr>
          <p:cNvPr id="19485" name="Group 29"/>
          <p:cNvGrpSpPr>
            <a:grpSpLocks/>
          </p:cNvGrpSpPr>
          <p:nvPr/>
        </p:nvGrpSpPr>
        <p:grpSpPr bwMode="auto">
          <a:xfrm>
            <a:off x="1695450" y="1656151"/>
            <a:ext cx="4574382" cy="3359944"/>
            <a:chOff x="0" y="0"/>
            <a:chExt cx="5763" cy="4232"/>
          </a:xfrm>
        </p:grpSpPr>
        <p:sp>
          <p:nvSpPr>
            <p:cNvPr id="19461" name="Line 5"/>
            <p:cNvSpPr>
              <a:spLocks noChangeShapeType="1"/>
            </p:cNvSpPr>
            <p:nvPr/>
          </p:nvSpPr>
          <p:spPr bwMode="auto">
            <a:xfrm rot="10800000" flipH="1">
              <a:off x="0" y="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2" name="Line 6"/>
            <p:cNvSpPr>
              <a:spLocks noChangeShapeType="1"/>
            </p:cNvSpPr>
            <p:nvPr/>
          </p:nvSpPr>
          <p:spPr bwMode="auto">
            <a:xfrm rot="10800000" flipH="1">
              <a:off x="0" y="18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3" name="Line 7"/>
            <p:cNvSpPr>
              <a:spLocks noChangeShapeType="1"/>
            </p:cNvSpPr>
            <p:nvPr/>
          </p:nvSpPr>
          <p:spPr bwMode="auto">
            <a:xfrm rot="10800000" flipH="1">
              <a:off x="0" y="36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4" name="Line 8"/>
            <p:cNvSpPr>
              <a:spLocks noChangeShapeType="1"/>
            </p:cNvSpPr>
            <p:nvPr/>
          </p:nvSpPr>
          <p:spPr bwMode="auto">
            <a:xfrm rot="10800000" flipH="1">
              <a:off x="0" y="55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5" name="Line 9"/>
            <p:cNvSpPr>
              <a:spLocks noChangeShapeType="1"/>
            </p:cNvSpPr>
            <p:nvPr/>
          </p:nvSpPr>
          <p:spPr bwMode="auto">
            <a:xfrm rot="10800000" flipH="1">
              <a:off x="0" y="73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6" name="Line 10"/>
            <p:cNvSpPr>
              <a:spLocks noChangeShapeType="1"/>
            </p:cNvSpPr>
            <p:nvPr/>
          </p:nvSpPr>
          <p:spPr bwMode="auto">
            <a:xfrm rot="10800000" flipH="1">
              <a:off x="0" y="92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7" name="Line 11"/>
            <p:cNvSpPr>
              <a:spLocks noChangeShapeType="1"/>
            </p:cNvSpPr>
            <p:nvPr/>
          </p:nvSpPr>
          <p:spPr bwMode="auto">
            <a:xfrm rot="10800000" flipH="1">
              <a:off x="0" y="110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8" name="Line 12"/>
            <p:cNvSpPr>
              <a:spLocks noChangeShapeType="1"/>
            </p:cNvSpPr>
            <p:nvPr/>
          </p:nvSpPr>
          <p:spPr bwMode="auto">
            <a:xfrm rot="10800000" flipH="1">
              <a:off x="0" y="128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9" name="Line 13"/>
            <p:cNvSpPr>
              <a:spLocks noChangeShapeType="1"/>
            </p:cNvSpPr>
            <p:nvPr/>
          </p:nvSpPr>
          <p:spPr bwMode="auto">
            <a:xfrm rot="10800000" flipH="1">
              <a:off x="0" y="147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0" name="Line 14"/>
            <p:cNvSpPr>
              <a:spLocks noChangeShapeType="1"/>
            </p:cNvSpPr>
            <p:nvPr/>
          </p:nvSpPr>
          <p:spPr bwMode="auto">
            <a:xfrm rot="10800000" flipH="1">
              <a:off x="0" y="165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1" name="Line 15"/>
            <p:cNvSpPr>
              <a:spLocks noChangeShapeType="1"/>
            </p:cNvSpPr>
            <p:nvPr/>
          </p:nvSpPr>
          <p:spPr bwMode="auto">
            <a:xfrm rot="10800000" flipH="1">
              <a:off x="0" y="184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2" name="Line 16"/>
            <p:cNvSpPr>
              <a:spLocks noChangeShapeType="1"/>
            </p:cNvSpPr>
            <p:nvPr/>
          </p:nvSpPr>
          <p:spPr bwMode="auto">
            <a:xfrm rot="10800000" flipH="1">
              <a:off x="0" y="202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3" name="Line 17"/>
            <p:cNvSpPr>
              <a:spLocks noChangeShapeType="1"/>
            </p:cNvSpPr>
            <p:nvPr/>
          </p:nvSpPr>
          <p:spPr bwMode="auto">
            <a:xfrm rot="10800000" flipH="1">
              <a:off x="0" y="220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4" name="Line 18"/>
            <p:cNvSpPr>
              <a:spLocks noChangeShapeType="1"/>
            </p:cNvSpPr>
            <p:nvPr/>
          </p:nvSpPr>
          <p:spPr bwMode="auto">
            <a:xfrm rot="10800000" flipH="1">
              <a:off x="0" y="239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5" name="Line 19"/>
            <p:cNvSpPr>
              <a:spLocks noChangeShapeType="1"/>
            </p:cNvSpPr>
            <p:nvPr/>
          </p:nvSpPr>
          <p:spPr bwMode="auto">
            <a:xfrm rot="10800000" flipH="1">
              <a:off x="0" y="257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6" name="Line 20"/>
            <p:cNvSpPr>
              <a:spLocks noChangeShapeType="1"/>
            </p:cNvSpPr>
            <p:nvPr/>
          </p:nvSpPr>
          <p:spPr bwMode="auto">
            <a:xfrm rot="10800000" flipH="1">
              <a:off x="0" y="276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7" name="Line 21"/>
            <p:cNvSpPr>
              <a:spLocks noChangeShapeType="1"/>
            </p:cNvSpPr>
            <p:nvPr/>
          </p:nvSpPr>
          <p:spPr bwMode="auto">
            <a:xfrm rot="10800000" flipH="1">
              <a:off x="0" y="294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8" name="Line 22"/>
            <p:cNvSpPr>
              <a:spLocks noChangeShapeType="1"/>
            </p:cNvSpPr>
            <p:nvPr/>
          </p:nvSpPr>
          <p:spPr bwMode="auto">
            <a:xfrm rot="10800000" flipH="1">
              <a:off x="0" y="312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9" name="Line 23"/>
            <p:cNvSpPr>
              <a:spLocks noChangeShapeType="1"/>
            </p:cNvSpPr>
            <p:nvPr/>
          </p:nvSpPr>
          <p:spPr bwMode="auto">
            <a:xfrm rot="10800000" flipH="1">
              <a:off x="0" y="331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0" name="Line 24"/>
            <p:cNvSpPr>
              <a:spLocks noChangeShapeType="1"/>
            </p:cNvSpPr>
            <p:nvPr/>
          </p:nvSpPr>
          <p:spPr bwMode="auto">
            <a:xfrm rot="10800000" flipH="1">
              <a:off x="0" y="349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1" name="Line 25"/>
            <p:cNvSpPr>
              <a:spLocks noChangeShapeType="1"/>
            </p:cNvSpPr>
            <p:nvPr/>
          </p:nvSpPr>
          <p:spPr bwMode="auto">
            <a:xfrm rot="10800000" flipH="1">
              <a:off x="0" y="368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2" name="Line 26"/>
            <p:cNvSpPr>
              <a:spLocks noChangeShapeType="1"/>
            </p:cNvSpPr>
            <p:nvPr/>
          </p:nvSpPr>
          <p:spPr bwMode="auto">
            <a:xfrm rot="10800000" flipH="1">
              <a:off x="0" y="386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3" name="Line 27"/>
            <p:cNvSpPr>
              <a:spLocks noChangeShapeType="1"/>
            </p:cNvSpPr>
            <p:nvPr/>
          </p:nvSpPr>
          <p:spPr bwMode="auto">
            <a:xfrm rot="10800000" flipH="1">
              <a:off x="0" y="404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4" name="Line 28"/>
            <p:cNvSpPr>
              <a:spLocks noChangeShapeType="1"/>
            </p:cNvSpPr>
            <p:nvPr/>
          </p:nvSpPr>
          <p:spPr bwMode="auto">
            <a:xfrm rot="10800000" flipH="1">
              <a:off x="0" y="423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grpSp>
        <p:nvGrpSpPr>
          <p:cNvPr id="19518" name="Group 62"/>
          <p:cNvGrpSpPr>
            <a:grpSpLocks/>
          </p:cNvGrpSpPr>
          <p:nvPr/>
        </p:nvGrpSpPr>
        <p:grpSpPr bwMode="auto">
          <a:xfrm>
            <a:off x="1706563" y="1652182"/>
            <a:ext cx="4559300" cy="3371850"/>
            <a:chOff x="0" y="0"/>
            <a:chExt cx="5744" cy="4248"/>
          </a:xfrm>
        </p:grpSpPr>
        <p:sp>
          <p:nvSpPr>
            <p:cNvPr id="19486" name="Line 30"/>
            <p:cNvSpPr>
              <a:spLocks noChangeShapeType="1"/>
            </p:cNvSpPr>
            <p:nvPr/>
          </p:nvSpPr>
          <p:spPr bwMode="auto">
            <a:xfrm rot="10800000">
              <a:off x="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7" name="Line 31"/>
            <p:cNvSpPr>
              <a:spLocks noChangeShapeType="1"/>
            </p:cNvSpPr>
            <p:nvPr/>
          </p:nvSpPr>
          <p:spPr bwMode="auto">
            <a:xfrm rot="10800000">
              <a:off x="18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8" name="Line 32"/>
            <p:cNvSpPr>
              <a:spLocks noChangeShapeType="1"/>
            </p:cNvSpPr>
            <p:nvPr/>
          </p:nvSpPr>
          <p:spPr bwMode="auto">
            <a:xfrm rot="10800000">
              <a:off x="37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9" name="Line 33"/>
            <p:cNvSpPr>
              <a:spLocks noChangeShapeType="1"/>
            </p:cNvSpPr>
            <p:nvPr/>
          </p:nvSpPr>
          <p:spPr bwMode="auto">
            <a:xfrm rot="10800000">
              <a:off x="55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0" name="Line 34"/>
            <p:cNvSpPr>
              <a:spLocks noChangeShapeType="1"/>
            </p:cNvSpPr>
            <p:nvPr/>
          </p:nvSpPr>
          <p:spPr bwMode="auto">
            <a:xfrm rot="10800000">
              <a:off x="740"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1" name="Line 35"/>
            <p:cNvSpPr>
              <a:spLocks noChangeShapeType="1"/>
            </p:cNvSpPr>
            <p:nvPr/>
          </p:nvSpPr>
          <p:spPr bwMode="auto">
            <a:xfrm rot="10800000">
              <a:off x="92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2" name="Line 36"/>
            <p:cNvSpPr>
              <a:spLocks noChangeShapeType="1"/>
            </p:cNvSpPr>
            <p:nvPr/>
          </p:nvSpPr>
          <p:spPr bwMode="auto">
            <a:xfrm rot="10800000">
              <a:off x="111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3" name="Line 37"/>
            <p:cNvSpPr>
              <a:spLocks noChangeShapeType="1"/>
            </p:cNvSpPr>
            <p:nvPr/>
          </p:nvSpPr>
          <p:spPr bwMode="auto">
            <a:xfrm rot="10800000">
              <a:off x="129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4" name="Line 38"/>
            <p:cNvSpPr>
              <a:spLocks noChangeShapeType="1"/>
            </p:cNvSpPr>
            <p:nvPr/>
          </p:nvSpPr>
          <p:spPr bwMode="auto">
            <a:xfrm rot="10800000">
              <a:off x="148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5" name="Line 39"/>
            <p:cNvSpPr>
              <a:spLocks noChangeShapeType="1"/>
            </p:cNvSpPr>
            <p:nvPr/>
          </p:nvSpPr>
          <p:spPr bwMode="auto">
            <a:xfrm rot="10800000">
              <a:off x="166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6" name="Line 40"/>
            <p:cNvSpPr>
              <a:spLocks noChangeShapeType="1"/>
            </p:cNvSpPr>
            <p:nvPr/>
          </p:nvSpPr>
          <p:spPr bwMode="auto">
            <a:xfrm rot="10800000">
              <a:off x="185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7" name="Line 41"/>
            <p:cNvSpPr>
              <a:spLocks noChangeShapeType="1"/>
            </p:cNvSpPr>
            <p:nvPr/>
          </p:nvSpPr>
          <p:spPr bwMode="auto">
            <a:xfrm rot="10800000">
              <a:off x="203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8" name="Line 42"/>
            <p:cNvSpPr>
              <a:spLocks noChangeShapeType="1"/>
            </p:cNvSpPr>
            <p:nvPr/>
          </p:nvSpPr>
          <p:spPr bwMode="auto">
            <a:xfrm rot="10800000">
              <a:off x="222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9" name="Line 43"/>
            <p:cNvSpPr>
              <a:spLocks noChangeShapeType="1"/>
            </p:cNvSpPr>
            <p:nvPr/>
          </p:nvSpPr>
          <p:spPr bwMode="auto">
            <a:xfrm rot="10800000">
              <a:off x="240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0" name="Line 44"/>
            <p:cNvSpPr>
              <a:spLocks noChangeShapeType="1"/>
            </p:cNvSpPr>
            <p:nvPr/>
          </p:nvSpPr>
          <p:spPr bwMode="auto">
            <a:xfrm rot="10800000">
              <a:off x="259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1" name="Line 45"/>
            <p:cNvSpPr>
              <a:spLocks noChangeShapeType="1"/>
            </p:cNvSpPr>
            <p:nvPr/>
          </p:nvSpPr>
          <p:spPr bwMode="auto">
            <a:xfrm rot="10800000">
              <a:off x="277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2" name="Line 46"/>
            <p:cNvSpPr>
              <a:spLocks noChangeShapeType="1"/>
            </p:cNvSpPr>
            <p:nvPr/>
          </p:nvSpPr>
          <p:spPr bwMode="auto">
            <a:xfrm rot="10800000">
              <a:off x="296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3" name="Line 47"/>
            <p:cNvSpPr>
              <a:spLocks noChangeShapeType="1"/>
            </p:cNvSpPr>
            <p:nvPr/>
          </p:nvSpPr>
          <p:spPr bwMode="auto">
            <a:xfrm rot="10800000">
              <a:off x="314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4" name="Line 48"/>
            <p:cNvSpPr>
              <a:spLocks noChangeShapeType="1"/>
            </p:cNvSpPr>
            <p:nvPr/>
          </p:nvSpPr>
          <p:spPr bwMode="auto">
            <a:xfrm rot="10800000">
              <a:off x="3333"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5" name="Line 49"/>
            <p:cNvSpPr>
              <a:spLocks noChangeShapeType="1"/>
            </p:cNvSpPr>
            <p:nvPr/>
          </p:nvSpPr>
          <p:spPr bwMode="auto">
            <a:xfrm rot="10800000">
              <a:off x="351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6" name="Line 50"/>
            <p:cNvSpPr>
              <a:spLocks noChangeShapeType="1"/>
            </p:cNvSpPr>
            <p:nvPr/>
          </p:nvSpPr>
          <p:spPr bwMode="auto">
            <a:xfrm rot="10800000">
              <a:off x="370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7" name="Line 51"/>
            <p:cNvSpPr>
              <a:spLocks noChangeShapeType="1"/>
            </p:cNvSpPr>
            <p:nvPr/>
          </p:nvSpPr>
          <p:spPr bwMode="auto">
            <a:xfrm rot="10800000">
              <a:off x="388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8" name="Line 52"/>
            <p:cNvSpPr>
              <a:spLocks noChangeShapeType="1"/>
            </p:cNvSpPr>
            <p:nvPr/>
          </p:nvSpPr>
          <p:spPr bwMode="auto">
            <a:xfrm rot="10800000">
              <a:off x="407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9" name="Line 53"/>
            <p:cNvSpPr>
              <a:spLocks noChangeShapeType="1"/>
            </p:cNvSpPr>
            <p:nvPr/>
          </p:nvSpPr>
          <p:spPr bwMode="auto">
            <a:xfrm rot="10800000">
              <a:off x="426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0" name="Line 54"/>
            <p:cNvSpPr>
              <a:spLocks noChangeShapeType="1"/>
            </p:cNvSpPr>
            <p:nvPr/>
          </p:nvSpPr>
          <p:spPr bwMode="auto">
            <a:xfrm rot="10800000">
              <a:off x="444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1" name="Line 55"/>
            <p:cNvSpPr>
              <a:spLocks noChangeShapeType="1"/>
            </p:cNvSpPr>
            <p:nvPr/>
          </p:nvSpPr>
          <p:spPr bwMode="auto">
            <a:xfrm rot="10800000">
              <a:off x="4632"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2" name="Line 56"/>
            <p:cNvSpPr>
              <a:spLocks noChangeShapeType="1"/>
            </p:cNvSpPr>
            <p:nvPr/>
          </p:nvSpPr>
          <p:spPr bwMode="auto">
            <a:xfrm rot="10800000">
              <a:off x="481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3" name="Line 57"/>
            <p:cNvSpPr>
              <a:spLocks noChangeShapeType="1"/>
            </p:cNvSpPr>
            <p:nvPr/>
          </p:nvSpPr>
          <p:spPr bwMode="auto">
            <a:xfrm rot="10800000">
              <a:off x="500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4" name="Line 58"/>
            <p:cNvSpPr>
              <a:spLocks noChangeShapeType="1"/>
            </p:cNvSpPr>
            <p:nvPr/>
          </p:nvSpPr>
          <p:spPr bwMode="auto">
            <a:xfrm rot="10800000">
              <a:off x="518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5" name="Line 59"/>
            <p:cNvSpPr>
              <a:spLocks noChangeShapeType="1"/>
            </p:cNvSpPr>
            <p:nvPr/>
          </p:nvSpPr>
          <p:spPr bwMode="auto">
            <a:xfrm rot="10800000">
              <a:off x="537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6" name="Line 60"/>
            <p:cNvSpPr>
              <a:spLocks noChangeShapeType="1"/>
            </p:cNvSpPr>
            <p:nvPr/>
          </p:nvSpPr>
          <p:spPr bwMode="auto">
            <a:xfrm rot="10800000">
              <a:off x="555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7" name="Line 61"/>
            <p:cNvSpPr>
              <a:spLocks noChangeShapeType="1"/>
            </p:cNvSpPr>
            <p:nvPr/>
          </p:nvSpPr>
          <p:spPr bwMode="auto">
            <a:xfrm rot="10800000">
              <a:off x="5743" y="4"/>
              <a:ext cx="1"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19" name="Rectangle 63"/>
          <p:cNvSpPr>
            <a:spLocks/>
          </p:cNvSpPr>
          <p:nvPr/>
        </p:nvSpPr>
        <p:spPr bwMode="auto">
          <a:xfrm>
            <a:off x="6503988" y="5220494"/>
            <a:ext cx="2253659"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Row Buffer (4 Kbytes)</a:t>
            </a:r>
          </a:p>
        </p:txBody>
      </p:sp>
      <p:sp>
        <p:nvSpPr>
          <p:cNvPr id="19520" name="Line 64"/>
          <p:cNvSpPr>
            <a:spLocks noChangeShapeType="1"/>
          </p:cNvSpPr>
          <p:nvPr/>
        </p:nvSpPr>
        <p:spPr bwMode="auto">
          <a:xfrm rot="10800000" flipH="1">
            <a:off x="431800" y="6323401"/>
            <a:ext cx="8390732" cy="794"/>
          </a:xfrm>
          <a:prstGeom prst="line">
            <a:avLst/>
          </a:prstGeom>
          <a:noFill/>
          <a:ln w="2032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1" name="Line 65"/>
          <p:cNvSpPr>
            <a:spLocks noChangeShapeType="1"/>
          </p:cNvSpPr>
          <p:nvPr/>
        </p:nvSpPr>
        <p:spPr bwMode="auto">
          <a:xfrm>
            <a:off x="4064000" y="5530444"/>
            <a:ext cx="0" cy="798513"/>
          </a:xfrm>
          <a:prstGeom prst="line">
            <a:avLst/>
          </a:prstGeom>
          <a:noFill/>
          <a:ln w="1016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2" name="Rectangle 66"/>
          <p:cNvSpPr>
            <a:spLocks/>
          </p:cNvSpPr>
          <p:nvPr/>
        </p:nvSpPr>
        <p:spPr bwMode="auto">
          <a:xfrm>
            <a:off x="7342982" y="6401594"/>
            <a:ext cx="628377"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Data Bus</a:t>
            </a:r>
          </a:p>
        </p:txBody>
      </p:sp>
      <p:sp>
        <p:nvSpPr>
          <p:cNvPr id="19523" name="Rectangle 67"/>
          <p:cNvSpPr>
            <a:spLocks/>
          </p:cNvSpPr>
          <p:nvPr/>
        </p:nvSpPr>
        <p:spPr bwMode="auto">
          <a:xfrm>
            <a:off x="4149725" y="5791994"/>
            <a:ext cx="397545"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8 bits</a:t>
            </a:r>
          </a:p>
        </p:txBody>
      </p:sp>
      <p:sp>
        <p:nvSpPr>
          <p:cNvPr id="19524" name="Rectangle 68"/>
          <p:cNvSpPr>
            <a:spLocks/>
          </p:cNvSpPr>
          <p:nvPr/>
        </p:nvSpPr>
        <p:spPr bwMode="auto">
          <a:xfrm>
            <a:off x="6484938" y="3118644"/>
            <a:ext cx="164186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DRAM </a:t>
            </a:r>
            <a:r>
              <a:rPr kumimoji="0" lang="en-US" sz="1800" b="0" i="0" u="none" strike="noStrike" kern="1200" cap="none" spc="0" normalizeH="0" baseline="0" noProof="0" dirty="0" err="1">
                <a:ln>
                  <a:noFill/>
                </a:ln>
                <a:solidFill>
                  <a:srgbClr val="000000"/>
                </a:solidFill>
                <a:effectLst/>
                <a:uLnTx/>
                <a:uFillTx/>
                <a:latin typeface="Myriad Pro Bold Cond"/>
                <a:ea typeface="ＭＳ Ｐゴシック" charset="0"/>
                <a:cs typeface="Myriad Pro Bold Cond" charset="0"/>
                <a:sym typeface="Myriad Pro Bold Cond" charset="0"/>
              </a:rPr>
              <a:t>subarray</a:t>
            </a: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19525" name="Line 69"/>
          <p:cNvSpPr>
            <a:spLocks noChangeShapeType="1"/>
          </p:cNvSpPr>
          <p:nvPr/>
        </p:nvSpPr>
        <p:spPr bwMode="auto">
          <a:xfrm rot="10800000" flipH="1">
            <a:off x="1701800" y="1408501"/>
            <a:ext cx="4568825" cy="794"/>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6" name="Rectangle 70"/>
          <p:cNvSpPr>
            <a:spLocks/>
          </p:cNvSpPr>
          <p:nvPr/>
        </p:nvSpPr>
        <p:spPr bwMode="auto">
          <a:xfrm>
            <a:off x="3689350" y="1124744"/>
            <a:ext cx="898195"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4 Kbytes</a:t>
            </a:r>
          </a:p>
        </p:txBody>
      </p:sp>
      <p:grpSp>
        <p:nvGrpSpPr>
          <p:cNvPr id="19558" name="Group 102"/>
          <p:cNvGrpSpPr>
            <a:grpSpLocks/>
          </p:cNvGrpSpPr>
          <p:nvPr/>
        </p:nvGrpSpPr>
        <p:grpSpPr bwMode="auto">
          <a:xfrm>
            <a:off x="1784350" y="5016888"/>
            <a:ext cx="4400550" cy="266700"/>
            <a:chOff x="0" y="0"/>
            <a:chExt cx="5544" cy="336"/>
          </a:xfrm>
        </p:grpSpPr>
        <p:sp>
          <p:nvSpPr>
            <p:cNvPr id="19527" name="Line 71"/>
            <p:cNvSpPr>
              <a:spLocks noChangeShapeType="1"/>
            </p:cNvSpPr>
            <p:nvPr/>
          </p:nvSpPr>
          <p:spPr bwMode="auto">
            <a:xfrm>
              <a:off x="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8" name="Line 72"/>
            <p:cNvSpPr>
              <a:spLocks noChangeShapeType="1"/>
            </p:cNvSpPr>
            <p:nvPr/>
          </p:nvSpPr>
          <p:spPr bwMode="auto">
            <a:xfrm>
              <a:off x="18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9" name="Line 73"/>
            <p:cNvSpPr>
              <a:spLocks noChangeShapeType="1"/>
            </p:cNvSpPr>
            <p:nvPr/>
          </p:nvSpPr>
          <p:spPr bwMode="auto">
            <a:xfrm>
              <a:off x="36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0" name="Line 74"/>
            <p:cNvSpPr>
              <a:spLocks noChangeShapeType="1"/>
            </p:cNvSpPr>
            <p:nvPr/>
          </p:nvSpPr>
          <p:spPr bwMode="auto">
            <a:xfrm>
              <a:off x="55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1" name="Line 75"/>
            <p:cNvSpPr>
              <a:spLocks noChangeShapeType="1"/>
            </p:cNvSpPr>
            <p:nvPr/>
          </p:nvSpPr>
          <p:spPr bwMode="auto">
            <a:xfrm>
              <a:off x="73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2" name="Line 76"/>
            <p:cNvSpPr>
              <a:spLocks noChangeShapeType="1"/>
            </p:cNvSpPr>
            <p:nvPr/>
          </p:nvSpPr>
          <p:spPr bwMode="auto">
            <a:xfrm>
              <a:off x="92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3" name="Line 77"/>
            <p:cNvSpPr>
              <a:spLocks noChangeShapeType="1"/>
            </p:cNvSpPr>
            <p:nvPr/>
          </p:nvSpPr>
          <p:spPr bwMode="auto">
            <a:xfrm>
              <a:off x="110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4" name="Line 78"/>
            <p:cNvSpPr>
              <a:spLocks noChangeShapeType="1"/>
            </p:cNvSpPr>
            <p:nvPr/>
          </p:nvSpPr>
          <p:spPr bwMode="auto">
            <a:xfrm>
              <a:off x="129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5" name="Line 79"/>
            <p:cNvSpPr>
              <a:spLocks noChangeShapeType="1"/>
            </p:cNvSpPr>
            <p:nvPr/>
          </p:nvSpPr>
          <p:spPr bwMode="auto">
            <a:xfrm>
              <a:off x="147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6" name="Line 80"/>
            <p:cNvSpPr>
              <a:spLocks noChangeShapeType="1"/>
            </p:cNvSpPr>
            <p:nvPr/>
          </p:nvSpPr>
          <p:spPr bwMode="auto">
            <a:xfrm>
              <a:off x="166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7" name="Line 81"/>
            <p:cNvSpPr>
              <a:spLocks noChangeShapeType="1"/>
            </p:cNvSpPr>
            <p:nvPr/>
          </p:nvSpPr>
          <p:spPr bwMode="auto">
            <a:xfrm>
              <a:off x="184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8" name="Line 82"/>
            <p:cNvSpPr>
              <a:spLocks noChangeShapeType="1"/>
            </p:cNvSpPr>
            <p:nvPr/>
          </p:nvSpPr>
          <p:spPr bwMode="auto">
            <a:xfrm>
              <a:off x="203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9" name="Line 83"/>
            <p:cNvSpPr>
              <a:spLocks noChangeShapeType="1"/>
            </p:cNvSpPr>
            <p:nvPr/>
          </p:nvSpPr>
          <p:spPr bwMode="auto">
            <a:xfrm>
              <a:off x="221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0" name="Line 84"/>
            <p:cNvSpPr>
              <a:spLocks noChangeShapeType="1"/>
            </p:cNvSpPr>
            <p:nvPr/>
          </p:nvSpPr>
          <p:spPr bwMode="auto">
            <a:xfrm>
              <a:off x="240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1" name="Line 85"/>
            <p:cNvSpPr>
              <a:spLocks noChangeShapeType="1"/>
            </p:cNvSpPr>
            <p:nvPr/>
          </p:nvSpPr>
          <p:spPr bwMode="auto">
            <a:xfrm>
              <a:off x="258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2" name="Line 86"/>
            <p:cNvSpPr>
              <a:spLocks noChangeShapeType="1"/>
            </p:cNvSpPr>
            <p:nvPr/>
          </p:nvSpPr>
          <p:spPr bwMode="auto">
            <a:xfrm>
              <a:off x="277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3" name="Line 87"/>
            <p:cNvSpPr>
              <a:spLocks noChangeShapeType="1"/>
            </p:cNvSpPr>
            <p:nvPr/>
          </p:nvSpPr>
          <p:spPr bwMode="auto">
            <a:xfrm>
              <a:off x="295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4" name="Line 88"/>
            <p:cNvSpPr>
              <a:spLocks noChangeShapeType="1"/>
            </p:cNvSpPr>
            <p:nvPr/>
          </p:nvSpPr>
          <p:spPr bwMode="auto">
            <a:xfrm>
              <a:off x="314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5" name="Line 89"/>
            <p:cNvSpPr>
              <a:spLocks noChangeShapeType="1"/>
            </p:cNvSpPr>
            <p:nvPr/>
          </p:nvSpPr>
          <p:spPr bwMode="auto">
            <a:xfrm>
              <a:off x="332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6" name="Line 90"/>
            <p:cNvSpPr>
              <a:spLocks noChangeShapeType="1"/>
            </p:cNvSpPr>
            <p:nvPr/>
          </p:nvSpPr>
          <p:spPr bwMode="auto">
            <a:xfrm>
              <a:off x="351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7" name="Line 91"/>
            <p:cNvSpPr>
              <a:spLocks noChangeShapeType="1"/>
            </p:cNvSpPr>
            <p:nvPr/>
          </p:nvSpPr>
          <p:spPr bwMode="auto">
            <a:xfrm>
              <a:off x="369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8" name="Line 92"/>
            <p:cNvSpPr>
              <a:spLocks noChangeShapeType="1"/>
            </p:cNvSpPr>
            <p:nvPr/>
          </p:nvSpPr>
          <p:spPr bwMode="auto">
            <a:xfrm>
              <a:off x="388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9" name="Line 93"/>
            <p:cNvSpPr>
              <a:spLocks noChangeShapeType="1"/>
            </p:cNvSpPr>
            <p:nvPr/>
          </p:nvSpPr>
          <p:spPr bwMode="auto">
            <a:xfrm>
              <a:off x="406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0" name="Line 94"/>
            <p:cNvSpPr>
              <a:spLocks noChangeShapeType="1"/>
            </p:cNvSpPr>
            <p:nvPr/>
          </p:nvSpPr>
          <p:spPr bwMode="auto">
            <a:xfrm>
              <a:off x="425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1" name="Line 95"/>
            <p:cNvSpPr>
              <a:spLocks noChangeShapeType="1"/>
            </p:cNvSpPr>
            <p:nvPr/>
          </p:nvSpPr>
          <p:spPr bwMode="auto">
            <a:xfrm>
              <a:off x="443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2" name="Line 96"/>
            <p:cNvSpPr>
              <a:spLocks noChangeShapeType="1"/>
            </p:cNvSpPr>
            <p:nvPr/>
          </p:nvSpPr>
          <p:spPr bwMode="auto">
            <a:xfrm>
              <a:off x="461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3" name="Line 97"/>
            <p:cNvSpPr>
              <a:spLocks noChangeShapeType="1"/>
            </p:cNvSpPr>
            <p:nvPr/>
          </p:nvSpPr>
          <p:spPr bwMode="auto">
            <a:xfrm>
              <a:off x="480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4" name="Line 98"/>
            <p:cNvSpPr>
              <a:spLocks noChangeShapeType="1"/>
            </p:cNvSpPr>
            <p:nvPr/>
          </p:nvSpPr>
          <p:spPr bwMode="auto">
            <a:xfrm>
              <a:off x="498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5" name="Line 99"/>
            <p:cNvSpPr>
              <a:spLocks noChangeShapeType="1"/>
            </p:cNvSpPr>
            <p:nvPr/>
          </p:nvSpPr>
          <p:spPr bwMode="auto">
            <a:xfrm>
              <a:off x="517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6" name="Line 100"/>
            <p:cNvSpPr>
              <a:spLocks noChangeShapeType="1"/>
            </p:cNvSpPr>
            <p:nvPr/>
          </p:nvSpPr>
          <p:spPr bwMode="auto">
            <a:xfrm>
              <a:off x="535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7" name="Line 101"/>
            <p:cNvSpPr>
              <a:spLocks noChangeShapeType="1"/>
            </p:cNvSpPr>
            <p:nvPr/>
          </p:nvSpPr>
          <p:spPr bwMode="auto">
            <a:xfrm>
              <a:off x="554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59" name="Line 103"/>
          <p:cNvSpPr>
            <a:spLocks noChangeShapeType="1"/>
          </p:cNvSpPr>
          <p:nvPr/>
        </p:nvSpPr>
        <p:spPr bwMode="auto">
          <a:xfrm rot="10800000" flipH="1">
            <a:off x="1695450" y="5453451"/>
            <a:ext cx="4564063" cy="794"/>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0" name="Line 104"/>
          <p:cNvSpPr>
            <a:spLocks noChangeShapeType="1"/>
          </p:cNvSpPr>
          <p:nvPr/>
        </p:nvSpPr>
        <p:spPr bwMode="auto">
          <a:xfrm rot="10800000" flipH="1">
            <a:off x="1701800" y="5270094"/>
            <a:ext cx="45640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nvGrpSpPr>
          <p:cNvPr id="19593" name="Group 137"/>
          <p:cNvGrpSpPr>
            <a:grpSpLocks/>
          </p:cNvGrpSpPr>
          <p:nvPr/>
        </p:nvGrpSpPr>
        <p:grpSpPr bwMode="auto">
          <a:xfrm>
            <a:off x="1701800" y="5263744"/>
            <a:ext cx="4559300" cy="190500"/>
            <a:chOff x="0" y="0"/>
            <a:chExt cx="5744" cy="240"/>
          </a:xfrm>
        </p:grpSpPr>
        <p:sp>
          <p:nvSpPr>
            <p:cNvPr id="19561" name="Line 105"/>
            <p:cNvSpPr>
              <a:spLocks noChangeShapeType="1"/>
            </p:cNvSpPr>
            <p:nvPr/>
          </p:nvSpPr>
          <p:spPr bwMode="auto">
            <a:xfrm rot="10800000">
              <a:off x="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2" name="Line 106"/>
            <p:cNvSpPr>
              <a:spLocks noChangeShapeType="1"/>
            </p:cNvSpPr>
            <p:nvPr/>
          </p:nvSpPr>
          <p:spPr bwMode="auto">
            <a:xfrm rot="10800000">
              <a:off x="18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3" name="Line 107"/>
            <p:cNvSpPr>
              <a:spLocks noChangeShapeType="1"/>
            </p:cNvSpPr>
            <p:nvPr/>
          </p:nvSpPr>
          <p:spPr bwMode="auto">
            <a:xfrm rot="10800000">
              <a:off x="37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4" name="Line 108"/>
            <p:cNvSpPr>
              <a:spLocks noChangeShapeType="1"/>
            </p:cNvSpPr>
            <p:nvPr/>
          </p:nvSpPr>
          <p:spPr bwMode="auto">
            <a:xfrm rot="10800000">
              <a:off x="55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5" name="Line 109"/>
            <p:cNvSpPr>
              <a:spLocks noChangeShapeType="1"/>
            </p:cNvSpPr>
            <p:nvPr/>
          </p:nvSpPr>
          <p:spPr bwMode="auto">
            <a:xfrm rot="10800000">
              <a:off x="740"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6" name="Line 110"/>
            <p:cNvSpPr>
              <a:spLocks noChangeShapeType="1"/>
            </p:cNvSpPr>
            <p:nvPr/>
          </p:nvSpPr>
          <p:spPr bwMode="auto">
            <a:xfrm rot="10800000">
              <a:off x="92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7" name="Line 111"/>
            <p:cNvSpPr>
              <a:spLocks noChangeShapeType="1"/>
            </p:cNvSpPr>
            <p:nvPr/>
          </p:nvSpPr>
          <p:spPr bwMode="auto">
            <a:xfrm rot="10800000">
              <a:off x="111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8" name="Line 112"/>
            <p:cNvSpPr>
              <a:spLocks noChangeShapeType="1"/>
            </p:cNvSpPr>
            <p:nvPr/>
          </p:nvSpPr>
          <p:spPr bwMode="auto">
            <a:xfrm rot="10800000">
              <a:off x="129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9" name="Line 113"/>
            <p:cNvSpPr>
              <a:spLocks noChangeShapeType="1"/>
            </p:cNvSpPr>
            <p:nvPr/>
          </p:nvSpPr>
          <p:spPr bwMode="auto">
            <a:xfrm rot="10800000">
              <a:off x="148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0" name="Line 114"/>
            <p:cNvSpPr>
              <a:spLocks noChangeShapeType="1"/>
            </p:cNvSpPr>
            <p:nvPr/>
          </p:nvSpPr>
          <p:spPr bwMode="auto">
            <a:xfrm rot="10800000">
              <a:off x="166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1" name="Line 115"/>
            <p:cNvSpPr>
              <a:spLocks noChangeShapeType="1"/>
            </p:cNvSpPr>
            <p:nvPr/>
          </p:nvSpPr>
          <p:spPr bwMode="auto">
            <a:xfrm rot="10800000">
              <a:off x="185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2" name="Line 116"/>
            <p:cNvSpPr>
              <a:spLocks noChangeShapeType="1"/>
            </p:cNvSpPr>
            <p:nvPr/>
          </p:nvSpPr>
          <p:spPr bwMode="auto">
            <a:xfrm rot="10800000">
              <a:off x="203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3" name="Line 117"/>
            <p:cNvSpPr>
              <a:spLocks noChangeShapeType="1"/>
            </p:cNvSpPr>
            <p:nvPr/>
          </p:nvSpPr>
          <p:spPr bwMode="auto">
            <a:xfrm rot="10800000">
              <a:off x="222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4" name="Line 118"/>
            <p:cNvSpPr>
              <a:spLocks noChangeShapeType="1"/>
            </p:cNvSpPr>
            <p:nvPr/>
          </p:nvSpPr>
          <p:spPr bwMode="auto">
            <a:xfrm rot="10800000">
              <a:off x="240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5" name="Line 119"/>
            <p:cNvSpPr>
              <a:spLocks noChangeShapeType="1"/>
            </p:cNvSpPr>
            <p:nvPr/>
          </p:nvSpPr>
          <p:spPr bwMode="auto">
            <a:xfrm rot="10800000">
              <a:off x="259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6" name="Line 120"/>
            <p:cNvSpPr>
              <a:spLocks noChangeShapeType="1"/>
            </p:cNvSpPr>
            <p:nvPr/>
          </p:nvSpPr>
          <p:spPr bwMode="auto">
            <a:xfrm rot="10800000">
              <a:off x="277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7" name="Line 121"/>
            <p:cNvSpPr>
              <a:spLocks noChangeShapeType="1"/>
            </p:cNvSpPr>
            <p:nvPr/>
          </p:nvSpPr>
          <p:spPr bwMode="auto">
            <a:xfrm rot="10800000">
              <a:off x="296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8" name="Line 122"/>
            <p:cNvSpPr>
              <a:spLocks noChangeShapeType="1"/>
            </p:cNvSpPr>
            <p:nvPr/>
          </p:nvSpPr>
          <p:spPr bwMode="auto">
            <a:xfrm rot="10800000">
              <a:off x="314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9" name="Line 123"/>
            <p:cNvSpPr>
              <a:spLocks noChangeShapeType="1"/>
            </p:cNvSpPr>
            <p:nvPr/>
          </p:nvSpPr>
          <p:spPr bwMode="auto">
            <a:xfrm rot="10800000">
              <a:off x="3333"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0" name="Line 124"/>
            <p:cNvSpPr>
              <a:spLocks noChangeShapeType="1"/>
            </p:cNvSpPr>
            <p:nvPr/>
          </p:nvSpPr>
          <p:spPr bwMode="auto">
            <a:xfrm rot="10800000">
              <a:off x="351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1" name="Line 125"/>
            <p:cNvSpPr>
              <a:spLocks noChangeShapeType="1"/>
            </p:cNvSpPr>
            <p:nvPr/>
          </p:nvSpPr>
          <p:spPr bwMode="auto">
            <a:xfrm rot="10800000">
              <a:off x="370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2" name="Line 126"/>
            <p:cNvSpPr>
              <a:spLocks noChangeShapeType="1"/>
            </p:cNvSpPr>
            <p:nvPr/>
          </p:nvSpPr>
          <p:spPr bwMode="auto">
            <a:xfrm rot="10800000">
              <a:off x="388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3" name="Line 127"/>
            <p:cNvSpPr>
              <a:spLocks noChangeShapeType="1"/>
            </p:cNvSpPr>
            <p:nvPr/>
          </p:nvSpPr>
          <p:spPr bwMode="auto">
            <a:xfrm rot="10800000">
              <a:off x="407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4" name="Line 128"/>
            <p:cNvSpPr>
              <a:spLocks noChangeShapeType="1"/>
            </p:cNvSpPr>
            <p:nvPr/>
          </p:nvSpPr>
          <p:spPr bwMode="auto">
            <a:xfrm rot="10800000">
              <a:off x="426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5" name="Line 129"/>
            <p:cNvSpPr>
              <a:spLocks noChangeShapeType="1"/>
            </p:cNvSpPr>
            <p:nvPr/>
          </p:nvSpPr>
          <p:spPr bwMode="auto">
            <a:xfrm rot="10800000">
              <a:off x="444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6" name="Line 130"/>
            <p:cNvSpPr>
              <a:spLocks noChangeShapeType="1"/>
            </p:cNvSpPr>
            <p:nvPr/>
          </p:nvSpPr>
          <p:spPr bwMode="auto">
            <a:xfrm rot="10800000">
              <a:off x="4632"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7" name="Line 131"/>
            <p:cNvSpPr>
              <a:spLocks noChangeShapeType="1"/>
            </p:cNvSpPr>
            <p:nvPr/>
          </p:nvSpPr>
          <p:spPr bwMode="auto">
            <a:xfrm rot="10800000">
              <a:off x="481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8" name="Line 132"/>
            <p:cNvSpPr>
              <a:spLocks noChangeShapeType="1"/>
            </p:cNvSpPr>
            <p:nvPr/>
          </p:nvSpPr>
          <p:spPr bwMode="auto">
            <a:xfrm rot="10800000">
              <a:off x="500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9" name="Line 133"/>
            <p:cNvSpPr>
              <a:spLocks noChangeShapeType="1"/>
            </p:cNvSpPr>
            <p:nvPr/>
          </p:nvSpPr>
          <p:spPr bwMode="auto">
            <a:xfrm rot="10800000">
              <a:off x="518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0" name="Line 134"/>
            <p:cNvSpPr>
              <a:spLocks noChangeShapeType="1"/>
            </p:cNvSpPr>
            <p:nvPr/>
          </p:nvSpPr>
          <p:spPr bwMode="auto">
            <a:xfrm rot="10800000">
              <a:off x="537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1" name="Line 135"/>
            <p:cNvSpPr>
              <a:spLocks noChangeShapeType="1"/>
            </p:cNvSpPr>
            <p:nvPr/>
          </p:nvSpPr>
          <p:spPr bwMode="auto">
            <a:xfrm rot="10800000">
              <a:off x="555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2" name="Line 136"/>
            <p:cNvSpPr>
              <a:spLocks noChangeShapeType="1"/>
            </p:cNvSpPr>
            <p:nvPr/>
          </p:nvSpPr>
          <p:spPr bwMode="auto">
            <a:xfrm rot="10800000">
              <a:off x="5743" y="0"/>
              <a:ext cx="1"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94" name="Rectangle 138"/>
          <p:cNvSpPr>
            <a:spLocks/>
          </p:cNvSpPr>
          <p:nvPr/>
        </p:nvSpPr>
        <p:spPr bwMode="auto">
          <a:xfrm>
            <a:off x="6369050" y="2041833"/>
            <a:ext cx="1372171"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1: Activate row A</a:t>
            </a:r>
          </a:p>
        </p:txBody>
      </p:sp>
      <p:sp>
        <p:nvSpPr>
          <p:cNvPr id="19595" name="Freeform 139"/>
          <p:cNvSpPr>
            <a:spLocks/>
          </p:cNvSpPr>
          <p:nvPr/>
        </p:nvSpPr>
        <p:spPr bwMode="auto">
          <a:xfrm>
            <a:off x="922338" y="2187963"/>
            <a:ext cx="742950" cy="32321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none" w="med" len="med"/>
            <a:tailEnd type="triangl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6" name="Rectangle 140"/>
          <p:cNvSpPr>
            <a:spLocks/>
          </p:cNvSpPr>
          <p:nvPr/>
        </p:nvSpPr>
        <p:spPr bwMode="auto">
          <a:xfrm>
            <a:off x="179512" y="3124251"/>
            <a:ext cx="800100" cy="430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 row</a:t>
            </a:r>
          </a:p>
        </p:txBody>
      </p:sp>
      <p:sp>
        <p:nvSpPr>
          <p:cNvPr id="19597" name="Rectangle 141"/>
          <p:cNvSpPr>
            <a:spLocks/>
          </p:cNvSpPr>
          <p:nvPr/>
        </p:nvSpPr>
        <p:spPr bwMode="auto">
          <a:xfrm>
            <a:off x="6369050" y="2638733"/>
            <a:ext cx="1372171"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2: Activate row B</a:t>
            </a:r>
          </a:p>
        </p:txBody>
      </p:sp>
      <p:sp>
        <p:nvSpPr>
          <p:cNvPr id="19598" name="Freeform 142"/>
          <p:cNvSpPr>
            <a:spLocks/>
          </p:cNvSpPr>
          <p:nvPr/>
        </p:nvSpPr>
        <p:spPr bwMode="auto">
          <a:xfrm>
            <a:off x="1079500" y="2793594"/>
            <a:ext cx="571500" cy="25082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triangl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9" name="Rectangle 143"/>
          <p:cNvSpPr>
            <a:spLocks/>
          </p:cNvSpPr>
          <p:nvPr/>
        </p:nvSpPr>
        <p:spPr bwMode="auto">
          <a:xfrm>
            <a:off x="1142926" y="4181267"/>
            <a:ext cx="547626" cy="61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row</a:t>
            </a:r>
          </a:p>
        </p:txBody>
      </p:sp>
      <p:sp>
        <p:nvSpPr>
          <p:cNvPr id="19601" name="Rectangle 145"/>
          <p:cNvSpPr>
            <a:spLocks/>
          </p:cNvSpPr>
          <p:nvPr/>
        </p:nvSpPr>
        <p:spPr bwMode="auto">
          <a:xfrm>
            <a:off x="450850" y="739775"/>
            <a:ext cx="7346950" cy="5524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2" name="TextBox 1"/>
          <p:cNvSpPr txBox="1"/>
          <p:nvPr/>
        </p:nvSpPr>
        <p:spPr>
          <a:xfrm>
            <a:off x="6751703" y="1218763"/>
            <a:ext cx="228479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Times New Roman" panose="02020603050405020304" pitchFamily="18" charset="0"/>
                <a:ea typeface="ヒラギノ角ゴ ProN W6"/>
                <a:cs typeface="Times New Roman" panose="02020603050405020304" pitchFamily="18" charset="0"/>
              </a:rPr>
              <a:t>Negligible HW cost</a:t>
            </a:r>
          </a:p>
        </p:txBody>
      </p:sp>
      <p:sp>
        <p:nvSpPr>
          <p:cNvPr id="147" name="TextBox 146"/>
          <p:cNvSpPr txBox="1"/>
          <p:nvPr/>
        </p:nvSpPr>
        <p:spPr>
          <a:xfrm>
            <a:off x="5034118" y="836712"/>
            <a:ext cx="400237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Myriad Pro Bold Cond"/>
                <a:ea typeface="ヒラギノ角ゴ ProN W6"/>
              </a:rPr>
              <a:t>   </a:t>
            </a:r>
            <a:r>
              <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rPr>
              <a:t>Idea: Two consecutive </a:t>
            </a:r>
            <a:r>
              <a:rPr kumimoji="0" lang="en-US" sz="2000" b="1" i="0" u="none" strike="noStrike" kern="1200" cap="none" spc="0" normalizeH="0" baseline="0" noProof="0" dirty="0" err="1">
                <a:ln>
                  <a:noFill/>
                </a:ln>
                <a:solidFill>
                  <a:srgbClr val="008000"/>
                </a:solidFill>
                <a:effectLst/>
                <a:uLnTx/>
                <a:uFillTx/>
                <a:latin typeface="Times New Roman" charset="0"/>
                <a:ea typeface="Times New Roman" charset="0"/>
                <a:cs typeface="Times New Roman" charset="0"/>
              </a:rPr>
              <a:t>ACTivates</a:t>
            </a:r>
            <a:endPar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endParaRPr>
          </a:p>
        </p:txBody>
      </p:sp>
    </p:spTree>
    <p:extLst>
      <p:ext uri="{BB962C8B-B14F-4D97-AF65-F5344CB8AC3E}">
        <p14:creationId xmlns:p14="http://schemas.microsoft.com/office/powerpoint/2010/main" val="271523924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9594"/>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959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959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945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959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9457"/>
                                        </p:tgtEl>
                                        <p:attrNameLst>
                                          <p:attrName>style.visibility</p:attrName>
                                        </p:attrNameLst>
                                      </p:cBhvr>
                                      <p:to>
                                        <p:strVal val="visible"/>
                                      </p:to>
                                    </p:set>
                                  </p:childTnLst>
                                </p:cTn>
                              </p:par>
                              <p:par>
                                <p:cTn id="25" presetID="1" presetClass="exit" presetSubtype="0" fill="hold" grpId="1" nodeType="withEffect">
                                  <p:stCondLst>
                                    <p:cond delay="0"/>
                                  </p:stCondLst>
                                  <p:childTnLst>
                                    <p:set>
                                      <p:cBhvr>
                                        <p:cTn id="26" dur="1" fill="hold">
                                          <p:stCondLst>
                                            <p:cond delay="0"/>
                                          </p:stCondLst>
                                        </p:cTn>
                                        <p:tgtEl>
                                          <p:spTgt spid="19459"/>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19594"/>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9596"/>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959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95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1959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animBg="1"/>
      <p:bldP spid="19458" grpId="0" animBg="1"/>
      <p:bldP spid="19459" grpId="0" animBg="1"/>
      <p:bldP spid="19459" grpId="1" animBg="1"/>
      <p:bldP spid="19594" grpId="0" autoUpdateAnimBg="0"/>
      <p:bldP spid="19594" grpId="1"/>
      <p:bldP spid="19595" grpId="0" animBg="1"/>
      <p:bldP spid="19595" grpId="1" animBg="1"/>
      <p:bldP spid="19596" grpId="0" autoUpdateAnimBg="0"/>
      <p:bldP spid="19596" grpId="1"/>
      <p:bldP spid="19597" grpId="0" autoUpdateAnimBg="0"/>
      <p:bldP spid="19598" grpId="0" animBg="1"/>
      <p:bldP spid="19599" grpId="0" autoUpdateAnimBg="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fontScale="90000"/>
          </a:bodyPr>
          <a:lstStyle/>
          <a:p>
            <a:r>
              <a:rPr lang="en-US" dirty="0" err="1">
                <a:solidFill>
                  <a:srgbClr val="1A5712"/>
                </a:solidFill>
                <a:latin typeface="Garamond"/>
                <a:cs typeface="Garamond"/>
              </a:rPr>
              <a:t>RowClone</a:t>
            </a:r>
            <a:r>
              <a:rPr lang="en-US" dirty="0">
                <a:solidFill>
                  <a:srgbClr val="1A5712"/>
                </a:solidFill>
                <a:latin typeface="Garamond"/>
                <a:cs typeface="Garamond"/>
              </a:rPr>
              <a:t>: Latency and Energy Savings</a:t>
            </a:r>
          </a:p>
        </p:txBody>
      </p:sp>
      <p:graphicFrame>
        <p:nvGraphicFramePr>
          <p:cNvPr id="4" name="Chart 3"/>
          <p:cNvGraphicFramePr/>
          <p:nvPr/>
        </p:nvGraphicFramePr>
        <p:xfrm>
          <a:off x="457200" y="1447800"/>
          <a:ext cx="8077200" cy="4800600"/>
        </p:xfrm>
        <a:graphic>
          <a:graphicData uri="http://schemas.openxmlformats.org/drawingml/2006/chart">
            <c:chart xmlns:c="http://schemas.openxmlformats.org/drawingml/2006/chart" xmlns:r="http://schemas.openxmlformats.org/officeDocument/2006/relationships" r:id="rId2"/>
          </a:graphicData>
        </a:graphic>
      </p:graphicFrame>
      <p:cxnSp>
        <p:nvCxnSpPr>
          <p:cNvPr id="5" name="Straight Arrow Connector 4"/>
          <p:cNvCxnSpPr/>
          <p:nvPr/>
        </p:nvCxnSpPr>
        <p:spPr bwMode="auto">
          <a:xfrm rot="16200000" flipH="1">
            <a:off x="1409703" y="3695699"/>
            <a:ext cx="2819397" cy="1"/>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6" name="TextBox 5"/>
          <p:cNvSpPr txBox="1"/>
          <p:nvPr/>
        </p:nvSpPr>
        <p:spPr>
          <a:xfrm>
            <a:off x="2819400" y="2438400"/>
            <a:ext cx="992579"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11.6x</a:t>
            </a:r>
          </a:p>
        </p:txBody>
      </p:sp>
      <p:cxnSp>
        <p:nvCxnSpPr>
          <p:cNvPr id="7" name="Straight Arrow Connector 6"/>
          <p:cNvCxnSpPr/>
          <p:nvPr/>
        </p:nvCxnSpPr>
        <p:spPr bwMode="auto">
          <a:xfrm rot="16200000" flipH="1">
            <a:off x="4615523" y="3842676"/>
            <a:ext cx="3124200" cy="10847"/>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8" name="TextBox 7"/>
          <p:cNvSpPr txBox="1"/>
          <p:nvPr/>
        </p:nvSpPr>
        <p:spPr>
          <a:xfrm>
            <a:off x="6183045" y="2438400"/>
            <a:ext cx="713632"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74x</a:t>
            </a:r>
          </a:p>
        </p:txBody>
      </p:sp>
      <p:sp>
        <p:nvSpPr>
          <p:cNvPr id="10" name="Slide Number Placeholder 9"/>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11" name="Rectangle 10"/>
          <p:cNvSpPr/>
          <p:nvPr/>
        </p:nvSpPr>
        <p:spPr>
          <a:xfrm>
            <a:off x="251520" y="6165304"/>
            <a:ext cx="7848872" cy="67710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000000"/>
                </a:solidFill>
                <a:effectLst/>
                <a:uLnTx/>
                <a:uFillTx/>
                <a:latin typeface="Tahoma" charset="0"/>
                <a:ea typeface="+mn-ea"/>
                <a:cs typeface="+mn-cs"/>
              </a:rPr>
              <a:t>Seshadri et al., “</a:t>
            </a:r>
            <a:r>
              <a:rPr kumimoji="0" lang="en-US" altLang="ja-JP" sz="1900" b="0" i="0" u="none" strike="noStrike" kern="1200" cap="none" spc="0" normalizeH="0" baseline="0" noProof="0" dirty="0" err="1">
                <a:ln>
                  <a:noFill/>
                </a:ln>
                <a:solidFill>
                  <a:srgbClr val="0000FF"/>
                </a:solidFill>
                <a:effectLst/>
                <a:uLnTx/>
                <a:uFillTx/>
                <a:latin typeface="Tahoma" charset="0"/>
                <a:ea typeface="ＭＳ Ｐゴシック" panose="020B0600070205080204" pitchFamily="34" charset="-128"/>
                <a:cs typeface="+mn-cs"/>
              </a:rPr>
              <a:t>RowClone</a:t>
            </a:r>
            <a:r>
              <a:rPr kumimoji="0" lang="en-US" altLang="ja-JP" sz="1900" b="0" i="0" u="none" strike="noStrike" kern="1200" cap="none" spc="0" normalizeH="0" baseline="0" noProof="0" dirty="0">
                <a:ln>
                  <a:noFill/>
                </a:ln>
                <a:solidFill>
                  <a:srgbClr val="0000FF"/>
                </a:solidFill>
                <a:effectLst/>
                <a:uLnTx/>
                <a:uFillTx/>
                <a:latin typeface="Tahoma" charset="0"/>
                <a:ea typeface="ＭＳ Ｐゴシック" panose="020B0600070205080204" pitchFamily="34" charset="-128"/>
                <a:cs typeface="+mn-cs"/>
              </a:rPr>
              <a:t>: Fast and Efficient In-DRAM Copy and Initialization of Bulk Data</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a:t>
            </a:r>
            <a:r>
              <a:rPr kumimoji="0" lang="en-US" sz="1900" b="0" i="0" u="none" strike="noStrike" kern="1200" cap="none" spc="0" normalizeH="0" baseline="0" noProof="0" dirty="0">
                <a:ln>
                  <a:noFill/>
                </a:ln>
                <a:solidFill>
                  <a:srgbClr val="000000"/>
                </a:solidFill>
                <a:effectLst/>
                <a:uLnTx/>
                <a:uFillTx/>
                <a:latin typeface="Tahoma" charset="0"/>
                <a:ea typeface="+mn-ea"/>
                <a:cs typeface="+mn-cs"/>
              </a:rPr>
              <a:t>”</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 MICRO 2013.</a:t>
            </a:r>
            <a:endParaRPr kumimoji="0" lang="en-US" sz="19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29493606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RowClone</a:t>
            </a:r>
          </a:p>
        </p:txBody>
      </p:sp>
      <p:sp>
        <p:nvSpPr>
          <p:cNvPr id="3" name="Content Placeholder 2"/>
          <p:cNvSpPr>
            <a:spLocks noGrp="1"/>
          </p:cNvSpPr>
          <p:nvPr>
            <p:ph idx="1"/>
          </p:nvPr>
        </p:nvSpPr>
        <p:spPr>
          <a:xfrm>
            <a:off x="228600" y="1012279"/>
            <a:ext cx="8610600" cy="5153025"/>
          </a:xfrm>
        </p:spPr>
        <p:txBody>
          <a:bodyPr/>
          <a:lstStyle/>
          <a:p>
            <a:r>
              <a:rPr lang="en-US" sz="1800" dirty="0"/>
              <a:t>Vivek Seshadri, Yoongu Kim, Chris Fallin, Donghyuk Lee, </a:t>
            </a:r>
            <a:r>
              <a:rPr lang="en-US" sz="1800" dirty="0" err="1"/>
              <a:t>Rachata</a:t>
            </a:r>
            <a:r>
              <a:rPr lang="en-US" sz="1800" dirty="0"/>
              <a:t> </a:t>
            </a:r>
            <a:r>
              <a:rPr lang="en-US" sz="1800" dirty="0" err="1"/>
              <a:t>Ausavarungnirun</a:t>
            </a:r>
            <a:r>
              <a:rPr lang="en-US" sz="1800" dirty="0"/>
              <a:t>, Gennady </a:t>
            </a:r>
            <a:r>
              <a:rPr lang="en-US" sz="1800" dirty="0" err="1"/>
              <a:t>Pekhimenko</a:t>
            </a:r>
            <a:r>
              <a:rPr lang="en-US" sz="1800" dirty="0"/>
              <a:t>, </a:t>
            </a:r>
            <a:r>
              <a:rPr lang="en-US" sz="1800" dirty="0" err="1"/>
              <a:t>Yixin</a:t>
            </a:r>
            <a:r>
              <a:rPr lang="en-US" sz="1800" dirty="0"/>
              <a:t> </a:t>
            </a:r>
            <a:r>
              <a:rPr lang="en-US" sz="1800" dirty="0" err="1"/>
              <a:t>Luo</a:t>
            </a:r>
            <a:r>
              <a:rPr lang="en-US" sz="1800" dirty="0"/>
              <a:t>, Onur Mutlu, Michael A. </a:t>
            </a:r>
            <a:r>
              <a:rPr lang="en-US" sz="1800" dirty="0" err="1"/>
              <a:t>Kozuch</a:t>
            </a:r>
            <a:r>
              <a:rPr lang="en-US" sz="1800" dirty="0"/>
              <a:t>, Phillip B. Gibbons, and Todd C. </a:t>
            </a:r>
            <a:r>
              <a:rPr lang="en-US" sz="1800" dirty="0" err="1"/>
              <a:t>Mowry</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"RowClone: Fast and Energy-Efficient In-DRAM Bulk Data Copy and Initialization"</a:t>
            </a:r>
            <a:br>
              <a:rPr lang="en-US" sz="1800" dirty="0">
                <a:solidFill>
                  <a:srgbClr val="0432FF"/>
                </a:solidFill>
              </a:rPr>
            </a:br>
            <a:r>
              <a:rPr lang="en-US" sz="1800" i="1" dirty="0"/>
              <a:t>Proceedings of the </a:t>
            </a:r>
            <a:r>
              <a:rPr lang="en-US" sz="1800" i="1" dirty="0">
                <a:hlinkClick r:id="rId3"/>
              </a:rPr>
              <a:t>46th International Symposium on Microarchitecture</a:t>
            </a:r>
            <a:r>
              <a:rPr lang="en-US" sz="1800" i="1" dirty="0"/>
              <a:t> (</a:t>
            </a:r>
            <a:r>
              <a:rPr lang="en-US" sz="1800" b="1" i="1" dirty="0"/>
              <a:t>MICRO</a:t>
            </a:r>
            <a:r>
              <a:rPr lang="en-US" sz="1800" i="1" dirty="0"/>
              <a:t>)</a:t>
            </a:r>
            <a:r>
              <a:rPr lang="en-US" sz="1800" dirty="0"/>
              <a:t>, Davis, CA, December 2013. [</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 </a:t>
            </a:r>
          </a:p>
          <a:p>
            <a:endParaRPr lang="en-US" sz="2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p:cNvPicPr>
            <a:picLocks noChangeAspect="1"/>
          </p:cNvPicPr>
          <p:nvPr/>
        </p:nvPicPr>
        <p:blipFill>
          <a:blip r:embed="rId10"/>
          <a:stretch>
            <a:fillRect/>
          </a:stretch>
        </p:blipFill>
        <p:spPr>
          <a:xfrm>
            <a:off x="0" y="3562817"/>
            <a:ext cx="9144000" cy="3322567"/>
          </a:xfrm>
          <a:prstGeom prst="rect">
            <a:avLst/>
          </a:prstGeom>
        </p:spPr>
      </p:pic>
    </p:spTree>
    <p:extLst>
      <p:ext uri="{BB962C8B-B14F-4D97-AF65-F5344CB8AC3E}">
        <p14:creationId xmlns:p14="http://schemas.microsoft.com/office/powerpoint/2010/main" val="24590531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In-DRAM AND/OR: Triple Row Activation</a:t>
            </a:r>
          </a:p>
        </p:txBody>
      </p:sp>
      <p:sp>
        <p:nvSpPr>
          <p:cNvPr id="3" name="Content Placeholder 2"/>
          <p:cNvSpPr>
            <a:spLocks noGrp="1"/>
          </p:cNvSpPr>
          <p:nvPr>
            <p:ph idx="1"/>
          </p:nvPr>
        </p:nvSpPr>
        <p:spPr>
          <a:xfrm>
            <a:off x="228600" y="1056928"/>
            <a:ext cx="8610600" cy="4876800"/>
          </a:xfrm>
        </p:spPr>
        <p:txBody>
          <a:bodyPr/>
          <a:lstStyle/>
          <a:p>
            <a:endParaRPr lang="en-US"/>
          </a:p>
        </p:txBody>
      </p:sp>
      <p:sp>
        <p:nvSpPr>
          <p:cNvPr id="4" name="Slide Number Placeholder 3"/>
          <p:cNvSpPr>
            <a:spLocks noGrp="1"/>
          </p:cNvSpPr>
          <p:nvPr>
            <p:ph type="sldNum" sz="quarter" idx="11"/>
          </p:nvPr>
        </p:nvSpPr>
        <p:spPr>
          <a:xfrm>
            <a:off x="6804248" y="6356176"/>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
        <p:nvSpPr>
          <p:cNvPr id="71" name="Rectangle 70"/>
          <p:cNvSpPr/>
          <p:nvPr/>
        </p:nvSpPr>
        <p:spPr>
          <a:xfrm>
            <a:off x="1384300" y="31905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2" name="Rectangle 71"/>
          <p:cNvSpPr/>
          <p:nvPr/>
        </p:nvSpPr>
        <p:spPr>
          <a:xfrm>
            <a:off x="1371600" y="34761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3" name="Rectangle 72"/>
          <p:cNvSpPr/>
          <p:nvPr/>
        </p:nvSpPr>
        <p:spPr>
          <a:xfrm>
            <a:off x="1387613" y="2134614"/>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4" name="Rectangle 73"/>
          <p:cNvSpPr/>
          <p:nvPr/>
        </p:nvSpPr>
        <p:spPr>
          <a:xfrm>
            <a:off x="1390386" y="2420264"/>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75" name="Group 74"/>
          <p:cNvGrpSpPr/>
          <p:nvPr/>
        </p:nvGrpSpPr>
        <p:grpSpPr>
          <a:xfrm>
            <a:off x="1752600" y="1133128"/>
            <a:ext cx="3064024" cy="4958665"/>
            <a:chOff x="1828800" y="-857925"/>
            <a:chExt cx="4182533" cy="6768806"/>
          </a:xfrm>
        </p:grpSpPr>
        <p:grpSp>
          <p:nvGrpSpPr>
            <p:cNvPr id="76" name="Group 75"/>
            <p:cNvGrpSpPr/>
            <p:nvPr/>
          </p:nvGrpSpPr>
          <p:grpSpPr>
            <a:xfrm>
              <a:off x="3039533" y="3479094"/>
              <a:ext cx="2971800" cy="1119011"/>
              <a:chOff x="2667000" y="3041650"/>
              <a:chExt cx="2057400" cy="774700"/>
            </a:xfrm>
          </p:grpSpPr>
          <p:grpSp>
            <p:nvGrpSpPr>
              <p:cNvPr id="82" name="Group 81"/>
              <p:cNvGrpSpPr/>
              <p:nvPr/>
            </p:nvGrpSpPr>
            <p:grpSpPr>
              <a:xfrm>
                <a:off x="2667000" y="3048000"/>
                <a:ext cx="609600" cy="762000"/>
                <a:chOff x="2819400" y="3048000"/>
                <a:chExt cx="609600" cy="762000"/>
              </a:xfrm>
            </p:grpSpPr>
            <p:sp>
              <p:nvSpPr>
                <p:cNvPr id="88" name="Isosceles Triangle 87"/>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9" name="Oval 88"/>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83" name="Group 82"/>
              <p:cNvGrpSpPr/>
              <p:nvPr/>
            </p:nvGrpSpPr>
            <p:grpSpPr>
              <a:xfrm rot="10800000">
                <a:off x="4114800" y="3048000"/>
                <a:ext cx="609600" cy="762000"/>
                <a:chOff x="2819400" y="3048000"/>
                <a:chExt cx="609600" cy="762000"/>
              </a:xfrm>
            </p:grpSpPr>
            <p:sp>
              <p:nvSpPr>
                <p:cNvPr id="86" name="Isosceles Triangle 85"/>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7" name="Oval 86"/>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cxnSp>
            <p:nvCxnSpPr>
              <p:cNvPr id="84" name="Elbow Connector 83"/>
              <p:cNvCxnSpPr>
                <a:stCxn id="86" idx="3"/>
                <a:endCxn id="89" idx="0"/>
              </p:cNvCxnSpPr>
              <p:nvPr/>
            </p:nvCxnSpPr>
            <p:spPr>
              <a:xfrm rot="16200000" flipV="1">
                <a:off x="3695700" y="2324100"/>
                <a:ext cx="12700" cy="1447800"/>
              </a:xfrm>
              <a:prstGeom prst="bentConnector3">
                <a:avLst>
                  <a:gd name="adj1" fmla="val 4135134"/>
                </a:avLst>
              </a:prstGeom>
              <a:noFill/>
              <a:ln w="19050" cap="flat" cmpd="sng" algn="ctr">
                <a:solidFill>
                  <a:sysClr val="windowText" lastClr="000000">
                    <a:lumMod val="65000"/>
                    <a:lumOff val="35000"/>
                  </a:sysClr>
                </a:solidFill>
                <a:prstDash val="solid"/>
                <a:headEnd type="none" w="med" len="med"/>
                <a:tailEnd type="none" w="med" len="med"/>
              </a:ln>
              <a:effectLst/>
            </p:spPr>
          </p:cxnSp>
          <p:cxnSp>
            <p:nvCxnSpPr>
              <p:cNvPr id="85" name="Elbow Connector 84"/>
              <p:cNvCxnSpPr>
                <a:stCxn id="87" idx="0"/>
                <a:endCxn id="88" idx="3"/>
              </p:cNvCxnSpPr>
              <p:nvPr/>
            </p:nvCxnSpPr>
            <p:spPr>
              <a:xfrm rot="5400000">
                <a:off x="3695700" y="3086100"/>
                <a:ext cx="12700" cy="1447800"/>
              </a:xfrm>
              <a:prstGeom prst="bentConnector3">
                <a:avLst>
                  <a:gd name="adj1" fmla="val 4427024"/>
                </a:avLst>
              </a:prstGeom>
              <a:noFill/>
              <a:ln w="19050" cap="flat" cmpd="sng" algn="ctr">
                <a:solidFill>
                  <a:sysClr val="windowText" lastClr="000000">
                    <a:lumMod val="65000"/>
                    <a:lumOff val="35000"/>
                  </a:sysClr>
                </a:solidFill>
                <a:prstDash val="solid"/>
                <a:headEnd type="none" w="med" len="med"/>
                <a:tailEnd type="none" w="med" len="med"/>
              </a:ln>
              <a:effectLst/>
            </p:spPr>
          </p:cxnSp>
        </p:grpSp>
        <p:cxnSp>
          <p:nvCxnSpPr>
            <p:cNvPr id="77" name="Straight Connector 76"/>
            <p:cNvCxnSpPr>
              <a:endCxn id="88" idx="1"/>
            </p:cNvCxnSpPr>
            <p:nvPr/>
          </p:nvCxnSpPr>
          <p:spPr>
            <a:xfrm>
              <a:off x="1828800" y="4093633"/>
              <a:ext cx="1430867" cy="0"/>
            </a:xfrm>
            <a:prstGeom prst="line">
              <a:avLst/>
            </a:prstGeom>
            <a:noFill/>
            <a:ln w="38100" cap="flat" cmpd="sng" algn="ctr">
              <a:solidFill>
                <a:srgbClr val="C4442A"/>
              </a:solidFill>
              <a:prstDash val="solid"/>
              <a:headEnd type="none" w="med" len="med"/>
              <a:tailEnd type="none" w="med" len="med"/>
            </a:ln>
            <a:effectLst/>
          </p:spPr>
        </p:cxnSp>
        <p:cxnSp>
          <p:nvCxnSpPr>
            <p:cNvPr id="78" name="Straight Connector 77"/>
            <p:cNvCxnSpPr/>
            <p:nvPr/>
          </p:nvCxnSpPr>
          <p:spPr>
            <a:xfrm>
              <a:off x="2544233" y="4093633"/>
              <a:ext cx="0" cy="935567"/>
            </a:xfrm>
            <a:prstGeom prst="line">
              <a:avLst/>
            </a:prstGeom>
            <a:noFill/>
            <a:ln w="38100" cap="flat" cmpd="sng" algn="ctr">
              <a:solidFill>
                <a:srgbClr val="C4442A"/>
              </a:solidFill>
              <a:prstDash val="solid"/>
              <a:headEnd type="none" w="med" len="med"/>
              <a:tailEnd type="none" w="med" len="med"/>
            </a:ln>
            <a:effectLst/>
          </p:spPr>
        </p:cxnSp>
        <p:cxnSp>
          <p:nvCxnSpPr>
            <p:cNvPr id="79" name="Elbow Connector 78"/>
            <p:cNvCxnSpPr>
              <a:endCxn id="86" idx="5"/>
            </p:cNvCxnSpPr>
            <p:nvPr/>
          </p:nvCxnSpPr>
          <p:spPr>
            <a:xfrm flipV="1">
              <a:off x="2544233" y="3983567"/>
              <a:ext cx="2806700" cy="1045633"/>
            </a:xfrm>
            <a:prstGeom prst="bentConnector3">
              <a:avLst>
                <a:gd name="adj1" fmla="val 67170"/>
              </a:avLst>
            </a:prstGeom>
            <a:noFill/>
            <a:ln w="38100" cap="flat" cmpd="sng" algn="ctr">
              <a:solidFill>
                <a:srgbClr val="C4442A"/>
              </a:solidFill>
              <a:prstDash val="solid"/>
              <a:headEnd type="none" w="med" len="med"/>
              <a:tailEnd type="none" w="med" len="med"/>
            </a:ln>
            <a:effectLst/>
          </p:spPr>
        </p:cxnSp>
        <p:cxnSp>
          <p:nvCxnSpPr>
            <p:cNvPr id="80" name="Straight Connector 79"/>
            <p:cNvCxnSpPr/>
            <p:nvPr/>
          </p:nvCxnSpPr>
          <p:spPr>
            <a:xfrm flipV="1">
              <a:off x="4525433" y="-857925"/>
              <a:ext cx="0" cy="3588327"/>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cxnSp>
          <p:nvCxnSpPr>
            <p:cNvPr id="81" name="Straight Connector 80"/>
            <p:cNvCxnSpPr/>
            <p:nvPr/>
          </p:nvCxnSpPr>
          <p:spPr>
            <a:xfrm flipV="1">
              <a:off x="4525433" y="5398531"/>
              <a:ext cx="0" cy="512350"/>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grpSp>
      <p:sp>
        <p:nvSpPr>
          <p:cNvPr id="90" name="TextBox 89"/>
          <p:cNvSpPr txBox="1"/>
          <p:nvPr/>
        </p:nvSpPr>
        <p:spPr>
          <a:xfrm>
            <a:off x="3733800" y="571530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1" name="TextBox 90"/>
          <p:cNvSpPr txBox="1"/>
          <p:nvPr/>
        </p:nvSpPr>
        <p:spPr>
          <a:xfrm>
            <a:off x="3733800" y="98072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2" name="TextBox 91"/>
          <p:cNvSpPr txBox="1"/>
          <p:nvPr/>
        </p:nvSpPr>
        <p:spPr>
          <a:xfrm>
            <a:off x="1106239" y="4485928"/>
            <a:ext cx="64636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dis</a:t>
            </a:r>
          </a:p>
        </p:txBody>
      </p:sp>
      <p:grpSp>
        <p:nvGrpSpPr>
          <p:cNvPr id="93" name="Group 92"/>
          <p:cNvGrpSpPr/>
          <p:nvPr/>
        </p:nvGrpSpPr>
        <p:grpSpPr>
          <a:xfrm>
            <a:off x="762000" y="2134614"/>
            <a:ext cx="1546191" cy="834596"/>
            <a:chOff x="1425609" y="2590800"/>
            <a:chExt cx="1546191" cy="834596"/>
          </a:xfrm>
        </p:grpSpPr>
        <p:cxnSp>
          <p:nvCxnSpPr>
            <p:cNvPr id="94" name="Straight Connector 93"/>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5" name="Straight Connector 94"/>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6" name="Straight Connector 95"/>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97" name="Rectangle 96"/>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98" name="Elbow Connector 97"/>
            <p:cNvCxnSpPr>
              <a:endCxn id="97"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99" name="Straight Connector 98"/>
          <p:cNvCxnSpPr/>
          <p:nvPr/>
        </p:nvCxnSpPr>
        <p:spPr>
          <a:xfrm>
            <a:off x="2881451" y="2477514"/>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0" name="Straight Arrow Connector 99"/>
          <p:cNvCxnSpPr>
            <a:stCxn id="101" idx="6"/>
            <a:endCxn id="102" idx="2"/>
          </p:cNvCxnSpPr>
          <p:nvPr/>
        </p:nvCxnSpPr>
        <p:spPr>
          <a:xfrm>
            <a:off x="2324300" y="2477514"/>
            <a:ext cx="533000" cy="0"/>
          </a:xfrm>
          <a:prstGeom prst="straightConnector1">
            <a:avLst/>
          </a:prstGeom>
          <a:noFill/>
          <a:ln w="38100" cap="flat" cmpd="sng" algn="ctr">
            <a:solidFill>
              <a:srgbClr val="C4442A"/>
            </a:solidFill>
            <a:prstDash val="solid"/>
            <a:tailEnd type="stealth" w="lg" len="lg"/>
          </a:ln>
          <a:effectLst/>
        </p:spPr>
      </p:cxnSp>
      <p:sp>
        <p:nvSpPr>
          <p:cNvPr id="101" name="Oval 100"/>
          <p:cNvSpPr/>
          <p:nvPr/>
        </p:nvSpPr>
        <p:spPr>
          <a:xfrm>
            <a:off x="22098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2" name="Oval 101"/>
          <p:cNvSpPr/>
          <p:nvPr/>
        </p:nvSpPr>
        <p:spPr>
          <a:xfrm>
            <a:off x="28573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03" name="Straight Arrow Connector 102"/>
          <p:cNvCxnSpPr/>
          <p:nvPr/>
        </p:nvCxnSpPr>
        <p:spPr>
          <a:xfrm flipV="1">
            <a:off x="2324188" y="2164370"/>
            <a:ext cx="433199" cy="283388"/>
          </a:xfrm>
          <a:prstGeom prst="straightConnector1">
            <a:avLst/>
          </a:prstGeom>
          <a:noFill/>
          <a:ln w="38100" cap="flat" cmpd="sng" algn="ctr">
            <a:solidFill>
              <a:srgbClr val="C4442A"/>
            </a:solidFill>
            <a:prstDash val="solid"/>
            <a:tailEnd type="stealth" w="lg" len="lg"/>
          </a:ln>
          <a:effectLst/>
        </p:spPr>
      </p:cxnSp>
      <p:sp>
        <p:nvSpPr>
          <p:cNvPr id="104" name="Rectangle 103"/>
          <p:cNvSpPr/>
          <p:nvPr/>
        </p:nvSpPr>
        <p:spPr>
          <a:xfrm>
            <a:off x="1387613" y="11331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5" name="Rectangle 104"/>
          <p:cNvSpPr/>
          <p:nvPr/>
        </p:nvSpPr>
        <p:spPr>
          <a:xfrm>
            <a:off x="1390386" y="14187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106" name="Group 105"/>
          <p:cNvGrpSpPr/>
          <p:nvPr/>
        </p:nvGrpSpPr>
        <p:grpSpPr>
          <a:xfrm>
            <a:off x="762000" y="1133128"/>
            <a:ext cx="1546191" cy="834596"/>
            <a:chOff x="1425609" y="2590800"/>
            <a:chExt cx="1546191" cy="834596"/>
          </a:xfrm>
        </p:grpSpPr>
        <p:cxnSp>
          <p:nvCxnSpPr>
            <p:cNvPr id="107" name="Straight Connector 106"/>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8" name="Straight Connector 107"/>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9" name="Straight Connector 108"/>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10" name="Rectangle 109"/>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1" name="Elbow Connector 110"/>
            <p:cNvCxnSpPr>
              <a:endCxn id="110"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12" name="Straight Connector 111"/>
          <p:cNvCxnSpPr/>
          <p:nvPr/>
        </p:nvCxnSpPr>
        <p:spPr>
          <a:xfrm>
            <a:off x="2881451" y="14760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13" name="Straight Arrow Connector 112"/>
          <p:cNvCxnSpPr>
            <a:stCxn id="114" idx="6"/>
            <a:endCxn id="115" idx="2"/>
          </p:cNvCxnSpPr>
          <p:nvPr/>
        </p:nvCxnSpPr>
        <p:spPr>
          <a:xfrm>
            <a:off x="2324300" y="1476028"/>
            <a:ext cx="533000" cy="0"/>
          </a:xfrm>
          <a:prstGeom prst="straightConnector1">
            <a:avLst/>
          </a:prstGeom>
          <a:noFill/>
          <a:ln w="38100" cap="flat" cmpd="sng" algn="ctr">
            <a:solidFill>
              <a:srgbClr val="C4442A"/>
            </a:solidFill>
            <a:prstDash val="solid"/>
            <a:tailEnd type="stealth" w="lg" len="lg"/>
          </a:ln>
          <a:effectLst/>
        </p:spPr>
      </p:cxnSp>
      <p:sp>
        <p:nvSpPr>
          <p:cNvPr id="114" name="Oval 113"/>
          <p:cNvSpPr/>
          <p:nvPr/>
        </p:nvSpPr>
        <p:spPr>
          <a:xfrm>
            <a:off x="22098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15" name="Oval 114"/>
          <p:cNvSpPr/>
          <p:nvPr/>
        </p:nvSpPr>
        <p:spPr>
          <a:xfrm>
            <a:off x="28573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6" name="Straight Arrow Connector 115"/>
          <p:cNvCxnSpPr/>
          <p:nvPr/>
        </p:nvCxnSpPr>
        <p:spPr>
          <a:xfrm flipV="1">
            <a:off x="2324188" y="1162884"/>
            <a:ext cx="433199" cy="283388"/>
          </a:xfrm>
          <a:prstGeom prst="straightConnector1">
            <a:avLst/>
          </a:prstGeom>
          <a:noFill/>
          <a:ln w="38100" cap="flat" cmpd="sng" algn="ctr">
            <a:solidFill>
              <a:srgbClr val="C4442A"/>
            </a:solidFill>
            <a:prstDash val="solid"/>
            <a:tailEnd type="stealth" w="lg" len="lg"/>
          </a:ln>
          <a:effectLst/>
        </p:spPr>
      </p:cxnSp>
      <p:sp>
        <p:nvSpPr>
          <p:cNvPr id="117" name="TextBox 116"/>
          <p:cNvSpPr txBox="1"/>
          <p:nvPr/>
        </p:nvSpPr>
        <p:spPr>
          <a:xfrm>
            <a:off x="228600" y="1295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A</a:t>
            </a:r>
          </a:p>
        </p:txBody>
      </p:sp>
      <p:sp>
        <p:nvSpPr>
          <p:cNvPr id="118" name="TextBox 117"/>
          <p:cNvSpPr txBox="1"/>
          <p:nvPr/>
        </p:nvSpPr>
        <p:spPr>
          <a:xfrm>
            <a:off x="228600" y="2438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B</a:t>
            </a:r>
          </a:p>
        </p:txBody>
      </p:sp>
      <p:grpSp>
        <p:nvGrpSpPr>
          <p:cNvPr id="119" name="Group 118"/>
          <p:cNvGrpSpPr/>
          <p:nvPr/>
        </p:nvGrpSpPr>
        <p:grpSpPr>
          <a:xfrm>
            <a:off x="762000" y="3190528"/>
            <a:ext cx="1546191" cy="834596"/>
            <a:chOff x="1425609" y="2590800"/>
            <a:chExt cx="1546191" cy="834596"/>
          </a:xfrm>
        </p:grpSpPr>
        <p:cxnSp>
          <p:nvCxnSpPr>
            <p:cNvPr id="120" name="Straight Connector 119"/>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1" name="Straight Connector 120"/>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2" name="Straight Connector 121"/>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23" name="Rectangle 122"/>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4" name="Elbow Connector 123"/>
            <p:cNvCxnSpPr>
              <a:endCxn id="123"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25" name="Straight Connector 124"/>
          <p:cNvCxnSpPr/>
          <p:nvPr/>
        </p:nvCxnSpPr>
        <p:spPr>
          <a:xfrm>
            <a:off x="2881451" y="35334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6" name="Straight Arrow Connector 125"/>
          <p:cNvCxnSpPr>
            <a:stCxn id="127" idx="6"/>
            <a:endCxn id="128" idx="2"/>
          </p:cNvCxnSpPr>
          <p:nvPr/>
        </p:nvCxnSpPr>
        <p:spPr>
          <a:xfrm>
            <a:off x="2324300" y="3533428"/>
            <a:ext cx="533000" cy="0"/>
          </a:xfrm>
          <a:prstGeom prst="straightConnector1">
            <a:avLst/>
          </a:prstGeom>
          <a:noFill/>
          <a:ln w="38100" cap="flat" cmpd="sng" algn="ctr">
            <a:solidFill>
              <a:srgbClr val="C4442A"/>
            </a:solidFill>
            <a:prstDash val="solid"/>
            <a:tailEnd type="stealth" w="lg" len="lg"/>
          </a:ln>
          <a:effectLst/>
        </p:spPr>
      </p:cxnSp>
      <p:sp>
        <p:nvSpPr>
          <p:cNvPr id="127" name="Oval 126"/>
          <p:cNvSpPr/>
          <p:nvPr/>
        </p:nvSpPr>
        <p:spPr>
          <a:xfrm>
            <a:off x="22098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28" name="Oval 127"/>
          <p:cNvSpPr/>
          <p:nvPr/>
        </p:nvSpPr>
        <p:spPr>
          <a:xfrm>
            <a:off x="28573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9" name="Straight Arrow Connector 128"/>
          <p:cNvCxnSpPr/>
          <p:nvPr/>
        </p:nvCxnSpPr>
        <p:spPr>
          <a:xfrm flipV="1">
            <a:off x="2324188" y="3220284"/>
            <a:ext cx="433199" cy="283388"/>
          </a:xfrm>
          <a:prstGeom prst="straightConnector1">
            <a:avLst/>
          </a:prstGeom>
          <a:noFill/>
          <a:ln w="38100" cap="flat" cmpd="sng" algn="ctr">
            <a:solidFill>
              <a:srgbClr val="C4442A"/>
            </a:solidFill>
            <a:prstDash val="solid"/>
            <a:tailEnd type="stealth" w="lg" len="lg"/>
          </a:ln>
          <a:effectLst/>
        </p:spPr>
      </p:cxnSp>
      <p:sp>
        <p:nvSpPr>
          <p:cNvPr id="130" name="TextBox 129"/>
          <p:cNvSpPr txBox="1"/>
          <p:nvPr/>
        </p:nvSpPr>
        <p:spPr>
          <a:xfrm>
            <a:off x="228600" y="3418422"/>
            <a:ext cx="32252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C</a:t>
            </a:r>
          </a:p>
        </p:txBody>
      </p:sp>
      <p:sp>
        <p:nvSpPr>
          <p:cNvPr id="131" name="Rounded Rectangle 130"/>
          <p:cNvSpPr/>
          <p:nvPr/>
        </p:nvSpPr>
        <p:spPr>
          <a:xfrm>
            <a:off x="5562600" y="1742728"/>
            <a:ext cx="3124200" cy="1604860"/>
          </a:xfrm>
          <a:prstGeom prst="roundRect">
            <a:avLst/>
          </a:prstGeom>
          <a:solidFill>
            <a:srgbClr val="C4442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prstClr val="white"/>
                </a:solidFill>
                <a:effectLst/>
                <a:uLnTx/>
                <a:uFillTx/>
                <a:latin typeface="Calibri"/>
                <a:ea typeface="+mn-ea"/>
                <a:cs typeface="+mn-cs"/>
              </a:rPr>
              <a:t>Final State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0" cap="none" spc="0" normalizeH="0" baseline="0" noProof="0" dirty="0">
                <a:ln>
                  <a:noFill/>
                </a:ln>
                <a:solidFill>
                  <a:prstClr val="white"/>
                </a:solidFill>
                <a:effectLst/>
                <a:uLnTx/>
                <a:uFillTx/>
                <a:latin typeface="Calibri"/>
                <a:ea typeface="+mn-ea"/>
                <a:cs typeface="+mn-cs"/>
              </a:rPr>
              <a:t>AB + BC + AC</a:t>
            </a:r>
          </a:p>
        </p:txBody>
      </p:sp>
      <p:sp>
        <p:nvSpPr>
          <p:cNvPr id="132" name="TextBox 131"/>
          <p:cNvSpPr txBox="1"/>
          <p:nvPr/>
        </p:nvSpPr>
        <p:spPr>
          <a:xfrm>
            <a:off x="3792103" y="980728"/>
            <a:ext cx="131329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r>
              <a:rPr kumimoji="0" lang="en-US" sz="2800" b="1" i="1" u="none" strike="noStrike" kern="1200" cap="none" spc="0" normalizeH="0" baseline="0" noProof="0" dirty="0">
                <a:ln>
                  <a:noFill/>
                </a:ln>
                <a:solidFill>
                  <a:prstClr val="black"/>
                </a:solidFill>
                <a:effectLst/>
                <a:uLnTx/>
                <a:uFillTx/>
                <a:latin typeface="Calibri"/>
                <a:ea typeface="+mn-ea"/>
                <a:cs typeface="+mn-cs"/>
              </a:rPr>
              <a:t>+</a:t>
            </a:r>
            <a:r>
              <a:rPr kumimoji="0" lang="el-GR" sz="2800" b="1" i="1" u="none" strike="noStrike" kern="1200" cap="none" spc="0" normalizeH="0" baseline="0" noProof="0" dirty="0">
                <a:ln>
                  <a:noFill/>
                </a:ln>
                <a:solidFill>
                  <a:prstClr val="black"/>
                </a:solidFill>
                <a:effectLst/>
                <a:uLnTx/>
                <a:uFillTx/>
                <a:latin typeface="Calibri"/>
                <a:ea typeface="+mn-ea"/>
                <a:cs typeface="+mn-cs"/>
              </a:rPr>
              <a:t>δ</a:t>
            </a:r>
            <a:endParaRPr kumimoji="0" lang="en-US" sz="2800" b="1" i="1" u="none" strike="noStrike" kern="1200" cap="none" spc="0" normalizeH="0" baseline="0" noProof="0" dirty="0">
              <a:ln>
                <a:noFill/>
              </a:ln>
              <a:solidFill>
                <a:prstClr val="black"/>
              </a:solidFill>
              <a:effectLst/>
              <a:uLnTx/>
              <a:uFillTx/>
              <a:latin typeface="Calibri"/>
              <a:ea typeface="+mn-ea"/>
              <a:cs typeface="+mn-cs"/>
            </a:endParaRPr>
          </a:p>
        </p:txBody>
      </p:sp>
      <p:sp>
        <p:nvSpPr>
          <p:cNvPr id="133" name="Rounded Rectangle 132"/>
          <p:cNvSpPr/>
          <p:nvPr/>
        </p:nvSpPr>
        <p:spPr>
          <a:xfrm>
            <a:off x="5562600" y="3643068"/>
            <a:ext cx="3124200" cy="1604860"/>
          </a:xfrm>
          <a:prstGeom prst="roundRect">
            <a:avLst/>
          </a:prstGeom>
          <a:solidFill>
            <a:srgbClr val="C4442A"/>
          </a:solidFill>
          <a:ln w="25400" cap="flat" cmpd="sng" algn="ctr">
            <a:noFill/>
            <a:prstDash val="solid"/>
          </a:ln>
          <a:effectLst/>
        </p:spPr>
        <p:txBody>
          <a:bodyPr lIns="4572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0" cap="none" spc="0" normalizeH="0" baseline="0" noProof="0" dirty="0">
                <a:ln>
                  <a:noFill/>
                </a:ln>
                <a:solidFill>
                  <a:prstClr val="white"/>
                </a:solidFill>
                <a:effectLst/>
                <a:uLnTx/>
                <a:uFillTx/>
                <a:latin typeface="Calibri"/>
                <a:ea typeface="+mn-ea"/>
                <a:cs typeface="+mn-cs"/>
              </a:rPr>
              <a:t>C(A + B) + ~C(AB)</a:t>
            </a:r>
          </a:p>
        </p:txBody>
      </p:sp>
      <p:sp>
        <p:nvSpPr>
          <p:cNvPr id="134" name="TextBox 133"/>
          <p:cNvSpPr txBox="1"/>
          <p:nvPr/>
        </p:nvSpPr>
        <p:spPr>
          <a:xfrm>
            <a:off x="1143000" y="4485928"/>
            <a:ext cx="6096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en</a:t>
            </a:r>
          </a:p>
        </p:txBody>
      </p:sp>
      <p:sp>
        <p:nvSpPr>
          <p:cNvPr id="135" name="TextBox 134"/>
          <p:cNvSpPr txBox="1"/>
          <p:nvPr/>
        </p:nvSpPr>
        <p:spPr>
          <a:xfrm>
            <a:off x="4114800" y="5705128"/>
            <a:ext cx="381000" cy="5344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0</a:t>
            </a:r>
          </a:p>
        </p:txBody>
      </p:sp>
      <p:sp>
        <p:nvSpPr>
          <p:cNvPr id="136" name="TextBox 135"/>
          <p:cNvSpPr txBox="1"/>
          <p:nvPr/>
        </p:nvSpPr>
        <p:spPr>
          <a:xfrm>
            <a:off x="4004331" y="990908"/>
            <a:ext cx="72006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137" name="TextBox 136"/>
          <p:cNvSpPr txBox="1"/>
          <p:nvPr/>
        </p:nvSpPr>
        <p:spPr>
          <a:xfrm>
            <a:off x="1781681" y="6453336"/>
            <a:ext cx="567796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400" b="0" i="0" u="none" strike="noStrike" kern="1200" cap="none" spc="0" normalizeH="0" baseline="0" noProof="0" dirty="0">
                <a:ln>
                  <a:noFill/>
                </a:ln>
                <a:solidFill>
                  <a:srgbClr val="0000FF"/>
                </a:solidFill>
                <a:effectLst/>
                <a:uLnTx/>
                <a:uFillTx/>
                <a:latin typeface="Tahoma"/>
                <a:ea typeface="+mn-ea"/>
                <a:cs typeface="+mn-cs"/>
              </a:rPr>
              <a:t>Fast Bulk Bitwise AND and OR in DRAM</a:t>
            </a:r>
            <a:r>
              <a:rPr kumimoji="0" lang="en-US" sz="1400" b="0" i="0" u="none" strike="noStrike" kern="1200" cap="none" spc="0" normalizeH="0" baseline="0" noProof="0" dirty="0">
                <a:ln>
                  <a:noFill/>
                </a:ln>
                <a:solidFill>
                  <a:srgbClr val="000000"/>
                </a:solidFill>
                <a:effectLst/>
                <a:uLnTx/>
                <a:uFillTx/>
                <a:latin typeface="Tahoma"/>
                <a:ea typeface="+mn-ea"/>
                <a:cs typeface="+mn-cs"/>
              </a:rPr>
              <a:t>”, IEEE CAL 2015.</a:t>
            </a:r>
          </a:p>
        </p:txBody>
      </p:sp>
    </p:spTree>
    <p:extLst>
      <p:ext uri="{BB962C8B-B14F-4D97-AF65-F5344CB8AC3E}">
        <p14:creationId xmlns:p14="http://schemas.microsoft.com/office/powerpoint/2010/main" val="338453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6"/>
                                        </p:tgtEl>
                                      </p:cBhvr>
                                    </p:animEffect>
                                    <p:set>
                                      <p:cBhvr>
                                        <p:cTn id="7" dur="1" fill="hold">
                                          <p:stCondLst>
                                            <p:cond delay="499"/>
                                          </p:stCondLst>
                                        </p:cTn>
                                        <p:tgtEl>
                                          <p:spTgt spid="11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03"/>
                                        </p:tgtEl>
                                      </p:cBhvr>
                                    </p:animEffect>
                                    <p:set>
                                      <p:cBhvr>
                                        <p:cTn id="10" dur="1" fill="hold">
                                          <p:stCondLst>
                                            <p:cond delay="499"/>
                                          </p:stCondLst>
                                        </p:cTn>
                                        <p:tgtEl>
                                          <p:spTgt spid="10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29"/>
                                        </p:tgtEl>
                                      </p:cBhvr>
                                    </p:animEffect>
                                    <p:set>
                                      <p:cBhvr>
                                        <p:cTn id="13" dur="1" fill="hold">
                                          <p:stCondLst>
                                            <p:cond delay="499"/>
                                          </p:stCondLst>
                                        </p:cTn>
                                        <p:tgtEl>
                                          <p:spTgt spid="129"/>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113"/>
                                        </p:tgtEl>
                                        <p:attrNameLst>
                                          <p:attrName>style.visibility</p:attrName>
                                        </p:attrNameLst>
                                      </p:cBhvr>
                                      <p:to>
                                        <p:strVal val="visible"/>
                                      </p:to>
                                    </p:set>
                                    <p:animEffect transition="in" filter="fade">
                                      <p:cBhvr>
                                        <p:cTn id="16" dur="500"/>
                                        <p:tgtEl>
                                          <p:spTgt spid="113"/>
                                        </p:tgtEl>
                                      </p:cBhvr>
                                    </p:animEffect>
                                  </p:childTnLst>
                                </p:cTn>
                              </p:par>
                              <p:par>
                                <p:cTn id="17" presetID="10" presetClass="entr" presetSubtype="0" fill="hold" nodeType="withEffect">
                                  <p:stCondLst>
                                    <p:cond delay="0"/>
                                  </p:stCondLst>
                                  <p:childTnLst>
                                    <p:set>
                                      <p:cBhvr>
                                        <p:cTn id="18" dur="1" fill="hold">
                                          <p:stCondLst>
                                            <p:cond delay="0"/>
                                          </p:stCondLst>
                                        </p:cTn>
                                        <p:tgtEl>
                                          <p:spTgt spid="100"/>
                                        </p:tgtEl>
                                        <p:attrNameLst>
                                          <p:attrName>style.visibility</p:attrName>
                                        </p:attrNameLst>
                                      </p:cBhvr>
                                      <p:to>
                                        <p:strVal val="visible"/>
                                      </p:to>
                                    </p:set>
                                    <p:animEffect transition="in" filter="fade">
                                      <p:cBhvr>
                                        <p:cTn id="19" dur="500"/>
                                        <p:tgtEl>
                                          <p:spTgt spid="100"/>
                                        </p:tgtEl>
                                      </p:cBhvr>
                                    </p:animEffect>
                                  </p:childTnLst>
                                </p:cTn>
                              </p:par>
                              <p:par>
                                <p:cTn id="20" presetID="10" presetClass="entr" presetSubtype="0" fill="hold" nodeType="withEffect">
                                  <p:stCondLst>
                                    <p:cond delay="0"/>
                                  </p:stCondLst>
                                  <p:childTnLst>
                                    <p:set>
                                      <p:cBhvr>
                                        <p:cTn id="21" dur="1" fill="hold">
                                          <p:stCondLst>
                                            <p:cond delay="0"/>
                                          </p:stCondLst>
                                        </p:cTn>
                                        <p:tgtEl>
                                          <p:spTgt spid="126"/>
                                        </p:tgtEl>
                                        <p:attrNameLst>
                                          <p:attrName>style.visibility</p:attrName>
                                        </p:attrNameLst>
                                      </p:cBhvr>
                                      <p:to>
                                        <p:strVal val="visible"/>
                                      </p:to>
                                    </p:set>
                                    <p:animEffect transition="in" filter="fade">
                                      <p:cBhvr>
                                        <p:cTn id="22" dur="500"/>
                                        <p:tgtEl>
                                          <p:spTgt spid="12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xit" presetSubtype="1" fill="hold" grpId="0" nodeType="clickEffect">
                                  <p:stCondLst>
                                    <p:cond delay="0"/>
                                  </p:stCondLst>
                                  <p:childTnLst>
                                    <p:animEffect transition="out" filter="wipe(up)">
                                      <p:cBhvr>
                                        <p:cTn id="26" dur="500"/>
                                        <p:tgtEl>
                                          <p:spTgt spid="73"/>
                                        </p:tgtEl>
                                      </p:cBhvr>
                                    </p:animEffect>
                                    <p:set>
                                      <p:cBhvr>
                                        <p:cTn id="27" dur="1" fill="hold">
                                          <p:stCondLst>
                                            <p:cond delay="499"/>
                                          </p:stCondLst>
                                        </p:cTn>
                                        <p:tgtEl>
                                          <p:spTgt spid="73"/>
                                        </p:tgtEl>
                                        <p:attrNameLst>
                                          <p:attrName>style.visibility</p:attrName>
                                        </p:attrNameLst>
                                      </p:cBhvr>
                                      <p:to>
                                        <p:strVal val="hidden"/>
                                      </p:to>
                                    </p:set>
                                  </p:childTnLst>
                                </p:cTn>
                              </p:par>
                              <p:par>
                                <p:cTn id="28" presetID="22" presetClass="exit" presetSubtype="1" fill="hold" grpId="0" nodeType="withEffect">
                                  <p:stCondLst>
                                    <p:cond delay="0"/>
                                  </p:stCondLst>
                                  <p:childTnLst>
                                    <p:animEffect transition="out" filter="wipe(up)">
                                      <p:cBhvr>
                                        <p:cTn id="29" dur="500"/>
                                        <p:tgtEl>
                                          <p:spTgt spid="104"/>
                                        </p:tgtEl>
                                      </p:cBhvr>
                                    </p:animEffect>
                                    <p:set>
                                      <p:cBhvr>
                                        <p:cTn id="30" dur="1" fill="hold">
                                          <p:stCondLst>
                                            <p:cond delay="499"/>
                                          </p:stCondLst>
                                        </p:cTn>
                                        <p:tgtEl>
                                          <p:spTgt spid="104"/>
                                        </p:tgtEl>
                                        <p:attrNameLst>
                                          <p:attrName>style.visibility</p:attrName>
                                        </p:attrNameLst>
                                      </p:cBhvr>
                                      <p:to>
                                        <p:strVal val="hidden"/>
                                      </p:to>
                                    </p:set>
                                  </p:childTnLst>
                                </p:cTn>
                              </p:par>
                              <p:par>
                                <p:cTn id="31" presetID="22" presetClass="entr" presetSubtype="4" fill="hold" grpId="0" nodeType="with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wipe(down)">
                                      <p:cBhvr>
                                        <p:cTn id="33" dur="500"/>
                                        <p:tgtEl>
                                          <p:spTgt spid="7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32"/>
                                        </p:tgtEl>
                                        <p:attrNameLst>
                                          <p:attrName>style.visibility</p:attrName>
                                        </p:attrNameLst>
                                      </p:cBhvr>
                                      <p:to>
                                        <p:strVal val="visible"/>
                                      </p:to>
                                    </p:set>
                                    <p:animEffect transition="in" filter="fade">
                                      <p:cBhvr>
                                        <p:cTn id="38" dur="500"/>
                                        <p:tgtEl>
                                          <p:spTgt spid="132"/>
                                        </p:tgtEl>
                                      </p:cBhvr>
                                    </p:animEffect>
                                  </p:childTnLst>
                                </p:cTn>
                              </p:par>
                              <p:par>
                                <p:cTn id="39" presetID="10" presetClass="exit" presetSubtype="0" fill="hold" grpId="0" nodeType="withEffect">
                                  <p:stCondLst>
                                    <p:cond delay="0"/>
                                  </p:stCondLst>
                                  <p:childTnLst>
                                    <p:animEffect transition="out" filter="fade">
                                      <p:cBhvr>
                                        <p:cTn id="40" dur="500"/>
                                        <p:tgtEl>
                                          <p:spTgt spid="91"/>
                                        </p:tgtEl>
                                      </p:cBhvr>
                                    </p:animEffect>
                                    <p:set>
                                      <p:cBhvr>
                                        <p:cTn id="41" dur="1" fill="hold">
                                          <p:stCondLst>
                                            <p:cond delay="499"/>
                                          </p:stCondLst>
                                        </p:cTn>
                                        <p:tgtEl>
                                          <p:spTgt spid="91"/>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4"/>
                                        </p:tgtEl>
                                        <p:attrNameLst>
                                          <p:attrName>style.visibility</p:attrName>
                                        </p:attrNameLst>
                                      </p:cBhvr>
                                      <p:to>
                                        <p:strVal val="visible"/>
                                      </p:to>
                                    </p:set>
                                    <p:animEffect transition="in" filter="fade">
                                      <p:cBhvr>
                                        <p:cTn id="46" dur="500"/>
                                        <p:tgtEl>
                                          <p:spTgt spid="134"/>
                                        </p:tgtEl>
                                      </p:cBhvr>
                                    </p:animEffect>
                                  </p:childTnLst>
                                </p:cTn>
                              </p:par>
                              <p:par>
                                <p:cTn id="47" presetID="10" presetClass="exit" presetSubtype="0" fill="hold" grpId="0" nodeType="withEffect">
                                  <p:stCondLst>
                                    <p:cond delay="0"/>
                                  </p:stCondLst>
                                  <p:childTnLst>
                                    <p:animEffect transition="out" filter="fade">
                                      <p:cBhvr>
                                        <p:cTn id="48" dur="500"/>
                                        <p:tgtEl>
                                          <p:spTgt spid="92"/>
                                        </p:tgtEl>
                                      </p:cBhvr>
                                    </p:animEffect>
                                    <p:set>
                                      <p:cBhvr>
                                        <p:cTn id="49" dur="1" fill="hold">
                                          <p:stCondLst>
                                            <p:cond delay="499"/>
                                          </p:stCondLst>
                                        </p:cTn>
                                        <p:tgtEl>
                                          <p:spTgt spid="92"/>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32"/>
                                        </p:tgtEl>
                                      </p:cBhvr>
                                    </p:animEffect>
                                    <p:set>
                                      <p:cBhvr>
                                        <p:cTn id="54" dur="1" fill="hold">
                                          <p:stCondLst>
                                            <p:cond delay="499"/>
                                          </p:stCondLst>
                                        </p:cTn>
                                        <p:tgtEl>
                                          <p:spTgt spid="132"/>
                                        </p:tgtEl>
                                        <p:attrNameLst>
                                          <p:attrName>style.visibility</p:attrName>
                                        </p:attrNameLst>
                                      </p:cBhvr>
                                      <p:to>
                                        <p:strVal val="hidden"/>
                                      </p:to>
                                    </p:set>
                                  </p:childTnLst>
                                </p:cTn>
                              </p:par>
                              <p:par>
                                <p:cTn id="55" presetID="10" presetClass="exit" presetSubtype="0" fill="hold" grpId="0" nodeType="withEffect">
                                  <p:stCondLst>
                                    <p:cond delay="0"/>
                                  </p:stCondLst>
                                  <p:childTnLst>
                                    <p:animEffect transition="out" filter="fade">
                                      <p:cBhvr>
                                        <p:cTn id="56" dur="500"/>
                                        <p:tgtEl>
                                          <p:spTgt spid="90"/>
                                        </p:tgtEl>
                                      </p:cBhvr>
                                    </p:animEffect>
                                    <p:set>
                                      <p:cBhvr>
                                        <p:cTn id="57" dur="1" fill="hold">
                                          <p:stCondLst>
                                            <p:cond delay="499"/>
                                          </p:stCondLst>
                                        </p:cTn>
                                        <p:tgtEl>
                                          <p:spTgt spid="90"/>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fade">
                                      <p:cBhvr>
                                        <p:cTn id="60" dur="500"/>
                                        <p:tgtEl>
                                          <p:spTgt spid="136"/>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35"/>
                                        </p:tgtEl>
                                        <p:attrNameLst>
                                          <p:attrName>style.visibility</p:attrName>
                                        </p:attrNameLst>
                                      </p:cBhvr>
                                      <p:to>
                                        <p:strVal val="visible"/>
                                      </p:to>
                                    </p:set>
                                    <p:animEffect transition="in" filter="fade">
                                      <p:cBhvr>
                                        <p:cTn id="63" dur="500"/>
                                        <p:tgtEl>
                                          <p:spTgt spid="13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1" nodeType="clickEffect">
                                  <p:stCondLst>
                                    <p:cond delay="0"/>
                                  </p:stCondLst>
                                  <p:childTnLst>
                                    <p:set>
                                      <p:cBhvr>
                                        <p:cTn id="67" dur="1" fill="hold">
                                          <p:stCondLst>
                                            <p:cond delay="0"/>
                                          </p:stCondLst>
                                        </p:cTn>
                                        <p:tgtEl>
                                          <p:spTgt spid="73"/>
                                        </p:tgtEl>
                                        <p:attrNameLst>
                                          <p:attrName>style.visibility</p:attrName>
                                        </p:attrNameLst>
                                      </p:cBhvr>
                                      <p:to>
                                        <p:strVal val="visible"/>
                                      </p:to>
                                    </p:set>
                                    <p:animEffect transition="in" filter="wipe(down)">
                                      <p:cBhvr>
                                        <p:cTn id="68" dur="500"/>
                                        <p:tgtEl>
                                          <p:spTgt spid="73"/>
                                        </p:tgtEl>
                                      </p:cBhvr>
                                    </p:animEffect>
                                  </p:childTnLst>
                                </p:cTn>
                              </p:par>
                              <p:par>
                                <p:cTn id="69" presetID="22" presetClass="entr" presetSubtype="4" fill="hold" grpId="1" nodeType="withEffect">
                                  <p:stCondLst>
                                    <p:cond delay="0"/>
                                  </p:stCondLst>
                                  <p:childTnLst>
                                    <p:set>
                                      <p:cBhvr>
                                        <p:cTn id="70" dur="1" fill="hold">
                                          <p:stCondLst>
                                            <p:cond delay="0"/>
                                          </p:stCondLst>
                                        </p:cTn>
                                        <p:tgtEl>
                                          <p:spTgt spid="104"/>
                                        </p:tgtEl>
                                        <p:attrNameLst>
                                          <p:attrName>style.visibility</p:attrName>
                                        </p:attrNameLst>
                                      </p:cBhvr>
                                      <p:to>
                                        <p:strVal val="visible"/>
                                      </p:to>
                                    </p:set>
                                    <p:animEffect transition="in" filter="wipe(down)">
                                      <p:cBhvr>
                                        <p:cTn id="71" dur="500"/>
                                        <p:tgtEl>
                                          <p:spTgt spid="104"/>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wipe(down)">
                                      <p:cBhvr>
                                        <p:cTn id="74" dur="500"/>
                                        <p:tgtEl>
                                          <p:spTgt spid="71"/>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31"/>
                                        </p:tgtEl>
                                        <p:attrNameLst>
                                          <p:attrName>style.visibility</p:attrName>
                                        </p:attrNameLst>
                                      </p:cBhvr>
                                      <p:to>
                                        <p:strVal val="visible"/>
                                      </p:to>
                                    </p:set>
                                    <p:animEffect transition="in" filter="fade">
                                      <p:cBhvr>
                                        <p:cTn id="79" dur="500"/>
                                        <p:tgtEl>
                                          <p:spTgt spid="131"/>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133"/>
                                        </p:tgtEl>
                                        <p:attrNameLst>
                                          <p:attrName>style.visibility</p:attrName>
                                        </p:attrNameLst>
                                      </p:cBhvr>
                                      <p:to>
                                        <p:strVal val="visible"/>
                                      </p:to>
                                    </p:set>
                                    <p:animEffect transition="in" filter="fade">
                                      <p:cBhvr>
                                        <p:cTn id="84" dur="5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animBg="1"/>
      <p:bldP spid="72" grpId="0" animBg="1"/>
      <p:bldP spid="73" grpId="0" animBg="1"/>
      <p:bldP spid="73" grpId="1" animBg="1"/>
      <p:bldP spid="90" grpId="0"/>
      <p:bldP spid="91" grpId="0"/>
      <p:bldP spid="92" grpId="0"/>
      <p:bldP spid="104" grpId="0" animBg="1"/>
      <p:bldP spid="104" grpId="1" animBg="1"/>
      <p:bldP spid="131" grpId="0" animBg="1"/>
      <p:bldP spid="132" grpId="0"/>
      <p:bldP spid="132" grpId="1"/>
      <p:bldP spid="133" grpId="0" animBg="1"/>
      <p:bldP spid="134" grpId="0"/>
      <p:bldP spid="135" grpId="0"/>
      <p:bldP spid="136"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In-DRAM Acceleration of Database Queries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7" name="TextBox 6"/>
          <p:cNvSpPr txBox="1"/>
          <p:nvPr/>
        </p:nvSpPr>
        <p:spPr>
          <a:xfrm>
            <a:off x="-10701" y="6021288"/>
            <a:ext cx="9284914" cy="29623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25"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325" b="0" i="0" u="none" strike="noStrike" kern="1200" cap="none" spc="0" normalizeH="0" baseline="0" noProof="0" dirty="0">
                <a:ln>
                  <a:noFill/>
                </a:ln>
                <a:solidFill>
                  <a:srgbClr val="0000FF"/>
                </a:solidFill>
                <a:effectLst/>
                <a:uLnTx/>
                <a:uFillTx/>
                <a:latin typeface="Tahoma"/>
                <a:ea typeface="+mn-ea"/>
                <a:cs typeface="+mn-cs"/>
              </a:rPr>
              <a:t>Ambit: In-Memory Accelerator for Bulk Bitwise Operations using Commodity DRAM Technology</a:t>
            </a:r>
            <a:r>
              <a:rPr kumimoji="0" lang="en-US" sz="1325" b="0" i="0" u="none" strike="noStrike" kern="1200" cap="none" spc="0" normalizeH="0" baseline="0" noProof="0" dirty="0">
                <a:ln>
                  <a:noFill/>
                </a:ln>
                <a:solidFill>
                  <a:srgbClr val="000000"/>
                </a:solidFill>
                <a:effectLst/>
                <a:uLnTx/>
                <a:uFillTx/>
                <a:latin typeface="Tahoma"/>
                <a:ea typeface="+mn-ea"/>
                <a:cs typeface="+mn-cs"/>
              </a:rPr>
              <a:t>,” MICRO 2017.</a:t>
            </a:r>
          </a:p>
        </p:txBody>
      </p:sp>
      <p:pic>
        <p:nvPicPr>
          <p:cNvPr id="5" name="Picture 4"/>
          <p:cNvPicPr>
            <a:picLocks noChangeAspect="1"/>
          </p:cNvPicPr>
          <p:nvPr/>
        </p:nvPicPr>
        <p:blipFill>
          <a:blip r:embed="rId2"/>
          <a:stretch>
            <a:fillRect/>
          </a:stretch>
        </p:blipFill>
        <p:spPr>
          <a:xfrm>
            <a:off x="107504" y="1345316"/>
            <a:ext cx="8748346" cy="4675972"/>
          </a:xfrm>
          <a:prstGeom prst="rect">
            <a:avLst/>
          </a:prstGeom>
        </p:spPr>
      </p:pic>
      <p:pic>
        <p:nvPicPr>
          <p:cNvPr id="6" name="Picture 5"/>
          <p:cNvPicPr>
            <a:picLocks noChangeAspect="1"/>
          </p:cNvPicPr>
          <p:nvPr/>
        </p:nvPicPr>
        <p:blipFill>
          <a:blip r:embed="rId3"/>
          <a:stretch>
            <a:fillRect/>
          </a:stretch>
        </p:blipFill>
        <p:spPr>
          <a:xfrm>
            <a:off x="1333500" y="951561"/>
            <a:ext cx="6286500" cy="330200"/>
          </a:xfrm>
          <a:prstGeom prst="rect">
            <a:avLst/>
          </a:prstGeom>
        </p:spPr>
      </p:pic>
      <p:sp>
        <p:nvSpPr>
          <p:cNvPr id="8" name="TextBox 7">
            <a:extLst>
              <a:ext uri="{FF2B5EF4-FFF2-40B4-BE49-F238E27FC236}">
                <a16:creationId xmlns:a16="http://schemas.microsoft.com/office/drawing/2014/main" id="{7876B7DB-EBDD-9B4B-9807-2B4EEC012BDE}"/>
              </a:ext>
            </a:extLst>
          </p:cNvPr>
          <p:cNvSpPr txBox="1"/>
          <p:nvPr/>
        </p:nvSpPr>
        <p:spPr>
          <a:xfrm>
            <a:off x="3327958" y="3158578"/>
            <a:ext cx="5646097" cy="461665"/>
          </a:xfrm>
          <a:prstGeom prst="rect">
            <a:avLst/>
          </a:prstGeom>
          <a:solidFill>
            <a:schemeClr val="bg1"/>
          </a:solidFill>
          <a:ln>
            <a:solidFill>
              <a:srgbClr val="0000FF"/>
            </a:solidFill>
          </a:ln>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&gt;4-12X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306123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Bulk Bitwise Operations in Workloads</a:t>
            </a: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7544" y="1052736"/>
            <a:ext cx="7802016" cy="5056203"/>
          </a:xfrm>
          <a:prstGeom prst="rect">
            <a:avLst/>
          </a:prstGeom>
        </p:spPr>
      </p:pic>
      <p:sp>
        <p:nvSpPr>
          <p:cNvPr id="6" name="Content Placeholder 25">
            <a:extLst>
              <a:ext uri="{FF2B5EF4-FFF2-40B4-BE49-F238E27FC236}">
                <a16:creationId xmlns:a16="http://schemas.microsoft.com/office/drawing/2014/main" id="{C856F173-0838-471E-B126-A6DE9BCD8758}"/>
              </a:ext>
            </a:extLst>
          </p:cNvPr>
          <p:cNvSpPr>
            <a:spLocks noGrp="1"/>
          </p:cNvSpPr>
          <p:nvPr>
            <p:ph idx="1"/>
          </p:nvPr>
        </p:nvSpPr>
        <p:spPr>
          <a:xfrm>
            <a:off x="5741912" y="6377401"/>
            <a:ext cx="8839200" cy="796015"/>
          </a:xfrm>
        </p:spPr>
        <p:txBody>
          <a:bodyPr>
            <a:normAutofit/>
          </a:bodyPr>
          <a:lstStyle/>
          <a:p>
            <a:pPr marL="0" indent="0">
              <a:buNone/>
            </a:pPr>
            <a:r>
              <a:rPr lang="en-US" sz="1200" dirty="0"/>
              <a:t>[1] Li and Patel, </a:t>
            </a:r>
            <a:r>
              <a:rPr lang="en-US" sz="1200" dirty="0" err="1"/>
              <a:t>BitWeaving</a:t>
            </a:r>
            <a:r>
              <a:rPr lang="en-US" sz="1200" dirty="0"/>
              <a:t>, SIGMOD 2013</a:t>
            </a:r>
          </a:p>
          <a:p>
            <a:pPr marL="0" indent="0">
              <a:buNone/>
            </a:pPr>
            <a:r>
              <a:rPr lang="en-US" sz="1200" dirty="0"/>
              <a:t>[2] Goodwin+, </a:t>
            </a:r>
            <a:r>
              <a:rPr lang="en-US" sz="1200" dirty="0" err="1"/>
              <a:t>BitFunnel</a:t>
            </a:r>
            <a:r>
              <a:rPr lang="en-US" sz="1200" dirty="0"/>
              <a:t>, SIGIR 2017</a:t>
            </a:r>
          </a:p>
        </p:txBody>
      </p:sp>
    </p:spTree>
    <p:extLst>
      <p:ext uri="{BB962C8B-B14F-4D97-AF65-F5344CB8AC3E}">
        <p14:creationId xmlns:p14="http://schemas.microsoft.com/office/powerpoint/2010/main" val="4037377440"/>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Ambit</a:t>
            </a:r>
          </a:p>
        </p:txBody>
      </p:sp>
      <p:sp>
        <p:nvSpPr>
          <p:cNvPr id="3" name="Content Placeholder 2"/>
          <p:cNvSpPr>
            <a:spLocks noGrp="1"/>
          </p:cNvSpPr>
          <p:nvPr>
            <p:ph idx="1"/>
          </p:nvPr>
        </p:nvSpPr>
        <p:spPr>
          <a:xfrm>
            <a:off x="228600" y="1144488"/>
            <a:ext cx="8610600" cy="4876800"/>
          </a:xfrm>
        </p:spPr>
        <p:txBody>
          <a:bodyPr/>
          <a:lstStyle/>
          <a:p>
            <a:r>
              <a:rPr lang="en-US" sz="1800" dirty="0"/>
              <a:t>Vivek Seshadri, </a:t>
            </a:r>
            <a:r>
              <a:rPr lang="en-US" sz="1800" dirty="0" err="1"/>
              <a:t>Donghyuk</a:t>
            </a:r>
            <a:r>
              <a:rPr lang="en-US" sz="1800" dirty="0"/>
              <a:t> Lee, Thomas Mullins, Hasan Hassan, </a:t>
            </a:r>
            <a:r>
              <a:rPr lang="en-US" sz="1800" dirty="0" err="1"/>
              <a:t>Amirali</a:t>
            </a:r>
            <a:r>
              <a:rPr lang="en-US" sz="1800" dirty="0"/>
              <a:t> </a:t>
            </a:r>
            <a:r>
              <a:rPr lang="en-US" sz="1800" dirty="0" err="1"/>
              <a:t>Boroumand</a:t>
            </a:r>
            <a:r>
              <a:rPr lang="en-US" sz="1800" dirty="0"/>
              <a:t>, </a:t>
            </a:r>
            <a:r>
              <a:rPr lang="en-US" sz="1800" dirty="0" err="1"/>
              <a:t>Jeremie</a:t>
            </a:r>
            <a:r>
              <a:rPr lang="en-US" sz="1800" dirty="0"/>
              <a:t> Kim, Michael A. </a:t>
            </a:r>
            <a:r>
              <a:rPr lang="en-US" sz="1800" dirty="0" err="1"/>
              <a:t>Kozuch</a:t>
            </a:r>
            <a:r>
              <a:rPr lang="en-US" sz="1800" dirty="0"/>
              <a:t>, Onur Mutlu, Phillip B. Gibbons, and Todd C. Mowry,</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"Ambit: In-Memory Accelerator for Bulk Bitwise Operations Using Commodity DRAM Technology"</a:t>
            </a:r>
            <a:br>
              <a:rPr lang="en-US" sz="1800" dirty="0">
                <a:solidFill>
                  <a:srgbClr val="0432FF"/>
                </a:solidFill>
              </a:rPr>
            </a:br>
            <a:r>
              <a:rPr lang="en-US" sz="1800" i="1" dirty="0"/>
              <a:t>Proceedings of the </a:t>
            </a:r>
            <a:r>
              <a:rPr lang="en-US" sz="1800" i="1" dirty="0">
                <a:hlinkClick r:id="rId3"/>
              </a:rPr>
              <a:t>50th International Symposium on Microarchitecture</a:t>
            </a:r>
            <a:r>
              <a:rPr lang="en-US" sz="1800" i="1" dirty="0"/>
              <a:t> (</a:t>
            </a:r>
            <a:r>
              <a:rPr lang="en-US" sz="1800" b="1" i="1" dirty="0"/>
              <a:t>MICRO</a:t>
            </a:r>
            <a:r>
              <a:rPr lang="en-US" sz="1800" i="1" dirty="0"/>
              <a:t>)</a:t>
            </a:r>
            <a:r>
              <a:rPr lang="en-US" sz="1800" dirty="0"/>
              <a:t>, Boston, MA, USA, October 2017.</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a:t>
            </a:r>
            <a:br>
              <a:rPr lang="en-US" sz="1800" dirty="0"/>
            </a:br>
            <a:br>
              <a:rPr lang="en-US" sz="1800" dirty="0"/>
            </a:br>
            <a:endParaRPr lang="en-US" sz="1800" dirty="0"/>
          </a:p>
          <a:p>
            <a:pPr lvl="1"/>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001095"/>
            <a:ext cx="9144000" cy="2092201"/>
          </a:xfrm>
          <a:prstGeom prst="rect">
            <a:avLst/>
          </a:prstGeom>
        </p:spPr>
      </p:pic>
    </p:spTree>
    <p:extLst>
      <p:ext uri="{BB962C8B-B14F-4D97-AF65-F5344CB8AC3E}">
        <p14:creationId xmlns:p14="http://schemas.microsoft.com/office/powerpoint/2010/main" val="39311084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SIMDRAM Framework</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2321303850"/>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Rounded Rectangle 159">
            <a:extLst>
              <a:ext uri="{FF2B5EF4-FFF2-40B4-BE49-F238E27FC236}">
                <a16:creationId xmlns:a16="http://schemas.microsoft.com/office/drawing/2014/main" id="{4AC448A1-D8FC-074B-83B4-F13809959B84}"/>
              </a:ext>
            </a:extLst>
          </p:cNvPr>
          <p:cNvSpPr/>
          <p:nvPr/>
        </p:nvSpPr>
        <p:spPr>
          <a:xfrm>
            <a:off x="3056442" y="3767639"/>
            <a:ext cx="3907140" cy="2443475"/>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4" name="Group 3">
            <a:extLst>
              <a:ext uri="{FF2B5EF4-FFF2-40B4-BE49-F238E27FC236}">
                <a16:creationId xmlns:a16="http://schemas.microsoft.com/office/drawing/2014/main" id="{D15069BC-5B11-7743-B528-35178FAE71ED}"/>
              </a:ext>
            </a:extLst>
          </p:cNvPr>
          <p:cNvGrpSpPr/>
          <p:nvPr/>
        </p:nvGrpSpPr>
        <p:grpSpPr>
          <a:xfrm>
            <a:off x="7116062" y="3738583"/>
            <a:ext cx="2105825" cy="2379840"/>
            <a:chOff x="7116062" y="3738583"/>
            <a:chExt cx="2105825" cy="2379840"/>
          </a:xfrm>
        </p:grpSpPr>
        <p:sp>
          <p:nvSpPr>
            <p:cNvPr id="480" name="Rectangle 479">
              <a:extLst>
                <a:ext uri="{FF2B5EF4-FFF2-40B4-BE49-F238E27FC236}">
                  <a16:creationId xmlns:a16="http://schemas.microsoft.com/office/drawing/2014/main" id="{9AFA37DF-98AF-2A42-A277-2415E78A0DFE}"/>
                </a:ext>
              </a:extLst>
            </p:cNvPr>
            <p:cNvSpPr/>
            <p:nvPr/>
          </p:nvSpPr>
          <p:spPr>
            <a:xfrm>
              <a:off x="7279373" y="4036626"/>
              <a:ext cx="1779205" cy="20817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2" name="Rectangle 511">
              <a:extLst>
                <a:ext uri="{FF2B5EF4-FFF2-40B4-BE49-F238E27FC236}">
                  <a16:creationId xmlns:a16="http://schemas.microsoft.com/office/drawing/2014/main" id="{700FA02F-65ED-7C4E-A239-5A4A264BDB14}"/>
                </a:ext>
              </a:extLst>
            </p:cNvPr>
            <p:cNvSpPr/>
            <p:nvPr/>
          </p:nvSpPr>
          <p:spPr>
            <a:xfrm>
              <a:off x="7116062" y="3738583"/>
              <a:ext cx="2105825" cy="30777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sp>
          <p:nvSpPr>
            <p:cNvPr id="527" name="Rectangle 526">
              <a:extLst>
                <a:ext uri="{FF2B5EF4-FFF2-40B4-BE49-F238E27FC236}">
                  <a16:creationId xmlns:a16="http://schemas.microsoft.com/office/drawing/2014/main" id="{9784C941-66A3-5040-BA46-DAC418472FA1}"/>
                </a:ext>
              </a:extLst>
            </p:cNvPr>
            <p:cNvSpPr/>
            <p:nvPr/>
          </p:nvSpPr>
          <p:spPr>
            <a:xfrm>
              <a:off x="7365094" y="4022208"/>
              <a:ext cx="1704313" cy="58413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 result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 memory</a:t>
              </a:r>
            </a:p>
          </p:txBody>
        </p:sp>
      </p:grpSp>
      <p:sp>
        <p:nvSpPr>
          <p:cNvPr id="159" name="Rounded Rectangle 158">
            <a:extLst>
              <a:ext uri="{FF2B5EF4-FFF2-40B4-BE49-F238E27FC236}">
                <a16:creationId xmlns:a16="http://schemas.microsoft.com/office/drawing/2014/main" id="{CE0A9994-29A9-8347-A12F-21F4FFB866BF}"/>
              </a:ext>
            </a:extLst>
          </p:cNvPr>
          <p:cNvSpPr/>
          <p:nvPr/>
        </p:nvSpPr>
        <p:spPr>
          <a:xfrm>
            <a:off x="4425755" y="906211"/>
            <a:ext cx="1809803" cy="2494674"/>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sp>
        <p:nvSpPr>
          <p:cNvPr id="157" name="Rounded Rectangle 156">
            <a:extLst>
              <a:ext uri="{FF2B5EF4-FFF2-40B4-BE49-F238E27FC236}">
                <a16:creationId xmlns:a16="http://schemas.microsoft.com/office/drawing/2014/main" id="{2989069A-F661-FE42-B264-D815DC8F0544}"/>
              </a:ext>
            </a:extLst>
          </p:cNvPr>
          <p:cNvSpPr/>
          <p:nvPr/>
        </p:nvSpPr>
        <p:spPr>
          <a:xfrm>
            <a:off x="2517838" y="871442"/>
            <a:ext cx="1754690" cy="2223831"/>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539" name="Group 538">
            <a:extLst>
              <a:ext uri="{FF2B5EF4-FFF2-40B4-BE49-F238E27FC236}">
                <a16:creationId xmlns:a16="http://schemas.microsoft.com/office/drawing/2014/main" id="{69A25650-7088-E942-BE76-58AD68057FC5}"/>
              </a:ext>
            </a:extLst>
          </p:cNvPr>
          <p:cNvGrpSpPr/>
          <p:nvPr/>
        </p:nvGrpSpPr>
        <p:grpSpPr>
          <a:xfrm>
            <a:off x="2784191" y="3749514"/>
            <a:ext cx="4109777" cy="2461604"/>
            <a:chOff x="2784191" y="4268508"/>
            <a:chExt cx="4109777" cy="2461604"/>
          </a:xfrm>
        </p:grpSpPr>
        <p:sp>
          <p:nvSpPr>
            <p:cNvPr id="485" name="Rectangle 484">
              <a:extLst>
                <a:ext uri="{FF2B5EF4-FFF2-40B4-BE49-F238E27FC236}">
                  <a16:creationId xmlns:a16="http://schemas.microsoft.com/office/drawing/2014/main" id="{B6F33155-1D4A-2D44-8995-E31DEBF89CA4}"/>
                </a:ext>
              </a:extLst>
            </p:cNvPr>
            <p:cNvSpPr/>
            <p:nvPr/>
          </p:nvSpPr>
          <p:spPr>
            <a:xfrm>
              <a:off x="3159645" y="4569003"/>
              <a:ext cx="3707606" cy="1836613"/>
            </a:xfrm>
            <a:prstGeom prst="rect">
              <a:avLst/>
            </a:prstGeom>
            <a:solidFill>
              <a:srgbClr val="D4DAD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no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mc:AlternateContent xmlns:mc="http://schemas.openxmlformats.org/markup-compatibility/2006" xmlns:a14="http://schemas.microsoft.com/office/drawing/2010/main">
          <mc:Choice Requires="a14">
            <p:sp>
              <p:nvSpPr>
                <p:cNvPr id="506" name="Rectangle 505">
                  <a:extLst>
                    <a:ext uri="{FF2B5EF4-FFF2-40B4-BE49-F238E27FC236}">
                      <a16:creationId xmlns:a16="http://schemas.microsoft.com/office/drawing/2014/main" id="{AA201954-4CB7-F043-8993-22912F606DF1}"/>
                    </a:ext>
                  </a:extLst>
                </p:cNvPr>
                <p:cNvSpPr/>
                <p:nvPr/>
              </p:nvSpPr>
              <p:spPr>
                <a:xfrm>
                  <a:off x="3202188" y="4268508"/>
                  <a:ext cx="3691780" cy="55399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3: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Execution according to </a:t>
                  </a:r>
                  <a14:m>
                    <m:oMath xmlns:m="http://schemas.openxmlformats.org/officeDocument/2006/math">
                      <m:r>
                        <m:rPr>
                          <m:sty m:val="p"/>
                        </m:rPr>
                        <a:rPr kumimoji="0" lang="en-US" sz="1400" b="0" i="0"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μ</m:t>
                      </m:r>
                    </m:oMath>
                  </a14:m>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 </a:t>
                  </a:r>
                </a:p>
              </p:txBody>
            </p:sp>
          </mc:Choice>
          <mc:Fallback xmlns="">
            <p:sp>
              <p:nvSpPr>
                <p:cNvPr id="506" name="Rectangle 505">
                  <a:extLst>
                    <a:ext uri="{FF2B5EF4-FFF2-40B4-BE49-F238E27FC236}">
                      <a16:creationId xmlns:a16="http://schemas.microsoft.com/office/drawing/2014/main" id="{AA201954-4CB7-F043-8993-22912F606DF1}"/>
                    </a:ext>
                  </a:extLst>
                </p:cNvPr>
                <p:cNvSpPr>
                  <a:spLocks noRot="1" noChangeAspect="1" noMove="1" noResize="1" noEditPoints="1" noAdjustHandles="1" noChangeArrowheads="1" noChangeShapeType="1" noTextEdit="1"/>
                </p:cNvSpPr>
                <p:nvPr/>
              </p:nvSpPr>
              <p:spPr>
                <a:xfrm>
                  <a:off x="3202188" y="4268508"/>
                  <a:ext cx="3691780" cy="553998"/>
                </a:xfrm>
                <a:prstGeom prst="rect">
                  <a:avLst/>
                </a:prstGeom>
                <a:blipFill>
                  <a:blip r:embed="rId3"/>
                  <a:stretch>
                    <a:fillRect t="-2273"/>
                  </a:stretch>
                </a:blipFill>
              </p:spPr>
              <p:txBody>
                <a:bodyPr/>
                <a:lstStyle/>
                <a:p>
                  <a:r>
                    <a:rPr lang="en-US">
                      <a:noFill/>
                    </a:rPr>
                    <a:t> </a:t>
                  </a:r>
                </a:p>
              </p:txBody>
            </p:sp>
          </mc:Fallback>
        </mc:AlternateContent>
        <p:sp>
          <p:nvSpPr>
            <p:cNvPr id="509" name="Rectangle 508">
              <a:extLst>
                <a:ext uri="{FF2B5EF4-FFF2-40B4-BE49-F238E27FC236}">
                  <a16:creationId xmlns:a16="http://schemas.microsoft.com/office/drawing/2014/main" id="{11EEB551-2120-B245-8E0A-A96351D3B463}"/>
                </a:ext>
              </a:extLst>
            </p:cNvPr>
            <p:cNvSpPr/>
            <p:nvPr/>
          </p:nvSpPr>
          <p:spPr>
            <a:xfrm>
              <a:off x="4078736" y="6391878"/>
              <a:ext cx="1795300" cy="338234"/>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Memory Controller</a:t>
              </a:r>
            </a:p>
          </p:txBody>
        </p:sp>
        <p:sp>
          <p:nvSpPr>
            <p:cNvPr id="530" name="Right Arrow 529">
              <a:extLst>
                <a:ext uri="{FF2B5EF4-FFF2-40B4-BE49-F238E27FC236}">
                  <a16:creationId xmlns:a16="http://schemas.microsoft.com/office/drawing/2014/main" id="{7C5845D4-4CA6-3E42-B6D7-0362C943D4DB}"/>
                </a:ext>
              </a:extLst>
            </p:cNvPr>
            <p:cNvSpPr/>
            <p:nvPr/>
          </p:nvSpPr>
          <p:spPr>
            <a:xfrm>
              <a:off x="2784191" y="5423150"/>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nvGrpSpPr>
          <p:cNvPr id="538" name="Group 537">
            <a:extLst>
              <a:ext uri="{FF2B5EF4-FFF2-40B4-BE49-F238E27FC236}">
                <a16:creationId xmlns:a16="http://schemas.microsoft.com/office/drawing/2014/main" id="{08AF0EC2-609C-F644-8103-F442ADEE8FB0}"/>
              </a:ext>
            </a:extLst>
          </p:cNvPr>
          <p:cNvGrpSpPr/>
          <p:nvPr/>
        </p:nvGrpSpPr>
        <p:grpSpPr>
          <a:xfrm>
            <a:off x="66283" y="3742548"/>
            <a:ext cx="2652598" cy="2143375"/>
            <a:chOff x="66283" y="4261542"/>
            <a:chExt cx="2652598" cy="2143375"/>
          </a:xfrm>
        </p:grpSpPr>
        <p:sp>
          <p:nvSpPr>
            <p:cNvPr id="482" name="Rectangle 481">
              <a:extLst>
                <a:ext uri="{FF2B5EF4-FFF2-40B4-BE49-F238E27FC236}">
                  <a16:creationId xmlns:a16="http://schemas.microsoft.com/office/drawing/2014/main" id="{7ECC5597-7531-DD4A-A762-4F493DD7DC72}"/>
                </a:ext>
              </a:extLst>
            </p:cNvPr>
            <p:cNvSpPr/>
            <p:nvPr/>
          </p:nvSpPr>
          <p:spPr>
            <a:xfrm>
              <a:off x="66283" y="4555620"/>
              <a:ext cx="2652598" cy="18492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3" name="Rounded Rectangle 482">
              <a:extLst>
                <a:ext uri="{FF2B5EF4-FFF2-40B4-BE49-F238E27FC236}">
                  <a16:creationId xmlns:a16="http://schemas.microsoft.com/office/drawing/2014/main" id="{98B3D348-B9C5-7E40-8AF0-F8D66D07DD9B}"/>
                </a:ext>
              </a:extLst>
            </p:cNvPr>
            <p:cNvSpPr/>
            <p:nvPr/>
          </p:nvSpPr>
          <p:spPr>
            <a:xfrm>
              <a:off x="174824" y="4882613"/>
              <a:ext cx="2446884" cy="1422183"/>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4" name="Rectangle 483">
              <a:extLst>
                <a:ext uri="{FF2B5EF4-FFF2-40B4-BE49-F238E27FC236}">
                  <a16:creationId xmlns:a16="http://schemas.microsoft.com/office/drawing/2014/main" id="{26B285CE-11E6-1743-8406-B4E5D173D7B4}"/>
                </a:ext>
              </a:extLst>
            </p:cNvPr>
            <p:cNvSpPr/>
            <p:nvPr/>
          </p:nvSpPr>
          <p:spPr>
            <a:xfrm>
              <a:off x="777522" y="4261542"/>
              <a:ext cx="1069524" cy="30777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487" name="Rectangle 486">
              <a:extLst>
                <a:ext uri="{FF2B5EF4-FFF2-40B4-BE49-F238E27FC236}">
                  <a16:creationId xmlns:a16="http://schemas.microsoft.com/office/drawing/2014/main" id="{1BCC0FA6-6593-B848-B7BB-4CB32A174C35}"/>
                </a:ext>
              </a:extLst>
            </p:cNvPr>
            <p:cNvSpPr/>
            <p:nvPr/>
          </p:nvSpPr>
          <p:spPr>
            <a:xfrm>
              <a:off x="291206" y="5444803"/>
              <a:ext cx="2036555" cy="327477"/>
            </a:xfrm>
            <a:prstGeom prst="rect">
              <a:avLst/>
            </a:prstGeom>
            <a:solidFill>
              <a:srgbClr val="FFBFC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1" name="Rectangle 510">
              <a:extLst>
                <a:ext uri="{FF2B5EF4-FFF2-40B4-BE49-F238E27FC236}">
                  <a16:creationId xmlns:a16="http://schemas.microsoft.com/office/drawing/2014/main" id="{6DEB2F96-2CE8-2048-A0CE-39C107EEA67F}"/>
                </a:ext>
              </a:extLst>
            </p:cNvPr>
            <p:cNvSpPr/>
            <p:nvPr/>
          </p:nvSpPr>
          <p:spPr>
            <a:xfrm>
              <a:off x="117482" y="4563039"/>
              <a:ext cx="2478051"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SIMDRAM-enabled application</a:t>
              </a:r>
            </a:p>
          </p:txBody>
        </p:sp>
      </p:grpSp>
      <p:sp>
        <p:nvSpPr>
          <p:cNvPr id="2" name="Title 1">
            <a:extLst>
              <a:ext uri="{FF2B5EF4-FFF2-40B4-BE49-F238E27FC236}">
                <a16:creationId xmlns:a16="http://schemas.microsoft.com/office/drawing/2014/main" id="{59EB68DD-EA82-D94D-9067-B51AF57C613B}"/>
              </a:ext>
            </a:extLst>
          </p:cNvPr>
          <p:cNvSpPr>
            <a:spLocks noGrp="1"/>
          </p:cNvSpPr>
          <p:nvPr>
            <p:ph type="title"/>
          </p:nvPr>
        </p:nvSpPr>
        <p:spPr/>
        <p:txBody>
          <a:bodyPr/>
          <a:lstStyle/>
          <a:p>
            <a:r>
              <a:rPr lang="en-US" sz="4000" b="1" dirty="0">
                <a:latin typeface="Cambria" panose="02040503050406030204" pitchFamily="18" charset="0"/>
              </a:rPr>
              <a:t>SIMDRAM Framework: Overview </a:t>
            </a:r>
          </a:p>
        </p:txBody>
      </p:sp>
      <p:graphicFrame>
        <p:nvGraphicFramePr>
          <p:cNvPr id="311" name="Table 310">
            <a:extLst>
              <a:ext uri="{FF2B5EF4-FFF2-40B4-BE49-F238E27FC236}">
                <a16:creationId xmlns:a16="http://schemas.microsoft.com/office/drawing/2014/main" id="{50A10DFB-237C-1B45-AB7A-463F2C2CCC5B}"/>
              </a:ext>
            </a:extLst>
          </p:cNvPr>
          <p:cNvGraphicFramePr>
            <a:graphicFrameLocks noGrp="1"/>
          </p:cNvGraphicFramePr>
          <p:nvPr/>
        </p:nvGraphicFramePr>
        <p:xfrm>
          <a:off x="4600883" y="1699346"/>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sp>
        <p:nvSpPr>
          <p:cNvPr id="312" name="Rectangle 311">
            <a:extLst>
              <a:ext uri="{FF2B5EF4-FFF2-40B4-BE49-F238E27FC236}">
                <a16:creationId xmlns:a16="http://schemas.microsoft.com/office/drawing/2014/main" id="{D7280049-9ED3-3947-9F28-E8F495F29C7B}"/>
              </a:ext>
            </a:extLst>
          </p:cNvPr>
          <p:cNvSpPr/>
          <p:nvPr/>
        </p:nvSpPr>
        <p:spPr>
          <a:xfrm>
            <a:off x="6271191" y="1235618"/>
            <a:ext cx="2800096" cy="224445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314" name="Straight Arrow Connector 313">
            <a:extLst>
              <a:ext uri="{FF2B5EF4-FFF2-40B4-BE49-F238E27FC236}">
                <a16:creationId xmlns:a16="http://schemas.microsoft.com/office/drawing/2014/main" id="{989EFE27-25B1-1F44-B095-4CC257B80B80}"/>
              </a:ext>
            </a:extLst>
          </p:cNvPr>
          <p:cNvCxnSpPr>
            <a:cxnSpLocks/>
          </p:cNvCxnSpPr>
          <p:nvPr/>
        </p:nvCxnSpPr>
        <p:spPr>
          <a:xfrm>
            <a:off x="6114414" y="1827291"/>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6" name="Oval 315">
            <a:extLst>
              <a:ext uri="{FF2B5EF4-FFF2-40B4-BE49-F238E27FC236}">
                <a16:creationId xmlns:a16="http://schemas.microsoft.com/office/drawing/2014/main" id="{6770D35C-7264-0049-95CD-58D4DDF3EDED}"/>
              </a:ext>
            </a:extLst>
          </p:cNvPr>
          <p:cNvSpPr/>
          <p:nvPr/>
        </p:nvSpPr>
        <p:spPr>
          <a:xfrm flipH="1">
            <a:off x="11015591" y="2382396"/>
            <a:ext cx="143179" cy="86362"/>
          </a:xfrm>
          <a:prstGeom prst="ellipse">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46" name="Rectangle 345">
            <a:extLst>
              <a:ext uri="{FF2B5EF4-FFF2-40B4-BE49-F238E27FC236}">
                <a16:creationId xmlns:a16="http://schemas.microsoft.com/office/drawing/2014/main" id="{1DC1A0F9-70D7-B448-BC54-7750CE6339AE}"/>
              </a:ext>
            </a:extLst>
          </p:cNvPr>
          <p:cNvSpPr/>
          <p:nvPr/>
        </p:nvSpPr>
        <p:spPr>
          <a:xfrm>
            <a:off x="6854162" y="912400"/>
            <a:ext cx="2105825"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grpSp>
        <p:nvGrpSpPr>
          <p:cNvPr id="413" name="Group 412">
            <a:extLst>
              <a:ext uri="{FF2B5EF4-FFF2-40B4-BE49-F238E27FC236}">
                <a16:creationId xmlns:a16="http://schemas.microsoft.com/office/drawing/2014/main" id="{8A315B32-246B-344C-B00D-2D50360431A0}"/>
              </a:ext>
            </a:extLst>
          </p:cNvPr>
          <p:cNvGrpSpPr/>
          <p:nvPr/>
        </p:nvGrpSpPr>
        <p:grpSpPr>
          <a:xfrm>
            <a:off x="96203" y="908217"/>
            <a:ext cx="2108505" cy="2106083"/>
            <a:chOff x="185117" y="1916050"/>
            <a:chExt cx="2355144" cy="2549656"/>
          </a:xfrm>
        </p:grpSpPr>
        <p:sp>
          <p:nvSpPr>
            <p:cNvPr id="347" name="Rectangle 346">
              <a:extLst>
                <a:ext uri="{FF2B5EF4-FFF2-40B4-BE49-F238E27FC236}">
                  <a16:creationId xmlns:a16="http://schemas.microsoft.com/office/drawing/2014/main" id="{926A9443-4A7F-B340-B495-8DEC465CEB8F}"/>
                </a:ext>
              </a:extLst>
            </p:cNvPr>
            <p:cNvSpPr/>
            <p:nvPr/>
          </p:nvSpPr>
          <p:spPr>
            <a:xfrm>
              <a:off x="682041" y="1916050"/>
              <a:ext cx="119936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348" name="Rectangle 347">
              <a:extLst>
                <a:ext uri="{FF2B5EF4-FFF2-40B4-BE49-F238E27FC236}">
                  <a16:creationId xmlns:a16="http://schemas.microsoft.com/office/drawing/2014/main" id="{5DC29713-5DE8-524E-A574-56227018A709}"/>
                </a:ext>
              </a:extLst>
            </p:cNvPr>
            <p:cNvSpPr/>
            <p:nvPr/>
          </p:nvSpPr>
          <p:spPr>
            <a:xfrm>
              <a:off x="185117" y="2303641"/>
              <a:ext cx="2355144" cy="2138313"/>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9" name="Group 408">
              <a:extLst>
                <a:ext uri="{FF2B5EF4-FFF2-40B4-BE49-F238E27FC236}">
                  <a16:creationId xmlns:a16="http://schemas.microsoft.com/office/drawing/2014/main" id="{4BBB42AF-207D-8C44-9BEB-FC30D95D6D4B}"/>
                </a:ext>
              </a:extLst>
            </p:cNvPr>
            <p:cNvGrpSpPr/>
            <p:nvPr/>
          </p:nvGrpSpPr>
          <p:grpSpPr>
            <a:xfrm>
              <a:off x="290791" y="2622675"/>
              <a:ext cx="2112038" cy="1843031"/>
              <a:chOff x="290791" y="2622675"/>
              <a:chExt cx="2112038" cy="1843031"/>
            </a:xfrm>
          </p:grpSpPr>
          <p:sp>
            <p:nvSpPr>
              <p:cNvPr id="350" name="Rounded Rectangle 349">
                <a:extLst>
                  <a:ext uri="{FF2B5EF4-FFF2-40B4-BE49-F238E27FC236}">
                    <a16:creationId xmlns:a16="http://schemas.microsoft.com/office/drawing/2014/main" id="{6D3A1CD3-1656-4A4D-A9A0-DBA1702BECAE}"/>
                  </a:ext>
                </a:extLst>
              </p:cNvPr>
              <p:cNvSpPr/>
              <p:nvPr/>
            </p:nvSpPr>
            <p:spPr>
              <a:xfrm>
                <a:off x="290791" y="2622675"/>
                <a:ext cx="2112038" cy="146859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351" name="Group 350">
                <a:extLst>
                  <a:ext uri="{FF2B5EF4-FFF2-40B4-BE49-F238E27FC236}">
                    <a16:creationId xmlns:a16="http://schemas.microsoft.com/office/drawing/2014/main" id="{5CC6CC20-848A-8E46-936F-05C4F53EC60E}"/>
                  </a:ext>
                </a:extLst>
              </p:cNvPr>
              <p:cNvGrpSpPr/>
              <p:nvPr/>
            </p:nvGrpSpPr>
            <p:grpSpPr>
              <a:xfrm>
                <a:off x="377937" y="2784891"/>
                <a:ext cx="1970675" cy="1263750"/>
                <a:chOff x="867018" y="2489687"/>
                <a:chExt cx="2314002" cy="1360547"/>
              </a:xfrm>
            </p:grpSpPr>
            <p:grpSp>
              <p:nvGrpSpPr>
                <p:cNvPr id="353" name="Group 352">
                  <a:extLst>
                    <a:ext uri="{FF2B5EF4-FFF2-40B4-BE49-F238E27FC236}">
                      <a16:creationId xmlns:a16="http://schemas.microsoft.com/office/drawing/2014/main" id="{D3E7F195-04A5-4B4D-B2B8-43EF22AD9995}"/>
                    </a:ext>
                  </a:extLst>
                </p:cNvPr>
                <p:cNvGrpSpPr/>
                <p:nvPr/>
              </p:nvGrpSpPr>
              <p:grpSpPr>
                <a:xfrm>
                  <a:off x="1143322" y="2489687"/>
                  <a:ext cx="1235746" cy="391038"/>
                  <a:chOff x="2411760" y="3068960"/>
                  <a:chExt cx="6065150" cy="1584176"/>
                </a:xfrm>
                <a:solidFill>
                  <a:schemeClr val="tx1"/>
                </a:solidFill>
              </p:grpSpPr>
              <p:sp>
                <p:nvSpPr>
                  <p:cNvPr id="373" name="Flowchart: Delay 3">
                    <a:extLst>
                      <a:ext uri="{FF2B5EF4-FFF2-40B4-BE49-F238E27FC236}">
                        <a16:creationId xmlns:a16="http://schemas.microsoft.com/office/drawing/2014/main" id="{26B61A90-35A5-B849-8852-2CD7EC13F006}"/>
                      </a:ext>
                    </a:extLst>
                  </p:cNvPr>
                  <p:cNvSpPr/>
                  <p:nvPr/>
                </p:nvSpPr>
                <p:spPr>
                  <a:xfrm>
                    <a:off x="3707904" y="3068960"/>
                    <a:ext cx="1728192"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4" name="Straight Connector 373">
                    <a:extLst>
                      <a:ext uri="{FF2B5EF4-FFF2-40B4-BE49-F238E27FC236}">
                        <a16:creationId xmlns:a16="http://schemas.microsoft.com/office/drawing/2014/main" id="{9628BD32-F67E-7841-9609-8E2EAF01F2C3}"/>
                      </a:ext>
                    </a:extLst>
                  </p:cNvPr>
                  <p:cNvCxnSpPr/>
                  <p:nvPr/>
                </p:nvCxnSpPr>
                <p:spPr>
                  <a:xfrm flipH="1">
                    <a:off x="2627784" y="3284984"/>
                    <a:ext cx="1080120" cy="0"/>
                  </a:xfrm>
                  <a:prstGeom prst="line">
                    <a:avLst/>
                  </a:prstGeom>
                  <a:grpFill/>
                  <a:ln w="12700" cap="flat" cmpd="sng" algn="ctr">
                    <a:solidFill>
                      <a:schemeClr val="tx1"/>
                    </a:solidFill>
                    <a:prstDash val="solid"/>
                  </a:ln>
                  <a:effectLst/>
                </p:spPr>
              </p:cxnSp>
              <p:cxnSp>
                <p:nvCxnSpPr>
                  <p:cNvPr id="375" name="Straight Connector 374">
                    <a:extLst>
                      <a:ext uri="{FF2B5EF4-FFF2-40B4-BE49-F238E27FC236}">
                        <a16:creationId xmlns:a16="http://schemas.microsoft.com/office/drawing/2014/main" id="{BE6B1FC3-6068-1C4B-BCD7-1ADA7298461A}"/>
                      </a:ext>
                    </a:extLst>
                  </p:cNvPr>
                  <p:cNvCxnSpPr/>
                  <p:nvPr/>
                </p:nvCxnSpPr>
                <p:spPr>
                  <a:xfrm flipH="1">
                    <a:off x="2627784" y="4437112"/>
                    <a:ext cx="1080120" cy="0"/>
                  </a:xfrm>
                  <a:prstGeom prst="line">
                    <a:avLst/>
                  </a:prstGeom>
                  <a:grpFill/>
                  <a:ln w="12700" cap="flat" cmpd="sng" algn="ctr">
                    <a:solidFill>
                      <a:schemeClr val="tx1"/>
                    </a:solidFill>
                    <a:prstDash val="solid"/>
                  </a:ln>
                  <a:effectLst/>
                </p:spPr>
              </p:cxnSp>
              <p:cxnSp>
                <p:nvCxnSpPr>
                  <p:cNvPr id="376" name="Straight Connector 375">
                    <a:extLst>
                      <a:ext uri="{FF2B5EF4-FFF2-40B4-BE49-F238E27FC236}">
                        <a16:creationId xmlns:a16="http://schemas.microsoft.com/office/drawing/2014/main" id="{96839A2E-1158-9F4C-AE2B-5D4AF7550023}"/>
                      </a:ext>
                    </a:extLst>
                  </p:cNvPr>
                  <p:cNvCxnSpPr>
                    <a:cxnSpLocks/>
                  </p:cNvCxnSpPr>
                  <p:nvPr/>
                </p:nvCxnSpPr>
                <p:spPr>
                  <a:xfrm flipH="1">
                    <a:off x="5436099" y="3838796"/>
                    <a:ext cx="3040811" cy="0"/>
                  </a:xfrm>
                  <a:prstGeom prst="line">
                    <a:avLst/>
                  </a:prstGeom>
                  <a:grpFill/>
                  <a:ln w="12700" cap="flat" cmpd="sng" algn="ctr">
                    <a:solidFill>
                      <a:schemeClr val="tx1"/>
                    </a:solidFill>
                    <a:prstDash val="solid"/>
                  </a:ln>
                  <a:effectLst/>
                </p:spPr>
              </p:cxnSp>
              <p:sp>
                <p:nvSpPr>
                  <p:cNvPr id="377" name="Flowchart: Connector 8">
                    <a:extLst>
                      <a:ext uri="{FF2B5EF4-FFF2-40B4-BE49-F238E27FC236}">
                        <a16:creationId xmlns:a16="http://schemas.microsoft.com/office/drawing/2014/main" id="{60460D75-4240-344D-B9E2-7077639318F1}"/>
                      </a:ext>
                    </a:extLst>
                  </p:cNvPr>
                  <p:cNvSpPr/>
                  <p:nvPr/>
                </p:nvSpPr>
                <p:spPr>
                  <a:xfrm>
                    <a:off x="2411760" y="3176972"/>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78" name="Flowchart: Connector 9">
                    <a:extLst>
                      <a:ext uri="{FF2B5EF4-FFF2-40B4-BE49-F238E27FC236}">
                        <a16:creationId xmlns:a16="http://schemas.microsoft.com/office/drawing/2014/main" id="{6C096043-331C-E44A-8DFE-DBD98FCF6BAF}"/>
                      </a:ext>
                    </a:extLst>
                  </p:cNvPr>
                  <p:cNvSpPr/>
                  <p:nvPr/>
                </p:nvSpPr>
                <p:spPr>
                  <a:xfrm>
                    <a:off x="2435000" y="4329100"/>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grpSp>
              <p:nvGrpSpPr>
                <p:cNvPr id="354" name="Group 353">
                  <a:extLst>
                    <a:ext uri="{FF2B5EF4-FFF2-40B4-BE49-F238E27FC236}">
                      <a16:creationId xmlns:a16="http://schemas.microsoft.com/office/drawing/2014/main" id="{A4AA7C71-A6FF-2A47-B81E-D0A8BBD9DB39}"/>
                    </a:ext>
                  </a:extLst>
                </p:cNvPr>
                <p:cNvGrpSpPr/>
                <p:nvPr/>
              </p:nvGrpSpPr>
              <p:grpSpPr>
                <a:xfrm>
                  <a:off x="1170063" y="3244568"/>
                  <a:ext cx="1457426" cy="391038"/>
                  <a:chOff x="-636961" y="3068958"/>
                  <a:chExt cx="7153177" cy="1584176"/>
                </a:xfrm>
                <a:solidFill>
                  <a:schemeClr val="tx1"/>
                </a:solidFill>
              </p:grpSpPr>
              <p:sp>
                <p:nvSpPr>
                  <p:cNvPr id="370" name="Flowchart: Delay 3">
                    <a:extLst>
                      <a:ext uri="{FF2B5EF4-FFF2-40B4-BE49-F238E27FC236}">
                        <a16:creationId xmlns:a16="http://schemas.microsoft.com/office/drawing/2014/main" id="{30504E93-59F7-684B-A507-813F29BF6977}"/>
                      </a:ext>
                    </a:extLst>
                  </p:cNvPr>
                  <p:cNvSpPr/>
                  <p:nvPr/>
                </p:nvSpPr>
                <p:spPr>
                  <a:xfrm>
                    <a:off x="3707903" y="3068958"/>
                    <a:ext cx="1728193"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1" name="Straight Connector 370">
                    <a:extLst>
                      <a:ext uri="{FF2B5EF4-FFF2-40B4-BE49-F238E27FC236}">
                        <a16:creationId xmlns:a16="http://schemas.microsoft.com/office/drawing/2014/main" id="{4FF3FDE9-AABF-EC44-B7B5-E4AFB0F3C880}"/>
                      </a:ext>
                    </a:extLst>
                  </p:cNvPr>
                  <p:cNvCxnSpPr>
                    <a:cxnSpLocks/>
                  </p:cNvCxnSpPr>
                  <p:nvPr/>
                </p:nvCxnSpPr>
                <p:spPr>
                  <a:xfrm flipH="1">
                    <a:off x="-636961" y="4437111"/>
                    <a:ext cx="4344865" cy="0"/>
                  </a:xfrm>
                  <a:prstGeom prst="line">
                    <a:avLst/>
                  </a:prstGeom>
                  <a:grpFill/>
                  <a:ln w="12700" cap="flat" cmpd="sng" algn="ctr">
                    <a:solidFill>
                      <a:schemeClr val="tx1"/>
                    </a:solidFill>
                    <a:prstDash val="solid"/>
                  </a:ln>
                  <a:effectLst/>
                </p:spPr>
              </p:cxnSp>
              <p:cxnSp>
                <p:nvCxnSpPr>
                  <p:cNvPr id="372" name="Straight Connector 371">
                    <a:extLst>
                      <a:ext uri="{FF2B5EF4-FFF2-40B4-BE49-F238E27FC236}">
                        <a16:creationId xmlns:a16="http://schemas.microsoft.com/office/drawing/2014/main" id="{48D9C89C-98F2-464D-A5AF-B7A2A5D7A125}"/>
                      </a:ext>
                    </a:extLst>
                  </p:cNvPr>
                  <p:cNvCxnSpPr/>
                  <p:nvPr/>
                </p:nvCxnSpPr>
                <p:spPr>
                  <a:xfrm flipH="1">
                    <a:off x="5436096" y="3838795"/>
                    <a:ext cx="1080120" cy="0"/>
                  </a:xfrm>
                  <a:prstGeom prst="line">
                    <a:avLst/>
                  </a:prstGeom>
                  <a:grpFill/>
                  <a:ln w="12700" cap="flat" cmpd="sng" algn="ctr">
                    <a:solidFill>
                      <a:schemeClr val="tx1"/>
                    </a:solidFill>
                    <a:prstDash val="solid"/>
                  </a:ln>
                  <a:effectLst/>
                </p:spPr>
              </p:cxnSp>
            </p:grpSp>
            <p:grpSp>
              <p:nvGrpSpPr>
                <p:cNvPr id="355" name="Group 354">
                  <a:extLst>
                    <a:ext uri="{FF2B5EF4-FFF2-40B4-BE49-F238E27FC236}">
                      <a16:creationId xmlns:a16="http://schemas.microsoft.com/office/drawing/2014/main" id="{7454E905-B01C-064A-AF64-5A8F34B38732}"/>
                    </a:ext>
                  </a:extLst>
                </p:cNvPr>
                <p:cNvGrpSpPr/>
                <p:nvPr/>
              </p:nvGrpSpPr>
              <p:grpSpPr>
                <a:xfrm>
                  <a:off x="1253356" y="3106816"/>
                  <a:ext cx="792250" cy="386595"/>
                  <a:chOff x="2627784" y="3086962"/>
                  <a:chExt cx="3888432" cy="1566174"/>
                </a:xfrm>
                <a:solidFill>
                  <a:schemeClr val="tx1"/>
                </a:solidFill>
              </p:grpSpPr>
              <p:cxnSp>
                <p:nvCxnSpPr>
                  <p:cNvPr id="366" name="Straight Connector 365">
                    <a:extLst>
                      <a:ext uri="{FF2B5EF4-FFF2-40B4-BE49-F238E27FC236}">
                        <a16:creationId xmlns:a16="http://schemas.microsoft.com/office/drawing/2014/main" id="{F5F217FA-089B-AC49-9004-4DFD2A03B6D5}"/>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AA4E303F-3306-7545-93AB-B999238ABC06}"/>
                      </a:ext>
                    </a:extLst>
                  </p:cNvPr>
                  <p:cNvCxnSpPr>
                    <a:cxnSpLocks/>
                  </p:cNvCxnSpPr>
                  <p:nvPr/>
                </p:nvCxnSpPr>
                <p:spPr>
                  <a:xfrm flipH="1">
                    <a:off x="3059829" y="4437113"/>
                    <a:ext cx="648074"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E9205109-4956-B64B-84C3-F775CF6E84F3}"/>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9" name="Flowchart: Stored Data 4">
                    <a:extLst>
                      <a:ext uri="{FF2B5EF4-FFF2-40B4-BE49-F238E27FC236}">
                        <a16:creationId xmlns:a16="http://schemas.microsoft.com/office/drawing/2014/main" id="{CC6CED34-8F4A-5A42-A308-A36DA0341328}"/>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56" name="Straight Connector 355">
                  <a:extLst>
                    <a:ext uri="{FF2B5EF4-FFF2-40B4-BE49-F238E27FC236}">
                      <a16:creationId xmlns:a16="http://schemas.microsoft.com/office/drawing/2014/main" id="{F3100D61-190D-3A45-8CDA-FF7262E0AC57}"/>
                    </a:ext>
                  </a:extLst>
                </p:cNvPr>
                <p:cNvCxnSpPr/>
                <p:nvPr/>
              </p:nvCxnSpPr>
              <p:spPr>
                <a:xfrm>
                  <a:off x="1266365" y="2536344"/>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E0D6ABBF-36FD-F74C-ADAC-B1ADDDDEBC6B}"/>
                    </a:ext>
                  </a:extLst>
                </p:cNvPr>
                <p:cNvCxnSpPr/>
                <p:nvPr/>
              </p:nvCxnSpPr>
              <p:spPr>
                <a:xfrm>
                  <a:off x="1341383" y="2818929"/>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8" name="Flowchart: Connector 9">
                  <a:extLst>
                    <a:ext uri="{FF2B5EF4-FFF2-40B4-BE49-F238E27FC236}">
                      <a16:creationId xmlns:a16="http://schemas.microsoft.com/office/drawing/2014/main" id="{EFD37F48-0A01-FC4C-9164-E0C476E8E86C}"/>
                    </a:ext>
                  </a:extLst>
                </p:cNvPr>
                <p:cNvSpPr/>
                <p:nvPr/>
              </p:nvSpPr>
              <p:spPr>
                <a:xfrm>
                  <a:off x="1148056" y="3555622"/>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59" name="Rectangle 358">
                  <a:extLst>
                    <a:ext uri="{FF2B5EF4-FFF2-40B4-BE49-F238E27FC236}">
                      <a16:creationId xmlns:a16="http://schemas.microsoft.com/office/drawing/2014/main" id="{2D59317E-919D-D54C-8BEA-6FC827BDD41A}"/>
                    </a:ext>
                  </a:extLst>
                </p:cNvPr>
                <p:cNvSpPr/>
                <p:nvPr/>
              </p:nvSpPr>
              <p:spPr>
                <a:xfrm>
                  <a:off x="867018" y="3462467"/>
                  <a:ext cx="242288" cy="387767"/>
                </a:xfrm>
                <a:prstGeom prst="rect">
                  <a:avLst/>
                </a:prstGeom>
                <a:ln w="12700">
                  <a:noFill/>
                </a:ln>
              </p:spPr>
              <p:txBody>
                <a:bodyPr wrap="none">
                  <a:spAutoFit/>
                </a:bodyPr>
                <a:lstStyle/>
                <a:p>
                  <a:pPr marL="0" marR="0" lvl="0" indent="0" algn="l" defTabSz="1761043"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nvGrpSpPr>
                <p:cNvPr id="360" name="Group 359">
                  <a:extLst>
                    <a:ext uri="{FF2B5EF4-FFF2-40B4-BE49-F238E27FC236}">
                      <a16:creationId xmlns:a16="http://schemas.microsoft.com/office/drawing/2014/main" id="{2344E00C-07C5-2848-8171-BE21DAFBD530}"/>
                    </a:ext>
                  </a:extLst>
                </p:cNvPr>
                <p:cNvGrpSpPr/>
                <p:nvPr/>
              </p:nvGrpSpPr>
              <p:grpSpPr>
                <a:xfrm>
                  <a:off x="2364779" y="3102978"/>
                  <a:ext cx="792250" cy="386595"/>
                  <a:chOff x="2627784" y="3086962"/>
                  <a:chExt cx="3888432" cy="1566174"/>
                </a:xfrm>
                <a:solidFill>
                  <a:schemeClr val="tx1"/>
                </a:solidFill>
              </p:grpSpPr>
              <p:cxnSp>
                <p:nvCxnSpPr>
                  <p:cNvPr id="363" name="Straight Connector 362">
                    <a:extLst>
                      <a:ext uri="{FF2B5EF4-FFF2-40B4-BE49-F238E27FC236}">
                        <a16:creationId xmlns:a16="http://schemas.microsoft.com/office/drawing/2014/main" id="{65C91438-F58E-724F-8870-724BC34DB667}"/>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C8F7712D-BC82-E847-96B0-2DBD452D2866}"/>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5" name="Flowchart: Stored Data 4">
                    <a:extLst>
                      <a:ext uri="{FF2B5EF4-FFF2-40B4-BE49-F238E27FC236}">
                        <a16:creationId xmlns:a16="http://schemas.microsoft.com/office/drawing/2014/main" id="{EE06E169-9E9E-B741-939C-F0AFDB6AE525}"/>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61" name="Straight Connector 360">
                  <a:extLst>
                    <a:ext uri="{FF2B5EF4-FFF2-40B4-BE49-F238E27FC236}">
                      <a16:creationId xmlns:a16="http://schemas.microsoft.com/office/drawing/2014/main" id="{A55E3C17-B8F6-2E47-BEB5-1EB898F935BC}"/>
                    </a:ext>
                  </a:extLst>
                </p:cNvPr>
                <p:cNvCxnSpPr>
                  <a:cxnSpLocks/>
                </p:cNvCxnSpPr>
                <p:nvPr/>
              </p:nvCxnSpPr>
              <p:spPr>
                <a:xfrm flipV="1">
                  <a:off x="2371923" y="2683463"/>
                  <a:ext cx="0" cy="475539"/>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2" name="Flowchart: Connector 11">
                  <a:extLst>
                    <a:ext uri="{FF2B5EF4-FFF2-40B4-BE49-F238E27FC236}">
                      <a16:creationId xmlns:a16="http://schemas.microsoft.com/office/drawing/2014/main" id="{1F485AEE-B408-DC4D-8F1C-F6AB053C3062}"/>
                    </a:ext>
                  </a:extLst>
                </p:cNvPr>
                <p:cNvSpPr/>
                <p:nvPr/>
              </p:nvSpPr>
              <p:spPr>
                <a:xfrm>
                  <a:off x="3137006" y="3261899"/>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sp>
            <p:nvSpPr>
              <p:cNvPr id="352" name="Rectangle 351">
                <a:extLst>
                  <a:ext uri="{FF2B5EF4-FFF2-40B4-BE49-F238E27FC236}">
                    <a16:creationId xmlns:a16="http://schemas.microsoft.com/office/drawing/2014/main" id="{07DC30E6-1B5F-0F4F-8959-97CE64645BA2}"/>
                  </a:ext>
                </a:extLst>
              </p:cNvPr>
              <p:cNvSpPr/>
              <p:nvPr/>
            </p:nvSpPr>
            <p:spPr>
              <a:xfrm>
                <a:off x="361555" y="4093106"/>
                <a:ext cx="1905463" cy="3726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AND/OR/NOT logic</a:t>
                </a:r>
              </a:p>
            </p:txBody>
          </p:sp>
        </p:grpSp>
        <p:sp>
          <p:nvSpPr>
            <p:cNvPr id="400" name="Rectangle 399">
              <a:extLst>
                <a:ext uri="{FF2B5EF4-FFF2-40B4-BE49-F238E27FC236}">
                  <a16:creationId xmlns:a16="http://schemas.microsoft.com/office/drawing/2014/main" id="{E336A133-A62A-9446-B18C-C1137BE6BB28}"/>
                </a:ext>
              </a:extLst>
            </p:cNvPr>
            <p:cNvSpPr/>
            <p:nvPr/>
          </p:nvSpPr>
          <p:spPr>
            <a:xfrm>
              <a:off x="407761" y="2294229"/>
              <a:ext cx="180209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Desired operation</a:t>
              </a:r>
            </a:p>
          </p:txBody>
        </p:sp>
      </p:grpSp>
      <p:sp>
        <p:nvSpPr>
          <p:cNvPr id="402" name="Rectangle 401">
            <a:extLst>
              <a:ext uri="{FF2B5EF4-FFF2-40B4-BE49-F238E27FC236}">
                <a16:creationId xmlns:a16="http://schemas.microsoft.com/office/drawing/2014/main" id="{A4C2B0B1-F109-BF40-86A2-AF13430F2E5D}"/>
              </a:ext>
            </a:extLst>
          </p:cNvPr>
          <p:cNvSpPr/>
          <p:nvPr/>
        </p:nvSpPr>
        <p:spPr>
          <a:xfrm>
            <a:off x="6886746" y="2166938"/>
            <a:ext cx="1423788" cy="33823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Main memory</a:t>
            </a:r>
          </a:p>
        </p:txBody>
      </p:sp>
      <p:grpSp>
        <p:nvGrpSpPr>
          <p:cNvPr id="537" name="Group 536">
            <a:extLst>
              <a:ext uri="{FF2B5EF4-FFF2-40B4-BE49-F238E27FC236}">
                <a16:creationId xmlns:a16="http://schemas.microsoft.com/office/drawing/2014/main" id="{683F3061-9834-6644-B7F1-5ED1C37BD9E5}"/>
              </a:ext>
            </a:extLst>
          </p:cNvPr>
          <p:cNvGrpSpPr/>
          <p:nvPr/>
        </p:nvGrpSpPr>
        <p:grpSpPr>
          <a:xfrm>
            <a:off x="6324048" y="2565491"/>
            <a:ext cx="2666557" cy="944792"/>
            <a:chOff x="6324048" y="3191579"/>
            <a:chExt cx="2666557" cy="944792"/>
          </a:xfrm>
        </p:grpSpPr>
        <p:grpSp>
          <p:nvGrpSpPr>
            <p:cNvPr id="410" name="Group 409">
              <a:extLst>
                <a:ext uri="{FF2B5EF4-FFF2-40B4-BE49-F238E27FC236}">
                  <a16:creationId xmlns:a16="http://schemas.microsoft.com/office/drawing/2014/main" id="{94490D99-D821-E243-93B4-A3FF1AF53E3B}"/>
                </a:ext>
              </a:extLst>
            </p:cNvPr>
            <p:cNvGrpSpPr/>
            <p:nvPr/>
          </p:nvGrpSpPr>
          <p:grpSpPr>
            <a:xfrm>
              <a:off x="7658494" y="3191579"/>
              <a:ext cx="1332111" cy="757166"/>
              <a:chOff x="8712770" y="3601416"/>
              <a:chExt cx="1332111" cy="757166"/>
            </a:xfrm>
          </p:grpSpPr>
          <p:grpSp>
            <p:nvGrpSpPr>
              <p:cNvPr id="327" name="Group 326">
                <a:extLst>
                  <a:ext uri="{FF2B5EF4-FFF2-40B4-BE49-F238E27FC236}">
                    <a16:creationId xmlns:a16="http://schemas.microsoft.com/office/drawing/2014/main" id="{FE0C7429-FA54-754D-8C1D-5BF9B31B050D}"/>
                  </a:ext>
                </a:extLst>
              </p:cNvPr>
              <p:cNvGrpSpPr/>
              <p:nvPr/>
            </p:nvGrpSpPr>
            <p:grpSpPr>
              <a:xfrm>
                <a:off x="9235986" y="3601416"/>
                <a:ext cx="808895" cy="757166"/>
                <a:chOff x="4180572" y="1209835"/>
                <a:chExt cx="420003" cy="393144"/>
              </a:xfrm>
            </p:grpSpPr>
            <p:cxnSp>
              <p:nvCxnSpPr>
                <p:cNvPr id="332" name="Straight Connector 331">
                  <a:extLst>
                    <a:ext uri="{FF2B5EF4-FFF2-40B4-BE49-F238E27FC236}">
                      <a16:creationId xmlns:a16="http://schemas.microsoft.com/office/drawing/2014/main" id="{34F1355F-1BFB-C047-BC57-D543E8F10332}"/>
                    </a:ext>
                  </a:extLst>
                </p:cNvPr>
                <p:cNvCxnSpPr>
                  <a:cxnSpLocks/>
                </p:cNvCxnSpPr>
                <p:nvPr/>
              </p:nvCxnSpPr>
              <p:spPr>
                <a:xfrm rot="5400000">
                  <a:off x="4390574" y="1117898"/>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C1CFE73E-19C4-B643-A9BD-39BE8B85C4CA}"/>
                    </a:ext>
                  </a:extLst>
                </p:cNvPr>
                <p:cNvCxnSpPr>
                  <a:cxnSpLocks/>
                </p:cNvCxnSpPr>
                <p:nvPr/>
              </p:nvCxnSpPr>
              <p:spPr>
                <a:xfrm rot="5400000">
                  <a:off x="4390574" y="1157152"/>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F0BB670D-9CEE-BA48-A6A0-071258D82313}"/>
                    </a:ext>
                  </a:extLst>
                </p:cNvPr>
                <p:cNvCxnSpPr>
                  <a:cxnSpLocks/>
                </p:cNvCxnSpPr>
                <p:nvPr/>
              </p:nvCxnSpPr>
              <p:spPr>
                <a:xfrm rot="5400000">
                  <a:off x="4390574" y="1196406"/>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F2CD54D5-0F3E-B346-AB6D-588F2D60AD14}"/>
                    </a:ext>
                  </a:extLst>
                </p:cNvPr>
                <p:cNvCxnSpPr>
                  <a:cxnSpLocks/>
                </p:cNvCxnSpPr>
                <p:nvPr/>
              </p:nvCxnSpPr>
              <p:spPr>
                <a:xfrm rot="5400000">
                  <a:off x="4390574" y="1235660"/>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EF7C06F5-062E-9240-B458-4F9F35B23884}"/>
                    </a:ext>
                  </a:extLst>
                </p:cNvPr>
                <p:cNvCxnSpPr>
                  <a:cxnSpLocks/>
                </p:cNvCxnSpPr>
                <p:nvPr/>
              </p:nvCxnSpPr>
              <p:spPr>
                <a:xfrm rot="5400000">
                  <a:off x="4390574" y="1274913"/>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101AEF7E-71CD-744C-A3E6-029BFA850EB2}"/>
                    </a:ext>
                  </a:extLst>
                </p:cNvPr>
                <p:cNvCxnSpPr>
                  <a:cxnSpLocks/>
                </p:cNvCxnSpPr>
                <p:nvPr/>
              </p:nvCxnSpPr>
              <p:spPr>
                <a:xfrm rot="5400000">
                  <a:off x="4390574" y="1078644"/>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392E9778-4BD5-0B40-9454-8D6E5B7A6E04}"/>
                    </a:ext>
                  </a:extLst>
                </p:cNvPr>
                <p:cNvCxnSpPr>
                  <a:cxnSpLocks/>
                </p:cNvCxnSpPr>
                <p:nvPr/>
              </p:nvCxnSpPr>
              <p:spPr>
                <a:xfrm rot="5400000">
                  <a:off x="4390574" y="1314167"/>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BC9AE41-85FD-E840-AB4B-9B311BA89CAA}"/>
                    </a:ext>
                  </a:extLst>
                </p:cNvPr>
                <p:cNvCxnSpPr>
                  <a:cxnSpLocks/>
                </p:cNvCxnSpPr>
                <p:nvPr/>
              </p:nvCxnSpPr>
              <p:spPr>
                <a:xfrm>
                  <a:off x="4306703"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E16BDAD3-622F-ED48-8001-40C3260A5787}"/>
                    </a:ext>
                  </a:extLst>
                </p:cNvPr>
                <p:cNvCxnSpPr>
                  <a:cxnSpLocks/>
                </p:cNvCxnSpPr>
                <p:nvPr/>
              </p:nvCxnSpPr>
              <p:spPr>
                <a:xfrm>
                  <a:off x="434863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BFC1505F-B406-394F-BCF5-F52F283D10EE}"/>
                    </a:ext>
                  </a:extLst>
                </p:cNvPr>
                <p:cNvCxnSpPr>
                  <a:cxnSpLocks/>
                </p:cNvCxnSpPr>
                <p:nvPr/>
              </p:nvCxnSpPr>
              <p:spPr>
                <a:xfrm>
                  <a:off x="4390575"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4AC61C37-3EC1-D244-B3CB-BE318676DB72}"/>
                    </a:ext>
                  </a:extLst>
                </p:cNvPr>
                <p:cNvCxnSpPr>
                  <a:cxnSpLocks/>
                </p:cNvCxnSpPr>
                <p:nvPr/>
              </p:nvCxnSpPr>
              <p:spPr>
                <a:xfrm>
                  <a:off x="4432510"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0B04ED13-D8A4-B846-80FC-8F089810E80F}"/>
                    </a:ext>
                  </a:extLst>
                </p:cNvPr>
                <p:cNvCxnSpPr>
                  <a:cxnSpLocks/>
                </p:cNvCxnSpPr>
                <p:nvPr/>
              </p:nvCxnSpPr>
              <p:spPr>
                <a:xfrm>
                  <a:off x="4474446"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DA1CA297-36D5-7746-A2EE-CB518FCB47E0}"/>
                    </a:ext>
                  </a:extLst>
                </p:cNvPr>
                <p:cNvCxnSpPr>
                  <a:cxnSpLocks/>
                </p:cNvCxnSpPr>
                <p:nvPr/>
              </p:nvCxnSpPr>
              <p:spPr>
                <a:xfrm>
                  <a:off x="426476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712090C9-6421-DE43-BD72-8E242FCC3021}"/>
                    </a:ext>
                  </a:extLst>
                </p:cNvPr>
                <p:cNvCxnSpPr>
                  <a:cxnSpLocks/>
                </p:cNvCxnSpPr>
                <p:nvPr/>
              </p:nvCxnSpPr>
              <p:spPr>
                <a:xfrm>
                  <a:off x="4516382"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cxnSp>
            <p:nvCxnSpPr>
              <p:cNvPr id="328" name="Straight Arrow Connector 327">
                <a:extLst>
                  <a:ext uri="{FF2B5EF4-FFF2-40B4-BE49-F238E27FC236}">
                    <a16:creationId xmlns:a16="http://schemas.microsoft.com/office/drawing/2014/main" id="{2CF305BB-4A2B-6D4E-A77F-915E56B27204}"/>
                  </a:ext>
                </a:extLst>
              </p:cNvPr>
              <p:cNvCxnSpPr>
                <a:cxnSpLocks/>
              </p:cNvCxnSpPr>
              <p:nvPr/>
            </p:nvCxnSpPr>
            <p:spPr>
              <a:xfrm flipV="1">
                <a:off x="8712770" y="3786178"/>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sp>
            <p:nvSpPr>
              <p:cNvPr id="329" name="Alternate Process 328">
                <a:extLst>
                  <a:ext uri="{FF2B5EF4-FFF2-40B4-BE49-F238E27FC236}">
                    <a16:creationId xmlns:a16="http://schemas.microsoft.com/office/drawing/2014/main" id="{979AE97D-8066-A045-A4B3-8C6A639EC3A6}"/>
                  </a:ext>
                </a:extLst>
              </p:cNvPr>
              <p:cNvSpPr/>
              <p:nvPr/>
            </p:nvSpPr>
            <p:spPr>
              <a:xfrm>
                <a:off x="9328542" y="3681756"/>
                <a:ext cx="616373" cy="616373"/>
              </a:xfrm>
              <a:prstGeom prst="flowChartAlternateProcess">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0" name="Alternate Process 329">
                <a:extLst>
                  <a:ext uri="{FF2B5EF4-FFF2-40B4-BE49-F238E27FC236}">
                    <a16:creationId xmlns:a16="http://schemas.microsoft.com/office/drawing/2014/main" id="{3091CE4C-BB11-544F-A61C-EAE97BB2D73F}"/>
                  </a:ext>
                </a:extLst>
              </p:cNvPr>
              <p:cNvSpPr>
                <a:spLocks noChangeAspect="1"/>
              </p:cNvSpPr>
              <p:nvPr/>
            </p:nvSpPr>
            <p:spPr>
              <a:xfrm>
                <a:off x="9413187" y="3772082"/>
                <a:ext cx="440267" cy="440267"/>
              </a:xfrm>
              <a:prstGeom prst="flowChartAlternateProcess">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1" name="Rectangle 330">
                <a:extLst>
                  <a:ext uri="{FF2B5EF4-FFF2-40B4-BE49-F238E27FC236}">
                    <a16:creationId xmlns:a16="http://schemas.microsoft.com/office/drawing/2014/main" id="{880C3E18-32D4-F948-BCBB-7B676F25A018}"/>
                  </a:ext>
                </a:extLst>
              </p:cNvPr>
              <p:cNvSpPr/>
              <p:nvPr/>
            </p:nvSpPr>
            <p:spPr>
              <a:xfrm>
                <a:off x="9383793" y="3824517"/>
                <a:ext cx="479811" cy="32944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rPr>
                  <a:t>ISA</a:t>
                </a:r>
                <a:endPar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03" name="Alternate Process 402">
              <a:extLst>
                <a:ext uri="{FF2B5EF4-FFF2-40B4-BE49-F238E27FC236}">
                  <a16:creationId xmlns:a16="http://schemas.microsoft.com/office/drawing/2014/main" id="{5FC3BDFA-A94E-B34F-BDB2-72466C92F8DF}"/>
                </a:ext>
              </a:extLst>
            </p:cNvPr>
            <p:cNvSpPr/>
            <p:nvPr/>
          </p:nvSpPr>
          <p:spPr>
            <a:xfrm>
              <a:off x="6396862" y="3213312"/>
              <a:ext cx="1226000" cy="347543"/>
            </a:xfrm>
            <a:prstGeom prst="flowChartAlternateProcess">
              <a:avLst/>
            </a:prstGeom>
            <a:solidFill>
              <a:srgbClr val="FFBFBF">
                <a:alpha val="20000"/>
              </a:srgbClr>
            </a:solid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tIns="52832" bIns="52832"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48" b="0" i="0" u="none" strike="noStrike" kern="1200" cap="none" spc="0" normalizeH="0" baseline="0" noProof="0" dirty="0" err="1">
                  <a:ln>
                    <a:noFill/>
                  </a:ln>
                  <a:solidFill>
                    <a:srgbClr val="C00000"/>
                  </a:solidFill>
                  <a:effectLst/>
                  <a:uLnTx/>
                  <a:uFillTx/>
                  <a:latin typeface="Cambria" panose="02040503050406030204" pitchFamily="18" charset="0"/>
                  <a:ea typeface="+mn-ea"/>
                  <a:cs typeface="Courier New" panose="02070309020205020404" pitchFamily="49" charset="0"/>
                </a:rPr>
                <a:t>bbop_new</a:t>
              </a:r>
              <a:endParaRPr kumimoji="0" lang="en-US" sz="1348" b="0"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p:sp>
          <p:nvSpPr>
            <p:cNvPr id="404" name="Rectangle 403">
              <a:extLst>
                <a:ext uri="{FF2B5EF4-FFF2-40B4-BE49-F238E27FC236}">
                  <a16:creationId xmlns:a16="http://schemas.microsoft.com/office/drawing/2014/main" id="{E378B32C-66DC-EE4B-9A94-EBF4BB4C270D}"/>
                </a:ext>
              </a:extLst>
            </p:cNvPr>
            <p:cNvSpPr/>
            <p:nvPr/>
          </p:nvSpPr>
          <p:spPr>
            <a:xfrm>
              <a:off x="6324048" y="3551596"/>
              <a:ext cx="1677062"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a:t>
              </a:r>
            </a:p>
          </p:txBody>
        </p:sp>
      </p:grpSp>
      <p:sp>
        <p:nvSpPr>
          <p:cNvPr id="417" name="Right Arrow 416">
            <a:extLst>
              <a:ext uri="{FF2B5EF4-FFF2-40B4-BE49-F238E27FC236}">
                <a16:creationId xmlns:a16="http://schemas.microsoft.com/office/drawing/2014/main" id="{15CAE4DC-0951-124F-ACDB-2F0D941D15E4}"/>
              </a:ext>
            </a:extLst>
          </p:cNvPr>
          <p:cNvSpPr/>
          <p:nvPr/>
        </p:nvSpPr>
        <p:spPr>
          <a:xfrm>
            <a:off x="4225141" y="1957109"/>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18" name="Rectangle 417">
            <a:extLst>
              <a:ext uri="{FF2B5EF4-FFF2-40B4-BE49-F238E27FC236}">
                <a16:creationId xmlns:a16="http://schemas.microsoft.com/office/drawing/2014/main" id="{66BB5B68-297B-8C48-BE99-8A29882E520B}"/>
              </a:ext>
            </a:extLst>
          </p:cNvPr>
          <p:cNvSpPr/>
          <p:nvPr/>
        </p:nvSpPr>
        <p:spPr>
          <a:xfrm>
            <a:off x="4220177" y="978920"/>
            <a:ext cx="2208216" cy="646331"/>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2: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sequence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DRAM commands</a:t>
            </a:r>
            <a:endParaRPr kumimoji="0" lang="en-US" sz="18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cxnSp>
        <p:nvCxnSpPr>
          <p:cNvPr id="422" name="Straight Arrow Connector 421">
            <a:extLst>
              <a:ext uri="{FF2B5EF4-FFF2-40B4-BE49-F238E27FC236}">
                <a16:creationId xmlns:a16="http://schemas.microsoft.com/office/drawing/2014/main" id="{847CFCE8-060D-8545-A201-97FA8F015EC6}"/>
              </a:ext>
            </a:extLst>
          </p:cNvPr>
          <p:cNvCxnSpPr>
            <a:cxnSpLocks/>
          </p:cNvCxnSpPr>
          <p:nvPr/>
        </p:nvCxnSpPr>
        <p:spPr>
          <a:xfrm>
            <a:off x="6114413" y="2625799"/>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486" name="Table 485">
            <a:extLst>
              <a:ext uri="{FF2B5EF4-FFF2-40B4-BE49-F238E27FC236}">
                <a16:creationId xmlns:a16="http://schemas.microsoft.com/office/drawing/2014/main" id="{78791F7B-E9B4-9249-8D57-C9EF7EE495EA}"/>
              </a:ext>
            </a:extLst>
          </p:cNvPr>
          <p:cNvGraphicFramePr>
            <a:graphicFrameLocks noGrp="1"/>
          </p:cNvGraphicFramePr>
          <p:nvPr/>
        </p:nvGraphicFramePr>
        <p:xfrm>
          <a:off x="209136" y="4358395"/>
          <a:ext cx="2444077" cy="1356352"/>
        </p:xfrm>
        <a:graphic>
          <a:graphicData uri="http://schemas.openxmlformats.org/drawingml/2006/table">
            <a:tbl>
              <a:tblPr firstRow="1" bandRow="1">
                <a:tableStyleId>{5940675A-B579-460E-94D1-54222C63F5DA}</a:tableStyleId>
              </a:tblPr>
              <a:tblGrid>
                <a:gridCol w="2444077">
                  <a:extLst>
                    <a:ext uri="{9D8B030D-6E8A-4147-A177-3AD203B41FA5}">
                      <a16:colId xmlns:a16="http://schemas.microsoft.com/office/drawing/2014/main" val="3411314267"/>
                    </a:ext>
                  </a:extLst>
                </a:gridCol>
              </a:tblGrid>
              <a:tr h="341188">
                <a:tc>
                  <a:txBody>
                    <a:bodyPr/>
                    <a:lstStyle/>
                    <a:p>
                      <a:r>
                        <a:rPr lang="en-US" sz="1500" b="1" dirty="0">
                          <a:latin typeface="Courier New" panose="02070309020205020404" pitchFamily="49" charset="0"/>
                          <a:cs typeface="Courier New" panose="02070309020205020404" pitchFamily="49" charset="0"/>
                        </a:rPr>
                        <a:t>foo ()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9050" cap="flat" cmpd="sng" algn="ctr">
                      <a:noFill/>
                      <a:prstDash val="sysDash"/>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69564133"/>
                  </a:ext>
                </a:extLst>
              </a:tr>
              <a:tr h="204063">
                <a:tc>
                  <a:txBody>
                    <a:bodyPr/>
                    <a:lstStyle/>
                    <a:p>
                      <a:endParaRPr lang="en-US" sz="600" b="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254110005"/>
                  </a:ext>
                </a:extLst>
              </a:tr>
              <a:tr h="341188">
                <a:tc>
                  <a:txBody>
                    <a:bodyPr/>
                    <a:lstStyle/>
                    <a:p>
                      <a:r>
                        <a:rPr lang="en-US" sz="1500" b="0" i="1" dirty="0">
                          <a:latin typeface="Courier New" panose="02070309020205020404" pitchFamily="49" charset="0"/>
                          <a:cs typeface="Courier New" panose="02070309020205020404" pitchFamily="49" charset="0"/>
                        </a:rPr>
                        <a:t> </a:t>
                      </a:r>
                      <a:r>
                        <a:rPr lang="en-US" sz="1500" b="0" i="1" dirty="0" err="1">
                          <a:solidFill>
                            <a:srgbClr val="C00000"/>
                          </a:solidFill>
                          <a:latin typeface="Courier New" panose="02070309020205020404" pitchFamily="49" charset="0"/>
                          <a:cs typeface="Courier New" panose="02070309020205020404" pitchFamily="49" charset="0"/>
                        </a:rPr>
                        <a:t>bbop_new</a:t>
                      </a:r>
                      <a:endParaRPr lang="en-US" sz="1500" b="0" i="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16655706"/>
                  </a:ext>
                </a:extLst>
              </a:tr>
              <a:tr h="4254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 b="1" dirty="0">
                          <a:solidFill>
                            <a:schemeClr val="tx2"/>
                          </a:solidFill>
                          <a:latin typeface="Courier New" panose="02070309020205020404" pitchFamily="49" charset="0"/>
                          <a:cs typeface="Courier New" panose="02070309020205020404" pitchFamily="49" charset="0"/>
                        </a:rPr>
                        <a:t>  </a:t>
                      </a:r>
                    </a:p>
                    <a:p>
                      <a:r>
                        <a:rPr lang="en-US" sz="1500" b="1" dirty="0">
                          <a:latin typeface="Courier New" panose="02070309020205020404" pitchFamily="49" charset="0"/>
                          <a:cs typeface="Courier New" panose="02070309020205020404" pitchFamily="49" charset="0"/>
                        </a:rPr>
                        <a:t>}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9050" cap="flat" cmpd="sng" algn="ctr">
                      <a:noFill/>
                      <a:prstDash val="sys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27320"/>
                  </a:ext>
                </a:extLst>
              </a:tr>
            </a:tbl>
          </a:graphicData>
        </a:graphic>
      </p:graphicFrame>
      <p:cxnSp>
        <p:nvCxnSpPr>
          <p:cNvPr id="490" name="Straight Arrow Connector 489">
            <a:extLst>
              <a:ext uri="{FF2B5EF4-FFF2-40B4-BE49-F238E27FC236}">
                <a16:creationId xmlns:a16="http://schemas.microsoft.com/office/drawing/2014/main" id="{3B85649E-AF19-C741-9832-0401BA82F27F}"/>
              </a:ext>
            </a:extLst>
          </p:cNvPr>
          <p:cNvCxnSpPr>
            <a:cxnSpLocks/>
          </p:cNvCxnSpPr>
          <p:nvPr/>
        </p:nvCxnSpPr>
        <p:spPr>
          <a:xfrm>
            <a:off x="4773682" y="4972819"/>
            <a:ext cx="239766" cy="0"/>
          </a:xfrm>
          <a:prstGeom prst="straightConnector1">
            <a:avLst/>
          </a:prstGeom>
          <a:ln w="254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514" name="Group 513">
            <a:extLst>
              <a:ext uri="{FF2B5EF4-FFF2-40B4-BE49-F238E27FC236}">
                <a16:creationId xmlns:a16="http://schemas.microsoft.com/office/drawing/2014/main" id="{A08F4D0E-7D3F-7A48-86B1-0434036B7964}"/>
              </a:ext>
            </a:extLst>
          </p:cNvPr>
          <p:cNvGrpSpPr/>
          <p:nvPr/>
        </p:nvGrpSpPr>
        <p:grpSpPr>
          <a:xfrm>
            <a:off x="3268356" y="4230462"/>
            <a:ext cx="1427824" cy="1662994"/>
            <a:chOff x="2217624" y="4009629"/>
            <a:chExt cx="741370" cy="863478"/>
          </a:xfrm>
        </p:grpSpPr>
        <p:sp>
          <p:nvSpPr>
            <p:cNvPr id="515" name="Rounded Rectangle 514">
              <a:extLst>
                <a:ext uri="{FF2B5EF4-FFF2-40B4-BE49-F238E27FC236}">
                  <a16:creationId xmlns:a16="http://schemas.microsoft.com/office/drawing/2014/main" id="{08AF774E-E94E-4947-BF44-FD03B960F8C4}"/>
                </a:ext>
              </a:extLst>
            </p:cNvPr>
            <p:cNvSpPr/>
            <p:nvPr/>
          </p:nvSpPr>
          <p:spPr>
            <a:xfrm>
              <a:off x="2217624" y="4009629"/>
              <a:ext cx="741370" cy="72341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6" name="Rectangle 515">
              <a:extLst>
                <a:ext uri="{FF2B5EF4-FFF2-40B4-BE49-F238E27FC236}">
                  <a16:creationId xmlns:a16="http://schemas.microsoft.com/office/drawing/2014/main" id="{DD609931-2E46-0A4C-B315-50004B55606A}"/>
                </a:ext>
              </a:extLst>
            </p:cNvPr>
            <p:cNvSpPr/>
            <p:nvPr/>
          </p:nvSpPr>
          <p:spPr>
            <a:xfrm>
              <a:off x="2263266" y="4697485"/>
              <a:ext cx="636798" cy="17562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Control Unit</a:t>
              </a:r>
            </a:p>
          </p:txBody>
        </p:sp>
        <p:grpSp>
          <p:nvGrpSpPr>
            <p:cNvPr id="517" name="Group 516">
              <a:extLst>
                <a:ext uri="{FF2B5EF4-FFF2-40B4-BE49-F238E27FC236}">
                  <a16:creationId xmlns:a16="http://schemas.microsoft.com/office/drawing/2014/main" id="{38957CF0-65A1-AA45-80C1-0E8CD7734AB4}"/>
                </a:ext>
              </a:extLst>
            </p:cNvPr>
            <p:cNvGrpSpPr/>
            <p:nvPr/>
          </p:nvGrpSpPr>
          <p:grpSpPr>
            <a:xfrm>
              <a:off x="2389421" y="4106286"/>
              <a:ext cx="472920" cy="530098"/>
              <a:chOff x="1825441" y="5257201"/>
              <a:chExt cx="348402" cy="390525"/>
            </a:xfrm>
          </p:grpSpPr>
          <p:sp>
            <p:nvSpPr>
              <p:cNvPr id="518" name="Oval 517">
                <a:extLst>
                  <a:ext uri="{FF2B5EF4-FFF2-40B4-BE49-F238E27FC236}">
                    <a16:creationId xmlns:a16="http://schemas.microsoft.com/office/drawing/2014/main" id="{82D077C6-3D0F-3541-A76C-EB4E48A284DB}"/>
                  </a:ext>
                </a:extLst>
              </p:cNvPr>
              <p:cNvSpPr/>
              <p:nvPr/>
            </p:nvSpPr>
            <p:spPr>
              <a:xfrm>
                <a:off x="1825441" y="525720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9" name="Oval 518">
                <a:extLst>
                  <a:ext uri="{FF2B5EF4-FFF2-40B4-BE49-F238E27FC236}">
                    <a16:creationId xmlns:a16="http://schemas.microsoft.com/office/drawing/2014/main" id="{AB48AD88-6CB8-1D40-843A-730A6C34712D}"/>
                  </a:ext>
                </a:extLst>
              </p:cNvPr>
              <p:cNvSpPr/>
              <p:nvPr/>
            </p:nvSpPr>
            <p:spPr>
              <a:xfrm>
                <a:off x="2054971" y="5374676"/>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0" name="Oval 519">
                <a:extLst>
                  <a:ext uri="{FF2B5EF4-FFF2-40B4-BE49-F238E27FC236}">
                    <a16:creationId xmlns:a16="http://schemas.microsoft.com/office/drawing/2014/main" id="{7F44A061-D99D-5A43-9E51-DE4141D729AD}"/>
                  </a:ext>
                </a:extLst>
              </p:cNvPr>
              <p:cNvSpPr/>
              <p:nvPr/>
            </p:nvSpPr>
            <p:spPr>
              <a:xfrm>
                <a:off x="1825441" y="553025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521" name="Curved Connector 520">
                <a:extLst>
                  <a:ext uri="{FF2B5EF4-FFF2-40B4-BE49-F238E27FC236}">
                    <a16:creationId xmlns:a16="http://schemas.microsoft.com/office/drawing/2014/main" id="{C9579566-E314-B146-8DAA-B14A04E4AFFF}"/>
                  </a:ext>
                </a:extLst>
              </p:cNvPr>
              <p:cNvCxnSpPr>
                <a:cxnSpLocks/>
                <a:stCxn id="518" idx="6"/>
                <a:endCxn id="519" idx="0"/>
              </p:cNvCxnSpPr>
              <p:nvPr/>
            </p:nvCxnSpPr>
            <p:spPr>
              <a:xfrm>
                <a:off x="1944313" y="5315939"/>
                <a:ext cx="170094" cy="58737"/>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2" name="Curved Connector 521">
                <a:extLst>
                  <a:ext uri="{FF2B5EF4-FFF2-40B4-BE49-F238E27FC236}">
                    <a16:creationId xmlns:a16="http://schemas.microsoft.com/office/drawing/2014/main" id="{3BED516E-BF3A-9747-9B5C-4087A9D12BE7}"/>
                  </a:ext>
                </a:extLst>
              </p:cNvPr>
              <p:cNvCxnSpPr>
                <a:cxnSpLocks/>
                <a:stCxn id="519" idx="2"/>
                <a:endCxn id="518" idx="4"/>
              </p:cNvCxnSpPr>
              <p:nvPr/>
            </p:nvCxnSpPr>
            <p:spPr>
              <a:xfrm rot="10800000">
                <a:off x="1884877" y="5374676"/>
                <a:ext cx="170094" cy="58738"/>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3" name="Curved Connector 522">
                <a:extLst>
                  <a:ext uri="{FF2B5EF4-FFF2-40B4-BE49-F238E27FC236}">
                    <a16:creationId xmlns:a16="http://schemas.microsoft.com/office/drawing/2014/main" id="{A76A2905-4981-4548-BFC9-8FA901B9F259}"/>
                  </a:ext>
                </a:extLst>
              </p:cNvPr>
              <p:cNvCxnSpPr>
                <a:cxnSpLocks/>
                <a:stCxn id="519" idx="4"/>
                <a:endCxn id="520" idx="6"/>
              </p:cNvCxnSpPr>
              <p:nvPr/>
            </p:nvCxnSpPr>
            <p:spPr>
              <a:xfrm rot="5400000">
                <a:off x="1980941" y="5455523"/>
                <a:ext cx="96838" cy="170094"/>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4" name="Curved Connector 523">
                <a:extLst>
                  <a:ext uri="{FF2B5EF4-FFF2-40B4-BE49-F238E27FC236}">
                    <a16:creationId xmlns:a16="http://schemas.microsoft.com/office/drawing/2014/main" id="{9FDFB617-090F-4840-B030-712021578D5C}"/>
                  </a:ext>
                </a:extLst>
              </p:cNvPr>
              <p:cNvCxnSpPr>
                <a:cxnSpLocks/>
                <a:stCxn id="520" idx="1"/>
                <a:endCxn id="518" idx="3"/>
              </p:cNvCxnSpPr>
              <p:nvPr/>
            </p:nvCxnSpPr>
            <p:spPr>
              <a:xfrm rot="5400000" flipH="1" flipV="1">
                <a:off x="1747858" y="5452464"/>
                <a:ext cx="189983" cy="12700"/>
              </a:xfrm>
              <a:prstGeom prst="curvedConnector3">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grpSp>
      <p:cxnSp>
        <p:nvCxnSpPr>
          <p:cNvPr id="491" name="Straight Arrow Connector 490">
            <a:extLst>
              <a:ext uri="{FF2B5EF4-FFF2-40B4-BE49-F238E27FC236}">
                <a16:creationId xmlns:a16="http://schemas.microsoft.com/office/drawing/2014/main" id="{B31F4B60-71E4-B941-8828-4F3B9440474D}"/>
              </a:ext>
            </a:extLst>
          </p:cNvPr>
          <p:cNvCxnSpPr>
            <a:cxnSpLocks/>
          </p:cNvCxnSpPr>
          <p:nvPr/>
        </p:nvCxnSpPr>
        <p:spPr>
          <a:xfrm>
            <a:off x="6855040" y="5072342"/>
            <a:ext cx="424333"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92" name="Oval 491">
            <a:extLst>
              <a:ext uri="{FF2B5EF4-FFF2-40B4-BE49-F238E27FC236}">
                <a16:creationId xmlns:a16="http://schemas.microsoft.com/office/drawing/2014/main" id="{12A4C154-7025-FD47-A024-BDD217DDFD58}"/>
              </a:ext>
            </a:extLst>
          </p:cNvPr>
          <p:cNvSpPr/>
          <p:nvPr/>
        </p:nvSpPr>
        <p:spPr>
          <a:xfrm rot="16200000" flipH="1">
            <a:off x="8866977" y="5952703"/>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3" name="Oval 492">
            <a:extLst>
              <a:ext uri="{FF2B5EF4-FFF2-40B4-BE49-F238E27FC236}">
                <a16:creationId xmlns:a16="http://schemas.microsoft.com/office/drawing/2014/main" id="{2874F35A-5065-F44D-AA27-27A15C79842D}"/>
              </a:ext>
            </a:extLst>
          </p:cNvPr>
          <p:cNvSpPr/>
          <p:nvPr/>
        </p:nvSpPr>
        <p:spPr>
          <a:xfrm rot="16200000" flipH="1">
            <a:off x="8866977" y="4841244"/>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nvGrpSpPr>
          <p:cNvPr id="7" name="Group 6">
            <a:extLst>
              <a:ext uri="{FF2B5EF4-FFF2-40B4-BE49-F238E27FC236}">
                <a16:creationId xmlns:a16="http://schemas.microsoft.com/office/drawing/2014/main" id="{9AFFF311-89B6-074A-8E50-84D97135160F}"/>
              </a:ext>
            </a:extLst>
          </p:cNvPr>
          <p:cNvGrpSpPr/>
          <p:nvPr/>
        </p:nvGrpSpPr>
        <p:grpSpPr>
          <a:xfrm>
            <a:off x="7378326" y="4574023"/>
            <a:ext cx="1598850" cy="1447274"/>
            <a:chOff x="7378326" y="4574023"/>
            <a:chExt cx="1598850" cy="1447274"/>
          </a:xfrm>
        </p:grpSpPr>
        <p:sp>
          <p:nvSpPr>
            <p:cNvPr id="481" name="Rounded Rectangle 480">
              <a:extLst>
                <a:ext uri="{FF2B5EF4-FFF2-40B4-BE49-F238E27FC236}">
                  <a16:creationId xmlns:a16="http://schemas.microsoft.com/office/drawing/2014/main" id="{4CC62BDE-543A-A646-AD15-2F6D0BA003C8}"/>
                </a:ext>
              </a:extLst>
            </p:cNvPr>
            <p:cNvSpPr/>
            <p:nvPr/>
          </p:nvSpPr>
          <p:spPr>
            <a:xfrm>
              <a:off x="7378326" y="4574023"/>
              <a:ext cx="1598850" cy="1447274"/>
            </a:xfrm>
            <a:prstGeom prst="roundRect">
              <a:avLst/>
            </a:prstGeom>
            <a:solidFill>
              <a:schemeClr val="bg1"/>
            </a:solid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08" name="Rectangle 507">
              <a:extLst>
                <a:ext uri="{FF2B5EF4-FFF2-40B4-BE49-F238E27FC236}">
                  <a16:creationId xmlns:a16="http://schemas.microsoft.com/office/drawing/2014/main" id="{1674EF55-FBAC-C140-B105-969C7E8487A7}"/>
                </a:ext>
              </a:extLst>
            </p:cNvPr>
            <p:cNvSpPr/>
            <p:nvPr/>
          </p:nvSpPr>
          <p:spPr>
            <a:xfrm rot="16200000">
              <a:off x="7050052" y="5149985"/>
              <a:ext cx="1117742" cy="359009"/>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33" b="0" i="0" u="none" strike="noStrike" kern="1200" cap="none" spc="0" normalizeH="0" baseline="0" noProof="0" dirty="0">
                  <a:ln>
                    <a:noFill/>
                  </a:ln>
                  <a:solidFill>
                    <a:prstClr val="black"/>
                  </a:solidFill>
                  <a:effectLst/>
                  <a:uLnTx/>
                  <a:uFillTx/>
                  <a:latin typeface="Cambria" panose="02040503050406030204" pitchFamily="18" charset="0"/>
                  <a:ea typeface="+mn-ea"/>
                  <a:cs typeface="Courier New" panose="02070309020205020404" pitchFamily="49" charset="0"/>
                </a:rPr>
                <a:t>ACT/PRE</a:t>
              </a:r>
            </a:p>
          </p:txBody>
        </p:sp>
        <p:cxnSp>
          <p:nvCxnSpPr>
            <p:cNvPr id="513" name="Straight Arrow Connector 512">
              <a:extLst>
                <a:ext uri="{FF2B5EF4-FFF2-40B4-BE49-F238E27FC236}">
                  <a16:creationId xmlns:a16="http://schemas.microsoft.com/office/drawing/2014/main" id="{67315A1D-7333-AF40-992D-CD542F832E8F}"/>
                </a:ext>
              </a:extLst>
            </p:cNvPr>
            <p:cNvCxnSpPr>
              <a:cxnSpLocks/>
            </p:cNvCxnSpPr>
            <p:nvPr/>
          </p:nvCxnSpPr>
          <p:spPr>
            <a:xfrm flipV="1">
              <a:off x="7756927" y="5327935"/>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86EEC01-1B3C-E648-9FD9-9FAA1DBE32F6}"/>
                </a:ext>
              </a:extLst>
            </p:cNvPr>
            <p:cNvGrpSpPr/>
            <p:nvPr/>
          </p:nvGrpSpPr>
          <p:grpSpPr>
            <a:xfrm>
              <a:off x="8308041" y="4657875"/>
              <a:ext cx="557538" cy="1269957"/>
              <a:chOff x="8308041" y="4657875"/>
              <a:chExt cx="557538" cy="1269957"/>
            </a:xfrm>
          </p:grpSpPr>
          <p:grpSp>
            <p:nvGrpSpPr>
              <p:cNvPr id="494" name="Group 493">
                <a:extLst>
                  <a:ext uri="{FF2B5EF4-FFF2-40B4-BE49-F238E27FC236}">
                    <a16:creationId xmlns:a16="http://schemas.microsoft.com/office/drawing/2014/main" id="{274DF094-4A4F-EE40-A2C8-396255F6A071}"/>
                  </a:ext>
                </a:extLst>
              </p:cNvPr>
              <p:cNvGrpSpPr/>
              <p:nvPr/>
            </p:nvGrpSpPr>
            <p:grpSpPr>
              <a:xfrm>
                <a:off x="8308041" y="4657875"/>
                <a:ext cx="557538" cy="1269957"/>
                <a:chOff x="4830795" y="4111398"/>
                <a:chExt cx="289491" cy="755921"/>
              </a:xfrm>
            </p:grpSpPr>
            <p:grpSp>
              <p:nvGrpSpPr>
                <p:cNvPr id="495" name="Group 494">
                  <a:extLst>
                    <a:ext uri="{FF2B5EF4-FFF2-40B4-BE49-F238E27FC236}">
                      <a16:creationId xmlns:a16="http://schemas.microsoft.com/office/drawing/2014/main" id="{E5755728-FCB9-8C4E-A32A-4028662ECD5C}"/>
                    </a:ext>
                  </a:extLst>
                </p:cNvPr>
                <p:cNvGrpSpPr/>
                <p:nvPr/>
              </p:nvGrpSpPr>
              <p:grpSpPr>
                <a:xfrm>
                  <a:off x="4830795" y="4111398"/>
                  <a:ext cx="289489" cy="755921"/>
                  <a:chOff x="4830795" y="4111398"/>
                  <a:chExt cx="289489" cy="755921"/>
                </a:xfrm>
              </p:grpSpPr>
              <p:sp>
                <p:nvSpPr>
                  <p:cNvPr id="497" name="Rectangle 496">
                    <a:extLst>
                      <a:ext uri="{FF2B5EF4-FFF2-40B4-BE49-F238E27FC236}">
                        <a16:creationId xmlns:a16="http://schemas.microsoft.com/office/drawing/2014/main" id="{4CF51F47-9CF9-E246-8AF7-923C6DFFD206}"/>
                      </a:ext>
                    </a:extLst>
                  </p:cNvPr>
                  <p:cNvSpPr/>
                  <p:nvPr/>
                </p:nvSpPr>
                <p:spPr>
                  <a:xfrm rot="16200000">
                    <a:off x="4614131" y="4344138"/>
                    <a:ext cx="722817" cy="289489"/>
                  </a:xfrm>
                  <a:prstGeom prst="rect">
                    <a:avLst/>
                  </a:prstGeom>
                  <a:solidFill>
                    <a:srgbClr val="70AD4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8" name="Oval 497">
                    <a:extLst>
                      <a:ext uri="{FF2B5EF4-FFF2-40B4-BE49-F238E27FC236}">
                        <a16:creationId xmlns:a16="http://schemas.microsoft.com/office/drawing/2014/main" id="{08F4B84C-DC65-DC4A-9941-F10662BD6C08}"/>
                      </a:ext>
                    </a:extLst>
                  </p:cNvPr>
                  <p:cNvSpPr/>
                  <p:nvPr/>
                </p:nvSpPr>
                <p:spPr>
                  <a:xfrm rot="16200000" flipH="1">
                    <a:off x="4928537"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9" name="Oval 498">
                    <a:extLst>
                      <a:ext uri="{FF2B5EF4-FFF2-40B4-BE49-F238E27FC236}">
                        <a16:creationId xmlns:a16="http://schemas.microsoft.com/office/drawing/2014/main" id="{E795B588-B028-1E44-97F4-6AC8A2F616A4}"/>
                      </a:ext>
                    </a:extLst>
                  </p:cNvPr>
                  <p:cNvSpPr/>
                  <p:nvPr/>
                </p:nvSpPr>
                <p:spPr>
                  <a:xfrm rot="16200000" flipH="1">
                    <a:off x="5018879"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0" name="Oval 499">
                    <a:extLst>
                      <a:ext uri="{FF2B5EF4-FFF2-40B4-BE49-F238E27FC236}">
                        <a16:creationId xmlns:a16="http://schemas.microsoft.com/office/drawing/2014/main" id="{189C9B04-5FAE-244B-9F2B-53D0DCC3CAEB}"/>
                      </a:ext>
                    </a:extLst>
                  </p:cNvPr>
                  <p:cNvSpPr/>
                  <p:nvPr/>
                </p:nvSpPr>
                <p:spPr>
                  <a:xfrm rot="16200000" flipH="1">
                    <a:off x="4928537"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1" name="Oval 500">
                    <a:extLst>
                      <a:ext uri="{FF2B5EF4-FFF2-40B4-BE49-F238E27FC236}">
                        <a16:creationId xmlns:a16="http://schemas.microsoft.com/office/drawing/2014/main" id="{EBEE26E3-3CFD-3E45-AFAA-C5A356787197}"/>
                      </a:ext>
                    </a:extLst>
                  </p:cNvPr>
                  <p:cNvSpPr/>
                  <p:nvPr/>
                </p:nvSpPr>
                <p:spPr>
                  <a:xfrm rot="16200000" flipH="1">
                    <a:off x="5018879"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96" name="Rectangle 495">
                  <a:extLst>
                    <a:ext uri="{FF2B5EF4-FFF2-40B4-BE49-F238E27FC236}">
                      <a16:creationId xmlns:a16="http://schemas.microsoft.com/office/drawing/2014/main" id="{D894887A-25F1-1F44-BEEE-9C506341120D}"/>
                    </a:ext>
                  </a:extLst>
                </p:cNvPr>
                <p:cNvSpPr/>
                <p:nvPr/>
              </p:nvSpPr>
              <p:spPr>
                <a:xfrm rot="16200000">
                  <a:off x="4819059" y="4476133"/>
                  <a:ext cx="575362" cy="27093"/>
                </a:xfrm>
                <a:prstGeom prst="rect">
                  <a:avLst/>
                </a:prstGeom>
                <a:pattFill prst="dkVert">
                  <a:fgClr>
                    <a:srgbClr val="FFC000">
                      <a:lumMod val="60000"/>
                      <a:lumOff val="40000"/>
                    </a:srgbClr>
                  </a:fgClr>
                  <a:bgClr>
                    <a:sysClr val="window" lastClr="FFFFFF"/>
                  </a:bgClr>
                </a:patt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502" name="Group 501">
                <a:extLst>
                  <a:ext uri="{FF2B5EF4-FFF2-40B4-BE49-F238E27FC236}">
                    <a16:creationId xmlns:a16="http://schemas.microsoft.com/office/drawing/2014/main" id="{2DB1DD8B-FB18-8849-9A9F-035F264A4AC8}"/>
                  </a:ext>
                </a:extLst>
              </p:cNvPr>
              <p:cNvGrpSpPr/>
              <p:nvPr/>
            </p:nvGrpSpPr>
            <p:grpSpPr>
              <a:xfrm rot="16200000">
                <a:off x="8185361" y="5143465"/>
                <a:ext cx="756076" cy="293602"/>
                <a:chOff x="4340198" y="1826549"/>
                <a:chExt cx="485918" cy="276639"/>
              </a:xfrm>
            </p:grpSpPr>
            <p:sp>
              <p:nvSpPr>
                <p:cNvPr id="503" name="Rectangle 502">
                  <a:extLst>
                    <a:ext uri="{FF2B5EF4-FFF2-40B4-BE49-F238E27FC236}">
                      <a16:creationId xmlns:a16="http://schemas.microsoft.com/office/drawing/2014/main" id="{8F40DD31-E5D3-1949-BB4A-77B0A48B9C3C}"/>
                    </a:ext>
                  </a:extLst>
                </p:cNvPr>
                <p:cNvSpPr/>
                <p:nvPr/>
              </p:nvSpPr>
              <p:spPr>
                <a:xfrm>
                  <a:off x="4340198" y="1826549"/>
                  <a:ext cx="174612" cy="276637"/>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4" name="Rectangle 503">
                  <a:extLst>
                    <a:ext uri="{FF2B5EF4-FFF2-40B4-BE49-F238E27FC236}">
                      <a16:creationId xmlns:a16="http://schemas.microsoft.com/office/drawing/2014/main" id="{A95F48CB-8E25-8B4E-AE80-FF1A55ADD162}"/>
                    </a:ext>
                  </a:extLst>
                </p:cNvPr>
                <p:cNvSpPr/>
                <p:nvPr/>
              </p:nvSpPr>
              <p:spPr>
                <a:xfrm>
                  <a:off x="4651504" y="1826550"/>
                  <a:ext cx="174612" cy="276638"/>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528" name="Oval 527">
                <a:extLst>
                  <a:ext uri="{FF2B5EF4-FFF2-40B4-BE49-F238E27FC236}">
                    <a16:creationId xmlns:a16="http://schemas.microsoft.com/office/drawing/2014/main" id="{18A4C544-1AC7-8549-9BF1-30B0708AB663}"/>
                  </a:ext>
                </a:extLst>
              </p:cNvPr>
              <p:cNvSpPr>
                <a:spLocks noChangeAspect="1"/>
              </p:cNvSpPr>
              <p:nvPr/>
            </p:nvSpPr>
            <p:spPr>
              <a:xfrm>
                <a:off x="8788782" y="582428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9" name="Oval 528">
                <a:extLst>
                  <a:ext uri="{FF2B5EF4-FFF2-40B4-BE49-F238E27FC236}">
                    <a16:creationId xmlns:a16="http://schemas.microsoft.com/office/drawing/2014/main" id="{5EC38BF4-30F8-1543-A138-A684F818BBD9}"/>
                  </a:ext>
                </a:extLst>
              </p:cNvPr>
              <p:cNvSpPr>
                <a:spLocks noChangeAspect="1"/>
              </p:cNvSpPr>
              <p:nvPr/>
            </p:nvSpPr>
            <p:spPr>
              <a:xfrm>
                <a:off x="8782340" y="472079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graphicFrame>
        <p:nvGraphicFramePr>
          <p:cNvPr id="531" name="Table 530">
            <a:extLst>
              <a:ext uri="{FF2B5EF4-FFF2-40B4-BE49-F238E27FC236}">
                <a16:creationId xmlns:a16="http://schemas.microsoft.com/office/drawing/2014/main" id="{1229032C-D001-F644-92AC-B94E443D54F6}"/>
              </a:ext>
            </a:extLst>
          </p:cNvPr>
          <p:cNvGraphicFramePr>
            <a:graphicFrameLocks noGrp="1"/>
          </p:cNvGraphicFramePr>
          <p:nvPr/>
        </p:nvGraphicFramePr>
        <p:xfrm>
          <a:off x="5082745" y="4275721"/>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ACT/PRE/PRE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cxnSp>
        <p:nvCxnSpPr>
          <p:cNvPr id="533" name="Straight Connector 532">
            <a:extLst>
              <a:ext uri="{FF2B5EF4-FFF2-40B4-BE49-F238E27FC236}">
                <a16:creationId xmlns:a16="http://schemas.microsoft.com/office/drawing/2014/main" id="{9F194B97-A4A4-1F4A-A3A1-1A1C65904476}"/>
              </a:ext>
            </a:extLst>
          </p:cNvPr>
          <p:cNvCxnSpPr/>
          <p:nvPr/>
        </p:nvCxnSpPr>
        <p:spPr>
          <a:xfrm>
            <a:off x="129785" y="3596854"/>
            <a:ext cx="8884429" cy="0"/>
          </a:xfrm>
          <a:prstGeom prst="line">
            <a:avLst/>
          </a:prstGeom>
          <a:ln w="2857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35" name="Group 534">
            <a:extLst>
              <a:ext uri="{FF2B5EF4-FFF2-40B4-BE49-F238E27FC236}">
                <a16:creationId xmlns:a16="http://schemas.microsoft.com/office/drawing/2014/main" id="{96685389-20B3-8146-B6CF-E569C240BE1C}"/>
              </a:ext>
            </a:extLst>
          </p:cNvPr>
          <p:cNvGrpSpPr/>
          <p:nvPr/>
        </p:nvGrpSpPr>
        <p:grpSpPr>
          <a:xfrm>
            <a:off x="2307434" y="931164"/>
            <a:ext cx="1931355" cy="2049796"/>
            <a:chOff x="2307434" y="1557252"/>
            <a:chExt cx="1931355" cy="2049796"/>
          </a:xfrm>
        </p:grpSpPr>
        <p:grpSp>
          <p:nvGrpSpPr>
            <p:cNvPr id="416" name="Group 415">
              <a:extLst>
                <a:ext uri="{FF2B5EF4-FFF2-40B4-BE49-F238E27FC236}">
                  <a16:creationId xmlns:a16="http://schemas.microsoft.com/office/drawing/2014/main" id="{D06BFF73-B8EA-3D47-ADEB-7CFAD8555C79}"/>
                </a:ext>
              </a:extLst>
            </p:cNvPr>
            <p:cNvGrpSpPr/>
            <p:nvPr/>
          </p:nvGrpSpPr>
          <p:grpSpPr>
            <a:xfrm>
              <a:off x="2660496" y="1557252"/>
              <a:ext cx="1578293" cy="2049796"/>
              <a:chOff x="2755612" y="1974313"/>
              <a:chExt cx="1578293" cy="2049796"/>
            </a:xfrm>
          </p:grpSpPr>
          <p:grpSp>
            <p:nvGrpSpPr>
              <p:cNvPr id="414" name="Group 413">
                <a:extLst>
                  <a:ext uri="{FF2B5EF4-FFF2-40B4-BE49-F238E27FC236}">
                    <a16:creationId xmlns:a16="http://schemas.microsoft.com/office/drawing/2014/main" id="{8D26F9AA-55CA-5743-8D81-55784DD770A5}"/>
                  </a:ext>
                </a:extLst>
              </p:cNvPr>
              <p:cNvGrpSpPr/>
              <p:nvPr/>
            </p:nvGrpSpPr>
            <p:grpSpPr>
              <a:xfrm>
                <a:off x="2755612" y="2475443"/>
                <a:ext cx="1578293" cy="1548666"/>
                <a:chOff x="3211452" y="2874384"/>
                <a:chExt cx="1578293" cy="1548666"/>
              </a:xfrm>
            </p:grpSpPr>
            <p:sp>
              <p:nvSpPr>
                <p:cNvPr id="379" name="Rounded Rectangle 378">
                  <a:extLst>
                    <a:ext uri="{FF2B5EF4-FFF2-40B4-BE49-F238E27FC236}">
                      <a16:creationId xmlns:a16="http://schemas.microsoft.com/office/drawing/2014/main" id="{2E7BFECB-70FA-7F47-80F2-805C0314D392}"/>
                    </a:ext>
                  </a:extLst>
                </p:cNvPr>
                <p:cNvSpPr/>
                <p:nvPr/>
              </p:nvSpPr>
              <p:spPr>
                <a:xfrm>
                  <a:off x="3211452" y="2874384"/>
                  <a:ext cx="1466613" cy="1204068"/>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8" name="Group 407">
                  <a:extLst>
                    <a:ext uri="{FF2B5EF4-FFF2-40B4-BE49-F238E27FC236}">
                      <a16:creationId xmlns:a16="http://schemas.microsoft.com/office/drawing/2014/main" id="{A14FF517-2E12-FC47-882D-2E8C59A93BBB}"/>
                    </a:ext>
                  </a:extLst>
                </p:cNvPr>
                <p:cNvGrpSpPr/>
                <p:nvPr/>
              </p:nvGrpSpPr>
              <p:grpSpPr>
                <a:xfrm>
                  <a:off x="3412005" y="3198852"/>
                  <a:ext cx="1161942" cy="528322"/>
                  <a:chOff x="3412005" y="3198852"/>
                  <a:chExt cx="1161942" cy="528322"/>
                </a:xfrm>
              </p:grpSpPr>
              <p:grpSp>
                <p:nvGrpSpPr>
                  <p:cNvPr id="381" name="Group 380">
                    <a:extLst>
                      <a:ext uri="{FF2B5EF4-FFF2-40B4-BE49-F238E27FC236}">
                        <a16:creationId xmlns:a16="http://schemas.microsoft.com/office/drawing/2014/main" id="{2E0EFF5E-6202-DA47-8AD7-65046C1735C1}"/>
                      </a:ext>
                    </a:extLst>
                  </p:cNvPr>
                  <p:cNvGrpSpPr/>
                  <p:nvPr/>
                </p:nvGrpSpPr>
                <p:grpSpPr>
                  <a:xfrm>
                    <a:off x="3412005" y="3198852"/>
                    <a:ext cx="1128558" cy="528322"/>
                    <a:chOff x="1332999" y="4174190"/>
                    <a:chExt cx="1175252" cy="550180"/>
                  </a:xfrm>
                </p:grpSpPr>
                <p:grpSp>
                  <p:nvGrpSpPr>
                    <p:cNvPr id="383" name="Group 382">
                      <a:extLst>
                        <a:ext uri="{FF2B5EF4-FFF2-40B4-BE49-F238E27FC236}">
                          <a16:creationId xmlns:a16="http://schemas.microsoft.com/office/drawing/2014/main" id="{90112E02-8E4D-764B-81E5-B5AE43416020}"/>
                        </a:ext>
                      </a:extLst>
                    </p:cNvPr>
                    <p:cNvGrpSpPr/>
                    <p:nvPr/>
                  </p:nvGrpSpPr>
                  <p:grpSpPr>
                    <a:xfrm>
                      <a:off x="2147787" y="4431167"/>
                      <a:ext cx="360464" cy="69048"/>
                      <a:chOff x="4793112" y="4167661"/>
                      <a:chExt cx="360464" cy="69048"/>
                    </a:xfrm>
                  </p:grpSpPr>
                  <p:cxnSp>
                    <p:nvCxnSpPr>
                      <p:cNvPr id="394" name="Straight Connector 393">
                        <a:extLst>
                          <a:ext uri="{FF2B5EF4-FFF2-40B4-BE49-F238E27FC236}">
                            <a16:creationId xmlns:a16="http://schemas.microsoft.com/office/drawing/2014/main" id="{0F5DE70C-DCDB-9047-8B2D-0972443A5BD8}"/>
                          </a:ext>
                        </a:extLst>
                      </p:cNvPr>
                      <p:cNvCxnSpPr/>
                      <p:nvPr/>
                    </p:nvCxnSpPr>
                    <p:spPr>
                      <a:xfrm flipH="1">
                        <a:off x="4793112" y="4202185"/>
                        <a:ext cx="345242" cy="0"/>
                      </a:xfrm>
                      <a:prstGeom prst="line">
                        <a:avLst/>
                      </a:prstGeom>
                      <a:solidFill>
                        <a:schemeClr val="tx1"/>
                      </a:solid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5" name="Flowchart: Connector 11">
                        <a:extLst>
                          <a:ext uri="{FF2B5EF4-FFF2-40B4-BE49-F238E27FC236}">
                            <a16:creationId xmlns:a16="http://schemas.microsoft.com/office/drawing/2014/main" id="{2632382D-A056-FD43-AD2C-A7F8EA1831BF}"/>
                          </a:ext>
                        </a:extLst>
                      </p:cNvPr>
                      <p:cNvSpPr/>
                      <p:nvPr/>
                    </p:nvSpPr>
                    <p:spPr>
                      <a:xfrm>
                        <a:off x="5084528" y="4167661"/>
                        <a:ext cx="69048"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4" name="Group 383">
                      <a:extLst>
                        <a:ext uri="{FF2B5EF4-FFF2-40B4-BE49-F238E27FC236}">
                          <a16:creationId xmlns:a16="http://schemas.microsoft.com/office/drawing/2014/main" id="{DC6B394D-4AC6-4D4B-9472-BE87C07F22F8}"/>
                        </a:ext>
                      </a:extLst>
                    </p:cNvPr>
                    <p:cNvGrpSpPr/>
                    <p:nvPr/>
                  </p:nvGrpSpPr>
                  <p:grpSpPr>
                    <a:xfrm>
                      <a:off x="1333740" y="4250347"/>
                      <a:ext cx="414294" cy="69048"/>
                      <a:chOff x="3838217" y="3992220"/>
                      <a:chExt cx="414294" cy="69048"/>
                    </a:xfrm>
                  </p:grpSpPr>
                  <p:cxnSp>
                    <p:nvCxnSpPr>
                      <p:cNvPr id="392" name="Straight Connector 391">
                        <a:extLst>
                          <a:ext uri="{FF2B5EF4-FFF2-40B4-BE49-F238E27FC236}">
                            <a16:creationId xmlns:a16="http://schemas.microsoft.com/office/drawing/2014/main" id="{7430DEA5-979B-1E4D-8B44-1B147801909E}"/>
                          </a:ext>
                        </a:extLst>
                      </p:cNvPr>
                      <p:cNvCxnSpPr/>
                      <p:nvPr/>
                    </p:nvCxnSpPr>
                    <p:spPr>
                      <a:xfrm flipH="1">
                        <a:off x="3907266" y="4026731"/>
                        <a:ext cx="345245" cy="0"/>
                      </a:xfrm>
                      <a:prstGeom prst="line">
                        <a:avLst/>
                      </a:prstGeom>
                      <a:solidFill>
                        <a:schemeClr val="tx1"/>
                      </a:solidFill>
                      <a:ln w="12700" cap="flat" cmpd="sng" algn="ctr">
                        <a:solidFill>
                          <a:schemeClr val="tx1"/>
                        </a:solidFill>
                        <a:prstDash val="solid"/>
                      </a:ln>
                      <a:effectLst/>
                    </p:spPr>
                  </p:cxnSp>
                  <p:sp>
                    <p:nvSpPr>
                      <p:cNvPr id="393" name="Flowchart: Connector 8">
                        <a:extLst>
                          <a:ext uri="{FF2B5EF4-FFF2-40B4-BE49-F238E27FC236}">
                            <a16:creationId xmlns:a16="http://schemas.microsoft.com/office/drawing/2014/main" id="{E95AB8CB-F0A3-7D42-88D4-8FD7C5BFF50F}"/>
                          </a:ext>
                        </a:extLst>
                      </p:cNvPr>
                      <p:cNvSpPr/>
                      <p:nvPr/>
                    </p:nvSpPr>
                    <p:spPr>
                      <a:xfrm>
                        <a:off x="3838217" y="3992220"/>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5" name="Group 384">
                      <a:extLst>
                        <a:ext uri="{FF2B5EF4-FFF2-40B4-BE49-F238E27FC236}">
                          <a16:creationId xmlns:a16="http://schemas.microsoft.com/office/drawing/2014/main" id="{1C6DFE12-5613-F64E-9744-3B5530C3E624}"/>
                        </a:ext>
                      </a:extLst>
                    </p:cNvPr>
                    <p:cNvGrpSpPr/>
                    <p:nvPr/>
                  </p:nvGrpSpPr>
                  <p:grpSpPr>
                    <a:xfrm>
                      <a:off x="1341169" y="4431167"/>
                      <a:ext cx="406864" cy="69048"/>
                      <a:chOff x="3845646" y="4269682"/>
                      <a:chExt cx="406864" cy="69048"/>
                    </a:xfrm>
                  </p:grpSpPr>
                  <p:cxnSp>
                    <p:nvCxnSpPr>
                      <p:cNvPr id="390" name="Straight Connector 389">
                        <a:extLst>
                          <a:ext uri="{FF2B5EF4-FFF2-40B4-BE49-F238E27FC236}">
                            <a16:creationId xmlns:a16="http://schemas.microsoft.com/office/drawing/2014/main" id="{5923A7B9-B94E-A848-A136-F6DE99FC773A}"/>
                          </a:ext>
                        </a:extLst>
                      </p:cNvPr>
                      <p:cNvCxnSpPr/>
                      <p:nvPr/>
                    </p:nvCxnSpPr>
                    <p:spPr>
                      <a:xfrm flipH="1">
                        <a:off x="3907266" y="4304207"/>
                        <a:ext cx="345244" cy="0"/>
                      </a:xfrm>
                      <a:prstGeom prst="line">
                        <a:avLst/>
                      </a:prstGeom>
                      <a:solidFill>
                        <a:schemeClr val="tx1"/>
                      </a:solidFill>
                      <a:ln w="12700" cap="flat" cmpd="sng" algn="ctr">
                        <a:solidFill>
                          <a:schemeClr val="tx1"/>
                        </a:solidFill>
                        <a:prstDash val="solid"/>
                      </a:ln>
                      <a:effectLst/>
                    </p:spPr>
                  </p:cxnSp>
                  <p:sp>
                    <p:nvSpPr>
                      <p:cNvPr id="391" name="Flowchart: Connector 9">
                        <a:extLst>
                          <a:ext uri="{FF2B5EF4-FFF2-40B4-BE49-F238E27FC236}">
                            <a16:creationId xmlns:a16="http://schemas.microsoft.com/office/drawing/2014/main" id="{4B77B613-2F03-6E4A-AD34-B8504D238286}"/>
                          </a:ext>
                        </a:extLst>
                      </p:cNvPr>
                      <p:cNvSpPr/>
                      <p:nvPr/>
                    </p:nvSpPr>
                    <p:spPr>
                      <a:xfrm>
                        <a:off x="3845646" y="4269682"/>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6" name="Group 385">
                      <a:extLst>
                        <a:ext uri="{FF2B5EF4-FFF2-40B4-BE49-F238E27FC236}">
                          <a16:creationId xmlns:a16="http://schemas.microsoft.com/office/drawing/2014/main" id="{C0A2E64F-6546-F042-811A-622AC14A99B1}"/>
                        </a:ext>
                      </a:extLst>
                    </p:cNvPr>
                    <p:cNvGrpSpPr/>
                    <p:nvPr/>
                  </p:nvGrpSpPr>
                  <p:grpSpPr>
                    <a:xfrm>
                      <a:off x="1332999" y="4593843"/>
                      <a:ext cx="390964" cy="69048"/>
                      <a:chOff x="3845645" y="4571954"/>
                      <a:chExt cx="390964" cy="69048"/>
                    </a:xfrm>
                  </p:grpSpPr>
                  <p:sp>
                    <p:nvSpPr>
                      <p:cNvPr id="388" name="Flowchart: Connector 9">
                        <a:extLst>
                          <a:ext uri="{FF2B5EF4-FFF2-40B4-BE49-F238E27FC236}">
                            <a16:creationId xmlns:a16="http://schemas.microsoft.com/office/drawing/2014/main" id="{CFB88838-9CFC-BE4E-998E-9F66DC098730}"/>
                          </a:ext>
                        </a:extLst>
                      </p:cNvPr>
                      <p:cNvSpPr/>
                      <p:nvPr/>
                    </p:nvSpPr>
                    <p:spPr>
                      <a:xfrm>
                        <a:off x="3845645" y="4571954"/>
                        <a:ext cx="69047"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cxnSp>
                    <p:nvCxnSpPr>
                      <p:cNvPr id="389" name="Straight Connector 388">
                        <a:extLst>
                          <a:ext uri="{FF2B5EF4-FFF2-40B4-BE49-F238E27FC236}">
                            <a16:creationId xmlns:a16="http://schemas.microsoft.com/office/drawing/2014/main" id="{38D784D0-9C48-EA4C-9B1D-0EDF227F3BAE}"/>
                          </a:ext>
                        </a:extLst>
                      </p:cNvPr>
                      <p:cNvCxnSpPr/>
                      <p:nvPr/>
                    </p:nvCxnSpPr>
                    <p:spPr>
                      <a:xfrm flipH="1">
                        <a:off x="3891367" y="4615548"/>
                        <a:ext cx="345242" cy="0"/>
                      </a:xfrm>
                      <a:prstGeom prst="line">
                        <a:avLst/>
                      </a:prstGeom>
                      <a:solidFill>
                        <a:schemeClr val="tx1"/>
                      </a:solidFill>
                      <a:ln w="12700" cap="flat" cmpd="sng" algn="ctr">
                        <a:solidFill>
                          <a:schemeClr val="tx1"/>
                        </a:solidFill>
                        <a:prstDash val="solid"/>
                      </a:ln>
                      <a:effectLst/>
                    </p:spPr>
                  </p:cxnSp>
                </p:grpSp>
                <p:sp>
                  <p:nvSpPr>
                    <p:cNvPr id="387" name="Oval 386">
                      <a:extLst>
                        <a:ext uri="{FF2B5EF4-FFF2-40B4-BE49-F238E27FC236}">
                          <a16:creationId xmlns:a16="http://schemas.microsoft.com/office/drawing/2014/main" id="{B9309423-001F-EC4B-A985-B4DEBFFAD982}"/>
                        </a:ext>
                      </a:extLst>
                    </p:cNvPr>
                    <p:cNvSpPr>
                      <a:spLocks noChangeAspect="1"/>
                    </p:cNvSpPr>
                    <p:nvPr/>
                  </p:nvSpPr>
                  <p:spPr>
                    <a:xfrm>
                      <a:off x="1650303" y="4174190"/>
                      <a:ext cx="550179" cy="550180"/>
                    </a:xfrm>
                    <a:prstGeom prst="ellipse">
                      <a:avLst/>
                    </a:prstGeom>
                    <a:solidFill>
                      <a:srgbClr val="D3DBD5"/>
                    </a:solidFill>
                    <a:ln w="1270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US" sz="2022"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sp>
                <p:nvSpPr>
                  <p:cNvPr id="382" name="TextBox 381">
                    <a:extLst>
                      <a:ext uri="{FF2B5EF4-FFF2-40B4-BE49-F238E27FC236}">
                        <a16:creationId xmlns:a16="http://schemas.microsoft.com/office/drawing/2014/main" id="{0169CB78-9A64-3943-AAF8-0F621B786CF9}"/>
                      </a:ext>
                    </a:extLst>
                  </p:cNvPr>
                  <p:cNvSpPr txBox="1"/>
                  <p:nvPr/>
                </p:nvSpPr>
                <p:spPr>
                  <a:xfrm>
                    <a:off x="3694179" y="3310909"/>
                    <a:ext cx="879768" cy="3294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a:t>
                    </a:r>
                  </a:p>
                </p:txBody>
              </p:sp>
            </p:grpSp>
            <p:sp>
              <p:nvSpPr>
                <p:cNvPr id="396" name="Rectangle 395">
                  <a:extLst>
                    <a:ext uri="{FF2B5EF4-FFF2-40B4-BE49-F238E27FC236}">
                      <a16:creationId xmlns:a16="http://schemas.microsoft.com/office/drawing/2014/main" id="{253C3A41-5E8D-9945-B93A-5F07E7684541}"/>
                    </a:ext>
                  </a:extLst>
                </p:cNvPr>
                <p:cNvSpPr/>
                <p:nvPr/>
              </p:nvSpPr>
              <p:spPr>
                <a:xfrm>
                  <a:off x="3226497" y="4084496"/>
                  <a:ext cx="1563248"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MAJ/NOT logic</a:t>
                  </a:r>
                </a:p>
              </p:txBody>
            </p:sp>
          </p:grpSp>
          <p:sp>
            <p:nvSpPr>
              <p:cNvPr id="415" name="Rectangle 414">
                <a:extLst>
                  <a:ext uri="{FF2B5EF4-FFF2-40B4-BE49-F238E27FC236}">
                    <a16:creationId xmlns:a16="http://schemas.microsoft.com/office/drawing/2014/main" id="{D2DF1CC8-CF8C-4941-8135-FD7570C97FD7}"/>
                  </a:ext>
                </a:extLst>
              </p:cNvPr>
              <p:cNvSpPr/>
              <p:nvPr/>
            </p:nvSpPr>
            <p:spPr>
              <a:xfrm>
                <a:off x="2785694" y="1974313"/>
                <a:ext cx="1443921"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1: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 logic</a:t>
                </a:r>
              </a:p>
            </p:txBody>
          </p:sp>
        </p:grpSp>
        <p:sp>
          <p:nvSpPr>
            <p:cNvPr id="534" name="Right Arrow 533">
              <a:extLst>
                <a:ext uri="{FF2B5EF4-FFF2-40B4-BE49-F238E27FC236}">
                  <a16:creationId xmlns:a16="http://schemas.microsoft.com/office/drawing/2014/main" id="{444D3331-2F50-DA42-AB1E-B39351D5CBEF}"/>
                </a:ext>
              </a:extLst>
            </p:cNvPr>
            <p:cNvSpPr/>
            <p:nvPr/>
          </p:nvSpPr>
          <p:spPr>
            <a:xfrm>
              <a:off x="2307434" y="2619261"/>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mc:AlternateContent xmlns:mc="http://schemas.openxmlformats.org/markup-compatibility/2006" xmlns:a14="http://schemas.microsoft.com/office/drawing/2010/main">
        <mc:Choice Requires="a14">
          <p:sp>
            <p:nvSpPr>
              <p:cNvPr id="156" name="Rectangle 155">
                <a:extLst>
                  <a:ext uri="{FF2B5EF4-FFF2-40B4-BE49-F238E27FC236}">
                    <a16:creationId xmlns:a16="http://schemas.microsoft.com/office/drawing/2014/main" id="{EF9D8263-4725-9041-8503-14C3B104646A}"/>
                  </a:ext>
                </a:extLst>
              </p:cNvPr>
              <p:cNvSpPr/>
              <p:nvPr/>
            </p:nvSpPr>
            <p:spPr>
              <a:xfrm>
                <a:off x="4548574" y="3029879"/>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156" name="Rectangle 155">
                <a:extLst>
                  <a:ext uri="{FF2B5EF4-FFF2-40B4-BE49-F238E27FC236}">
                    <a16:creationId xmlns:a16="http://schemas.microsoft.com/office/drawing/2014/main" id="{EF9D8263-4725-9041-8503-14C3B104646A}"/>
                  </a:ext>
                </a:extLst>
              </p:cNvPr>
              <p:cNvSpPr>
                <a:spLocks noRot="1" noChangeAspect="1" noMove="1" noResize="1" noEditPoints="1" noAdjustHandles="1" noChangeArrowheads="1" noChangeShapeType="1" noTextEdit="1"/>
              </p:cNvSpPr>
              <p:nvPr/>
            </p:nvSpPr>
            <p:spPr>
              <a:xfrm>
                <a:off x="4548574" y="3029879"/>
                <a:ext cx="1559686" cy="338554"/>
              </a:xfrm>
              <a:prstGeom prst="rect">
                <a:avLst/>
              </a:prstGeom>
              <a:blipFill>
                <a:blip r:embed="rId4"/>
                <a:stretch>
                  <a:fillRect t="-3571" b="-2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ysClr val="windowText" lastClr="000000"/>
                                    </a:solidFill>
                                    <a:latin typeface="Cambria Math" panose="02040503050406030204" pitchFamily="18" charset="0"/>
                                    <a:ea typeface="Cambria Math" panose="02040503050406030204" pitchFamily="18" charset="0"/>
                                  </a:rPr>
                                  <m:t>𝜇</m:t>
                                </m:r>
                                <m:r>
                                  <a:rPr lang="en-US" sz="1300" b="0" i="1" smtClean="0">
                                    <a:solidFill>
                                      <a:sysClr val="windowText" lastClr="000000"/>
                                    </a:solidFill>
                                    <a:latin typeface="Cambria Math" panose="02040503050406030204" pitchFamily="18" charset="0"/>
                                    <a:ea typeface="Cambria Math" panose="02040503050406030204" pitchFamily="18" charset="0"/>
                                  </a:rPr>
                                  <m:t>𝑃𝑟𝑜𝑔𝑟𝑎𝑚</m:t>
                                </m:r>
                              </m:oMath>
                            </m:oMathPara>
                          </a14:m>
                          <a:endParaRPr lang="en-US" sz="1300" b="0" dirty="0"/>
                        </a:p>
                      </a:txBody>
                      <a:tcPr marL="121921" marR="121921" marT="0" marB="0">
                        <a:lnL w="12700" cmpd="sng">
                          <a:noFill/>
                        </a:lnL>
                        <a:lnT w="12700" cmpd="sng">
                          <a:noFill/>
                        </a:lnT>
                        <a:solidFill>
                          <a:schemeClr val="bg1"/>
                        </a:solid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rgbClr val="C00000"/>
                                    </a:solidFill>
                                    <a:latin typeface="Cambria Math" panose="02040503050406030204" pitchFamily="18" charset="0"/>
                                    <a:ea typeface="Cambria Math" panose="02040503050406030204" pitchFamily="18" charset="0"/>
                                  </a:rPr>
                                  <m:t>𝜇</m:t>
                                </m:r>
                                <m:r>
                                  <a:rPr lang="en-US" sz="1300" b="0" i="1" smtClean="0">
                                    <a:solidFill>
                                      <a:srgbClr val="C00000"/>
                                    </a:solidFill>
                                    <a:latin typeface="Cambria Math" panose="02040503050406030204" pitchFamily="18" charset="0"/>
                                    <a:ea typeface="Cambria Math" panose="02040503050406030204" pitchFamily="18" charset="0"/>
                                  </a:rPr>
                                  <m:t>𝑃𝑟𝑜𝑔𝑟𝑎𝑚</m:t>
                                </m:r>
                              </m:oMath>
                            </m:oMathPara>
                          </a14:m>
                          <a:endParaRPr lang="en-US" sz="1300" b="0" dirty="0">
                            <a:solidFill>
                              <a:srgbClr val="C00000"/>
                            </a:solidFill>
                          </a:endParaRPr>
                        </a:p>
                      </a:txBody>
                      <a:tcPr marL="121921" marR="121921" marT="0" marB="0">
                        <a:lnL w="12700" cmpd="sng">
                          <a:noFill/>
                        </a:lnL>
                        <a:lnB w="12700" cmpd="sng">
                          <a:noFill/>
                        </a:lnB>
                        <a:solidFill>
                          <a:srgbClr val="FFBFBF">
                            <a:alpha val="20000"/>
                          </a:srgbClr>
                        </a:solid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Choice>
        <mc:Fallback xmlns="">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extLst>
                  <p:ext uri="{D42A27DB-BD31-4B8C-83A1-F6EECF244321}">
                    <p14:modId xmlns:p14="http://schemas.microsoft.com/office/powerpoint/2010/main" val="346212060"/>
                  </p:ext>
                </p:extLst>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endParaRPr lang="en-US"/>
                        </a:p>
                      </a:txBody>
                      <a:tcPr marL="121921" marR="121921" marT="0" marB="0">
                        <a:lnL w="12700" cmpd="sng">
                          <a:noFill/>
                        </a:lnL>
                        <a:lnT w="12700" cmpd="sng">
                          <a:noFill/>
                        </a:lnT>
                        <a:blipFill>
                          <a:blip r:embed="rId5"/>
                          <a:stretch>
                            <a:fillRect r="-103093" b="-104348"/>
                          </a:stretch>
                        </a:blip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endParaRPr lang="en-US"/>
                        </a:p>
                      </a:txBody>
                      <a:tcPr marL="121921" marR="121921" marT="0" marB="0">
                        <a:lnL w="12700" cmpd="sng">
                          <a:noFill/>
                        </a:lnL>
                        <a:lnB w="12700" cmpd="sng">
                          <a:noFill/>
                        </a:lnB>
                        <a:blipFill>
                          <a:blip r:embed="rId5"/>
                          <a:stretch>
                            <a:fillRect t="-100000" r="-103093" b="-4348"/>
                          </a:stretch>
                        </a:blip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Fallback>
      </mc:AlternateContent>
      <p:grpSp>
        <p:nvGrpSpPr>
          <p:cNvPr id="536" name="Group 535">
            <a:extLst>
              <a:ext uri="{FF2B5EF4-FFF2-40B4-BE49-F238E27FC236}">
                <a16:creationId xmlns:a16="http://schemas.microsoft.com/office/drawing/2014/main" id="{2560DD54-9826-2C47-AB02-2D240A0B9D80}"/>
              </a:ext>
            </a:extLst>
          </p:cNvPr>
          <p:cNvGrpSpPr/>
          <p:nvPr/>
        </p:nvGrpSpPr>
        <p:grpSpPr>
          <a:xfrm>
            <a:off x="6427968" y="1254721"/>
            <a:ext cx="2581861" cy="876925"/>
            <a:chOff x="6398771" y="1855706"/>
            <a:chExt cx="2581861" cy="876925"/>
          </a:xfrm>
        </p:grpSpPr>
        <p:grpSp>
          <p:nvGrpSpPr>
            <p:cNvPr id="411" name="Group 410">
              <a:extLst>
                <a:ext uri="{FF2B5EF4-FFF2-40B4-BE49-F238E27FC236}">
                  <a16:creationId xmlns:a16="http://schemas.microsoft.com/office/drawing/2014/main" id="{FF418A7D-059D-6D42-81F6-DBE7E7D21647}"/>
                </a:ext>
              </a:extLst>
            </p:cNvPr>
            <p:cNvGrpSpPr/>
            <p:nvPr/>
          </p:nvGrpSpPr>
          <p:grpSpPr>
            <a:xfrm>
              <a:off x="7799060" y="2499642"/>
              <a:ext cx="981071" cy="194415"/>
              <a:chOff x="8915995" y="2957417"/>
              <a:chExt cx="981071" cy="194415"/>
            </a:xfrm>
          </p:grpSpPr>
          <p:sp>
            <p:nvSpPr>
              <p:cNvPr id="318" name="Rectangle 317">
                <a:extLst>
                  <a:ext uri="{FF2B5EF4-FFF2-40B4-BE49-F238E27FC236}">
                    <a16:creationId xmlns:a16="http://schemas.microsoft.com/office/drawing/2014/main" id="{C992AC50-DC13-E74F-88D1-7802744C36A9}"/>
                  </a:ext>
                </a:extLst>
              </p:cNvPr>
              <p:cNvSpPr/>
              <p:nvPr/>
            </p:nvSpPr>
            <p:spPr>
              <a:xfrm>
                <a:off x="8915995" y="2960414"/>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19" name="Rectangle 318">
                <a:extLst>
                  <a:ext uri="{FF2B5EF4-FFF2-40B4-BE49-F238E27FC236}">
                    <a16:creationId xmlns:a16="http://schemas.microsoft.com/office/drawing/2014/main" id="{D80906D0-E127-714F-9EEF-4E0EBC42F894}"/>
                  </a:ext>
                </a:extLst>
              </p:cNvPr>
              <p:cNvSpPr/>
              <p:nvPr/>
            </p:nvSpPr>
            <p:spPr>
              <a:xfrm>
                <a:off x="9115367" y="2960414"/>
                <a:ext cx="193681" cy="181779"/>
              </a:xfrm>
              <a:prstGeom prst="rect">
                <a:avLst/>
              </a:prstGeom>
              <a:solidFill>
                <a:srgbClr val="FFF5CC"/>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0" name="Rectangle 319">
                <a:extLst>
                  <a:ext uri="{FF2B5EF4-FFF2-40B4-BE49-F238E27FC236}">
                    <a16:creationId xmlns:a16="http://schemas.microsoft.com/office/drawing/2014/main" id="{E73B4CC9-DBE2-9A44-A34E-CCAD535F3A01}"/>
                  </a:ext>
                </a:extLst>
              </p:cNvPr>
              <p:cNvSpPr/>
              <p:nvPr/>
            </p:nvSpPr>
            <p:spPr>
              <a:xfrm>
                <a:off x="9302399" y="2958834"/>
                <a:ext cx="193681" cy="181779"/>
              </a:xfrm>
              <a:prstGeom prst="rect">
                <a:avLst/>
              </a:prstGeom>
              <a:solidFill>
                <a:srgbClr val="CCD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1" name="Rectangle 320">
                <a:extLst>
                  <a:ext uri="{FF2B5EF4-FFF2-40B4-BE49-F238E27FC236}">
                    <a16:creationId xmlns:a16="http://schemas.microsoft.com/office/drawing/2014/main" id="{FD7D0DC0-81B9-D944-BADC-40C28F06EC59}"/>
                  </a:ext>
                </a:extLst>
              </p:cNvPr>
              <p:cNvSpPr/>
              <p:nvPr/>
            </p:nvSpPr>
            <p:spPr>
              <a:xfrm>
                <a:off x="9498287" y="2957417"/>
                <a:ext cx="193681" cy="181779"/>
              </a:xfrm>
              <a:prstGeom prst="rect">
                <a:avLst/>
              </a:prstGeom>
              <a:solidFill>
                <a:srgbClr val="A8D4AA"/>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2" name="Rectangle 321">
                <a:extLst>
                  <a:ext uri="{FF2B5EF4-FFF2-40B4-BE49-F238E27FC236}">
                    <a16:creationId xmlns:a16="http://schemas.microsoft.com/office/drawing/2014/main" id="{2BB41B32-4625-3E4E-879F-E44646621104}"/>
                  </a:ext>
                </a:extLst>
              </p:cNvPr>
              <p:cNvSpPr/>
              <p:nvPr/>
            </p:nvSpPr>
            <p:spPr>
              <a:xfrm>
                <a:off x="9695138" y="2958836"/>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3" name="Rectangle 322">
                <a:extLst>
                  <a:ext uri="{FF2B5EF4-FFF2-40B4-BE49-F238E27FC236}">
                    <a16:creationId xmlns:a16="http://schemas.microsoft.com/office/drawing/2014/main" id="{B16A6573-C63A-604E-BCF7-11033B6B437F}"/>
                  </a:ext>
                </a:extLst>
              </p:cNvPr>
              <p:cNvSpPr/>
              <p:nvPr/>
            </p:nvSpPr>
            <p:spPr>
              <a:xfrm>
                <a:off x="8924556" y="2970053"/>
                <a:ext cx="972510" cy="18177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sp>
          <p:nvSpPr>
            <p:cNvPr id="324" name="Alternate Process 323">
              <a:extLst>
                <a:ext uri="{FF2B5EF4-FFF2-40B4-BE49-F238E27FC236}">
                  <a16:creationId xmlns:a16="http://schemas.microsoft.com/office/drawing/2014/main" id="{38133FEE-43AB-C44A-8F12-40B52477EF96}"/>
                </a:ext>
              </a:extLst>
            </p:cNvPr>
            <p:cNvSpPr/>
            <p:nvPr/>
          </p:nvSpPr>
          <p:spPr>
            <a:xfrm>
              <a:off x="6413697" y="2171484"/>
              <a:ext cx="2507323" cy="561147"/>
            </a:xfrm>
            <a:prstGeom prst="flowChartAlternateProcess">
              <a:avLst/>
            </a:prstGeom>
            <a:no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rPr>
              </a:br>
              <a:endPar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mc:AlternateContent xmlns:mc="http://schemas.openxmlformats.org/markup-compatibility/2006" xmlns:a14="http://schemas.microsoft.com/office/drawing/2010/main">
          <mc:Choice Requires="a14">
            <p:sp>
              <p:nvSpPr>
                <p:cNvPr id="325" name="Rectangle 324">
                  <a:extLst>
                    <a:ext uri="{FF2B5EF4-FFF2-40B4-BE49-F238E27FC236}">
                      <a16:creationId xmlns:a16="http://schemas.microsoft.com/office/drawing/2014/main" id="{CDDEC419-1959-D94D-A13C-5010ED3DF0FC}"/>
                    </a:ext>
                  </a:extLst>
                </p:cNvPr>
                <p:cNvSpPr/>
                <p:nvPr/>
              </p:nvSpPr>
              <p:spPr>
                <a:xfrm>
                  <a:off x="6398771" y="1855706"/>
                  <a:ext cx="2581861"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14:m>
                    <m:oMath xmlns:m="http://schemas.openxmlformats.org/officeDocument/2006/math">
                      <m:r>
                        <a:rPr kumimoji="0" lang="en-US" sz="1600" b="0" i="1" u="none" strike="noStrike" kern="1200" cap="none" spc="0" normalizeH="0" baseline="0" noProof="0">
                          <a:ln>
                            <a:noFill/>
                          </a:ln>
                          <a:solidFill>
                            <a:srgbClr val="2E5597"/>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Program</a:t>
                  </a:r>
                </a:p>
              </p:txBody>
            </p:sp>
          </mc:Choice>
          <mc:Fallback xmlns="">
            <p:sp>
              <p:nvSpPr>
                <p:cNvPr id="325" name="Rectangle 324">
                  <a:extLst>
                    <a:ext uri="{FF2B5EF4-FFF2-40B4-BE49-F238E27FC236}">
                      <a16:creationId xmlns:a16="http://schemas.microsoft.com/office/drawing/2014/main" id="{CDDEC419-1959-D94D-A13C-5010ED3DF0FC}"/>
                    </a:ext>
                  </a:extLst>
                </p:cNvPr>
                <p:cNvSpPr>
                  <a:spLocks noRot="1" noChangeAspect="1" noMove="1" noResize="1" noEditPoints="1" noAdjustHandles="1" noChangeArrowheads="1" noChangeShapeType="1" noTextEdit="1"/>
                </p:cNvSpPr>
                <p:nvPr/>
              </p:nvSpPr>
              <p:spPr>
                <a:xfrm>
                  <a:off x="6398771" y="1855706"/>
                  <a:ext cx="2581861" cy="338554"/>
                </a:xfrm>
                <a:prstGeom prst="rect">
                  <a:avLst/>
                </a:prstGeom>
                <a:blipFill>
                  <a:blip r:embed="rId6"/>
                  <a:stretch>
                    <a:fillRect t="-3571" b="-21429"/>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10" name="Rectangle 509">
                <a:extLst>
                  <a:ext uri="{FF2B5EF4-FFF2-40B4-BE49-F238E27FC236}">
                    <a16:creationId xmlns:a16="http://schemas.microsoft.com/office/drawing/2014/main" id="{9C6CE501-A4E7-5B41-86A1-C530B64A3437}"/>
                  </a:ext>
                </a:extLst>
              </p:cNvPr>
              <p:cNvSpPr/>
              <p:nvPr/>
            </p:nvSpPr>
            <p:spPr>
              <a:xfrm>
                <a:off x="5062752" y="5549825"/>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510" name="Rectangle 509">
                <a:extLst>
                  <a:ext uri="{FF2B5EF4-FFF2-40B4-BE49-F238E27FC236}">
                    <a16:creationId xmlns:a16="http://schemas.microsoft.com/office/drawing/2014/main" id="{9C6CE501-A4E7-5B41-86A1-C530B64A3437}"/>
                  </a:ext>
                </a:extLst>
              </p:cNvPr>
              <p:cNvSpPr>
                <a:spLocks noRot="1" noChangeAspect="1" noMove="1" noResize="1" noEditPoints="1" noAdjustHandles="1" noChangeArrowheads="1" noChangeShapeType="1" noTextEdit="1"/>
              </p:cNvSpPr>
              <p:nvPr/>
            </p:nvSpPr>
            <p:spPr>
              <a:xfrm>
                <a:off x="5062752" y="5549825"/>
                <a:ext cx="1559686" cy="338554"/>
              </a:xfrm>
              <a:prstGeom prst="rect">
                <a:avLst/>
              </a:prstGeom>
              <a:blipFill>
                <a:blip r:embed="rId7"/>
                <a:stretch>
                  <a:fillRect t="-3571" b="-25000"/>
                </a:stretch>
              </a:blipFill>
            </p:spPr>
            <p:txBody>
              <a:bodyPr/>
              <a:lstStyle/>
              <a:p>
                <a:r>
                  <a:rPr lang="en-US">
                    <a:noFill/>
                  </a:rPr>
                  <a:t> </a:t>
                </a:r>
              </a:p>
            </p:txBody>
          </p:sp>
        </mc:Fallback>
      </mc:AlternateContent>
    </p:spTree>
    <p:extLst>
      <p:ext uri="{BB962C8B-B14F-4D97-AF65-F5344CB8AC3E}">
        <p14:creationId xmlns:p14="http://schemas.microsoft.com/office/powerpoint/2010/main" val="3293649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p:cTn id="12" dur="500"/>
                                        <p:tgtEl>
                                          <p:spTgt spid="159"/>
                                        </p:tgtEl>
                                      </p:cBhvr>
                                    </p:animEffect>
                                  </p:childTnLst>
                                </p:cTn>
                              </p:par>
                              <p:par>
                                <p:cTn id="13" presetID="10" presetClass="exit" presetSubtype="0" fill="hold" grpId="1" nodeType="withEffect">
                                  <p:stCondLst>
                                    <p:cond delay="0"/>
                                  </p:stCondLst>
                                  <p:childTnLst>
                                    <p:animEffect transition="out" filter="fade">
                                      <p:cBhvr>
                                        <p:cTn id="14" dur="500"/>
                                        <p:tgtEl>
                                          <p:spTgt spid="157"/>
                                        </p:tgtEl>
                                      </p:cBhvr>
                                    </p:animEffect>
                                    <p:set>
                                      <p:cBhvr>
                                        <p:cTn id="15" dur="1" fill="hold">
                                          <p:stCondLst>
                                            <p:cond delay="499"/>
                                          </p:stCondLst>
                                        </p:cTn>
                                        <p:tgtEl>
                                          <p:spTgt spid="157"/>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59"/>
                                        </p:tgtEl>
                                      </p:cBhvr>
                                    </p:animEffect>
                                    <p:set>
                                      <p:cBhvr>
                                        <p:cTn id="20" dur="1" fill="hold">
                                          <p:stCondLst>
                                            <p:cond delay="499"/>
                                          </p:stCondLst>
                                        </p:cTn>
                                        <p:tgtEl>
                                          <p:spTgt spid="159"/>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60"/>
                                        </p:tgtEl>
                                        <p:attrNameLst>
                                          <p:attrName>style.visibility</p:attrName>
                                        </p:attrNameLst>
                                      </p:cBhvr>
                                      <p:to>
                                        <p:strVal val="visible"/>
                                      </p:to>
                                    </p:set>
                                    <p:animEffect transition="in" filter="fade">
                                      <p:cBhvr>
                                        <p:cTn id="23" dur="5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p:bldP spid="159" grpId="0" animBg="1"/>
      <p:bldP spid="159" grpId="1" animBg="1"/>
      <p:bldP spid="157" grpId="0" animBg="1"/>
      <p:bldP spid="157" grpId="1"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4AB7-AB37-0A4D-8C50-DBAC614EDDE9}"/>
              </a:ext>
            </a:extLst>
          </p:cNvPr>
          <p:cNvSpPr>
            <a:spLocks noGrp="1"/>
          </p:cNvSpPr>
          <p:nvPr>
            <p:ph type="title"/>
          </p:nvPr>
        </p:nvSpPr>
        <p:spPr/>
        <p:txBody>
          <a:bodyPr/>
          <a:lstStyle/>
          <a:p>
            <a:r>
              <a:rPr lang="en-US" sz="4400" dirty="0"/>
              <a:t>SIMDRAM Key Results</a:t>
            </a:r>
          </a:p>
        </p:txBody>
      </p:sp>
      <p:sp>
        <p:nvSpPr>
          <p:cNvPr id="3" name="Content Placeholder 2">
            <a:extLst>
              <a:ext uri="{FF2B5EF4-FFF2-40B4-BE49-F238E27FC236}">
                <a16:creationId xmlns:a16="http://schemas.microsoft.com/office/drawing/2014/main" id="{365FDE68-9981-7943-A013-F882D934F5CA}"/>
              </a:ext>
            </a:extLst>
          </p:cNvPr>
          <p:cNvSpPr>
            <a:spLocks noGrp="1"/>
          </p:cNvSpPr>
          <p:nvPr>
            <p:ph idx="1"/>
          </p:nvPr>
        </p:nvSpPr>
        <p:spPr>
          <a:xfrm>
            <a:off x="75991" y="911224"/>
            <a:ext cx="8987622" cy="5867329"/>
          </a:xfrm>
        </p:spPr>
        <p:txBody>
          <a:bodyPr/>
          <a:lstStyle/>
          <a:p>
            <a:pPr marL="0" indent="0" algn="ctr">
              <a:buNone/>
            </a:pPr>
            <a:r>
              <a:rPr lang="en-US" sz="3200" dirty="0"/>
              <a:t>Large improvements over </a:t>
            </a:r>
            <a:r>
              <a:rPr lang="en-US" sz="3200" b="1" dirty="0">
                <a:solidFill>
                  <a:srgbClr val="C00000"/>
                </a:solidFill>
              </a:rPr>
              <a:t>CPU</a:t>
            </a:r>
            <a:r>
              <a:rPr lang="en-US" sz="3200" dirty="0"/>
              <a:t> &amp; </a:t>
            </a:r>
            <a:r>
              <a:rPr lang="en-US" sz="3200" b="1" dirty="0">
                <a:solidFill>
                  <a:srgbClr val="C00000"/>
                </a:solidFill>
              </a:rPr>
              <a:t>high-end GPU:</a:t>
            </a:r>
            <a:r>
              <a:rPr lang="en-US" sz="3200" dirty="0"/>
              <a:t> </a:t>
            </a:r>
            <a:endParaRPr lang="en-US" sz="3200" b="1" dirty="0"/>
          </a:p>
          <a:p>
            <a:pPr marL="0" indent="0">
              <a:buNone/>
            </a:pPr>
            <a:endParaRPr lang="en-US" sz="800" b="1" dirty="0"/>
          </a:p>
          <a:p>
            <a:pPr marL="0" indent="0">
              <a:buNone/>
            </a:pPr>
            <a:endParaRPr lang="en-US" sz="800" b="1" dirty="0"/>
          </a:p>
          <a:p>
            <a:pPr marL="0" indent="0" algn="ctr">
              <a:buNone/>
            </a:pPr>
            <a:r>
              <a:rPr lang="en-US" sz="4000" b="1" dirty="0">
                <a:solidFill>
                  <a:schemeClr val="accent1">
                    <a:lumMod val="75000"/>
                  </a:schemeClr>
                </a:solidFill>
              </a:rPr>
              <a:t>Throughput: </a:t>
            </a:r>
            <a:r>
              <a:rPr lang="en-US" sz="4000" b="1" dirty="0">
                <a:solidFill>
                  <a:schemeClr val="accent6">
                    <a:lumMod val="75000"/>
                  </a:schemeClr>
                </a:solidFill>
              </a:rPr>
              <a:t> 88×</a:t>
            </a:r>
            <a:r>
              <a:rPr lang="en-US" sz="4000" dirty="0">
                <a:solidFill>
                  <a:schemeClr val="accent6">
                    <a:lumMod val="75000"/>
                  </a:schemeClr>
                </a:solidFill>
              </a:rPr>
              <a:t> </a:t>
            </a:r>
            <a:r>
              <a:rPr lang="en-US" sz="4000" dirty="0"/>
              <a:t>and </a:t>
            </a:r>
            <a:r>
              <a:rPr lang="en-US" sz="4000" b="1" dirty="0">
                <a:solidFill>
                  <a:schemeClr val="accent6">
                    <a:lumMod val="75000"/>
                  </a:schemeClr>
                </a:solidFill>
              </a:rPr>
              <a:t>5.8×</a:t>
            </a:r>
            <a:r>
              <a:rPr lang="en-US" sz="4000" dirty="0"/>
              <a:t> </a:t>
            </a:r>
          </a:p>
          <a:p>
            <a:pPr marL="0" indent="0" algn="ctr">
              <a:buNone/>
            </a:pPr>
            <a:r>
              <a:rPr lang="en-US" sz="2400" dirty="0"/>
              <a:t>(</a:t>
            </a:r>
            <a:r>
              <a:rPr lang="en-US" sz="2400" b="1" dirty="0"/>
              <a:t>16 complex operations)</a:t>
            </a:r>
          </a:p>
          <a:p>
            <a:endParaRPr lang="en-US" sz="800" b="1" dirty="0"/>
          </a:p>
          <a:p>
            <a:pPr marL="0" indent="0">
              <a:buNone/>
            </a:pPr>
            <a:endParaRPr lang="en-US" sz="800" b="1" dirty="0"/>
          </a:p>
          <a:p>
            <a:pPr marL="0" indent="0" algn="ctr">
              <a:buNone/>
            </a:pPr>
            <a:r>
              <a:rPr lang="en-US" sz="4000" b="1" dirty="0">
                <a:solidFill>
                  <a:schemeClr val="accent1">
                    <a:lumMod val="75000"/>
                  </a:schemeClr>
                </a:solidFill>
              </a:rPr>
              <a:t>Energy: </a:t>
            </a:r>
            <a:r>
              <a:rPr lang="en-US" sz="4000" b="1" dirty="0">
                <a:solidFill>
                  <a:schemeClr val="accent6">
                    <a:lumMod val="75000"/>
                  </a:schemeClr>
                </a:solidFill>
              </a:rPr>
              <a:t>257×</a:t>
            </a:r>
            <a:r>
              <a:rPr lang="en-US" sz="4000" dirty="0">
                <a:solidFill>
                  <a:schemeClr val="accent6">
                    <a:lumMod val="75000"/>
                  </a:schemeClr>
                </a:solidFill>
              </a:rPr>
              <a:t> </a:t>
            </a:r>
            <a:r>
              <a:rPr lang="en-US" sz="4000" dirty="0"/>
              <a:t>and </a:t>
            </a:r>
            <a:r>
              <a:rPr lang="en-US" sz="4000" b="1" dirty="0">
                <a:solidFill>
                  <a:schemeClr val="accent6">
                    <a:lumMod val="75000"/>
                  </a:schemeClr>
                </a:solidFill>
              </a:rPr>
              <a:t>31× </a:t>
            </a:r>
          </a:p>
          <a:p>
            <a:pPr marL="0" indent="0" algn="ctr">
              <a:buNone/>
            </a:pPr>
            <a:r>
              <a:rPr lang="en-US" sz="2400" dirty="0"/>
              <a:t>(</a:t>
            </a:r>
            <a:r>
              <a:rPr lang="en-US" sz="2400" b="1" dirty="0"/>
              <a:t>16 complex operations)</a:t>
            </a:r>
          </a:p>
          <a:p>
            <a:endParaRPr lang="en-US" sz="800" b="1" dirty="0"/>
          </a:p>
          <a:p>
            <a:pPr marL="0" indent="0">
              <a:buNone/>
            </a:pPr>
            <a:endParaRPr lang="en-US" sz="800" b="1" dirty="0"/>
          </a:p>
          <a:p>
            <a:pPr marL="0" indent="0" algn="ctr">
              <a:buNone/>
            </a:pPr>
            <a:r>
              <a:rPr lang="en-US" sz="3800" b="1" dirty="0">
                <a:solidFill>
                  <a:schemeClr val="accent1">
                    <a:lumMod val="75000"/>
                  </a:schemeClr>
                </a:solidFill>
              </a:rPr>
              <a:t>Application Performance: </a:t>
            </a:r>
            <a:r>
              <a:rPr lang="en-US" sz="3800" b="1" dirty="0">
                <a:solidFill>
                  <a:schemeClr val="accent6">
                    <a:lumMod val="75000"/>
                  </a:schemeClr>
                </a:solidFill>
              </a:rPr>
              <a:t>21× </a:t>
            </a:r>
            <a:r>
              <a:rPr lang="en-US" sz="3800" dirty="0"/>
              <a:t>and </a:t>
            </a:r>
            <a:r>
              <a:rPr lang="en-US" sz="3800" b="1" dirty="0">
                <a:solidFill>
                  <a:schemeClr val="accent6">
                    <a:lumMod val="75000"/>
                  </a:schemeClr>
                </a:solidFill>
              </a:rPr>
              <a:t>2.1×</a:t>
            </a:r>
          </a:p>
          <a:p>
            <a:pPr marL="0" indent="0" algn="ctr">
              <a:buNone/>
            </a:pPr>
            <a:r>
              <a:rPr lang="en-US" sz="2400" dirty="0"/>
              <a:t>(</a:t>
            </a:r>
            <a:r>
              <a:rPr lang="en-US" sz="2400" b="1" dirty="0"/>
              <a:t>seven common real-world applications)</a:t>
            </a:r>
          </a:p>
          <a:p>
            <a:endParaRPr lang="en-US" sz="3200" dirty="0">
              <a:solidFill>
                <a:schemeClr val="accent1">
                  <a:lumMod val="75000"/>
                </a:schemeClr>
              </a:solidFill>
            </a:endParaRPr>
          </a:p>
          <a:p>
            <a:endParaRPr lang="en-US" dirty="0"/>
          </a:p>
          <a:p>
            <a:endParaRPr lang="en-US" dirty="0"/>
          </a:p>
          <a:p>
            <a:endParaRPr lang="en-US" dirty="0"/>
          </a:p>
        </p:txBody>
      </p:sp>
    </p:spTree>
    <p:extLst>
      <p:ext uri="{BB962C8B-B14F-4D97-AF65-F5344CB8AC3E}">
        <p14:creationId xmlns:p14="http://schemas.microsoft.com/office/powerpoint/2010/main" val="195490609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More on SIMDRAM</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3564076294"/>
      </p:ext>
    </p:extLst>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E5F2A-225D-5D50-FD7C-2D329BB13089}"/>
              </a:ext>
            </a:extLst>
          </p:cNvPr>
          <p:cNvSpPr>
            <a:spLocks noGrp="1"/>
          </p:cNvSpPr>
          <p:nvPr>
            <p:ph type="title"/>
          </p:nvPr>
        </p:nvSpPr>
        <p:spPr>
          <a:xfrm>
            <a:off x="139189" y="152400"/>
            <a:ext cx="9068867" cy="1066800"/>
          </a:xfrm>
        </p:spPr>
        <p:txBody>
          <a:bodyPr/>
          <a:lstStyle/>
          <a:p>
            <a:r>
              <a:rPr lang="en-US" sz="3300" dirty="0"/>
              <a:t>MIMDRAM: More Flexible Processing using DRAM</a:t>
            </a:r>
          </a:p>
        </p:txBody>
      </p:sp>
      <p:sp>
        <p:nvSpPr>
          <p:cNvPr id="3" name="Content Placeholder 2">
            <a:extLst>
              <a:ext uri="{FF2B5EF4-FFF2-40B4-BE49-F238E27FC236}">
                <a16:creationId xmlns:a16="http://schemas.microsoft.com/office/drawing/2014/main" id="{7C9CF310-5946-6458-BB56-CB497A6BFEA4}"/>
              </a:ext>
            </a:extLst>
          </p:cNvPr>
          <p:cNvSpPr>
            <a:spLocks noGrp="1"/>
          </p:cNvSpPr>
          <p:nvPr>
            <p:ph idx="1"/>
          </p:nvPr>
        </p:nvSpPr>
        <p:spPr>
          <a:xfrm>
            <a:off x="228600" y="980728"/>
            <a:ext cx="8610600" cy="4876800"/>
          </a:xfrm>
        </p:spPr>
        <p:txBody>
          <a:bodyPr/>
          <a:lstStyle/>
          <a:p>
            <a:r>
              <a:rPr lang="en-US" b="1" dirty="0">
                <a:solidFill>
                  <a:srgbClr val="0000FF"/>
                </a:solidFill>
              </a:rPr>
              <a:t>Appears at HPCA 2024</a:t>
            </a:r>
          </a:p>
        </p:txBody>
      </p:sp>
      <p:sp>
        <p:nvSpPr>
          <p:cNvPr id="4" name="Slide Number Placeholder 3">
            <a:extLst>
              <a:ext uri="{FF2B5EF4-FFF2-40B4-BE49-F238E27FC236}">
                <a16:creationId xmlns:a16="http://schemas.microsoft.com/office/drawing/2014/main" id="{957423CF-DD8F-B683-D846-333780C421A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733B65C-244E-E2A1-FA8F-B41FB086F758}"/>
              </a:ext>
            </a:extLst>
          </p:cNvPr>
          <p:cNvPicPr>
            <a:picLocks noChangeAspect="1"/>
          </p:cNvPicPr>
          <p:nvPr/>
        </p:nvPicPr>
        <p:blipFill>
          <a:blip r:embed="rId2"/>
          <a:stretch>
            <a:fillRect/>
          </a:stretch>
        </p:blipFill>
        <p:spPr>
          <a:xfrm>
            <a:off x="139189" y="1593000"/>
            <a:ext cx="8979457" cy="2412064"/>
          </a:xfrm>
          <a:prstGeom prst="rect">
            <a:avLst/>
          </a:prstGeom>
        </p:spPr>
      </p:pic>
      <p:pic>
        <p:nvPicPr>
          <p:cNvPr id="6" name="Picture 5">
            <a:extLst>
              <a:ext uri="{FF2B5EF4-FFF2-40B4-BE49-F238E27FC236}">
                <a16:creationId xmlns:a16="http://schemas.microsoft.com/office/drawing/2014/main" id="{039817D3-976F-5B55-5BC1-EACE707F934E}"/>
              </a:ext>
            </a:extLst>
          </p:cNvPr>
          <p:cNvPicPr>
            <a:picLocks noChangeAspect="1"/>
          </p:cNvPicPr>
          <p:nvPr/>
        </p:nvPicPr>
        <p:blipFill>
          <a:blip r:embed="rId3"/>
          <a:stretch>
            <a:fillRect/>
          </a:stretch>
        </p:blipFill>
        <p:spPr>
          <a:xfrm>
            <a:off x="1936750" y="4149080"/>
            <a:ext cx="5270500" cy="2667000"/>
          </a:xfrm>
          <a:prstGeom prst="rect">
            <a:avLst/>
          </a:prstGeom>
        </p:spPr>
      </p:pic>
      <p:sp>
        <p:nvSpPr>
          <p:cNvPr id="7" name="TextBox 6">
            <a:extLst>
              <a:ext uri="{FF2B5EF4-FFF2-40B4-BE49-F238E27FC236}">
                <a16:creationId xmlns:a16="http://schemas.microsoft.com/office/drawing/2014/main" id="{3C7BF614-7857-63C5-C3E1-C9C2993CE347}"/>
              </a:ext>
            </a:extLst>
          </p:cNvPr>
          <p:cNvSpPr txBox="1"/>
          <p:nvPr/>
        </p:nvSpPr>
        <p:spPr>
          <a:xfrm>
            <a:off x="4466052" y="102222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https://arxiv.org/pdf/2402.19080.pdf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720435913"/>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4F31FC0-05FE-F10D-0AF4-FE7203665D14}"/>
              </a:ext>
            </a:extLst>
          </p:cNvPr>
          <p:cNvSpPr>
            <a:spLocks noGrp="1"/>
          </p:cNvSpPr>
          <p:nvPr>
            <p:ph type="title"/>
          </p:nvPr>
        </p:nvSpPr>
        <p:spPr>
          <a:xfrm>
            <a:off x="169011" y="-89128"/>
            <a:ext cx="8894602" cy="925840"/>
          </a:xfrm>
        </p:spPr>
        <p:txBody>
          <a:bodyPr>
            <a:noAutofit/>
          </a:bodyPr>
          <a:lstStyle/>
          <a:p>
            <a:r>
              <a:rPr lang="en-US" sz="3600" dirty="0"/>
              <a:t>MIMDRAM: </a:t>
            </a:r>
            <a:r>
              <a:rPr lang="en-US" sz="2800" dirty="0"/>
              <a:t>Key Idea</a:t>
            </a:r>
          </a:p>
        </p:txBody>
      </p:sp>
      <p:grpSp>
        <p:nvGrpSpPr>
          <p:cNvPr id="8" name="Group 7">
            <a:extLst>
              <a:ext uri="{FF2B5EF4-FFF2-40B4-BE49-F238E27FC236}">
                <a16:creationId xmlns:a16="http://schemas.microsoft.com/office/drawing/2014/main" id="{1D7B71D5-710A-6F8A-EC9D-612EC4135D5F}"/>
              </a:ext>
            </a:extLst>
          </p:cNvPr>
          <p:cNvGrpSpPr/>
          <p:nvPr/>
        </p:nvGrpSpPr>
        <p:grpSpPr>
          <a:xfrm>
            <a:off x="1634508" y="1669727"/>
            <a:ext cx="1414038" cy="1414038"/>
            <a:chOff x="4876800" y="1600199"/>
            <a:chExt cx="2819401" cy="2819401"/>
          </a:xfrm>
        </p:grpSpPr>
        <p:grpSp>
          <p:nvGrpSpPr>
            <p:cNvPr id="9" name="Group 8">
              <a:extLst>
                <a:ext uri="{FF2B5EF4-FFF2-40B4-BE49-F238E27FC236}">
                  <a16:creationId xmlns:a16="http://schemas.microsoft.com/office/drawing/2014/main" id="{145ADD40-8DAC-4AB7-793E-4189F586BDCC}"/>
                </a:ext>
              </a:extLst>
            </p:cNvPr>
            <p:cNvGrpSpPr/>
            <p:nvPr/>
          </p:nvGrpSpPr>
          <p:grpSpPr>
            <a:xfrm>
              <a:off x="5486400" y="3962400"/>
              <a:ext cx="2209800" cy="457200"/>
              <a:chOff x="5486400" y="3962400"/>
              <a:chExt cx="2209800" cy="457200"/>
            </a:xfrm>
          </p:grpSpPr>
          <p:sp>
            <p:nvSpPr>
              <p:cNvPr id="54" name="DRAM">
                <a:extLst>
                  <a:ext uri="{FF2B5EF4-FFF2-40B4-BE49-F238E27FC236}">
                    <a16:creationId xmlns:a16="http://schemas.microsoft.com/office/drawing/2014/main" id="{08113822-EBA6-BEEA-B6CF-1BB51723AD54}"/>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5" name="DRAM">
                <a:extLst>
                  <a:ext uri="{FF2B5EF4-FFF2-40B4-BE49-F238E27FC236}">
                    <a16:creationId xmlns:a16="http://schemas.microsoft.com/office/drawing/2014/main" id="{68D9188F-8773-604F-6441-0EC444051EB5}"/>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6" name="DRAM">
                <a:extLst>
                  <a:ext uri="{FF2B5EF4-FFF2-40B4-BE49-F238E27FC236}">
                    <a16:creationId xmlns:a16="http://schemas.microsoft.com/office/drawing/2014/main" id="{6C78EF99-BDA4-000F-B88D-38CEDCE77A07}"/>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7" name="DRAM">
                <a:extLst>
                  <a:ext uri="{FF2B5EF4-FFF2-40B4-BE49-F238E27FC236}">
                    <a16:creationId xmlns:a16="http://schemas.microsoft.com/office/drawing/2014/main" id="{E3516A6C-5911-CA9C-8438-40239A9300BB}"/>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8" name="DRAM">
                <a:extLst>
                  <a:ext uri="{FF2B5EF4-FFF2-40B4-BE49-F238E27FC236}">
                    <a16:creationId xmlns:a16="http://schemas.microsoft.com/office/drawing/2014/main" id="{2C2DA7A3-1EB8-D977-F203-00FC7BC1A975}"/>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0" name="Group 9">
              <a:extLst>
                <a:ext uri="{FF2B5EF4-FFF2-40B4-BE49-F238E27FC236}">
                  <a16:creationId xmlns:a16="http://schemas.microsoft.com/office/drawing/2014/main" id="{94DD0A41-3448-75B2-A331-5F1DCD56A2EC}"/>
                </a:ext>
              </a:extLst>
            </p:cNvPr>
            <p:cNvGrpSpPr/>
            <p:nvPr/>
          </p:nvGrpSpPr>
          <p:grpSpPr>
            <a:xfrm>
              <a:off x="4876800" y="1600200"/>
              <a:ext cx="457200" cy="2209800"/>
              <a:chOff x="4876800" y="1600200"/>
              <a:chExt cx="457200" cy="2209800"/>
            </a:xfrm>
          </p:grpSpPr>
          <p:sp>
            <p:nvSpPr>
              <p:cNvPr id="49" name="DRAM">
                <a:extLst>
                  <a:ext uri="{FF2B5EF4-FFF2-40B4-BE49-F238E27FC236}">
                    <a16:creationId xmlns:a16="http://schemas.microsoft.com/office/drawing/2014/main" id="{5ADA0A14-531E-5BD8-8FD4-F6317FEB7F36}"/>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0" name="DRAM">
                <a:extLst>
                  <a:ext uri="{FF2B5EF4-FFF2-40B4-BE49-F238E27FC236}">
                    <a16:creationId xmlns:a16="http://schemas.microsoft.com/office/drawing/2014/main" id="{539CBE42-BEAD-57E8-EE95-0650BB7A87AD}"/>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1" name="DRAM">
                <a:extLst>
                  <a:ext uri="{FF2B5EF4-FFF2-40B4-BE49-F238E27FC236}">
                    <a16:creationId xmlns:a16="http://schemas.microsoft.com/office/drawing/2014/main" id="{8EDF89D6-E315-3E8E-81C4-3039A5DF39BA}"/>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2" name="DRAM">
                <a:extLst>
                  <a:ext uri="{FF2B5EF4-FFF2-40B4-BE49-F238E27FC236}">
                    <a16:creationId xmlns:a16="http://schemas.microsoft.com/office/drawing/2014/main" id="{C334229F-128E-DBA9-F5A7-0C1B8468429F}"/>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3" name="DRAM">
                <a:extLst>
                  <a:ext uri="{FF2B5EF4-FFF2-40B4-BE49-F238E27FC236}">
                    <a16:creationId xmlns:a16="http://schemas.microsoft.com/office/drawing/2014/main" id="{4CF44E52-958E-C9D5-98C9-B54F3DBCA04F}"/>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 name="Group 10">
              <a:extLst>
                <a:ext uri="{FF2B5EF4-FFF2-40B4-BE49-F238E27FC236}">
                  <a16:creationId xmlns:a16="http://schemas.microsoft.com/office/drawing/2014/main" id="{CD2FFD17-6BDD-A936-46CC-F92D905CE9B7}"/>
                </a:ext>
              </a:extLst>
            </p:cNvPr>
            <p:cNvGrpSpPr/>
            <p:nvPr/>
          </p:nvGrpSpPr>
          <p:grpSpPr>
            <a:xfrm>
              <a:off x="5676900" y="1600199"/>
              <a:ext cx="1828800" cy="2362201"/>
              <a:chOff x="5676900" y="1170708"/>
              <a:chExt cx="1828800" cy="2791692"/>
            </a:xfrm>
          </p:grpSpPr>
          <p:cxnSp>
            <p:nvCxnSpPr>
              <p:cNvPr id="44" name="Straight Connector 43">
                <a:extLst>
                  <a:ext uri="{FF2B5EF4-FFF2-40B4-BE49-F238E27FC236}">
                    <a16:creationId xmlns:a16="http://schemas.microsoft.com/office/drawing/2014/main" id="{47982167-B393-BEBF-D0E6-60AE4452DB55}"/>
                  </a:ext>
                </a:extLst>
              </p:cNvPr>
              <p:cNvCxnSpPr>
                <a:cxnSpLocks/>
                <a:stCxn id="14" idx="0"/>
                <a:endCxn id="54"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CAE485E-07E5-1852-1FA5-8B77F4343A36}"/>
                  </a:ext>
                </a:extLst>
              </p:cNvPr>
              <p:cNvCxnSpPr>
                <a:cxnSpLocks/>
                <a:stCxn id="16" idx="0"/>
                <a:endCxn id="56"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F51F5A0-9936-DAC3-1A8B-823F41DF483A}"/>
                  </a:ext>
                </a:extLst>
              </p:cNvPr>
              <p:cNvCxnSpPr>
                <a:cxnSpLocks/>
                <a:stCxn id="17" idx="0"/>
                <a:endCxn id="57"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278CBE3-F678-3C09-8430-9732ADA562C8}"/>
                  </a:ext>
                </a:extLst>
              </p:cNvPr>
              <p:cNvCxnSpPr>
                <a:cxnSpLocks/>
                <a:stCxn id="18" idx="0"/>
                <a:endCxn id="58"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BC4BBBD-04C0-0406-C150-CEAD9F531385}"/>
                  </a:ext>
                </a:extLst>
              </p:cNvPr>
              <p:cNvCxnSpPr>
                <a:cxnSpLocks/>
                <a:stCxn id="15" idx="0"/>
                <a:endCxn id="55"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71782411-45D5-E378-555E-C520B6D4601A}"/>
                </a:ext>
              </a:extLst>
            </p:cNvPr>
            <p:cNvGrpSpPr/>
            <p:nvPr/>
          </p:nvGrpSpPr>
          <p:grpSpPr>
            <a:xfrm>
              <a:off x="5334000" y="1790700"/>
              <a:ext cx="2362201" cy="1828800"/>
              <a:chOff x="5333998" y="1790700"/>
              <a:chExt cx="2791691" cy="1828800"/>
            </a:xfrm>
          </p:grpSpPr>
          <p:cxnSp>
            <p:nvCxnSpPr>
              <p:cNvPr id="39" name="Straight Connector 38">
                <a:extLst>
                  <a:ext uri="{FF2B5EF4-FFF2-40B4-BE49-F238E27FC236}">
                    <a16:creationId xmlns:a16="http://schemas.microsoft.com/office/drawing/2014/main" id="{0973E1E4-F7EB-DF78-3A95-D481E2615AA9}"/>
                  </a:ext>
                </a:extLst>
              </p:cNvPr>
              <p:cNvCxnSpPr>
                <a:cxnSpLocks/>
                <a:stCxn id="18" idx="6"/>
                <a:endCxn id="49"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6D3709A-6EC3-9DEC-74CE-BB8D1A9AF911}"/>
                  </a:ext>
                </a:extLst>
              </p:cNvPr>
              <p:cNvCxnSpPr>
                <a:cxnSpLocks/>
                <a:stCxn id="23" idx="6"/>
                <a:endCxn id="50"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F96F3CD-FF35-33CD-C579-63D1293EA05B}"/>
                  </a:ext>
                </a:extLst>
              </p:cNvPr>
              <p:cNvCxnSpPr>
                <a:cxnSpLocks/>
                <a:stCxn id="28" idx="6"/>
                <a:endCxn id="51"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8A65AB5-1AAE-F2B4-44B1-07375B5861A7}"/>
                  </a:ext>
                </a:extLst>
              </p:cNvPr>
              <p:cNvCxnSpPr>
                <a:cxnSpLocks/>
                <a:stCxn id="33" idx="6"/>
                <a:endCxn id="52"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A185ED2-1506-90C3-8575-3E012A8B6A67}"/>
                  </a:ext>
                </a:extLst>
              </p:cNvPr>
              <p:cNvCxnSpPr>
                <a:cxnSpLocks/>
                <a:stCxn id="38" idx="6"/>
                <a:endCxn id="53"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25C37A37-CAC8-FCB0-14D4-C955F03DABD6}"/>
                </a:ext>
              </a:extLst>
            </p:cNvPr>
            <p:cNvGrpSpPr/>
            <p:nvPr/>
          </p:nvGrpSpPr>
          <p:grpSpPr>
            <a:xfrm>
              <a:off x="5486400" y="1600200"/>
              <a:ext cx="2209800" cy="2209800"/>
              <a:chOff x="5486400" y="1600200"/>
              <a:chExt cx="2209800" cy="2209800"/>
            </a:xfrm>
          </p:grpSpPr>
          <p:sp>
            <p:nvSpPr>
              <p:cNvPr id="14" name="Oval 13">
                <a:extLst>
                  <a:ext uri="{FF2B5EF4-FFF2-40B4-BE49-F238E27FC236}">
                    <a16:creationId xmlns:a16="http://schemas.microsoft.com/office/drawing/2014/main" id="{B73AAB57-DD3D-42A4-FE36-9B219618DE9B}"/>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 name="Oval 14">
                <a:extLst>
                  <a:ext uri="{FF2B5EF4-FFF2-40B4-BE49-F238E27FC236}">
                    <a16:creationId xmlns:a16="http://schemas.microsoft.com/office/drawing/2014/main" id="{036E9649-3335-5F8F-DFF0-5AFE26CD6FF6}"/>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 name="Oval 15">
                <a:extLst>
                  <a:ext uri="{FF2B5EF4-FFF2-40B4-BE49-F238E27FC236}">
                    <a16:creationId xmlns:a16="http://schemas.microsoft.com/office/drawing/2014/main" id="{3EDFF40E-4CDA-C1C4-26E4-3A4743C945D9}"/>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 name="Oval 16">
                <a:extLst>
                  <a:ext uri="{FF2B5EF4-FFF2-40B4-BE49-F238E27FC236}">
                    <a16:creationId xmlns:a16="http://schemas.microsoft.com/office/drawing/2014/main" id="{FC9B8174-13B5-9FC9-CC64-F927B63B7F63}"/>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 name="Oval 17">
                <a:extLst>
                  <a:ext uri="{FF2B5EF4-FFF2-40B4-BE49-F238E27FC236}">
                    <a16:creationId xmlns:a16="http://schemas.microsoft.com/office/drawing/2014/main" id="{1C185B49-15D7-6C43-2FA2-1FBFBAB28ACC}"/>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 name="Oval 18">
                <a:extLst>
                  <a:ext uri="{FF2B5EF4-FFF2-40B4-BE49-F238E27FC236}">
                    <a16:creationId xmlns:a16="http://schemas.microsoft.com/office/drawing/2014/main" id="{9C9D2251-A141-4961-93C9-15C78D5167A9}"/>
                  </a:ext>
                </a:extLst>
              </p:cNvPr>
              <p:cNvSpPr/>
              <p:nvPr/>
            </p:nvSpPr>
            <p:spPr>
              <a:xfrm>
                <a:off x="54864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 name="Oval 19">
                <a:extLst>
                  <a:ext uri="{FF2B5EF4-FFF2-40B4-BE49-F238E27FC236}">
                    <a16:creationId xmlns:a16="http://schemas.microsoft.com/office/drawing/2014/main" id="{36404C5A-4466-D925-5219-3044FAFBAF41}"/>
                  </a:ext>
                </a:extLst>
              </p:cNvPr>
              <p:cNvSpPr/>
              <p:nvPr/>
            </p:nvSpPr>
            <p:spPr>
              <a:xfrm>
                <a:off x="59436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 name="Oval 20">
                <a:extLst>
                  <a:ext uri="{FF2B5EF4-FFF2-40B4-BE49-F238E27FC236}">
                    <a16:creationId xmlns:a16="http://schemas.microsoft.com/office/drawing/2014/main" id="{A96CDC81-E151-0540-4A56-33ACEAE7DB4D}"/>
                  </a:ext>
                </a:extLst>
              </p:cNvPr>
              <p:cNvSpPr/>
              <p:nvPr/>
            </p:nvSpPr>
            <p:spPr>
              <a:xfrm>
                <a:off x="64008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2" name="Oval 21">
                <a:extLst>
                  <a:ext uri="{FF2B5EF4-FFF2-40B4-BE49-F238E27FC236}">
                    <a16:creationId xmlns:a16="http://schemas.microsoft.com/office/drawing/2014/main" id="{004F0346-A72C-797B-7F6D-767E332D697F}"/>
                  </a:ext>
                </a:extLst>
              </p:cNvPr>
              <p:cNvSpPr/>
              <p:nvPr/>
            </p:nvSpPr>
            <p:spPr>
              <a:xfrm>
                <a:off x="68580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3" name="Oval 22">
                <a:extLst>
                  <a:ext uri="{FF2B5EF4-FFF2-40B4-BE49-F238E27FC236}">
                    <a16:creationId xmlns:a16="http://schemas.microsoft.com/office/drawing/2014/main" id="{252FDEC4-9A89-24F2-E113-3FFC7015E6AB}"/>
                  </a:ext>
                </a:extLst>
              </p:cNvPr>
              <p:cNvSpPr/>
              <p:nvPr/>
            </p:nvSpPr>
            <p:spPr>
              <a:xfrm>
                <a:off x="73152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 name="Oval 23">
                <a:extLst>
                  <a:ext uri="{FF2B5EF4-FFF2-40B4-BE49-F238E27FC236}">
                    <a16:creationId xmlns:a16="http://schemas.microsoft.com/office/drawing/2014/main" id="{AE319149-A514-56AF-D1F1-09B72C618A73}"/>
                  </a:ext>
                </a:extLst>
              </p:cNvPr>
              <p:cNvSpPr/>
              <p:nvPr/>
            </p:nvSpPr>
            <p:spPr>
              <a:xfrm>
                <a:off x="54864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5" name="Oval 24">
                <a:extLst>
                  <a:ext uri="{FF2B5EF4-FFF2-40B4-BE49-F238E27FC236}">
                    <a16:creationId xmlns:a16="http://schemas.microsoft.com/office/drawing/2014/main" id="{71DF6166-E7B5-3C36-677A-966BDA0B28EC}"/>
                  </a:ext>
                </a:extLst>
              </p:cNvPr>
              <p:cNvSpPr/>
              <p:nvPr/>
            </p:nvSpPr>
            <p:spPr>
              <a:xfrm>
                <a:off x="59436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 name="Oval 25">
                <a:extLst>
                  <a:ext uri="{FF2B5EF4-FFF2-40B4-BE49-F238E27FC236}">
                    <a16:creationId xmlns:a16="http://schemas.microsoft.com/office/drawing/2014/main" id="{2D751B7B-9E7E-5198-582D-C15F27E345D1}"/>
                  </a:ext>
                </a:extLst>
              </p:cNvPr>
              <p:cNvSpPr/>
              <p:nvPr/>
            </p:nvSpPr>
            <p:spPr>
              <a:xfrm>
                <a:off x="64008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 name="Oval 26">
                <a:extLst>
                  <a:ext uri="{FF2B5EF4-FFF2-40B4-BE49-F238E27FC236}">
                    <a16:creationId xmlns:a16="http://schemas.microsoft.com/office/drawing/2014/main" id="{CCF149F1-08F4-6F9B-93F0-0883026C9439}"/>
                  </a:ext>
                </a:extLst>
              </p:cNvPr>
              <p:cNvSpPr/>
              <p:nvPr/>
            </p:nvSpPr>
            <p:spPr>
              <a:xfrm>
                <a:off x="68580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 name="Oval 27">
                <a:extLst>
                  <a:ext uri="{FF2B5EF4-FFF2-40B4-BE49-F238E27FC236}">
                    <a16:creationId xmlns:a16="http://schemas.microsoft.com/office/drawing/2014/main" id="{69954C2B-8BC4-E019-20D1-818FEE787E36}"/>
                  </a:ext>
                </a:extLst>
              </p:cNvPr>
              <p:cNvSpPr/>
              <p:nvPr/>
            </p:nvSpPr>
            <p:spPr>
              <a:xfrm>
                <a:off x="73152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 name="Oval 28">
                <a:extLst>
                  <a:ext uri="{FF2B5EF4-FFF2-40B4-BE49-F238E27FC236}">
                    <a16:creationId xmlns:a16="http://schemas.microsoft.com/office/drawing/2014/main" id="{94767795-63AE-4358-92FA-6ACBC8FB876E}"/>
                  </a:ext>
                </a:extLst>
              </p:cNvPr>
              <p:cNvSpPr/>
              <p:nvPr/>
            </p:nvSpPr>
            <p:spPr>
              <a:xfrm>
                <a:off x="54864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 name="Oval 29">
                <a:extLst>
                  <a:ext uri="{FF2B5EF4-FFF2-40B4-BE49-F238E27FC236}">
                    <a16:creationId xmlns:a16="http://schemas.microsoft.com/office/drawing/2014/main" id="{113EA8DF-82CD-EB35-6278-9557BBF25D19}"/>
                  </a:ext>
                </a:extLst>
              </p:cNvPr>
              <p:cNvSpPr/>
              <p:nvPr/>
            </p:nvSpPr>
            <p:spPr>
              <a:xfrm>
                <a:off x="59436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 name="Oval 30">
                <a:extLst>
                  <a:ext uri="{FF2B5EF4-FFF2-40B4-BE49-F238E27FC236}">
                    <a16:creationId xmlns:a16="http://schemas.microsoft.com/office/drawing/2014/main" id="{AA77119B-7743-B690-9465-CC9E51CE4444}"/>
                  </a:ext>
                </a:extLst>
              </p:cNvPr>
              <p:cNvSpPr/>
              <p:nvPr/>
            </p:nvSpPr>
            <p:spPr>
              <a:xfrm>
                <a:off x="64008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 name="Oval 31">
                <a:extLst>
                  <a:ext uri="{FF2B5EF4-FFF2-40B4-BE49-F238E27FC236}">
                    <a16:creationId xmlns:a16="http://schemas.microsoft.com/office/drawing/2014/main" id="{33334385-AB59-960E-A3E5-9501EADAA33F}"/>
                  </a:ext>
                </a:extLst>
              </p:cNvPr>
              <p:cNvSpPr/>
              <p:nvPr/>
            </p:nvSpPr>
            <p:spPr>
              <a:xfrm>
                <a:off x="68580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 name="Oval 32">
                <a:extLst>
                  <a:ext uri="{FF2B5EF4-FFF2-40B4-BE49-F238E27FC236}">
                    <a16:creationId xmlns:a16="http://schemas.microsoft.com/office/drawing/2014/main" id="{991F5CFB-03F2-DC89-41BB-37ACAD3A39FE}"/>
                  </a:ext>
                </a:extLst>
              </p:cNvPr>
              <p:cNvSpPr/>
              <p:nvPr/>
            </p:nvSpPr>
            <p:spPr>
              <a:xfrm>
                <a:off x="73152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 name="Oval 33">
                <a:extLst>
                  <a:ext uri="{FF2B5EF4-FFF2-40B4-BE49-F238E27FC236}">
                    <a16:creationId xmlns:a16="http://schemas.microsoft.com/office/drawing/2014/main" id="{AFA70928-8DA2-5560-5DD5-558045D02F98}"/>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 name="Oval 34">
                <a:extLst>
                  <a:ext uri="{FF2B5EF4-FFF2-40B4-BE49-F238E27FC236}">
                    <a16:creationId xmlns:a16="http://schemas.microsoft.com/office/drawing/2014/main" id="{FB809510-8147-E025-EEB8-8819A6D6FBD8}"/>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 name="Oval 35">
                <a:extLst>
                  <a:ext uri="{FF2B5EF4-FFF2-40B4-BE49-F238E27FC236}">
                    <a16:creationId xmlns:a16="http://schemas.microsoft.com/office/drawing/2014/main" id="{D2F18ED2-E5E5-8B3D-481D-C15B8FC6951D}"/>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 name="Oval 36">
                <a:extLst>
                  <a:ext uri="{FF2B5EF4-FFF2-40B4-BE49-F238E27FC236}">
                    <a16:creationId xmlns:a16="http://schemas.microsoft.com/office/drawing/2014/main" id="{DB7EC374-9A92-B410-2846-F5A581E96D11}"/>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8" name="Oval 37">
                <a:extLst>
                  <a:ext uri="{FF2B5EF4-FFF2-40B4-BE49-F238E27FC236}">
                    <a16:creationId xmlns:a16="http://schemas.microsoft.com/office/drawing/2014/main" id="{C1CF4DD4-8671-73B0-4595-F5CF16D14DF9}"/>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59" name="Group 58">
            <a:extLst>
              <a:ext uri="{FF2B5EF4-FFF2-40B4-BE49-F238E27FC236}">
                <a16:creationId xmlns:a16="http://schemas.microsoft.com/office/drawing/2014/main" id="{40794F95-87E5-0B79-8F49-F492B394493A}"/>
              </a:ext>
            </a:extLst>
          </p:cNvPr>
          <p:cNvGrpSpPr/>
          <p:nvPr/>
        </p:nvGrpSpPr>
        <p:grpSpPr>
          <a:xfrm>
            <a:off x="3192036" y="1669727"/>
            <a:ext cx="1414038" cy="1414038"/>
            <a:chOff x="4876800" y="1600199"/>
            <a:chExt cx="2819401" cy="2819401"/>
          </a:xfrm>
        </p:grpSpPr>
        <p:grpSp>
          <p:nvGrpSpPr>
            <p:cNvPr id="60" name="Group 59">
              <a:extLst>
                <a:ext uri="{FF2B5EF4-FFF2-40B4-BE49-F238E27FC236}">
                  <a16:creationId xmlns:a16="http://schemas.microsoft.com/office/drawing/2014/main" id="{97CD8AF8-689F-7235-F72C-8461333387F6}"/>
                </a:ext>
              </a:extLst>
            </p:cNvPr>
            <p:cNvGrpSpPr/>
            <p:nvPr/>
          </p:nvGrpSpPr>
          <p:grpSpPr>
            <a:xfrm>
              <a:off x="5486400" y="3962400"/>
              <a:ext cx="2209800" cy="457200"/>
              <a:chOff x="5486400" y="3962400"/>
              <a:chExt cx="2209800" cy="457200"/>
            </a:xfrm>
          </p:grpSpPr>
          <p:sp>
            <p:nvSpPr>
              <p:cNvPr id="105" name="DRAM">
                <a:extLst>
                  <a:ext uri="{FF2B5EF4-FFF2-40B4-BE49-F238E27FC236}">
                    <a16:creationId xmlns:a16="http://schemas.microsoft.com/office/drawing/2014/main" id="{409F785F-8AD8-92CD-60AC-6BF9A4F72D37}"/>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6" name="DRAM">
                <a:extLst>
                  <a:ext uri="{FF2B5EF4-FFF2-40B4-BE49-F238E27FC236}">
                    <a16:creationId xmlns:a16="http://schemas.microsoft.com/office/drawing/2014/main" id="{0B03D9C7-AF50-CE3F-684D-30F40D5916EF}"/>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7" name="DRAM">
                <a:extLst>
                  <a:ext uri="{FF2B5EF4-FFF2-40B4-BE49-F238E27FC236}">
                    <a16:creationId xmlns:a16="http://schemas.microsoft.com/office/drawing/2014/main" id="{E41C9139-9E9B-72CD-FD27-6CB15407A158}"/>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8" name="DRAM">
                <a:extLst>
                  <a:ext uri="{FF2B5EF4-FFF2-40B4-BE49-F238E27FC236}">
                    <a16:creationId xmlns:a16="http://schemas.microsoft.com/office/drawing/2014/main" id="{CFD0D982-3EA8-3573-DE64-B9B92F5C942C}"/>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9" name="DRAM">
                <a:extLst>
                  <a:ext uri="{FF2B5EF4-FFF2-40B4-BE49-F238E27FC236}">
                    <a16:creationId xmlns:a16="http://schemas.microsoft.com/office/drawing/2014/main" id="{04C27DF3-24DF-3E8C-FFE9-F247D23270A1}"/>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61" name="Group 60">
              <a:extLst>
                <a:ext uri="{FF2B5EF4-FFF2-40B4-BE49-F238E27FC236}">
                  <a16:creationId xmlns:a16="http://schemas.microsoft.com/office/drawing/2014/main" id="{2148CD67-332C-F51A-988E-2611D4010668}"/>
                </a:ext>
              </a:extLst>
            </p:cNvPr>
            <p:cNvGrpSpPr/>
            <p:nvPr/>
          </p:nvGrpSpPr>
          <p:grpSpPr>
            <a:xfrm>
              <a:off x="4876800" y="1600200"/>
              <a:ext cx="457200" cy="2209800"/>
              <a:chOff x="4876800" y="1600200"/>
              <a:chExt cx="457200" cy="2209800"/>
            </a:xfrm>
          </p:grpSpPr>
          <p:sp>
            <p:nvSpPr>
              <p:cNvPr id="100" name="DRAM">
                <a:extLst>
                  <a:ext uri="{FF2B5EF4-FFF2-40B4-BE49-F238E27FC236}">
                    <a16:creationId xmlns:a16="http://schemas.microsoft.com/office/drawing/2014/main" id="{53133863-A8A6-7C24-65D5-1675607CF4AC}"/>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1" name="DRAM">
                <a:extLst>
                  <a:ext uri="{FF2B5EF4-FFF2-40B4-BE49-F238E27FC236}">
                    <a16:creationId xmlns:a16="http://schemas.microsoft.com/office/drawing/2014/main" id="{0BA01B15-9F60-761D-67BF-612AF92BAB88}"/>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2" name="DRAM">
                <a:extLst>
                  <a:ext uri="{FF2B5EF4-FFF2-40B4-BE49-F238E27FC236}">
                    <a16:creationId xmlns:a16="http://schemas.microsoft.com/office/drawing/2014/main" id="{E44FC94B-6DE2-7F93-FAAF-640F02FA702C}"/>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3" name="DRAM">
                <a:extLst>
                  <a:ext uri="{FF2B5EF4-FFF2-40B4-BE49-F238E27FC236}">
                    <a16:creationId xmlns:a16="http://schemas.microsoft.com/office/drawing/2014/main" id="{D52D198B-BF07-D189-7654-F57F5A22BAA8}"/>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4" name="DRAM">
                <a:extLst>
                  <a:ext uri="{FF2B5EF4-FFF2-40B4-BE49-F238E27FC236}">
                    <a16:creationId xmlns:a16="http://schemas.microsoft.com/office/drawing/2014/main" id="{01020030-5CDD-B848-3C60-D8A463E026C6}"/>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62" name="Group 61">
              <a:extLst>
                <a:ext uri="{FF2B5EF4-FFF2-40B4-BE49-F238E27FC236}">
                  <a16:creationId xmlns:a16="http://schemas.microsoft.com/office/drawing/2014/main" id="{1DD7A0B9-FB33-6D2C-1012-44A2C98A9E1F}"/>
                </a:ext>
              </a:extLst>
            </p:cNvPr>
            <p:cNvGrpSpPr/>
            <p:nvPr/>
          </p:nvGrpSpPr>
          <p:grpSpPr>
            <a:xfrm>
              <a:off x="5676900" y="1600199"/>
              <a:ext cx="1828800" cy="2362201"/>
              <a:chOff x="5676900" y="1170708"/>
              <a:chExt cx="1828800" cy="2791692"/>
            </a:xfrm>
          </p:grpSpPr>
          <p:cxnSp>
            <p:nvCxnSpPr>
              <p:cNvPr id="95" name="Straight Connector 94">
                <a:extLst>
                  <a:ext uri="{FF2B5EF4-FFF2-40B4-BE49-F238E27FC236}">
                    <a16:creationId xmlns:a16="http://schemas.microsoft.com/office/drawing/2014/main" id="{11A5E939-1A98-0C74-70C6-00C30578CE8F}"/>
                  </a:ext>
                </a:extLst>
              </p:cNvPr>
              <p:cNvCxnSpPr>
                <a:cxnSpLocks/>
                <a:stCxn id="65" idx="0"/>
                <a:endCxn id="105"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4E59C9A8-65FB-2A14-48B0-37F6CEA0922A}"/>
                  </a:ext>
                </a:extLst>
              </p:cNvPr>
              <p:cNvCxnSpPr>
                <a:cxnSpLocks/>
                <a:stCxn id="67" idx="0"/>
                <a:endCxn id="107"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8D9D7CB-75FA-94FE-B461-82F19DC522AD}"/>
                  </a:ext>
                </a:extLst>
              </p:cNvPr>
              <p:cNvCxnSpPr>
                <a:cxnSpLocks/>
                <a:stCxn id="68" idx="0"/>
                <a:endCxn id="108"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76BA570-2A38-D337-48AD-A423A8D0BA13}"/>
                  </a:ext>
                </a:extLst>
              </p:cNvPr>
              <p:cNvCxnSpPr>
                <a:cxnSpLocks/>
                <a:stCxn id="69" idx="0"/>
                <a:endCxn id="109"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2FACBF55-5AC5-FACA-60C8-997FC5703B80}"/>
                  </a:ext>
                </a:extLst>
              </p:cNvPr>
              <p:cNvCxnSpPr>
                <a:cxnSpLocks/>
                <a:stCxn id="66" idx="0"/>
                <a:endCxn id="106"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3" name="Group 62">
              <a:extLst>
                <a:ext uri="{FF2B5EF4-FFF2-40B4-BE49-F238E27FC236}">
                  <a16:creationId xmlns:a16="http://schemas.microsoft.com/office/drawing/2014/main" id="{5E6C3537-F9C5-4705-26EF-C924F0F5D5D7}"/>
                </a:ext>
              </a:extLst>
            </p:cNvPr>
            <p:cNvGrpSpPr/>
            <p:nvPr/>
          </p:nvGrpSpPr>
          <p:grpSpPr>
            <a:xfrm>
              <a:off x="5334000" y="1790700"/>
              <a:ext cx="2362201" cy="1828800"/>
              <a:chOff x="5333998" y="1790700"/>
              <a:chExt cx="2791691" cy="1828800"/>
            </a:xfrm>
          </p:grpSpPr>
          <p:cxnSp>
            <p:nvCxnSpPr>
              <p:cNvPr id="90" name="Straight Connector 89">
                <a:extLst>
                  <a:ext uri="{FF2B5EF4-FFF2-40B4-BE49-F238E27FC236}">
                    <a16:creationId xmlns:a16="http://schemas.microsoft.com/office/drawing/2014/main" id="{2C07D7F7-728D-01F4-880A-98B39E9A99B2}"/>
                  </a:ext>
                </a:extLst>
              </p:cNvPr>
              <p:cNvCxnSpPr>
                <a:cxnSpLocks/>
                <a:stCxn id="69" idx="6"/>
                <a:endCxn id="100"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F98157F-C02A-60EE-E532-15DBC6E489BB}"/>
                  </a:ext>
                </a:extLst>
              </p:cNvPr>
              <p:cNvCxnSpPr>
                <a:cxnSpLocks/>
                <a:stCxn id="74" idx="6"/>
                <a:endCxn id="101"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A735D65-3660-8AE7-0371-B03DF94DCB54}"/>
                  </a:ext>
                </a:extLst>
              </p:cNvPr>
              <p:cNvCxnSpPr>
                <a:cxnSpLocks/>
                <a:endCxn id="102" idx="0"/>
              </p:cNvCxnSpPr>
              <p:nvPr/>
            </p:nvCxnSpPr>
            <p:spPr>
              <a:xfrm flipH="1">
                <a:off x="5333998" y="2705100"/>
                <a:ext cx="2791686"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581FD839-7FC4-4E78-792C-D16281A9C270}"/>
                  </a:ext>
                </a:extLst>
              </p:cNvPr>
              <p:cNvCxnSpPr>
                <a:cxnSpLocks/>
                <a:stCxn id="84" idx="6"/>
                <a:endCxn id="103"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306AD3AB-9600-A6BF-BFBF-068E37656400}"/>
                  </a:ext>
                </a:extLst>
              </p:cNvPr>
              <p:cNvCxnSpPr>
                <a:cxnSpLocks/>
                <a:stCxn id="89" idx="6"/>
                <a:endCxn id="104"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4" name="Group 63">
              <a:extLst>
                <a:ext uri="{FF2B5EF4-FFF2-40B4-BE49-F238E27FC236}">
                  <a16:creationId xmlns:a16="http://schemas.microsoft.com/office/drawing/2014/main" id="{AF764B5E-2A2B-5202-8C6F-6ACC1FF585B0}"/>
                </a:ext>
              </a:extLst>
            </p:cNvPr>
            <p:cNvGrpSpPr/>
            <p:nvPr/>
          </p:nvGrpSpPr>
          <p:grpSpPr>
            <a:xfrm>
              <a:off x="5486400" y="1600200"/>
              <a:ext cx="2209800" cy="2209800"/>
              <a:chOff x="5486400" y="1600200"/>
              <a:chExt cx="2209800" cy="2209800"/>
            </a:xfrm>
          </p:grpSpPr>
          <p:sp>
            <p:nvSpPr>
              <p:cNvPr id="65" name="Oval 64">
                <a:extLst>
                  <a:ext uri="{FF2B5EF4-FFF2-40B4-BE49-F238E27FC236}">
                    <a16:creationId xmlns:a16="http://schemas.microsoft.com/office/drawing/2014/main" id="{13D770BB-7217-38C5-711D-B5170B8CCC9F}"/>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6" name="Oval 65">
                <a:extLst>
                  <a:ext uri="{FF2B5EF4-FFF2-40B4-BE49-F238E27FC236}">
                    <a16:creationId xmlns:a16="http://schemas.microsoft.com/office/drawing/2014/main" id="{DB50467F-FEFD-794B-3319-E226669CFE8C}"/>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7" name="Oval 66">
                <a:extLst>
                  <a:ext uri="{FF2B5EF4-FFF2-40B4-BE49-F238E27FC236}">
                    <a16:creationId xmlns:a16="http://schemas.microsoft.com/office/drawing/2014/main" id="{51FA6554-610A-A0D6-0132-A77C72C68850}"/>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8" name="Oval 67">
                <a:extLst>
                  <a:ext uri="{FF2B5EF4-FFF2-40B4-BE49-F238E27FC236}">
                    <a16:creationId xmlns:a16="http://schemas.microsoft.com/office/drawing/2014/main" id="{586865B3-C286-94B9-E0A9-1E9D84ABEE21}"/>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9" name="Oval 68">
                <a:extLst>
                  <a:ext uri="{FF2B5EF4-FFF2-40B4-BE49-F238E27FC236}">
                    <a16:creationId xmlns:a16="http://schemas.microsoft.com/office/drawing/2014/main" id="{CAC2CBB4-018B-F3DC-C3BC-558E89C961AB}"/>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0" name="Oval 69">
                <a:extLst>
                  <a:ext uri="{FF2B5EF4-FFF2-40B4-BE49-F238E27FC236}">
                    <a16:creationId xmlns:a16="http://schemas.microsoft.com/office/drawing/2014/main" id="{D8287CBE-84C0-0AFA-E1FD-20A73C634A74}"/>
                  </a:ext>
                </a:extLst>
              </p:cNvPr>
              <p:cNvSpPr/>
              <p:nvPr/>
            </p:nvSpPr>
            <p:spPr>
              <a:xfrm>
                <a:off x="54864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1" name="Oval 70">
                <a:extLst>
                  <a:ext uri="{FF2B5EF4-FFF2-40B4-BE49-F238E27FC236}">
                    <a16:creationId xmlns:a16="http://schemas.microsoft.com/office/drawing/2014/main" id="{24C174AB-3F60-50A6-58FA-D1E748D9A1C5}"/>
                  </a:ext>
                </a:extLst>
              </p:cNvPr>
              <p:cNvSpPr/>
              <p:nvPr/>
            </p:nvSpPr>
            <p:spPr>
              <a:xfrm>
                <a:off x="59436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2" name="Oval 71">
                <a:extLst>
                  <a:ext uri="{FF2B5EF4-FFF2-40B4-BE49-F238E27FC236}">
                    <a16:creationId xmlns:a16="http://schemas.microsoft.com/office/drawing/2014/main" id="{1CC44215-7331-5864-7BD3-2AD3FDC413EF}"/>
                  </a:ext>
                </a:extLst>
              </p:cNvPr>
              <p:cNvSpPr/>
              <p:nvPr/>
            </p:nvSpPr>
            <p:spPr>
              <a:xfrm>
                <a:off x="64008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3" name="Oval 72">
                <a:extLst>
                  <a:ext uri="{FF2B5EF4-FFF2-40B4-BE49-F238E27FC236}">
                    <a16:creationId xmlns:a16="http://schemas.microsoft.com/office/drawing/2014/main" id="{26C2B63A-40AF-34C4-818C-54EF22B10709}"/>
                  </a:ext>
                </a:extLst>
              </p:cNvPr>
              <p:cNvSpPr/>
              <p:nvPr/>
            </p:nvSpPr>
            <p:spPr>
              <a:xfrm>
                <a:off x="68580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4" name="Oval 73">
                <a:extLst>
                  <a:ext uri="{FF2B5EF4-FFF2-40B4-BE49-F238E27FC236}">
                    <a16:creationId xmlns:a16="http://schemas.microsoft.com/office/drawing/2014/main" id="{22A79D5C-8525-AC9D-CAC0-1F0DF3D0B15B}"/>
                  </a:ext>
                </a:extLst>
              </p:cNvPr>
              <p:cNvSpPr/>
              <p:nvPr/>
            </p:nvSpPr>
            <p:spPr>
              <a:xfrm>
                <a:off x="73152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5" name="Oval 74">
                <a:extLst>
                  <a:ext uri="{FF2B5EF4-FFF2-40B4-BE49-F238E27FC236}">
                    <a16:creationId xmlns:a16="http://schemas.microsoft.com/office/drawing/2014/main" id="{F4FEE0C3-3C8F-EA32-157D-1B842D24E5A3}"/>
                  </a:ext>
                </a:extLst>
              </p:cNvPr>
              <p:cNvSpPr/>
              <p:nvPr/>
            </p:nvSpPr>
            <p:spPr>
              <a:xfrm>
                <a:off x="54864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6" name="Oval 75">
                <a:extLst>
                  <a:ext uri="{FF2B5EF4-FFF2-40B4-BE49-F238E27FC236}">
                    <a16:creationId xmlns:a16="http://schemas.microsoft.com/office/drawing/2014/main" id="{CEBAB866-F9F2-7A33-FF7E-E780BA9DC69C}"/>
                  </a:ext>
                </a:extLst>
              </p:cNvPr>
              <p:cNvSpPr/>
              <p:nvPr/>
            </p:nvSpPr>
            <p:spPr>
              <a:xfrm>
                <a:off x="59436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7" name="Oval 76">
                <a:extLst>
                  <a:ext uri="{FF2B5EF4-FFF2-40B4-BE49-F238E27FC236}">
                    <a16:creationId xmlns:a16="http://schemas.microsoft.com/office/drawing/2014/main" id="{97738BCC-FAE3-DFB7-9C37-CDAE7339B38C}"/>
                  </a:ext>
                </a:extLst>
              </p:cNvPr>
              <p:cNvSpPr/>
              <p:nvPr/>
            </p:nvSpPr>
            <p:spPr>
              <a:xfrm>
                <a:off x="64008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8" name="Oval 77">
                <a:extLst>
                  <a:ext uri="{FF2B5EF4-FFF2-40B4-BE49-F238E27FC236}">
                    <a16:creationId xmlns:a16="http://schemas.microsoft.com/office/drawing/2014/main" id="{9841D0FB-9DF1-17E4-4260-3888261CC348}"/>
                  </a:ext>
                </a:extLst>
              </p:cNvPr>
              <p:cNvSpPr/>
              <p:nvPr/>
            </p:nvSpPr>
            <p:spPr>
              <a:xfrm>
                <a:off x="68580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9" name="Oval 78">
                <a:extLst>
                  <a:ext uri="{FF2B5EF4-FFF2-40B4-BE49-F238E27FC236}">
                    <a16:creationId xmlns:a16="http://schemas.microsoft.com/office/drawing/2014/main" id="{8D98E843-490D-C1A9-BA17-B894DDFDC01D}"/>
                  </a:ext>
                </a:extLst>
              </p:cNvPr>
              <p:cNvSpPr/>
              <p:nvPr/>
            </p:nvSpPr>
            <p:spPr>
              <a:xfrm>
                <a:off x="73152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0" name="Oval 79">
                <a:extLst>
                  <a:ext uri="{FF2B5EF4-FFF2-40B4-BE49-F238E27FC236}">
                    <a16:creationId xmlns:a16="http://schemas.microsoft.com/office/drawing/2014/main" id="{F1D9404C-500E-6F5D-E3F8-F513587236D5}"/>
                  </a:ext>
                </a:extLst>
              </p:cNvPr>
              <p:cNvSpPr/>
              <p:nvPr/>
            </p:nvSpPr>
            <p:spPr>
              <a:xfrm>
                <a:off x="54864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1" name="Oval 80">
                <a:extLst>
                  <a:ext uri="{FF2B5EF4-FFF2-40B4-BE49-F238E27FC236}">
                    <a16:creationId xmlns:a16="http://schemas.microsoft.com/office/drawing/2014/main" id="{F1B51AC3-4F3E-BF12-DDF5-5D2DA7C87890}"/>
                  </a:ext>
                </a:extLst>
              </p:cNvPr>
              <p:cNvSpPr/>
              <p:nvPr/>
            </p:nvSpPr>
            <p:spPr>
              <a:xfrm>
                <a:off x="59436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2" name="Oval 81">
                <a:extLst>
                  <a:ext uri="{FF2B5EF4-FFF2-40B4-BE49-F238E27FC236}">
                    <a16:creationId xmlns:a16="http://schemas.microsoft.com/office/drawing/2014/main" id="{0E34BA3B-2E90-2F8A-3942-B87B8B418F3F}"/>
                  </a:ext>
                </a:extLst>
              </p:cNvPr>
              <p:cNvSpPr/>
              <p:nvPr/>
            </p:nvSpPr>
            <p:spPr>
              <a:xfrm>
                <a:off x="64008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3" name="Oval 82">
                <a:extLst>
                  <a:ext uri="{FF2B5EF4-FFF2-40B4-BE49-F238E27FC236}">
                    <a16:creationId xmlns:a16="http://schemas.microsoft.com/office/drawing/2014/main" id="{87C43EC3-04A5-4B10-9446-B91845F74C86}"/>
                  </a:ext>
                </a:extLst>
              </p:cNvPr>
              <p:cNvSpPr/>
              <p:nvPr/>
            </p:nvSpPr>
            <p:spPr>
              <a:xfrm>
                <a:off x="68580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4" name="Oval 83">
                <a:extLst>
                  <a:ext uri="{FF2B5EF4-FFF2-40B4-BE49-F238E27FC236}">
                    <a16:creationId xmlns:a16="http://schemas.microsoft.com/office/drawing/2014/main" id="{C77B9788-E66E-D570-BE3D-FEC45F4C4FB8}"/>
                  </a:ext>
                </a:extLst>
              </p:cNvPr>
              <p:cNvSpPr/>
              <p:nvPr/>
            </p:nvSpPr>
            <p:spPr>
              <a:xfrm>
                <a:off x="73152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5" name="Oval 84">
                <a:extLst>
                  <a:ext uri="{FF2B5EF4-FFF2-40B4-BE49-F238E27FC236}">
                    <a16:creationId xmlns:a16="http://schemas.microsoft.com/office/drawing/2014/main" id="{FB967F9E-AD0E-99F8-4C92-7B0C15A40A2D}"/>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6" name="Oval 85">
                <a:extLst>
                  <a:ext uri="{FF2B5EF4-FFF2-40B4-BE49-F238E27FC236}">
                    <a16:creationId xmlns:a16="http://schemas.microsoft.com/office/drawing/2014/main" id="{2091FB07-CEC0-1813-13B0-9458C73FC33F}"/>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7" name="Oval 86">
                <a:extLst>
                  <a:ext uri="{FF2B5EF4-FFF2-40B4-BE49-F238E27FC236}">
                    <a16:creationId xmlns:a16="http://schemas.microsoft.com/office/drawing/2014/main" id="{81102973-DB18-170B-60B8-6FB5AB67E2C0}"/>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8" name="Oval 87">
                <a:extLst>
                  <a:ext uri="{FF2B5EF4-FFF2-40B4-BE49-F238E27FC236}">
                    <a16:creationId xmlns:a16="http://schemas.microsoft.com/office/drawing/2014/main" id="{E934C76D-A9A1-3F43-AD2E-F83FD4DC3839}"/>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9" name="Oval 88">
                <a:extLst>
                  <a:ext uri="{FF2B5EF4-FFF2-40B4-BE49-F238E27FC236}">
                    <a16:creationId xmlns:a16="http://schemas.microsoft.com/office/drawing/2014/main" id="{0E717C25-74D2-B4D9-6D7E-B29CE3266224}"/>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110" name="Group 109">
            <a:extLst>
              <a:ext uri="{FF2B5EF4-FFF2-40B4-BE49-F238E27FC236}">
                <a16:creationId xmlns:a16="http://schemas.microsoft.com/office/drawing/2014/main" id="{44362C14-2121-1971-5E30-DEC513A70F0B}"/>
              </a:ext>
            </a:extLst>
          </p:cNvPr>
          <p:cNvGrpSpPr/>
          <p:nvPr/>
        </p:nvGrpSpPr>
        <p:grpSpPr>
          <a:xfrm>
            <a:off x="4758708" y="1669727"/>
            <a:ext cx="1414038" cy="1414038"/>
            <a:chOff x="4876800" y="1600199"/>
            <a:chExt cx="2819401" cy="2819401"/>
          </a:xfrm>
        </p:grpSpPr>
        <p:grpSp>
          <p:nvGrpSpPr>
            <p:cNvPr id="111" name="Group 110">
              <a:extLst>
                <a:ext uri="{FF2B5EF4-FFF2-40B4-BE49-F238E27FC236}">
                  <a16:creationId xmlns:a16="http://schemas.microsoft.com/office/drawing/2014/main" id="{D265122C-F95D-0F77-8C39-5871E49BA90A}"/>
                </a:ext>
              </a:extLst>
            </p:cNvPr>
            <p:cNvGrpSpPr/>
            <p:nvPr/>
          </p:nvGrpSpPr>
          <p:grpSpPr>
            <a:xfrm>
              <a:off x="5486400" y="3962400"/>
              <a:ext cx="2209800" cy="457200"/>
              <a:chOff x="5486400" y="3962400"/>
              <a:chExt cx="2209800" cy="457200"/>
            </a:xfrm>
          </p:grpSpPr>
          <p:sp>
            <p:nvSpPr>
              <p:cNvPr id="156" name="DRAM">
                <a:extLst>
                  <a:ext uri="{FF2B5EF4-FFF2-40B4-BE49-F238E27FC236}">
                    <a16:creationId xmlns:a16="http://schemas.microsoft.com/office/drawing/2014/main" id="{DAC1715B-6A79-BB15-14B4-7C550BE4BD21}"/>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7" name="DRAM">
                <a:extLst>
                  <a:ext uri="{FF2B5EF4-FFF2-40B4-BE49-F238E27FC236}">
                    <a16:creationId xmlns:a16="http://schemas.microsoft.com/office/drawing/2014/main" id="{14844BF7-6BE5-52F2-FAE1-BDC846F2B603}"/>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8" name="DRAM">
                <a:extLst>
                  <a:ext uri="{FF2B5EF4-FFF2-40B4-BE49-F238E27FC236}">
                    <a16:creationId xmlns:a16="http://schemas.microsoft.com/office/drawing/2014/main" id="{7367EA0F-32E9-B6B2-7F8D-2AF18E75F3A3}"/>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9" name="DRAM">
                <a:extLst>
                  <a:ext uri="{FF2B5EF4-FFF2-40B4-BE49-F238E27FC236}">
                    <a16:creationId xmlns:a16="http://schemas.microsoft.com/office/drawing/2014/main" id="{1B727991-23A0-9AD3-2845-DB5F30128624}"/>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0" name="DRAM">
                <a:extLst>
                  <a:ext uri="{FF2B5EF4-FFF2-40B4-BE49-F238E27FC236}">
                    <a16:creationId xmlns:a16="http://schemas.microsoft.com/office/drawing/2014/main" id="{E86BE4CE-33B9-BCCA-12A1-2BFDCDA72272}"/>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2" name="Group 111">
              <a:extLst>
                <a:ext uri="{FF2B5EF4-FFF2-40B4-BE49-F238E27FC236}">
                  <a16:creationId xmlns:a16="http://schemas.microsoft.com/office/drawing/2014/main" id="{37875A4C-8BA4-BD76-6587-65782774FAC8}"/>
                </a:ext>
              </a:extLst>
            </p:cNvPr>
            <p:cNvGrpSpPr/>
            <p:nvPr/>
          </p:nvGrpSpPr>
          <p:grpSpPr>
            <a:xfrm>
              <a:off x="4876800" y="1600200"/>
              <a:ext cx="457200" cy="2209800"/>
              <a:chOff x="4876800" y="1600200"/>
              <a:chExt cx="457200" cy="2209800"/>
            </a:xfrm>
          </p:grpSpPr>
          <p:sp>
            <p:nvSpPr>
              <p:cNvPr id="151" name="DRAM">
                <a:extLst>
                  <a:ext uri="{FF2B5EF4-FFF2-40B4-BE49-F238E27FC236}">
                    <a16:creationId xmlns:a16="http://schemas.microsoft.com/office/drawing/2014/main" id="{3047A10C-4FEB-217B-08EA-A792A98C978E}"/>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2" name="DRAM">
                <a:extLst>
                  <a:ext uri="{FF2B5EF4-FFF2-40B4-BE49-F238E27FC236}">
                    <a16:creationId xmlns:a16="http://schemas.microsoft.com/office/drawing/2014/main" id="{CB593E2C-26E8-EA6D-6186-844CC9BB1092}"/>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3" name="DRAM">
                <a:extLst>
                  <a:ext uri="{FF2B5EF4-FFF2-40B4-BE49-F238E27FC236}">
                    <a16:creationId xmlns:a16="http://schemas.microsoft.com/office/drawing/2014/main" id="{3B468AA9-D62E-FE27-F87E-A606CBF6ED8C}"/>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4" name="DRAM">
                <a:extLst>
                  <a:ext uri="{FF2B5EF4-FFF2-40B4-BE49-F238E27FC236}">
                    <a16:creationId xmlns:a16="http://schemas.microsoft.com/office/drawing/2014/main" id="{B1FD441F-F92C-CA76-4469-FC65356BD656}"/>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5" name="DRAM">
                <a:extLst>
                  <a:ext uri="{FF2B5EF4-FFF2-40B4-BE49-F238E27FC236}">
                    <a16:creationId xmlns:a16="http://schemas.microsoft.com/office/drawing/2014/main" id="{081B1368-AB3C-1D70-680F-869B42C5BFD7}"/>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3" name="Group 112">
              <a:extLst>
                <a:ext uri="{FF2B5EF4-FFF2-40B4-BE49-F238E27FC236}">
                  <a16:creationId xmlns:a16="http://schemas.microsoft.com/office/drawing/2014/main" id="{314BB626-0C6D-EC1E-1C4A-16D30A51D47E}"/>
                </a:ext>
              </a:extLst>
            </p:cNvPr>
            <p:cNvGrpSpPr/>
            <p:nvPr/>
          </p:nvGrpSpPr>
          <p:grpSpPr>
            <a:xfrm>
              <a:off x="5676900" y="1600199"/>
              <a:ext cx="1828800" cy="2362201"/>
              <a:chOff x="5676900" y="1170708"/>
              <a:chExt cx="1828800" cy="2791692"/>
            </a:xfrm>
          </p:grpSpPr>
          <p:cxnSp>
            <p:nvCxnSpPr>
              <p:cNvPr id="146" name="Straight Connector 145">
                <a:extLst>
                  <a:ext uri="{FF2B5EF4-FFF2-40B4-BE49-F238E27FC236}">
                    <a16:creationId xmlns:a16="http://schemas.microsoft.com/office/drawing/2014/main" id="{147CE309-B301-E137-5428-29A0D1850F9E}"/>
                  </a:ext>
                </a:extLst>
              </p:cNvPr>
              <p:cNvCxnSpPr>
                <a:cxnSpLocks/>
                <a:stCxn id="116" idx="0"/>
                <a:endCxn id="156"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8378F6E6-9827-6811-70BE-2493C80C7A79}"/>
                  </a:ext>
                </a:extLst>
              </p:cNvPr>
              <p:cNvCxnSpPr>
                <a:cxnSpLocks/>
                <a:stCxn id="118" idx="0"/>
                <a:endCxn id="158"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4ABE3392-0824-83EC-D863-95A2508959F1}"/>
                  </a:ext>
                </a:extLst>
              </p:cNvPr>
              <p:cNvCxnSpPr>
                <a:cxnSpLocks/>
                <a:stCxn id="119" idx="0"/>
                <a:endCxn id="159"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1D10862B-948F-BD19-6A01-00426565F83C}"/>
                  </a:ext>
                </a:extLst>
              </p:cNvPr>
              <p:cNvCxnSpPr>
                <a:cxnSpLocks/>
                <a:stCxn id="120" idx="0"/>
                <a:endCxn id="160"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342ABFB7-566B-288A-3DF5-69D7AAAADA0B}"/>
                  </a:ext>
                </a:extLst>
              </p:cNvPr>
              <p:cNvCxnSpPr>
                <a:cxnSpLocks/>
                <a:stCxn id="117" idx="0"/>
                <a:endCxn id="157"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14" name="Group 113">
              <a:extLst>
                <a:ext uri="{FF2B5EF4-FFF2-40B4-BE49-F238E27FC236}">
                  <a16:creationId xmlns:a16="http://schemas.microsoft.com/office/drawing/2014/main" id="{1EA196E2-E5C9-A708-50BA-DA78A6401B1A}"/>
                </a:ext>
              </a:extLst>
            </p:cNvPr>
            <p:cNvGrpSpPr/>
            <p:nvPr/>
          </p:nvGrpSpPr>
          <p:grpSpPr>
            <a:xfrm>
              <a:off x="5334000" y="1790700"/>
              <a:ext cx="2362201" cy="1828800"/>
              <a:chOff x="5333998" y="1790700"/>
              <a:chExt cx="2791691" cy="1828800"/>
            </a:xfrm>
          </p:grpSpPr>
          <p:cxnSp>
            <p:nvCxnSpPr>
              <p:cNvPr id="141" name="Straight Connector 140">
                <a:extLst>
                  <a:ext uri="{FF2B5EF4-FFF2-40B4-BE49-F238E27FC236}">
                    <a16:creationId xmlns:a16="http://schemas.microsoft.com/office/drawing/2014/main" id="{2DA01EE4-4402-1523-A0FE-486AB469C3E4}"/>
                  </a:ext>
                </a:extLst>
              </p:cNvPr>
              <p:cNvCxnSpPr>
                <a:cxnSpLocks/>
                <a:stCxn id="120" idx="6"/>
                <a:endCxn id="151"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64A54BBE-E795-26B3-AA72-8E0AA8C14FC6}"/>
                  </a:ext>
                </a:extLst>
              </p:cNvPr>
              <p:cNvCxnSpPr>
                <a:cxnSpLocks/>
                <a:stCxn id="125" idx="6"/>
                <a:endCxn id="152"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8E7A474F-1B87-9D69-9014-66DFF6256AC1}"/>
                  </a:ext>
                </a:extLst>
              </p:cNvPr>
              <p:cNvCxnSpPr>
                <a:cxnSpLocks/>
                <a:stCxn id="130" idx="6"/>
                <a:endCxn id="153"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86AB509-3A87-6CB2-373A-61AF1C3E37C7}"/>
                  </a:ext>
                </a:extLst>
              </p:cNvPr>
              <p:cNvCxnSpPr>
                <a:cxnSpLocks/>
                <a:stCxn id="135" idx="6"/>
                <a:endCxn id="154"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9FEEE6F9-7184-0D50-2ACF-356C5284D112}"/>
                  </a:ext>
                </a:extLst>
              </p:cNvPr>
              <p:cNvCxnSpPr>
                <a:cxnSpLocks/>
                <a:stCxn id="140" idx="6"/>
                <a:endCxn id="155"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15" name="Group 114">
              <a:extLst>
                <a:ext uri="{FF2B5EF4-FFF2-40B4-BE49-F238E27FC236}">
                  <a16:creationId xmlns:a16="http://schemas.microsoft.com/office/drawing/2014/main" id="{B0D24273-1E2A-A54E-51E3-D1E36A9D6861}"/>
                </a:ext>
              </a:extLst>
            </p:cNvPr>
            <p:cNvGrpSpPr/>
            <p:nvPr/>
          </p:nvGrpSpPr>
          <p:grpSpPr>
            <a:xfrm>
              <a:off x="5486400" y="1600200"/>
              <a:ext cx="2209800" cy="2209800"/>
              <a:chOff x="5486400" y="1600200"/>
              <a:chExt cx="2209800" cy="2209800"/>
            </a:xfrm>
          </p:grpSpPr>
          <p:sp>
            <p:nvSpPr>
              <p:cNvPr id="116" name="Oval 115">
                <a:extLst>
                  <a:ext uri="{FF2B5EF4-FFF2-40B4-BE49-F238E27FC236}">
                    <a16:creationId xmlns:a16="http://schemas.microsoft.com/office/drawing/2014/main" id="{AF4D7578-A609-0852-029C-AFAB630F0459}"/>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7" name="Oval 116">
                <a:extLst>
                  <a:ext uri="{FF2B5EF4-FFF2-40B4-BE49-F238E27FC236}">
                    <a16:creationId xmlns:a16="http://schemas.microsoft.com/office/drawing/2014/main" id="{C3B4EB90-E9E1-742E-5ED4-BDD73F45B11D}"/>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8" name="Oval 117">
                <a:extLst>
                  <a:ext uri="{FF2B5EF4-FFF2-40B4-BE49-F238E27FC236}">
                    <a16:creationId xmlns:a16="http://schemas.microsoft.com/office/drawing/2014/main" id="{A234198A-C055-2CF2-2D39-BD6DF053E31B}"/>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9" name="Oval 118">
                <a:extLst>
                  <a:ext uri="{FF2B5EF4-FFF2-40B4-BE49-F238E27FC236}">
                    <a16:creationId xmlns:a16="http://schemas.microsoft.com/office/drawing/2014/main" id="{A3207CC5-3B8C-47C5-E971-A50C66838754}"/>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0" name="Oval 119">
                <a:extLst>
                  <a:ext uri="{FF2B5EF4-FFF2-40B4-BE49-F238E27FC236}">
                    <a16:creationId xmlns:a16="http://schemas.microsoft.com/office/drawing/2014/main" id="{0E33B9A3-CA68-0BB0-DD73-FB43E8EEC852}"/>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1" name="Oval 120">
                <a:extLst>
                  <a:ext uri="{FF2B5EF4-FFF2-40B4-BE49-F238E27FC236}">
                    <a16:creationId xmlns:a16="http://schemas.microsoft.com/office/drawing/2014/main" id="{09B4A3C9-82E2-C209-3747-2AB0C39E7371}"/>
                  </a:ext>
                </a:extLst>
              </p:cNvPr>
              <p:cNvSpPr/>
              <p:nvPr/>
            </p:nvSpPr>
            <p:spPr>
              <a:xfrm>
                <a:off x="54864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2" name="Oval 121">
                <a:extLst>
                  <a:ext uri="{FF2B5EF4-FFF2-40B4-BE49-F238E27FC236}">
                    <a16:creationId xmlns:a16="http://schemas.microsoft.com/office/drawing/2014/main" id="{4BA7E62C-F457-7D1E-D497-3C9CF9526404}"/>
                  </a:ext>
                </a:extLst>
              </p:cNvPr>
              <p:cNvSpPr/>
              <p:nvPr/>
            </p:nvSpPr>
            <p:spPr>
              <a:xfrm>
                <a:off x="59436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3" name="Oval 122">
                <a:extLst>
                  <a:ext uri="{FF2B5EF4-FFF2-40B4-BE49-F238E27FC236}">
                    <a16:creationId xmlns:a16="http://schemas.microsoft.com/office/drawing/2014/main" id="{BD168504-D31B-1EBA-0E30-AA284679BC5F}"/>
                  </a:ext>
                </a:extLst>
              </p:cNvPr>
              <p:cNvSpPr/>
              <p:nvPr/>
            </p:nvSpPr>
            <p:spPr>
              <a:xfrm>
                <a:off x="64008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4" name="Oval 123">
                <a:extLst>
                  <a:ext uri="{FF2B5EF4-FFF2-40B4-BE49-F238E27FC236}">
                    <a16:creationId xmlns:a16="http://schemas.microsoft.com/office/drawing/2014/main" id="{DC37C0EF-5017-3A03-79DE-522118891193}"/>
                  </a:ext>
                </a:extLst>
              </p:cNvPr>
              <p:cNvSpPr/>
              <p:nvPr/>
            </p:nvSpPr>
            <p:spPr>
              <a:xfrm>
                <a:off x="68580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5" name="Oval 124">
                <a:extLst>
                  <a:ext uri="{FF2B5EF4-FFF2-40B4-BE49-F238E27FC236}">
                    <a16:creationId xmlns:a16="http://schemas.microsoft.com/office/drawing/2014/main" id="{7C0CA901-3E96-F59D-6D00-B41831E998FF}"/>
                  </a:ext>
                </a:extLst>
              </p:cNvPr>
              <p:cNvSpPr/>
              <p:nvPr/>
            </p:nvSpPr>
            <p:spPr>
              <a:xfrm>
                <a:off x="73152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6" name="Oval 125">
                <a:extLst>
                  <a:ext uri="{FF2B5EF4-FFF2-40B4-BE49-F238E27FC236}">
                    <a16:creationId xmlns:a16="http://schemas.microsoft.com/office/drawing/2014/main" id="{CC29802C-8233-364A-234A-64CFC8A1E453}"/>
                  </a:ext>
                </a:extLst>
              </p:cNvPr>
              <p:cNvSpPr/>
              <p:nvPr/>
            </p:nvSpPr>
            <p:spPr>
              <a:xfrm>
                <a:off x="54864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7" name="Oval 126">
                <a:extLst>
                  <a:ext uri="{FF2B5EF4-FFF2-40B4-BE49-F238E27FC236}">
                    <a16:creationId xmlns:a16="http://schemas.microsoft.com/office/drawing/2014/main" id="{8490AB7E-BCE8-3CBC-358D-46C9F6030FA9}"/>
                  </a:ext>
                </a:extLst>
              </p:cNvPr>
              <p:cNvSpPr/>
              <p:nvPr/>
            </p:nvSpPr>
            <p:spPr>
              <a:xfrm>
                <a:off x="59436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8" name="Oval 127">
                <a:extLst>
                  <a:ext uri="{FF2B5EF4-FFF2-40B4-BE49-F238E27FC236}">
                    <a16:creationId xmlns:a16="http://schemas.microsoft.com/office/drawing/2014/main" id="{7F23CAFE-1E98-B8BB-0E8A-0DAC6F38F157}"/>
                  </a:ext>
                </a:extLst>
              </p:cNvPr>
              <p:cNvSpPr/>
              <p:nvPr/>
            </p:nvSpPr>
            <p:spPr>
              <a:xfrm>
                <a:off x="64008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9" name="Oval 128">
                <a:extLst>
                  <a:ext uri="{FF2B5EF4-FFF2-40B4-BE49-F238E27FC236}">
                    <a16:creationId xmlns:a16="http://schemas.microsoft.com/office/drawing/2014/main" id="{B73DD793-3DE5-1609-8722-FD2134EB8C24}"/>
                  </a:ext>
                </a:extLst>
              </p:cNvPr>
              <p:cNvSpPr/>
              <p:nvPr/>
            </p:nvSpPr>
            <p:spPr>
              <a:xfrm>
                <a:off x="68580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0" name="Oval 129">
                <a:extLst>
                  <a:ext uri="{FF2B5EF4-FFF2-40B4-BE49-F238E27FC236}">
                    <a16:creationId xmlns:a16="http://schemas.microsoft.com/office/drawing/2014/main" id="{DBD0556D-D5CB-EAF2-C87F-976E02E14B72}"/>
                  </a:ext>
                </a:extLst>
              </p:cNvPr>
              <p:cNvSpPr/>
              <p:nvPr/>
            </p:nvSpPr>
            <p:spPr>
              <a:xfrm>
                <a:off x="73152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131" name="Oval 130">
                <a:extLst>
                  <a:ext uri="{FF2B5EF4-FFF2-40B4-BE49-F238E27FC236}">
                    <a16:creationId xmlns:a16="http://schemas.microsoft.com/office/drawing/2014/main" id="{C0044857-2C12-8D83-901C-2522FFAF6377}"/>
                  </a:ext>
                </a:extLst>
              </p:cNvPr>
              <p:cNvSpPr/>
              <p:nvPr/>
            </p:nvSpPr>
            <p:spPr>
              <a:xfrm>
                <a:off x="54864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2" name="Oval 131">
                <a:extLst>
                  <a:ext uri="{FF2B5EF4-FFF2-40B4-BE49-F238E27FC236}">
                    <a16:creationId xmlns:a16="http://schemas.microsoft.com/office/drawing/2014/main" id="{E033CA06-DD73-3506-CF02-FFC1C0B715E0}"/>
                  </a:ext>
                </a:extLst>
              </p:cNvPr>
              <p:cNvSpPr/>
              <p:nvPr/>
            </p:nvSpPr>
            <p:spPr>
              <a:xfrm>
                <a:off x="59436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3" name="Oval 132">
                <a:extLst>
                  <a:ext uri="{FF2B5EF4-FFF2-40B4-BE49-F238E27FC236}">
                    <a16:creationId xmlns:a16="http://schemas.microsoft.com/office/drawing/2014/main" id="{2DF0F984-31C7-2276-5833-ADAA0B27C398}"/>
                  </a:ext>
                </a:extLst>
              </p:cNvPr>
              <p:cNvSpPr/>
              <p:nvPr/>
            </p:nvSpPr>
            <p:spPr>
              <a:xfrm>
                <a:off x="64008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4" name="Oval 133">
                <a:extLst>
                  <a:ext uri="{FF2B5EF4-FFF2-40B4-BE49-F238E27FC236}">
                    <a16:creationId xmlns:a16="http://schemas.microsoft.com/office/drawing/2014/main" id="{F855FCBB-3E6B-B3B7-F70C-0FF607AA01D7}"/>
                  </a:ext>
                </a:extLst>
              </p:cNvPr>
              <p:cNvSpPr/>
              <p:nvPr/>
            </p:nvSpPr>
            <p:spPr>
              <a:xfrm>
                <a:off x="68580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5" name="Oval 134">
                <a:extLst>
                  <a:ext uri="{FF2B5EF4-FFF2-40B4-BE49-F238E27FC236}">
                    <a16:creationId xmlns:a16="http://schemas.microsoft.com/office/drawing/2014/main" id="{65457800-CD9B-12BA-06B1-17F88B8D67AF}"/>
                  </a:ext>
                </a:extLst>
              </p:cNvPr>
              <p:cNvSpPr/>
              <p:nvPr/>
            </p:nvSpPr>
            <p:spPr>
              <a:xfrm>
                <a:off x="73152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6" name="Oval 135">
                <a:extLst>
                  <a:ext uri="{FF2B5EF4-FFF2-40B4-BE49-F238E27FC236}">
                    <a16:creationId xmlns:a16="http://schemas.microsoft.com/office/drawing/2014/main" id="{A10E6C29-65B3-7CB9-F3AE-F9B816C13A8E}"/>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7" name="Oval 136">
                <a:extLst>
                  <a:ext uri="{FF2B5EF4-FFF2-40B4-BE49-F238E27FC236}">
                    <a16:creationId xmlns:a16="http://schemas.microsoft.com/office/drawing/2014/main" id="{36A75D3D-2CC3-325E-41AD-EBF60B1F39AA}"/>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8" name="Oval 137">
                <a:extLst>
                  <a:ext uri="{FF2B5EF4-FFF2-40B4-BE49-F238E27FC236}">
                    <a16:creationId xmlns:a16="http://schemas.microsoft.com/office/drawing/2014/main" id="{FBCD1691-1EB2-06E4-8704-5A6B025D1F50}"/>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9" name="Oval 138">
                <a:extLst>
                  <a:ext uri="{FF2B5EF4-FFF2-40B4-BE49-F238E27FC236}">
                    <a16:creationId xmlns:a16="http://schemas.microsoft.com/office/drawing/2014/main" id="{8DCE5CD0-58BA-FCBE-3976-DD7AB86AEBD6}"/>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40" name="Oval 139">
                <a:extLst>
                  <a:ext uri="{FF2B5EF4-FFF2-40B4-BE49-F238E27FC236}">
                    <a16:creationId xmlns:a16="http://schemas.microsoft.com/office/drawing/2014/main" id="{958A121F-2BAB-ACFB-63F0-DD3C46FD6426}"/>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161" name="Group 160">
            <a:extLst>
              <a:ext uri="{FF2B5EF4-FFF2-40B4-BE49-F238E27FC236}">
                <a16:creationId xmlns:a16="http://schemas.microsoft.com/office/drawing/2014/main" id="{C4B0AD1A-DABF-B57A-C7C7-3A2D8B467921}"/>
              </a:ext>
            </a:extLst>
          </p:cNvPr>
          <p:cNvGrpSpPr/>
          <p:nvPr/>
        </p:nvGrpSpPr>
        <p:grpSpPr>
          <a:xfrm>
            <a:off x="6316236" y="1669727"/>
            <a:ext cx="1414038" cy="1414038"/>
            <a:chOff x="4876800" y="1600199"/>
            <a:chExt cx="2819401" cy="2819401"/>
          </a:xfrm>
        </p:grpSpPr>
        <p:grpSp>
          <p:nvGrpSpPr>
            <p:cNvPr id="162" name="Group 161">
              <a:extLst>
                <a:ext uri="{FF2B5EF4-FFF2-40B4-BE49-F238E27FC236}">
                  <a16:creationId xmlns:a16="http://schemas.microsoft.com/office/drawing/2014/main" id="{9729CA9C-3D9B-0DE6-662A-C3AD5E4086D7}"/>
                </a:ext>
              </a:extLst>
            </p:cNvPr>
            <p:cNvGrpSpPr/>
            <p:nvPr/>
          </p:nvGrpSpPr>
          <p:grpSpPr>
            <a:xfrm>
              <a:off x="5486400" y="3962400"/>
              <a:ext cx="2209800" cy="457200"/>
              <a:chOff x="5486400" y="3962400"/>
              <a:chExt cx="2209800" cy="457200"/>
            </a:xfrm>
          </p:grpSpPr>
          <p:sp>
            <p:nvSpPr>
              <p:cNvPr id="207" name="DRAM">
                <a:extLst>
                  <a:ext uri="{FF2B5EF4-FFF2-40B4-BE49-F238E27FC236}">
                    <a16:creationId xmlns:a16="http://schemas.microsoft.com/office/drawing/2014/main" id="{C4E028EC-DD69-626D-F9AE-608532D6982B}"/>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8" name="DRAM">
                <a:extLst>
                  <a:ext uri="{FF2B5EF4-FFF2-40B4-BE49-F238E27FC236}">
                    <a16:creationId xmlns:a16="http://schemas.microsoft.com/office/drawing/2014/main" id="{6FFE53BC-DE17-C53E-409D-3094806ED2E0}"/>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9" name="DRAM">
                <a:extLst>
                  <a:ext uri="{FF2B5EF4-FFF2-40B4-BE49-F238E27FC236}">
                    <a16:creationId xmlns:a16="http://schemas.microsoft.com/office/drawing/2014/main" id="{EDC245B1-6698-7BFD-F49B-468104CCE082}"/>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0" name="DRAM">
                <a:extLst>
                  <a:ext uri="{FF2B5EF4-FFF2-40B4-BE49-F238E27FC236}">
                    <a16:creationId xmlns:a16="http://schemas.microsoft.com/office/drawing/2014/main" id="{B751B439-E225-E86D-B93B-7EF769BF8435}"/>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1" name="DRAM">
                <a:extLst>
                  <a:ext uri="{FF2B5EF4-FFF2-40B4-BE49-F238E27FC236}">
                    <a16:creationId xmlns:a16="http://schemas.microsoft.com/office/drawing/2014/main" id="{AC6DC4A7-33C0-0411-700E-583AF7C3F8D3}"/>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63" name="Group 162">
              <a:extLst>
                <a:ext uri="{FF2B5EF4-FFF2-40B4-BE49-F238E27FC236}">
                  <a16:creationId xmlns:a16="http://schemas.microsoft.com/office/drawing/2014/main" id="{0B2ABD2D-E2F7-20A7-2A0B-B4BCAE3E0521}"/>
                </a:ext>
              </a:extLst>
            </p:cNvPr>
            <p:cNvGrpSpPr/>
            <p:nvPr/>
          </p:nvGrpSpPr>
          <p:grpSpPr>
            <a:xfrm>
              <a:off x="4876800" y="1600200"/>
              <a:ext cx="457200" cy="2209800"/>
              <a:chOff x="4876800" y="1600200"/>
              <a:chExt cx="457200" cy="2209800"/>
            </a:xfrm>
          </p:grpSpPr>
          <p:sp>
            <p:nvSpPr>
              <p:cNvPr id="202" name="DRAM">
                <a:extLst>
                  <a:ext uri="{FF2B5EF4-FFF2-40B4-BE49-F238E27FC236}">
                    <a16:creationId xmlns:a16="http://schemas.microsoft.com/office/drawing/2014/main" id="{49694578-A5F2-FFC6-DBA9-59B16608BB05}"/>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3" name="DRAM">
                <a:extLst>
                  <a:ext uri="{FF2B5EF4-FFF2-40B4-BE49-F238E27FC236}">
                    <a16:creationId xmlns:a16="http://schemas.microsoft.com/office/drawing/2014/main" id="{BE2CA46D-646E-78BC-BE2F-6DDEBCE0CBCA}"/>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4" name="DRAM">
                <a:extLst>
                  <a:ext uri="{FF2B5EF4-FFF2-40B4-BE49-F238E27FC236}">
                    <a16:creationId xmlns:a16="http://schemas.microsoft.com/office/drawing/2014/main" id="{DBFD7E01-9EB8-5931-6847-19EDB0D767D2}"/>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5" name="DRAM">
                <a:extLst>
                  <a:ext uri="{FF2B5EF4-FFF2-40B4-BE49-F238E27FC236}">
                    <a16:creationId xmlns:a16="http://schemas.microsoft.com/office/drawing/2014/main" id="{543A7A1D-6288-05D1-5358-4C29E7F33E98}"/>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6" name="DRAM">
                <a:extLst>
                  <a:ext uri="{FF2B5EF4-FFF2-40B4-BE49-F238E27FC236}">
                    <a16:creationId xmlns:a16="http://schemas.microsoft.com/office/drawing/2014/main" id="{47907783-B628-97AB-F49E-8EAFCA0CC604}"/>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64" name="Group 163">
              <a:extLst>
                <a:ext uri="{FF2B5EF4-FFF2-40B4-BE49-F238E27FC236}">
                  <a16:creationId xmlns:a16="http://schemas.microsoft.com/office/drawing/2014/main" id="{8F245FE2-624C-4191-100A-4DCD5C374A75}"/>
                </a:ext>
              </a:extLst>
            </p:cNvPr>
            <p:cNvGrpSpPr/>
            <p:nvPr/>
          </p:nvGrpSpPr>
          <p:grpSpPr>
            <a:xfrm>
              <a:off x="5676900" y="1600199"/>
              <a:ext cx="1828800" cy="2362201"/>
              <a:chOff x="5676900" y="1170708"/>
              <a:chExt cx="1828800" cy="2791692"/>
            </a:xfrm>
          </p:grpSpPr>
          <p:cxnSp>
            <p:nvCxnSpPr>
              <p:cNvPr id="197" name="Straight Connector 196">
                <a:extLst>
                  <a:ext uri="{FF2B5EF4-FFF2-40B4-BE49-F238E27FC236}">
                    <a16:creationId xmlns:a16="http://schemas.microsoft.com/office/drawing/2014/main" id="{C415C56D-8594-D144-E652-F6873AED5A8D}"/>
                  </a:ext>
                </a:extLst>
              </p:cNvPr>
              <p:cNvCxnSpPr>
                <a:cxnSpLocks/>
                <a:stCxn id="167" idx="0"/>
                <a:endCxn id="207"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599BE976-DD98-2067-05D2-2294272B55C9}"/>
                  </a:ext>
                </a:extLst>
              </p:cNvPr>
              <p:cNvCxnSpPr>
                <a:cxnSpLocks/>
                <a:stCxn id="169" idx="0"/>
                <a:endCxn id="209"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A66C926-71AC-8DAF-6DBF-1B5F46DD8965}"/>
                  </a:ext>
                </a:extLst>
              </p:cNvPr>
              <p:cNvCxnSpPr>
                <a:cxnSpLocks/>
                <a:stCxn id="170" idx="0"/>
                <a:endCxn id="210"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3BCB8053-A3DE-2416-92F2-B545B8F726E7}"/>
                  </a:ext>
                </a:extLst>
              </p:cNvPr>
              <p:cNvCxnSpPr>
                <a:cxnSpLocks/>
                <a:stCxn id="171" idx="0"/>
                <a:endCxn id="211"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2D9F711C-6FEB-5236-59D4-5945DE8E49E2}"/>
                  </a:ext>
                </a:extLst>
              </p:cNvPr>
              <p:cNvCxnSpPr>
                <a:cxnSpLocks/>
                <a:stCxn id="168" idx="0"/>
                <a:endCxn id="208"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65" name="Group 164">
              <a:extLst>
                <a:ext uri="{FF2B5EF4-FFF2-40B4-BE49-F238E27FC236}">
                  <a16:creationId xmlns:a16="http://schemas.microsoft.com/office/drawing/2014/main" id="{CC192DD9-7926-6D2F-064E-8F5EEB587E90}"/>
                </a:ext>
              </a:extLst>
            </p:cNvPr>
            <p:cNvGrpSpPr/>
            <p:nvPr/>
          </p:nvGrpSpPr>
          <p:grpSpPr>
            <a:xfrm>
              <a:off x="5334000" y="1790700"/>
              <a:ext cx="2362201" cy="1828800"/>
              <a:chOff x="5333998" y="1790700"/>
              <a:chExt cx="2791691" cy="1828800"/>
            </a:xfrm>
          </p:grpSpPr>
          <p:cxnSp>
            <p:nvCxnSpPr>
              <p:cNvPr id="192" name="Straight Connector 191">
                <a:extLst>
                  <a:ext uri="{FF2B5EF4-FFF2-40B4-BE49-F238E27FC236}">
                    <a16:creationId xmlns:a16="http://schemas.microsoft.com/office/drawing/2014/main" id="{A369B99A-A520-1713-A4E2-0AF0EBDB1B4A}"/>
                  </a:ext>
                </a:extLst>
              </p:cNvPr>
              <p:cNvCxnSpPr>
                <a:cxnSpLocks/>
                <a:stCxn id="171" idx="6"/>
                <a:endCxn id="202"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EBD9279A-86C5-5DF3-97F8-071D00FD14EC}"/>
                  </a:ext>
                </a:extLst>
              </p:cNvPr>
              <p:cNvCxnSpPr>
                <a:cxnSpLocks/>
                <a:stCxn id="176" idx="6"/>
                <a:endCxn id="203"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40AEA62C-5669-0B80-0849-1B99F1F1D9A3}"/>
                  </a:ext>
                </a:extLst>
              </p:cNvPr>
              <p:cNvCxnSpPr>
                <a:cxnSpLocks/>
                <a:stCxn id="181" idx="6"/>
                <a:endCxn id="204"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45B09E48-8702-D902-4565-207CBE5B2DB1}"/>
                  </a:ext>
                </a:extLst>
              </p:cNvPr>
              <p:cNvCxnSpPr>
                <a:cxnSpLocks/>
                <a:stCxn id="186" idx="6"/>
                <a:endCxn id="205"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20C45816-7676-9B47-081F-7735276F25CD}"/>
                  </a:ext>
                </a:extLst>
              </p:cNvPr>
              <p:cNvCxnSpPr>
                <a:cxnSpLocks/>
                <a:stCxn id="191" idx="6"/>
                <a:endCxn id="206"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66" name="Group 165">
              <a:extLst>
                <a:ext uri="{FF2B5EF4-FFF2-40B4-BE49-F238E27FC236}">
                  <a16:creationId xmlns:a16="http://schemas.microsoft.com/office/drawing/2014/main" id="{B2FB1C3D-26C9-B442-347A-A48CC0A2322D}"/>
                </a:ext>
              </a:extLst>
            </p:cNvPr>
            <p:cNvGrpSpPr/>
            <p:nvPr/>
          </p:nvGrpSpPr>
          <p:grpSpPr>
            <a:xfrm>
              <a:off x="5486400" y="1600200"/>
              <a:ext cx="2209800" cy="2209800"/>
              <a:chOff x="5486400" y="1600200"/>
              <a:chExt cx="2209800" cy="2209800"/>
            </a:xfrm>
          </p:grpSpPr>
          <p:sp>
            <p:nvSpPr>
              <p:cNvPr id="167" name="Oval 166">
                <a:extLst>
                  <a:ext uri="{FF2B5EF4-FFF2-40B4-BE49-F238E27FC236}">
                    <a16:creationId xmlns:a16="http://schemas.microsoft.com/office/drawing/2014/main" id="{500657AD-DEA4-B87A-ACFC-8159322FAB89}"/>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8" name="Oval 167">
                <a:extLst>
                  <a:ext uri="{FF2B5EF4-FFF2-40B4-BE49-F238E27FC236}">
                    <a16:creationId xmlns:a16="http://schemas.microsoft.com/office/drawing/2014/main" id="{3CA492AF-23E5-5A68-6634-F09E12E4F140}"/>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9" name="Oval 168">
                <a:extLst>
                  <a:ext uri="{FF2B5EF4-FFF2-40B4-BE49-F238E27FC236}">
                    <a16:creationId xmlns:a16="http://schemas.microsoft.com/office/drawing/2014/main" id="{C07CF968-1987-EC2A-91A7-7885788BF593}"/>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0" name="Oval 169">
                <a:extLst>
                  <a:ext uri="{FF2B5EF4-FFF2-40B4-BE49-F238E27FC236}">
                    <a16:creationId xmlns:a16="http://schemas.microsoft.com/office/drawing/2014/main" id="{37F707C4-140E-984A-952C-C146F89D9668}"/>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1" name="Oval 170">
                <a:extLst>
                  <a:ext uri="{FF2B5EF4-FFF2-40B4-BE49-F238E27FC236}">
                    <a16:creationId xmlns:a16="http://schemas.microsoft.com/office/drawing/2014/main" id="{24F8C8D8-8E68-8AB3-3FD7-71ECB043B421}"/>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2" name="Oval 171">
                <a:extLst>
                  <a:ext uri="{FF2B5EF4-FFF2-40B4-BE49-F238E27FC236}">
                    <a16:creationId xmlns:a16="http://schemas.microsoft.com/office/drawing/2014/main" id="{F33CB237-F24E-14A1-0983-EAE54612EA48}"/>
                  </a:ext>
                </a:extLst>
              </p:cNvPr>
              <p:cNvSpPr/>
              <p:nvPr/>
            </p:nvSpPr>
            <p:spPr>
              <a:xfrm>
                <a:off x="54864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3" name="Oval 172">
                <a:extLst>
                  <a:ext uri="{FF2B5EF4-FFF2-40B4-BE49-F238E27FC236}">
                    <a16:creationId xmlns:a16="http://schemas.microsoft.com/office/drawing/2014/main" id="{97D6E58F-876D-16AD-986D-EF96AC6D624A}"/>
                  </a:ext>
                </a:extLst>
              </p:cNvPr>
              <p:cNvSpPr/>
              <p:nvPr/>
            </p:nvSpPr>
            <p:spPr>
              <a:xfrm>
                <a:off x="59436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4" name="Oval 173">
                <a:extLst>
                  <a:ext uri="{FF2B5EF4-FFF2-40B4-BE49-F238E27FC236}">
                    <a16:creationId xmlns:a16="http://schemas.microsoft.com/office/drawing/2014/main" id="{DE29F4A5-0402-8162-3F90-ECC58037BE9A}"/>
                  </a:ext>
                </a:extLst>
              </p:cNvPr>
              <p:cNvSpPr/>
              <p:nvPr/>
            </p:nvSpPr>
            <p:spPr>
              <a:xfrm>
                <a:off x="64008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175" name="Oval 174">
                <a:extLst>
                  <a:ext uri="{FF2B5EF4-FFF2-40B4-BE49-F238E27FC236}">
                    <a16:creationId xmlns:a16="http://schemas.microsoft.com/office/drawing/2014/main" id="{5C894045-A035-B919-B49B-2D7A44F7A24C}"/>
                  </a:ext>
                </a:extLst>
              </p:cNvPr>
              <p:cNvSpPr/>
              <p:nvPr/>
            </p:nvSpPr>
            <p:spPr>
              <a:xfrm>
                <a:off x="68580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6" name="Oval 175">
                <a:extLst>
                  <a:ext uri="{FF2B5EF4-FFF2-40B4-BE49-F238E27FC236}">
                    <a16:creationId xmlns:a16="http://schemas.microsoft.com/office/drawing/2014/main" id="{E5041934-53DE-2291-016C-CCEEA2E04188}"/>
                  </a:ext>
                </a:extLst>
              </p:cNvPr>
              <p:cNvSpPr/>
              <p:nvPr/>
            </p:nvSpPr>
            <p:spPr>
              <a:xfrm>
                <a:off x="73152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7" name="Oval 176">
                <a:extLst>
                  <a:ext uri="{FF2B5EF4-FFF2-40B4-BE49-F238E27FC236}">
                    <a16:creationId xmlns:a16="http://schemas.microsoft.com/office/drawing/2014/main" id="{B431870C-F12C-98BA-A456-FEEF50FF5441}"/>
                  </a:ext>
                </a:extLst>
              </p:cNvPr>
              <p:cNvSpPr/>
              <p:nvPr/>
            </p:nvSpPr>
            <p:spPr>
              <a:xfrm>
                <a:off x="54864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8" name="Oval 177">
                <a:extLst>
                  <a:ext uri="{FF2B5EF4-FFF2-40B4-BE49-F238E27FC236}">
                    <a16:creationId xmlns:a16="http://schemas.microsoft.com/office/drawing/2014/main" id="{CDA326B9-1B0F-5FC5-762F-B006EC16EA04}"/>
                  </a:ext>
                </a:extLst>
              </p:cNvPr>
              <p:cNvSpPr/>
              <p:nvPr/>
            </p:nvSpPr>
            <p:spPr>
              <a:xfrm>
                <a:off x="59436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9" name="Oval 178">
                <a:extLst>
                  <a:ext uri="{FF2B5EF4-FFF2-40B4-BE49-F238E27FC236}">
                    <a16:creationId xmlns:a16="http://schemas.microsoft.com/office/drawing/2014/main" id="{E1F375AA-AE59-9717-0E28-0A87F4BA51BD}"/>
                  </a:ext>
                </a:extLst>
              </p:cNvPr>
              <p:cNvSpPr/>
              <p:nvPr/>
            </p:nvSpPr>
            <p:spPr>
              <a:xfrm>
                <a:off x="64008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0" name="Oval 179">
                <a:extLst>
                  <a:ext uri="{FF2B5EF4-FFF2-40B4-BE49-F238E27FC236}">
                    <a16:creationId xmlns:a16="http://schemas.microsoft.com/office/drawing/2014/main" id="{128C73E7-347C-6BDF-E690-2DB793D55441}"/>
                  </a:ext>
                </a:extLst>
              </p:cNvPr>
              <p:cNvSpPr/>
              <p:nvPr/>
            </p:nvSpPr>
            <p:spPr>
              <a:xfrm>
                <a:off x="68580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1" name="Oval 180">
                <a:extLst>
                  <a:ext uri="{FF2B5EF4-FFF2-40B4-BE49-F238E27FC236}">
                    <a16:creationId xmlns:a16="http://schemas.microsoft.com/office/drawing/2014/main" id="{53700731-5A84-EA36-3A6E-F64861D96FEC}"/>
                  </a:ext>
                </a:extLst>
              </p:cNvPr>
              <p:cNvSpPr/>
              <p:nvPr/>
            </p:nvSpPr>
            <p:spPr>
              <a:xfrm>
                <a:off x="73152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2" name="Oval 181">
                <a:extLst>
                  <a:ext uri="{FF2B5EF4-FFF2-40B4-BE49-F238E27FC236}">
                    <a16:creationId xmlns:a16="http://schemas.microsoft.com/office/drawing/2014/main" id="{10D1F3A3-F78A-E80A-FB90-728A81605B75}"/>
                  </a:ext>
                </a:extLst>
              </p:cNvPr>
              <p:cNvSpPr/>
              <p:nvPr/>
            </p:nvSpPr>
            <p:spPr>
              <a:xfrm>
                <a:off x="54864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3" name="Oval 182">
                <a:extLst>
                  <a:ext uri="{FF2B5EF4-FFF2-40B4-BE49-F238E27FC236}">
                    <a16:creationId xmlns:a16="http://schemas.microsoft.com/office/drawing/2014/main" id="{4D46226E-7BC2-CDB5-896E-6ABE7C988235}"/>
                  </a:ext>
                </a:extLst>
              </p:cNvPr>
              <p:cNvSpPr/>
              <p:nvPr/>
            </p:nvSpPr>
            <p:spPr>
              <a:xfrm>
                <a:off x="59436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4" name="Oval 183">
                <a:extLst>
                  <a:ext uri="{FF2B5EF4-FFF2-40B4-BE49-F238E27FC236}">
                    <a16:creationId xmlns:a16="http://schemas.microsoft.com/office/drawing/2014/main" id="{80E22B57-23F9-A1DA-EA84-B237477D51E6}"/>
                  </a:ext>
                </a:extLst>
              </p:cNvPr>
              <p:cNvSpPr/>
              <p:nvPr/>
            </p:nvSpPr>
            <p:spPr>
              <a:xfrm>
                <a:off x="64008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5" name="Oval 184">
                <a:extLst>
                  <a:ext uri="{FF2B5EF4-FFF2-40B4-BE49-F238E27FC236}">
                    <a16:creationId xmlns:a16="http://schemas.microsoft.com/office/drawing/2014/main" id="{F99A8D22-FE5B-FE4F-9AFA-B346DA69D5AF}"/>
                  </a:ext>
                </a:extLst>
              </p:cNvPr>
              <p:cNvSpPr/>
              <p:nvPr/>
            </p:nvSpPr>
            <p:spPr>
              <a:xfrm>
                <a:off x="68580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6" name="Oval 185">
                <a:extLst>
                  <a:ext uri="{FF2B5EF4-FFF2-40B4-BE49-F238E27FC236}">
                    <a16:creationId xmlns:a16="http://schemas.microsoft.com/office/drawing/2014/main" id="{8E2DDA56-B0FB-2874-A0A5-1012B7DC35A8}"/>
                  </a:ext>
                </a:extLst>
              </p:cNvPr>
              <p:cNvSpPr/>
              <p:nvPr/>
            </p:nvSpPr>
            <p:spPr>
              <a:xfrm>
                <a:off x="73152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7" name="Oval 186">
                <a:extLst>
                  <a:ext uri="{FF2B5EF4-FFF2-40B4-BE49-F238E27FC236}">
                    <a16:creationId xmlns:a16="http://schemas.microsoft.com/office/drawing/2014/main" id="{80496042-CD32-6655-958B-1A265D74D650}"/>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8" name="Oval 187">
                <a:extLst>
                  <a:ext uri="{FF2B5EF4-FFF2-40B4-BE49-F238E27FC236}">
                    <a16:creationId xmlns:a16="http://schemas.microsoft.com/office/drawing/2014/main" id="{A1DB0F8A-F845-29D6-200C-2DF47257CC6B}"/>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9" name="Oval 188">
                <a:extLst>
                  <a:ext uri="{FF2B5EF4-FFF2-40B4-BE49-F238E27FC236}">
                    <a16:creationId xmlns:a16="http://schemas.microsoft.com/office/drawing/2014/main" id="{6FA6A045-CFAB-085B-6F31-76E1E1C9AFBD}"/>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0" name="Oval 189">
                <a:extLst>
                  <a:ext uri="{FF2B5EF4-FFF2-40B4-BE49-F238E27FC236}">
                    <a16:creationId xmlns:a16="http://schemas.microsoft.com/office/drawing/2014/main" id="{052F8890-68D6-4260-4800-BB1B256D760D}"/>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1" name="Oval 190">
                <a:extLst>
                  <a:ext uri="{FF2B5EF4-FFF2-40B4-BE49-F238E27FC236}">
                    <a16:creationId xmlns:a16="http://schemas.microsoft.com/office/drawing/2014/main" id="{A4E2BD0D-78E1-9DE6-D4F7-6E5B97A91EB9}"/>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sp>
        <p:nvSpPr>
          <p:cNvPr id="212" name="Rectangle 211">
            <a:extLst>
              <a:ext uri="{FF2B5EF4-FFF2-40B4-BE49-F238E27FC236}">
                <a16:creationId xmlns:a16="http://schemas.microsoft.com/office/drawing/2014/main" id="{B2005E0F-849E-5E2E-1EAF-3FF39113ADC1}"/>
              </a:ext>
            </a:extLst>
          </p:cNvPr>
          <p:cNvSpPr/>
          <p:nvPr/>
        </p:nvSpPr>
        <p:spPr>
          <a:xfrm>
            <a:off x="1482107" y="1331165"/>
            <a:ext cx="6477000" cy="1905000"/>
          </a:xfrm>
          <a:prstGeom prst="rect">
            <a:avLst/>
          </a:prstGeom>
          <a:solidFill>
            <a:schemeClr val="bg1">
              <a:alpha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457200" rtl="0" eaLnBrk="1" fontAlgn="auto" latinLnBrk="0" hangingPunct="1">
              <a:lnSpc>
                <a:spcPts val="2000"/>
              </a:lnSpc>
              <a:spcBef>
                <a:spcPts val="0"/>
              </a:spcBef>
              <a:spcAft>
                <a:spcPts val="0"/>
              </a:spcAft>
              <a:buClrTx/>
              <a:buSzTx/>
              <a:buFontTx/>
              <a:buNone/>
              <a:tabLst/>
              <a:defRPr/>
            </a:pPr>
            <a:endParaRPr kumimoji="0" lang="en-US" sz="2400" b="0" i="0" u="none" strike="noStrike" kern="1200" cap="none" spc="-80" normalizeH="0" baseline="0" noProof="0" dirty="0">
              <a:ln>
                <a:noFill/>
              </a:ln>
              <a:solidFill>
                <a:srgbClr val="FFFFFF"/>
              </a:solidFill>
              <a:effectLst/>
              <a:uLnTx/>
              <a:uFillTx/>
              <a:latin typeface="Avenir Next" panose="020B0503020202020204" pitchFamily="34" charset="0"/>
              <a:ea typeface="+mn-ea"/>
              <a:cs typeface="+mn-cs"/>
            </a:endParaRPr>
          </a:p>
        </p:txBody>
      </p:sp>
      <p:cxnSp>
        <p:nvCxnSpPr>
          <p:cNvPr id="213" name="Straight Connector 212">
            <a:extLst>
              <a:ext uri="{FF2B5EF4-FFF2-40B4-BE49-F238E27FC236}">
                <a16:creationId xmlns:a16="http://schemas.microsoft.com/office/drawing/2014/main" id="{DC77E31F-7776-D079-8213-9FAF5EE659AA}"/>
              </a:ext>
            </a:extLst>
          </p:cNvPr>
          <p:cNvCxnSpPr>
            <a:cxnSpLocks/>
          </p:cNvCxnSpPr>
          <p:nvPr/>
        </p:nvCxnSpPr>
        <p:spPr>
          <a:xfrm flipH="1">
            <a:off x="1405907" y="1483565"/>
            <a:ext cx="6228824" cy="0"/>
          </a:xfrm>
          <a:prstGeom prst="line">
            <a:avLst/>
          </a:prstGeom>
          <a:solidFill>
            <a:schemeClr val="tx1">
              <a:lumMod val="65000"/>
              <a:lumOff val="35000"/>
            </a:schemeClr>
          </a:solidFill>
          <a:ln w="38100" cap="rnd">
            <a:solidFill>
              <a:schemeClr val="tx1"/>
            </a:solidFill>
            <a:round/>
            <a:headEnd type="none"/>
            <a:tailEnd w="lg" len="sm"/>
          </a:ln>
        </p:spPr>
        <p:style>
          <a:lnRef idx="1">
            <a:schemeClr val="accent1"/>
          </a:lnRef>
          <a:fillRef idx="0">
            <a:schemeClr val="accent1"/>
          </a:fillRef>
          <a:effectRef idx="0">
            <a:schemeClr val="accent1"/>
          </a:effectRef>
          <a:fontRef idx="minor">
            <a:schemeClr val="tx1"/>
          </a:fontRef>
        </p:style>
      </p:cxnSp>
      <p:grpSp>
        <p:nvGrpSpPr>
          <p:cNvPr id="214" name="Group 213">
            <a:extLst>
              <a:ext uri="{FF2B5EF4-FFF2-40B4-BE49-F238E27FC236}">
                <a16:creationId xmlns:a16="http://schemas.microsoft.com/office/drawing/2014/main" id="{1948DBEA-DA08-82F0-5900-D08D3CB16E0F}"/>
              </a:ext>
            </a:extLst>
          </p:cNvPr>
          <p:cNvGrpSpPr/>
          <p:nvPr/>
        </p:nvGrpSpPr>
        <p:grpSpPr>
          <a:xfrm>
            <a:off x="1751152" y="1483565"/>
            <a:ext cx="4671060" cy="1219201"/>
            <a:chOff x="2174045" y="1143000"/>
            <a:chExt cx="4671060" cy="1219201"/>
          </a:xfrm>
        </p:grpSpPr>
        <p:cxnSp>
          <p:nvCxnSpPr>
            <p:cNvPr id="215" name="Straight Connector 214">
              <a:extLst>
                <a:ext uri="{FF2B5EF4-FFF2-40B4-BE49-F238E27FC236}">
                  <a16:creationId xmlns:a16="http://schemas.microsoft.com/office/drawing/2014/main" id="{402E0C80-0CB3-1DFC-BA6E-F4CB819AC190}"/>
                </a:ext>
              </a:extLst>
            </p:cNvPr>
            <p:cNvCxnSpPr/>
            <p:nvPr/>
          </p:nvCxnSpPr>
          <p:spPr>
            <a:xfrm flipV="1">
              <a:off x="2174045" y="1143000"/>
              <a:ext cx="0" cy="1219201"/>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7F62CF72-1AD9-CC10-BB95-B46B1BC3461D}"/>
                </a:ext>
              </a:extLst>
            </p:cNvPr>
            <p:cNvCxnSpPr/>
            <p:nvPr/>
          </p:nvCxnSpPr>
          <p:spPr>
            <a:xfrm flipV="1">
              <a:off x="3730049" y="1143000"/>
              <a:ext cx="0" cy="1219201"/>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D3C8E9B2-F972-C08D-B733-C59B781C38D5}"/>
                </a:ext>
              </a:extLst>
            </p:cNvPr>
            <p:cNvCxnSpPr>
              <a:cxnSpLocks/>
            </p:cNvCxnSpPr>
            <p:nvPr/>
          </p:nvCxnSpPr>
          <p:spPr>
            <a:xfrm flipV="1">
              <a:off x="5303325" y="1329162"/>
              <a:ext cx="0" cy="1033039"/>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3BED908A-4254-8D76-541F-4774AF62F578}"/>
                </a:ext>
              </a:extLst>
            </p:cNvPr>
            <p:cNvCxnSpPr>
              <a:cxnSpLocks/>
            </p:cNvCxnSpPr>
            <p:nvPr/>
          </p:nvCxnSpPr>
          <p:spPr>
            <a:xfrm flipV="1">
              <a:off x="6845105" y="1339315"/>
              <a:ext cx="0" cy="1022886"/>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grpSp>
      <p:cxnSp>
        <p:nvCxnSpPr>
          <p:cNvPr id="219" name="Straight Connector 218">
            <a:extLst>
              <a:ext uri="{FF2B5EF4-FFF2-40B4-BE49-F238E27FC236}">
                <a16:creationId xmlns:a16="http://schemas.microsoft.com/office/drawing/2014/main" id="{23AF8F67-6E35-1D0F-534F-042DD53F82AF}"/>
              </a:ext>
            </a:extLst>
          </p:cNvPr>
          <p:cNvCxnSpPr>
            <a:cxnSpLocks/>
          </p:cNvCxnSpPr>
          <p:nvPr/>
        </p:nvCxnSpPr>
        <p:spPr>
          <a:xfrm flipH="1">
            <a:off x="1408252" y="1483565"/>
            <a:ext cx="6226479" cy="0"/>
          </a:xfrm>
          <a:prstGeom prst="line">
            <a:avLst/>
          </a:prstGeom>
          <a:solidFill>
            <a:schemeClr val="tx1">
              <a:lumMod val="65000"/>
              <a:lumOff val="35000"/>
            </a:schemeClr>
          </a:solidFill>
          <a:ln w="50800" cap="rnd">
            <a:solidFill>
              <a:srgbClr val="C00000"/>
            </a:solidFill>
            <a:round/>
            <a:headEnd type="none"/>
            <a:tailEnd w="lg" len="sm"/>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49EDD477-8034-2B77-7E46-85CFE52A9ACE}"/>
              </a:ext>
            </a:extLst>
          </p:cNvPr>
          <p:cNvCxnSpPr>
            <a:cxnSpLocks/>
          </p:cNvCxnSpPr>
          <p:nvPr/>
        </p:nvCxnSpPr>
        <p:spPr>
          <a:xfrm flipV="1">
            <a:off x="1753497" y="1483565"/>
            <a:ext cx="0" cy="911587"/>
          </a:xfrm>
          <a:prstGeom prst="line">
            <a:avLst/>
          </a:prstGeom>
          <a:solidFill>
            <a:schemeClr val="tx1">
              <a:lumMod val="65000"/>
              <a:lumOff val="35000"/>
            </a:schemeClr>
          </a:solidFill>
          <a:ln w="50800" cap="rnd">
            <a:solidFill>
              <a:srgbClr val="C00000"/>
            </a:solidFill>
            <a:round/>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2C460F50-4E91-5EA3-8239-2DDC925AE533}"/>
              </a:ext>
            </a:extLst>
          </p:cNvPr>
          <p:cNvCxnSpPr>
            <a:cxnSpLocks/>
          </p:cNvCxnSpPr>
          <p:nvPr/>
        </p:nvCxnSpPr>
        <p:spPr>
          <a:xfrm flipV="1">
            <a:off x="3307596" y="1483565"/>
            <a:ext cx="0" cy="911587"/>
          </a:xfrm>
          <a:prstGeom prst="line">
            <a:avLst/>
          </a:prstGeom>
          <a:solidFill>
            <a:schemeClr val="tx1">
              <a:lumMod val="65000"/>
              <a:lumOff val="35000"/>
            </a:schemeClr>
          </a:solidFill>
          <a:ln w="50800" cap="rnd">
            <a:solidFill>
              <a:srgbClr val="C00000"/>
            </a:solidFill>
            <a:round/>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24" name="DRAM">
            <a:extLst>
              <a:ext uri="{FF2B5EF4-FFF2-40B4-BE49-F238E27FC236}">
                <a16:creationId xmlns:a16="http://schemas.microsoft.com/office/drawing/2014/main" id="{ED56E525-600A-350A-CE7D-E6BB2D6D79C9}"/>
              </a:ext>
            </a:extLst>
          </p:cNvPr>
          <p:cNvSpPr/>
          <p:nvPr/>
        </p:nvSpPr>
        <p:spPr>
          <a:xfrm rot="16200000">
            <a:off x="149153" y="2054519"/>
            <a:ext cx="2057400" cy="458292"/>
          </a:xfrm>
          <a:prstGeom prst="roundRect">
            <a:avLst>
              <a:gd name="adj" fmla="val 11319"/>
            </a:avLst>
          </a:prstGeom>
          <a:solidFill>
            <a:schemeClr val="bg1">
              <a:lumMod val="65000"/>
            </a:schemeClr>
          </a:solidFill>
          <a:ln w="1905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srgbClr val="000000"/>
                </a:solidFill>
                <a:effectLst/>
                <a:uLnTx/>
                <a:uFillTx/>
                <a:latin typeface="Avenir Next" panose="020B0503020202020204" pitchFamily="34" charset="0"/>
                <a:ea typeface="+mn-ea"/>
                <a:cs typeface="+mn-cs"/>
              </a:rPr>
              <a:t>row decoder</a:t>
            </a:r>
          </a:p>
        </p:txBody>
      </p:sp>
      <p:grpSp>
        <p:nvGrpSpPr>
          <p:cNvPr id="225" name="Group 224">
            <a:extLst>
              <a:ext uri="{FF2B5EF4-FFF2-40B4-BE49-F238E27FC236}">
                <a16:creationId xmlns:a16="http://schemas.microsoft.com/office/drawing/2014/main" id="{9A39ED76-4529-C78C-EA30-0D93206B5F23}"/>
              </a:ext>
            </a:extLst>
          </p:cNvPr>
          <p:cNvGrpSpPr/>
          <p:nvPr/>
        </p:nvGrpSpPr>
        <p:grpSpPr>
          <a:xfrm>
            <a:off x="1940245" y="1679880"/>
            <a:ext cx="2665827" cy="1402792"/>
            <a:chOff x="2134538" y="2243328"/>
            <a:chExt cx="2665827" cy="1490472"/>
          </a:xfrm>
          <a:solidFill>
            <a:schemeClr val="accent4"/>
          </a:solidFill>
        </p:grpSpPr>
        <p:grpSp>
          <p:nvGrpSpPr>
            <p:cNvPr id="226" name="Group 225">
              <a:extLst>
                <a:ext uri="{FF2B5EF4-FFF2-40B4-BE49-F238E27FC236}">
                  <a16:creationId xmlns:a16="http://schemas.microsoft.com/office/drawing/2014/main" id="{DB800D8A-AF10-2AC4-6D5A-F4BCAE15E968}"/>
                </a:ext>
              </a:extLst>
            </p:cNvPr>
            <p:cNvGrpSpPr/>
            <p:nvPr/>
          </p:nvGrpSpPr>
          <p:grpSpPr>
            <a:xfrm>
              <a:off x="2134538" y="2243328"/>
              <a:ext cx="1108299" cy="1490472"/>
              <a:chOff x="2134538" y="2243328"/>
              <a:chExt cx="1108299" cy="1490472"/>
            </a:xfrm>
            <a:grpFill/>
          </p:grpSpPr>
          <p:grpSp>
            <p:nvGrpSpPr>
              <p:cNvPr id="266" name="Group 265">
                <a:extLst>
                  <a:ext uri="{FF2B5EF4-FFF2-40B4-BE49-F238E27FC236}">
                    <a16:creationId xmlns:a16="http://schemas.microsoft.com/office/drawing/2014/main" id="{6C3D128E-6972-D81F-22AF-116952873BCC}"/>
                  </a:ext>
                </a:extLst>
              </p:cNvPr>
              <p:cNvGrpSpPr/>
              <p:nvPr/>
            </p:nvGrpSpPr>
            <p:grpSpPr>
              <a:xfrm>
                <a:off x="2134538" y="3504497"/>
                <a:ext cx="1108299" cy="229303"/>
                <a:chOff x="5486400" y="3962400"/>
                <a:chExt cx="2209800" cy="457200"/>
              </a:xfrm>
              <a:grpFill/>
            </p:grpSpPr>
            <p:sp>
              <p:nvSpPr>
                <p:cNvPr id="273" name="DRAM">
                  <a:extLst>
                    <a:ext uri="{FF2B5EF4-FFF2-40B4-BE49-F238E27FC236}">
                      <a16:creationId xmlns:a16="http://schemas.microsoft.com/office/drawing/2014/main" id="{88CA1D5A-9C42-836B-8CC5-713C2893475B}"/>
                    </a:ext>
                  </a:extLst>
                </p:cNvPr>
                <p:cNvSpPr/>
                <p:nvPr/>
              </p:nvSpPr>
              <p:spPr>
                <a:xfrm>
                  <a:off x="54864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4" name="DRAM">
                  <a:extLst>
                    <a:ext uri="{FF2B5EF4-FFF2-40B4-BE49-F238E27FC236}">
                      <a16:creationId xmlns:a16="http://schemas.microsoft.com/office/drawing/2014/main" id="{7B6C45F7-4162-DA73-D715-80EDA3493FD5}"/>
                    </a:ext>
                  </a:extLst>
                </p:cNvPr>
                <p:cNvSpPr/>
                <p:nvPr/>
              </p:nvSpPr>
              <p:spPr>
                <a:xfrm>
                  <a:off x="59436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5" name="DRAM">
                  <a:extLst>
                    <a:ext uri="{FF2B5EF4-FFF2-40B4-BE49-F238E27FC236}">
                      <a16:creationId xmlns:a16="http://schemas.microsoft.com/office/drawing/2014/main" id="{7648CFF9-F6C3-B30F-FDF1-31C5BA7786D4}"/>
                    </a:ext>
                  </a:extLst>
                </p:cNvPr>
                <p:cNvSpPr/>
                <p:nvPr/>
              </p:nvSpPr>
              <p:spPr>
                <a:xfrm>
                  <a:off x="64008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6" name="DRAM">
                  <a:extLst>
                    <a:ext uri="{FF2B5EF4-FFF2-40B4-BE49-F238E27FC236}">
                      <a16:creationId xmlns:a16="http://schemas.microsoft.com/office/drawing/2014/main" id="{ABC4E3DB-9E0C-057D-03A2-B9EB1A543297}"/>
                    </a:ext>
                  </a:extLst>
                </p:cNvPr>
                <p:cNvSpPr/>
                <p:nvPr/>
              </p:nvSpPr>
              <p:spPr>
                <a:xfrm>
                  <a:off x="68580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7" name="DRAM">
                  <a:extLst>
                    <a:ext uri="{FF2B5EF4-FFF2-40B4-BE49-F238E27FC236}">
                      <a16:creationId xmlns:a16="http://schemas.microsoft.com/office/drawing/2014/main" id="{AF4AC96C-2C49-1CDC-8E08-2E05CB6A00E8}"/>
                    </a:ext>
                  </a:extLst>
                </p:cNvPr>
                <p:cNvSpPr/>
                <p:nvPr/>
              </p:nvSpPr>
              <p:spPr>
                <a:xfrm>
                  <a:off x="73152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67" name="Group 266">
                <a:extLst>
                  <a:ext uri="{FF2B5EF4-FFF2-40B4-BE49-F238E27FC236}">
                    <a16:creationId xmlns:a16="http://schemas.microsoft.com/office/drawing/2014/main" id="{4F76F2FD-1A54-DDA6-CF07-7E846DAD7759}"/>
                  </a:ext>
                </a:extLst>
              </p:cNvPr>
              <p:cNvGrpSpPr/>
              <p:nvPr/>
            </p:nvGrpSpPr>
            <p:grpSpPr>
              <a:xfrm>
                <a:off x="2230081" y="2243328"/>
                <a:ext cx="917213" cy="1261169"/>
                <a:chOff x="5676900" y="990600"/>
                <a:chExt cx="1828800" cy="2971800"/>
              </a:xfrm>
              <a:grpFill/>
            </p:grpSpPr>
            <p:cxnSp>
              <p:nvCxnSpPr>
                <p:cNvPr id="268" name="Straight Connector 267">
                  <a:extLst>
                    <a:ext uri="{FF2B5EF4-FFF2-40B4-BE49-F238E27FC236}">
                      <a16:creationId xmlns:a16="http://schemas.microsoft.com/office/drawing/2014/main" id="{4D666B80-76CD-E6ED-D8A2-809620DA3F83}"/>
                    </a:ext>
                  </a:extLst>
                </p:cNvPr>
                <p:cNvCxnSpPr>
                  <a:cxnSpLocks/>
                  <a:endCxn id="273" idx="0"/>
                </p:cNvCxnSpPr>
                <p:nvPr/>
              </p:nvCxnSpPr>
              <p:spPr>
                <a:xfrm>
                  <a:off x="56769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130395F8-3CDD-D46E-949F-A12771591700}"/>
                    </a:ext>
                  </a:extLst>
                </p:cNvPr>
                <p:cNvCxnSpPr>
                  <a:cxnSpLocks/>
                  <a:endCxn id="275" idx="0"/>
                </p:cNvCxnSpPr>
                <p:nvPr/>
              </p:nvCxnSpPr>
              <p:spPr>
                <a:xfrm>
                  <a:off x="6591299"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62045D98-07C6-C6C6-CFE4-7DC32DC1C3A8}"/>
                    </a:ext>
                  </a:extLst>
                </p:cNvPr>
                <p:cNvCxnSpPr>
                  <a:cxnSpLocks/>
                  <a:endCxn id="276" idx="0"/>
                </p:cNvCxnSpPr>
                <p:nvPr/>
              </p:nvCxnSpPr>
              <p:spPr>
                <a:xfrm>
                  <a:off x="70485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A28E6F1E-D8AB-6049-6722-29415A152DAA}"/>
                    </a:ext>
                  </a:extLst>
                </p:cNvPr>
                <p:cNvCxnSpPr>
                  <a:cxnSpLocks/>
                  <a:endCxn id="277" idx="0"/>
                </p:cNvCxnSpPr>
                <p:nvPr/>
              </p:nvCxnSpPr>
              <p:spPr>
                <a:xfrm>
                  <a:off x="75057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9A3F8AC9-D7F4-29E9-9A01-46EB3B1E1C80}"/>
                    </a:ext>
                  </a:extLst>
                </p:cNvPr>
                <p:cNvCxnSpPr>
                  <a:cxnSpLocks/>
                  <a:endCxn id="274" idx="0"/>
                </p:cNvCxnSpPr>
                <p:nvPr/>
              </p:nvCxnSpPr>
              <p:spPr>
                <a:xfrm>
                  <a:off x="61341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grpSp>
        </p:grpSp>
        <p:grpSp>
          <p:nvGrpSpPr>
            <p:cNvPr id="227" name="Group 226">
              <a:extLst>
                <a:ext uri="{FF2B5EF4-FFF2-40B4-BE49-F238E27FC236}">
                  <a16:creationId xmlns:a16="http://schemas.microsoft.com/office/drawing/2014/main" id="{8B840DF0-3309-E6DE-EFAD-20D2A882B65C}"/>
                </a:ext>
              </a:extLst>
            </p:cNvPr>
            <p:cNvGrpSpPr/>
            <p:nvPr/>
          </p:nvGrpSpPr>
          <p:grpSpPr>
            <a:xfrm>
              <a:off x="3692066" y="2243328"/>
              <a:ext cx="1108299" cy="1490472"/>
              <a:chOff x="3692066" y="2243328"/>
              <a:chExt cx="1108299" cy="1490472"/>
            </a:xfrm>
            <a:grpFill/>
          </p:grpSpPr>
          <p:grpSp>
            <p:nvGrpSpPr>
              <p:cNvPr id="254" name="Group 253">
                <a:extLst>
                  <a:ext uri="{FF2B5EF4-FFF2-40B4-BE49-F238E27FC236}">
                    <a16:creationId xmlns:a16="http://schemas.microsoft.com/office/drawing/2014/main" id="{B09A963D-D053-8871-33A0-2416C63D4472}"/>
                  </a:ext>
                </a:extLst>
              </p:cNvPr>
              <p:cNvGrpSpPr/>
              <p:nvPr/>
            </p:nvGrpSpPr>
            <p:grpSpPr>
              <a:xfrm>
                <a:off x="3692066" y="3504497"/>
                <a:ext cx="1108299" cy="229303"/>
                <a:chOff x="5486400" y="3962400"/>
                <a:chExt cx="2209800" cy="457200"/>
              </a:xfrm>
              <a:grpFill/>
            </p:grpSpPr>
            <p:sp>
              <p:nvSpPr>
                <p:cNvPr id="261" name="DRAM">
                  <a:extLst>
                    <a:ext uri="{FF2B5EF4-FFF2-40B4-BE49-F238E27FC236}">
                      <a16:creationId xmlns:a16="http://schemas.microsoft.com/office/drawing/2014/main" id="{D2C19464-0533-09E3-18A4-976BD23F087B}"/>
                    </a:ext>
                  </a:extLst>
                </p:cNvPr>
                <p:cNvSpPr/>
                <p:nvPr/>
              </p:nvSpPr>
              <p:spPr>
                <a:xfrm>
                  <a:off x="54864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2" name="DRAM">
                  <a:extLst>
                    <a:ext uri="{FF2B5EF4-FFF2-40B4-BE49-F238E27FC236}">
                      <a16:creationId xmlns:a16="http://schemas.microsoft.com/office/drawing/2014/main" id="{2F1A6B18-6B8C-12F7-F0CC-3576E0CB4B12}"/>
                    </a:ext>
                  </a:extLst>
                </p:cNvPr>
                <p:cNvSpPr/>
                <p:nvPr/>
              </p:nvSpPr>
              <p:spPr>
                <a:xfrm>
                  <a:off x="59436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3" name="DRAM">
                  <a:extLst>
                    <a:ext uri="{FF2B5EF4-FFF2-40B4-BE49-F238E27FC236}">
                      <a16:creationId xmlns:a16="http://schemas.microsoft.com/office/drawing/2014/main" id="{E703FCF1-29CA-A8DE-AEBD-863F9ACAC6C4}"/>
                    </a:ext>
                  </a:extLst>
                </p:cNvPr>
                <p:cNvSpPr/>
                <p:nvPr/>
              </p:nvSpPr>
              <p:spPr>
                <a:xfrm>
                  <a:off x="64008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4" name="DRAM">
                  <a:extLst>
                    <a:ext uri="{FF2B5EF4-FFF2-40B4-BE49-F238E27FC236}">
                      <a16:creationId xmlns:a16="http://schemas.microsoft.com/office/drawing/2014/main" id="{9E7E5177-E65A-A12E-56DE-E33E6286FC67}"/>
                    </a:ext>
                  </a:extLst>
                </p:cNvPr>
                <p:cNvSpPr/>
                <p:nvPr/>
              </p:nvSpPr>
              <p:spPr>
                <a:xfrm>
                  <a:off x="68580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5" name="DRAM">
                  <a:extLst>
                    <a:ext uri="{FF2B5EF4-FFF2-40B4-BE49-F238E27FC236}">
                      <a16:creationId xmlns:a16="http://schemas.microsoft.com/office/drawing/2014/main" id="{461D493C-E0D8-51C7-3FD1-477C8557604F}"/>
                    </a:ext>
                  </a:extLst>
                </p:cNvPr>
                <p:cNvSpPr/>
                <p:nvPr/>
              </p:nvSpPr>
              <p:spPr>
                <a:xfrm>
                  <a:off x="73152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55" name="Group 254">
                <a:extLst>
                  <a:ext uri="{FF2B5EF4-FFF2-40B4-BE49-F238E27FC236}">
                    <a16:creationId xmlns:a16="http://schemas.microsoft.com/office/drawing/2014/main" id="{DF03980A-C8A5-A6C7-AB3D-F27A867628B6}"/>
                  </a:ext>
                </a:extLst>
              </p:cNvPr>
              <p:cNvGrpSpPr/>
              <p:nvPr/>
            </p:nvGrpSpPr>
            <p:grpSpPr>
              <a:xfrm>
                <a:off x="3787609" y="2243328"/>
                <a:ext cx="917213" cy="1261169"/>
                <a:chOff x="5676900" y="990600"/>
                <a:chExt cx="1828800" cy="2971800"/>
              </a:xfrm>
              <a:grpFill/>
            </p:grpSpPr>
            <p:cxnSp>
              <p:nvCxnSpPr>
                <p:cNvPr id="256" name="Straight Connector 255">
                  <a:extLst>
                    <a:ext uri="{FF2B5EF4-FFF2-40B4-BE49-F238E27FC236}">
                      <a16:creationId xmlns:a16="http://schemas.microsoft.com/office/drawing/2014/main" id="{BD3D8CDE-9D2C-76ED-5983-5F09BD871F90}"/>
                    </a:ext>
                  </a:extLst>
                </p:cNvPr>
                <p:cNvCxnSpPr>
                  <a:cxnSpLocks/>
                  <a:endCxn id="261" idx="0"/>
                </p:cNvCxnSpPr>
                <p:nvPr/>
              </p:nvCxnSpPr>
              <p:spPr>
                <a:xfrm>
                  <a:off x="56769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E445551A-2D1E-76EF-61BA-BA03694B1F5D}"/>
                    </a:ext>
                  </a:extLst>
                </p:cNvPr>
                <p:cNvCxnSpPr>
                  <a:cxnSpLocks/>
                  <a:endCxn id="263" idx="0"/>
                </p:cNvCxnSpPr>
                <p:nvPr/>
              </p:nvCxnSpPr>
              <p:spPr>
                <a:xfrm>
                  <a:off x="65913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4AB4274E-0819-90CC-91FF-F5C2F2048F49}"/>
                    </a:ext>
                  </a:extLst>
                </p:cNvPr>
                <p:cNvCxnSpPr>
                  <a:cxnSpLocks/>
                  <a:endCxn id="264" idx="0"/>
                </p:cNvCxnSpPr>
                <p:nvPr/>
              </p:nvCxnSpPr>
              <p:spPr>
                <a:xfrm>
                  <a:off x="70485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D548FC3C-4F71-FA18-F4C8-543E0D1B5A95}"/>
                    </a:ext>
                  </a:extLst>
                </p:cNvPr>
                <p:cNvCxnSpPr>
                  <a:cxnSpLocks/>
                  <a:endCxn id="265" idx="0"/>
                </p:cNvCxnSpPr>
                <p:nvPr/>
              </p:nvCxnSpPr>
              <p:spPr>
                <a:xfrm>
                  <a:off x="75057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0BD29CFC-709B-0CA4-A80A-8268BC9618A7}"/>
                    </a:ext>
                  </a:extLst>
                </p:cNvPr>
                <p:cNvCxnSpPr>
                  <a:cxnSpLocks/>
                  <a:endCxn id="262" idx="0"/>
                </p:cNvCxnSpPr>
                <p:nvPr/>
              </p:nvCxnSpPr>
              <p:spPr>
                <a:xfrm>
                  <a:off x="61341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grpSp>
        </p:grpSp>
      </p:grpSp>
      <p:grpSp>
        <p:nvGrpSpPr>
          <p:cNvPr id="278" name="Group 277">
            <a:extLst>
              <a:ext uri="{FF2B5EF4-FFF2-40B4-BE49-F238E27FC236}">
                <a16:creationId xmlns:a16="http://schemas.microsoft.com/office/drawing/2014/main" id="{751D7810-28AE-9675-5D77-8AA91A762EF3}"/>
              </a:ext>
            </a:extLst>
          </p:cNvPr>
          <p:cNvGrpSpPr/>
          <p:nvPr/>
        </p:nvGrpSpPr>
        <p:grpSpPr>
          <a:xfrm>
            <a:off x="1634506" y="2357637"/>
            <a:ext cx="1414038" cy="191087"/>
            <a:chOff x="1828799" y="2017072"/>
            <a:chExt cx="1414038" cy="191087"/>
          </a:xfrm>
          <a:solidFill>
            <a:schemeClr val="accent4"/>
          </a:solidFill>
        </p:grpSpPr>
        <p:sp>
          <p:nvSpPr>
            <p:cNvPr id="279" name="DRAM">
              <a:extLst>
                <a:ext uri="{FF2B5EF4-FFF2-40B4-BE49-F238E27FC236}">
                  <a16:creationId xmlns:a16="http://schemas.microsoft.com/office/drawing/2014/main" id="{C35A3294-BDFD-9E12-C8D2-EE371A532BA2}"/>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280" name="Straight Connector 279">
              <a:extLst>
                <a:ext uri="{FF2B5EF4-FFF2-40B4-BE49-F238E27FC236}">
                  <a16:creationId xmlns:a16="http://schemas.microsoft.com/office/drawing/2014/main" id="{3BB5EC43-D735-AFE7-E0A5-7713F28751D2}"/>
                </a:ext>
              </a:extLst>
            </p:cNvPr>
            <p:cNvCxnSpPr>
              <a:cxnSpLocks/>
              <a:stCxn id="285" idx="6"/>
              <a:endCxn id="279" idx="0"/>
            </p:cNvCxnSpPr>
            <p:nvPr/>
          </p:nvCxnSpPr>
          <p:spPr>
            <a:xfrm flipH="1">
              <a:off x="2058103" y="2112615"/>
              <a:ext cx="1184734" cy="1"/>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281" name="Oval 280">
              <a:extLst>
                <a:ext uri="{FF2B5EF4-FFF2-40B4-BE49-F238E27FC236}">
                  <a16:creationId xmlns:a16="http://schemas.microsoft.com/office/drawing/2014/main" id="{879A072C-338B-12D6-4838-76398FE22BCF}"/>
                </a:ext>
              </a:extLst>
            </p:cNvPr>
            <p:cNvSpPr/>
            <p:nvPr/>
          </p:nvSpPr>
          <p:spPr>
            <a:xfrm>
              <a:off x="2134538"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2" name="Oval 281">
              <a:extLst>
                <a:ext uri="{FF2B5EF4-FFF2-40B4-BE49-F238E27FC236}">
                  <a16:creationId xmlns:a16="http://schemas.microsoft.com/office/drawing/2014/main" id="{E55D7B27-5DC1-AAA0-0DA4-5CA6F9821F1F}"/>
                </a:ext>
              </a:extLst>
            </p:cNvPr>
            <p:cNvSpPr/>
            <p:nvPr/>
          </p:nvSpPr>
          <p:spPr>
            <a:xfrm>
              <a:off x="2363841"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3" name="Oval 282">
              <a:extLst>
                <a:ext uri="{FF2B5EF4-FFF2-40B4-BE49-F238E27FC236}">
                  <a16:creationId xmlns:a16="http://schemas.microsoft.com/office/drawing/2014/main" id="{C170B65F-3D9F-0D69-73EE-EF153E8DC964}"/>
                </a:ext>
              </a:extLst>
            </p:cNvPr>
            <p:cNvSpPr/>
            <p:nvPr/>
          </p:nvSpPr>
          <p:spPr>
            <a:xfrm>
              <a:off x="2593144"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4" name="Oval 283">
              <a:extLst>
                <a:ext uri="{FF2B5EF4-FFF2-40B4-BE49-F238E27FC236}">
                  <a16:creationId xmlns:a16="http://schemas.microsoft.com/office/drawing/2014/main" id="{C3A4C91E-C5D4-40BA-C7EA-83A4FB7C3E43}"/>
                </a:ext>
              </a:extLst>
            </p:cNvPr>
            <p:cNvSpPr/>
            <p:nvPr/>
          </p:nvSpPr>
          <p:spPr>
            <a:xfrm>
              <a:off x="2822448"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5" name="Oval 284">
              <a:extLst>
                <a:ext uri="{FF2B5EF4-FFF2-40B4-BE49-F238E27FC236}">
                  <a16:creationId xmlns:a16="http://schemas.microsoft.com/office/drawing/2014/main" id="{096A691E-5AFE-95A5-99D1-5E53171BEB91}"/>
                </a:ext>
              </a:extLst>
            </p:cNvPr>
            <p:cNvSpPr/>
            <p:nvPr/>
          </p:nvSpPr>
          <p:spPr>
            <a:xfrm>
              <a:off x="3051751"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86" name="Group 285">
            <a:extLst>
              <a:ext uri="{FF2B5EF4-FFF2-40B4-BE49-F238E27FC236}">
                <a16:creationId xmlns:a16="http://schemas.microsoft.com/office/drawing/2014/main" id="{41E04434-98A9-5CCF-5F67-B1136DF1B683}"/>
              </a:ext>
            </a:extLst>
          </p:cNvPr>
          <p:cNvGrpSpPr/>
          <p:nvPr/>
        </p:nvGrpSpPr>
        <p:grpSpPr>
          <a:xfrm>
            <a:off x="3192034" y="2357637"/>
            <a:ext cx="1414038" cy="191087"/>
            <a:chOff x="3386327" y="2017072"/>
            <a:chExt cx="1414038" cy="191087"/>
          </a:xfrm>
          <a:solidFill>
            <a:schemeClr val="accent4"/>
          </a:solidFill>
        </p:grpSpPr>
        <p:sp>
          <p:nvSpPr>
            <p:cNvPr id="287" name="DRAM">
              <a:extLst>
                <a:ext uri="{FF2B5EF4-FFF2-40B4-BE49-F238E27FC236}">
                  <a16:creationId xmlns:a16="http://schemas.microsoft.com/office/drawing/2014/main" id="{5C80A2B5-B64C-A3F0-B2E9-643764B7C188}"/>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288" name="Straight Connector 287">
              <a:extLst>
                <a:ext uri="{FF2B5EF4-FFF2-40B4-BE49-F238E27FC236}">
                  <a16:creationId xmlns:a16="http://schemas.microsoft.com/office/drawing/2014/main" id="{4E25ACFE-4602-3A75-551D-615C41A7A20D}"/>
                </a:ext>
              </a:extLst>
            </p:cNvPr>
            <p:cNvCxnSpPr>
              <a:cxnSpLocks/>
              <a:endCxn id="287" idx="0"/>
            </p:cNvCxnSpPr>
            <p:nvPr/>
          </p:nvCxnSpPr>
          <p:spPr>
            <a:xfrm flipH="1" flipV="1">
              <a:off x="3615631" y="2112616"/>
              <a:ext cx="1184734" cy="1"/>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289" name="Oval 288">
              <a:extLst>
                <a:ext uri="{FF2B5EF4-FFF2-40B4-BE49-F238E27FC236}">
                  <a16:creationId xmlns:a16="http://schemas.microsoft.com/office/drawing/2014/main" id="{1435732A-384B-BF54-7817-CFC26522B3DB}"/>
                </a:ext>
              </a:extLst>
            </p:cNvPr>
            <p:cNvSpPr/>
            <p:nvPr/>
          </p:nvSpPr>
          <p:spPr>
            <a:xfrm>
              <a:off x="3692066"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0" name="Oval 289">
              <a:extLst>
                <a:ext uri="{FF2B5EF4-FFF2-40B4-BE49-F238E27FC236}">
                  <a16:creationId xmlns:a16="http://schemas.microsoft.com/office/drawing/2014/main" id="{BC1D30A3-B202-3482-27EA-D1D86950AC92}"/>
                </a:ext>
              </a:extLst>
            </p:cNvPr>
            <p:cNvSpPr/>
            <p:nvPr/>
          </p:nvSpPr>
          <p:spPr>
            <a:xfrm>
              <a:off x="3921369"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1" name="Oval 290">
              <a:extLst>
                <a:ext uri="{FF2B5EF4-FFF2-40B4-BE49-F238E27FC236}">
                  <a16:creationId xmlns:a16="http://schemas.microsoft.com/office/drawing/2014/main" id="{BC551B06-4978-618A-DF4D-90C300541FD5}"/>
                </a:ext>
              </a:extLst>
            </p:cNvPr>
            <p:cNvSpPr/>
            <p:nvPr/>
          </p:nvSpPr>
          <p:spPr>
            <a:xfrm>
              <a:off x="4150672"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2" name="Oval 291">
              <a:extLst>
                <a:ext uri="{FF2B5EF4-FFF2-40B4-BE49-F238E27FC236}">
                  <a16:creationId xmlns:a16="http://schemas.microsoft.com/office/drawing/2014/main" id="{93459750-2AB3-AE71-EC96-277FF0E3A1AA}"/>
                </a:ext>
              </a:extLst>
            </p:cNvPr>
            <p:cNvSpPr/>
            <p:nvPr/>
          </p:nvSpPr>
          <p:spPr>
            <a:xfrm>
              <a:off x="4379976"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3" name="Oval 292">
              <a:extLst>
                <a:ext uri="{FF2B5EF4-FFF2-40B4-BE49-F238E27FC236}">
                  <a16:creationId xmlns:a16="http://schemas.microsoft.com/office/drawing/2014/main" id="{925605BB-32BB-C536-E210-5A4F49A05F8B}"/>
                </a:ext>
              </a:extLst>
            </p:cNvPr>
            <p:cNvSpPr/>
            <p:nvPr/>
          </p:nvSpPr>
          <p:spPr>
            <a:xfrm>
              <a:off x="4609279"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31" name="Group 330">
            <a:extLst>
              <a:ext uri="{FF2B5EF4-FFF2-40B4-BE49-F238E27FC236}">
                <a16:creationId xmlns:a16="http://schemas.microsoft.com/office/drawing/2014/main" id="{8B1B3ED4-45C8-77E4-07E9-3A3F07ED4419}"/>
              </a:ext>
            </a:extLst>
          </p:cNvPr>
          <p:cNvGrpSpPr/>
          <p:nvPr/>
        </p:nvGrpSpPr>
        <p:grpSpPr>
          <a:xfrm>
            <a:off x="1634506" y="1897845"/>
            <a:ext cx="1414038" cy="191087"/>
            <a:chOff x="1828799" y="2017072"/>
            <a:chExt cx="1414038" cy="191087"/>
          </a:xfrm>
          <a:solidFill>
            <a:schemeClr val="accent4"/>
          </a:solidFill>
        </p:grpSpPr>
        <p:sp>
          <p:nvSpPr>
            <p:cNvPr id="332" name="DRAM">
              <a:extLst>
                <a:ext uri="{FF2B5EF4-FFF2-40B4-BE49-F238E27FC236}">
                  <a16:creationId xmlns:a16="http://schemas.microsoft.com/office/drawing/2014/main" id="{7EE68B79-0BDF-D7EC-0D67-9F3EC025BF67}"/>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cxnSp>
          <p:nvCxnSpPr>
            <p:cNvPr id="333" name="Straight Connector 332">
              <a:extLst>
                <a:ext uri="{FF2B5EF4-FFF2-40B4-BE49-F238E27FC236}">
                  <a16:creationId xmlns:a16="http://schemas.microsoft.com/office/drawing/2014/main" id="{FD072386-6453-5695-FF21-E665ECE2B147}"/>
                </a:ext>
              </a:extLst>
            </p:cNvPr>
            <p:cNvCxnSpPr>
              <a:cxnSpLocks/>
              <a:stCxn id="338" idx="6"/>
              <a:endCxn id="332" idx="0"/>
            </p:cNvCxnSpPr>
            <p:nvPr/>
          </p:nvCxnSpPr>
          <p:spPr>
            <a:xfrm flipH="1">
              <a:off x="2058103" y="2112615"/>
              <a:ext cx="1184734" cy="1"/>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34" name="Oval 333">
              <a:extLst>
                <a:ext uri="{FF2B5EF4-FFF2-40B4-BE49-F238E27FC236}">
                  <a16:creationId xmlns:a16="http://schemas.microsoft.com/office/drawing/2014/main" id="{DE527410-678A-8F73-2277-93FB261A64FC}"/>
                </a:ext>
              </a:extLst>
            </p:cNvPr>
            <p:cNvSpPr/>
            <p:nvPr/>
          </p:nvSpPr>
          <p:spPr>
            <a:xfrm>
              <a:off x="2134538"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5" name="Oval 334">
              <a:extLst>
                <a:ext uri="{FF2B5EF4-FFF2-40B4-BE49-F238E27FC236}">
                  <a16:creationId xmlns:a16="http://schemas.microsoft.com/office/drawing/2014/main" id="{4165B646-EF15-8011-5FF9-D7EF94F4730D}"/>
                </a:ext>
              </a:extLst>
            </p:cNvPr>
            <p:cNvSpPr/>
            <p:nvPr/>
          </p:nvSpPr>
          <p:spPr>
            <a:xfrm>
              <a:off x="2363841"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6" name="Oval 335">
              <a:extLst>
                <a:ext uri="{FF2B5EF4-FFF2-40B4-BE49-F238E27FC236}">
                  <a16:creationId xmlns:a16="http://schemas.microsoft.com/office/drawing/2014/main" id="{6BAFFE52-6A53-E9E5-D685-49ACE3B9B3D4}"/>
                </a:ext>
              </a:extLst>
            </p:cNvPr>
            <p:cNvSpPr/>
            <p:nvPr/>
          </p:nvSpPr>
          <p:spPr>
            <a:xfrm>
              <a:off x="2593144"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7" name="Oval 336">
              <a:extLst>
                <a:ext uri="{FF2B5EF4-FFF2-40B4-BE49-F238E27FC236}">
                  <a16:creationId xmlns:a16="http://schemas.microsoft.com/office/drawing/2014/main" id="{367AE665-AC83-E4C2-895C-3AFED95252A2}"/>
                </a:ext>
              </a:extLst>
            </p:cNvPr>
            <p:cNvSpPr/>
            <p:nvPr/>
          </p:nvSpPr>
          <p:spPr>
            <a:xfrm>
              <a:off x="2822448"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8" name="Oval 337">
              <a:extLst>
                <a:ext uri="{FF2B5EF4-FFF2-40B4-BE49-F238E27FC236}">
                  <a16:creationId xmlns:a16="http://schemas.microsoft.com/office/drawing/2014/main" id="{056A4AF3-4049-24A4-034B-CA7773F2FD6B}"/>
                </a:ext>
              </a:extLst>
            </p:cNvPr>
            <p:cNvSpPr/>
            <p:nvPr/>
          </p:nvSpPr>
          <p:spPr>
            <a:xfrm>
              <a:off x="3051751"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39" name="Group 338">
            <a:extLst>
              <a:ext uri="{FF2B5EF4-FFF2-40B4-BE49-F238E27FC236}">
                <a16:creationId xmlns:a16="http://schemas.microsoft.com/office/drawing/2014/main" id="{7C9806C2-E998-C6D7-C941-3AAE38E8871F}"/>
              </a:ext>
            </a:extLst>
          </p:cNvPr>
          <p:cNvGrpSpPr/>
          <p:nvPr/>
        </p:nvGrpSpPr>
        <p:grpSpPr>
          <a:xfrm>
            <a:off x="3192034" y="1897845"/>
            <a:ext cx="1414038" cy="191087"/>
            <a:chOff x="3386327" y="2017072"/>
            <a:chExt cx="1414038" cy="191087"/>
          </a:xfrm>
          <a:solidFill>
            <a:schemeClr val="accent4"/>
          </a:solidFill>
        </p:grpSpPr>
        <p:sp>
          <p:nvSpPr>
            <p:cNvPr id="340" name="DRAM">
              <a:extLst>
                <a:ext uri="{FF2B5EF4-FFF2-40B4-BE49-F238E27FC236}">
                  <a16:creationId xmlns:a16="http://schemas.microsoft.com/office/drawing/2014/main" id="{666118CA-BD9B-ED39-50D2-2826C0C1DDEF}"/>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41" name="Straight Connector 340">
              <a:extLst>
                <a:ext uri="{FF2B5EF4-FFF2-40B4-BE49-F238E27FC236}">
                  <a16:creationId xmlns:a16="http://schemas.microsoft.com/office/drawing/2014/main" id="{B91B5FC9-1342-3446-5B8E-2EA81024FA2B}"/>
                </a:ext>
              </a:extLst>
            </p:cNvPr>
            <p:cNvCxnSpPr>
              <a:cxnSpLocks/>
              <a:endCxn id="340" idx="0"/>
            </p:cNvCxnSpPr>
            <p:nvPr/>
          </p:nvCxnSpPr>
          <p:spPr>
            <a:xfrm flipH="1" flipV="1">
              <a:off x="3615631" y="2112616"/>
              <a:ext cx="1184734" cy="1"/>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42" name="Oval 341">
              <a:extLst>
                <a:ext uri="{FF2B5EF4-FFF2-40B4-BE49-F238E27FC236}">
                  <a16:creationId xmlns:a16="http://schemas.microsoft.com/office/drawing/2014/main" id="{73C07C20-BAA9-106B-CAE9-9B670868FB84}"/>
                </a:ext>
              </a:extLst>
            </p:cNvPr>
            <p:cNvSpPr/>
            <p:nvPr/>
          </p:nvSpPr>
          <p:spPr>
            <a:xfrm>
              <a:off x="3692066"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3" name="Oval 342">
              <a:extLst>
                <a:ext uri="{FF2B5EF4-FFF2-40B4-BE49-F238E27FC236}">
                  <a16:creationId xmlns:a16="http://schemas.microsoft.com/office/drawing/2014/main" id="{A83ADA2C-2FFC-48A3-D1D4-3F90792E1436}"/>
                </a:ext>
              </a:extLst>
            </p:cNvPr>
            <p:cNvSpPr/>
            <p:nvPr/>
          </p:nvSpPr>
          <p:spPr>
            <a:xfrm>
              <a:off x="3921369"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4" name="Oval 343">
              <a:extLst>
                <a:ext uri="{FF2B5EF4-FFF2-40B4-BE49-F238E27FC236}">
                  <a16:creationId xmlns:a16="http://schemas.microsoft.com/office/drawing/2014/main" id="{BF7A768D-6FA9-0465-95A7-C9FB7B87651F}"/>
                </a:ext>
              </a:extLst>
            </p:cNvPr>
            <p:cNvSpPr/>
            <p:nvPr/>
          </p:nvSpPr>
          <p:spPr>
            <a:xfrm>
              <a:off x="4150672"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5" name="Oval 344">
              <a:extLst>
                <a:ext uri="{FF2B5EF4-FFF2-40B4-BE49-F238E27FC236}">
                  <a16:creationId xmlns:a16="http://schemas.microsoft.com/office/drawing/2014/main" id="{99EEC3A4-7F24-BE05-0468-A22B85ECC12F}"/>
                </a:ext>
              </a:extLst>
            </p:cNvPr>
            <p:cNvSpPr/>
            <p:nvPr/>
          </p:nvSpPr>
          <p:spPr>
            <a:xfrm>
              <a:off x="4379976"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6" name="Oval 345">
              <a:extLst>
                <a:ext uri="{FF2B5EF4-FFF2-40B4-BE49-F238E27FC236}">
                  <a16:creationId xmlns:a16="http://schemas.microsoft.com/office/drawing/2014/main" id="{CDE2C779-A438-CB1E-9EF5-1CE337FDB528}"/>
                </a:ext>
              </a:extLst>
            </p:cNvPr>
            <p:cNvSpPr/>
            <p:nvPr/>
          </p:nvSpPr>
          <p:spPr>
            <a:xfrm>
              <a:off x="4609279" y="2017072"/>
              <a:ext cx="191086" cy="191086"/>
            </a:xfrm>
            <a:prstGeom prst="ellipse">
              <a:avLst/>
            </a:prstGeom>
            <a:grp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63" name="Group 362">
            <a:extLst>
              <a:ext uri="{FF2B5EF4-FFF2-40B4-BE49-F238E27FC236}">
                <a16:creationId xmlns:a16="http://schemas.microsoft.com/office/drawing/2014/main" id="{03D2156D-53C1-3291-762A-E3E769A325C9}"/>
              </a:ext>
            </a:extLst>
          </p:cNvPr>
          <p:cNvGrpSpPr/>
          <p:nvPr/>
        </p:nvGrpSpPr>
        <p:grpSpPr>
          <a:xfrm>
            <a:off x="1634506" y="2127451"/>
            <a:ext cx="1414038" cy="191087"/>
            <a:chOff x="1828799" y="2017072"/>
            <a:chExt cx="1414038" cy="191087"/>
          </a:xfrm>
        </p:grpSpPr>
        <p:sp>
          <p:nvSpPr>
            <p:cNvPr id="364" name="DRAM">
              <a:extLst>
                <a:ext uri="{FF2B5EF4-FFF2-40B4-BE49-F238E27FC236}">
                  <a16:creationId xmlns:a16="http://schemas.microsoft.com/office/drawing/2014/main" id="{A33476AE-7D06-4E1D-1B7D-97E59F879668}"/>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65" name="Straight Connector 364">
              <a:extLst>
                <a:ext uri="{FF2B5EF4-FFF2-40B4-BE49-F238E27FC236}">
                  <a16:creationId xmlns:a16="http://schemas.microsoft.com/office/drawing/2014/main" id="{1EF0EBBB-D2DF-53FC-DAC4-10D3F8354D02}"/>
                </a:ext>
              </a:extLst>
            </p:cNvPr>
            <p:cNvCxnSpPr>
              <a:cxnSpLocks/>
              <a:stCxn id="370" idx="6"/>
              <a:endCxn id="364"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66" name="Oval 365">
              <a:extLst>
                <a:ext uri="{FF2B5EF4-FFF2-40B4-BE49-F238E27FC236}">
                  <a16:creationId xmlns:a16="http://schemas.microsoft.com/office/drawing/2014/main" id="{BB3EAAC7-A09E-3CDA-3AE9-710BB8289FF7}"/>
                </a:ext>
              </a:extLst>
            </p:cNvPr>
            <p:cNvSpPr/>
            <p:nvPr/>
          </p:nvSpPr>
          <p:spPr>
            <a:xfrm>
              <a:off x="2134538"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7" name="Oval 366">
              <a:extLst>
                <a:ext uri="{FF2B5EF4-FFF2-40B4-BE49-F238E27FC236}">
                  <a16:creationId xmlns:a16="http://schemas.microsoft.com/office/drawing/2014/main" id="{6632B356-D188-8AAB-A0D4-C288F31747E5}"/>
                </a:ext>
              </a:extLst>
            </p:cNvPr>
            <p:cNvSpPr/>
            <p:nvPr/>
          </p:nvSpPr>
          <p:spPr>
            <a:xfrm>
              <a:off x="2363841"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8" name="Oval 367">
              <a:extLst>
                <a:ext uri="{FF2B5EF4-FFF2-40B4-BE49-F238E27FC236}">
                  <a16:creationId xmlns:a16="http://schemas.microsoft.com/office/drawing/2014/main" id="{60B64B00-9738-5F63-2EE8-20C8ABAC0D89}"/>
                </a:ext>
              </a:extLst>
            </p:cNvPr>
            <p:cNvSpPr/>
            <p:nvPr/>
          </p:nvSpPr>
          <p:spPr>
            <a:xfrm>
              <a:off x="2593144"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9" name="Oval 368">
              <a:extLst>
                <a:ext uri="{FF2B5EF4-FFF2-40B4-BE49-F238E27FC236}">
                  <a16:creationId xmlns:a16="http://schemas.microsoft.com/office/drawing/2014/main" id="{C95BA703-DAF0-035F-9AB1-4BF32675062B}"/>
                </a:ext>
              </a:extLst>
            </p:cNvPr>
            <p:cNvSpPr/>
            <p:nvPr/>
          </p:nvSpPr>
          <p:spPr>
            <a:xfrm>
              <a:off x="2822448"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0" name="Oval 369">
              <a:extLst>
                <a:ext uri="{FF2B5EF4-FFF2-40B4-BE49-F238E27FC236}">
                  <a16:creationId xmlns:a16="http://schemas.microsoft.com/office/drawing/2014/main" id="{28A21BD4-37FE-E7C7-123C-CCE1B237055E}"/>
                </a:ext>
              </a:extLst>
            </p:cNvPr>
            <p:cNvSpPr/>
            <p:nvPr/>
          </p:nvSpPr>
          <p:spPr>
            <a:xfrm>
              <a:off x="3051751"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71" name="Group 370">
            <a:extLst>
              <a:ext uri="{FF2B5EF4-FFF2-40B4-BE49-F238E27FC236}">
                <a16:creationId xmlns:a16="http://schemas.microsoft.com/office/drawing/2014/main" id="{6DB68126-E3CB-0E33-EA5A-3A5D6B094E52}"/>
              </a:ext>
            </a:extLst>
          </p:cNvPr>
          <p:cNvGrpSpPr/>
          <p:nvPr/>
        </p:nvGrpSpPr>
        <p:grpSpPr>
          <a:xfrm>
            <a:off x="3192034" y="2127451"/>
            <a:ext cx="1414038" cy="191087"/>
            <a:chOff x="3386327" y="2017072"/>
            <a:chExt cx="1414038" cy="191087"/>
          </a:xfrm>
        </p:grpSpPr>
        <p:sp>
          <p:nvSpPr>
            <p:cNvPr id="372" name="DRAM">
              <a:extLst>
                <a:ext uri="{FF2B5EF4-FFF2-40B4-BE49-F238E27FC236}">
                  <a16:creationId xmlns:a16="http://schemas.microsoft.com/office/drawing/2014/main" id="{29A80598-D0EC-5775-86EE-43E2E1FB6CEF}"/>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73" name="Straight Connector 372">
              <a:extLst>
                <a:ext uri="{FF2B5EF4-FFF2-40B4-BE49-F238E27FC236}">
                  <a16:creationId xmlns:a16="http://schemas.microsoft.com/office/drawing/2014/main" id="{F42B0436-F9FD-8CDF-CCD5-78F4C72F1BF6}"/>
                </a:ext>
              </a:extLst>
            </p:cNvPr>
            <p:cNvCxnSpPr>
              <a:cxnSpLocks/>
              <a:endCxn id="372"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74" name="Oval 373">
              <a:extLst>
                <a:ext uri="{FF2B5EF4-FFF2-40B4-BE49-F238E27FC236}">
                  <a16:creationId xmlns:a16="http://schemas.microsoft.com/office/drawing/2014/main" id="{895AA001-B87F-4D73-257A-892D7F7E91E2}"/>
                </a:ext>
              </a:extLst>
            </p:cNvPr>
            <p:cNvSpPr/>
            <p:nvPr/>
          </p:nvSpPr>
          <p:spPr>
            <a:xfrm>
              <a:off x="3692066"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5" name="Oval 374">
              <a:extLst>
                <a:ext uri="{FF2B5EF4-FFF2-40B4-BE49-F238E27FC236}">
                  <a16:creationId xmlns:a16="http://schemas.microsoft.com/office/drawing/2014/main" id="{EC220833-140A-6751-410A-E409792A18A0}"/>
                </a:ext>
              </a:extLst>
            </p:cNvPr>
            <p:cNvSpPr/>
            <p:nvPr/>
          </p:nvSpPr>
          <p:spPr>
            <a:xfrm>
              <a:off x="3921369"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6" name="Oval 375">
              <a:extLst>
                <a:ext uri="{FF2B5EF4-FFF2-40B4-BE49-F238E27FC236}">
                  <a16:creationId xmlns:a16="http://schemas.microsoft.com/office/drawing/2014/main" id="{EBBCDD01-3E41-9C17-E672-F4EDE43F9363}"/>
                </a:ext>
              </a:extLst>
            </p:cNvPr>
            <p:cNvSpPr/>
            <p:nvPr/>
          </p:nvSpPr>
          <p:spPr>
            <a:xfrm>
              <a:off x="4150672"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7" name="Oval 376">
              <a:extLst>
                <a:ext uri="{FF2B5EF4-FFF2-40B4-BE49-F238E27FC236}">
                  <a16:creationId xmlns:a16="http://schemas.microsoft.com/office/drawing/2014/main" id="{99CA265E-A624-86F0-8FB0-C8DDE9CA6C8E}"/>
                </a:ext>
              </a:extLst>
            </p:cNvPr>
            <p:cNvSpPr/>
            <p:nvPr/>
          </p:nvSpPr>
          <p:spPr>
            <a:xfrm>
              <a:off x="4379976"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8" name="Oval 377">
              <a:extLst>
                <a:ext uri="{FF2B5EF4-FFF2-40B4-BE49-F238E27FC236}">
                  <a16:creationId xmlns:a16="http://schemas.microsoft.com/office/drawing/2014/main" id="{3ABCE4AB-361A-42F9-B07B-7AFD362BF2E2}"/>
                </a:ext>
              </a:extLst>
            </p:cNvPr>
            <p:cNvSpPr/>
            <p:nvPr/>
          </p:nvSpPr>
          <p:spPr>
            <a:xfrm>
              <a:off x="4609279"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sp>
        <p:nvSpPr>
          <p:cNvPr id="330" name="TextBox 329">
            <a:extLst>
              <a:ext uri="{FF2B5EF4-FFF2-40B4-BE49-F238E27FC236}">
                <a16:creationId xmlns:a16="http://schemas.microsoft.com/office/drawing/2014/main" id="{170B0079-999B-634A-50ED-EC07C4B48580}"/>
              </a:ext>
            </a:extLst>
          </p:cNvPr>
          <p:cNvSpPr txBox="1"/>
          <p:nvPr/>
        </p:nvSpPr>
        <p:spPr>
          <a:xfrm>
            <a:off x="4317498" y="1059034"/>
            <a:ext cx="4305183" cy="457200"/>
          </a:xfrm>
          <a:prstGeom prst="rect">
            <a:avLst/>
          </a:prstGeom>
          <a:noFill/>
        </p:spPr>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E16161"/>
                </a:solidFill>
                <a:effectLst/>
                <a:uLnTx/>
                <a:uFillTx/>
                <a:latin typeface="Avenir Next" panose="020B0503020202020204" pitchFamily="34" charset="0"/>
                <a:ea typeface="+mn-ea"/>
                <a:cs typeface="+mn-cs"/>
              </a:rPr>
              <a:t>segmented global wordline</a:t>
            </a:r>
          </a:p>
        </p:txBody>
      </p:sp>
      <p:sp>
        <p:nvSpPr>
          <p:cNvPr id="320" name="Rectangle 319">
            <a:extLst>
              <a:ext uri="{FF2B5EF4-FFF2-40B4-BE49-F238E27FC236}">
                <a16:creationId xmlns:a16="http://schemas.microsoft.com/office/drawing/2014/main" id="{44C2EA2F-00A4-DCDF-747B-A44DEA526E5E}"/>
              </a:ext>
            </a:extLst>
          </p:cNvPr>
          <p:cNvSpPr/>
          <p:nvPr/>
        </p:nvSpPr>
        <p:spPr>
          <a:xfrm>
            <a:off x="-13791" y="3567676"/>
            <a:ext cx="9143999" cy="461665"/>
          </a:xfrm>
          <a:prstGeom prst="rect">
            <a:avLst/>
          </a:prstGeom>
          <a:noFill/>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black"/>
                </a:solidFill>
                <a:latin typeface="Avenir Next" panose="020B0503020202020204" pitchFamily="34" charset="0"/>
                <a:cs typeface="Gill Sans MT"/>
              </a:rPr>
              <a:t>Use</a:t>
            </a:r>
            <a:r>
              <a:rPr kumimoji="0" lang="en-US" sz="2400" b="1" i="0" u="none" strike="noStrike" kern="1200" cap="none" spc="0" normalizeH="0" baseline="0" noProof="0" dirty="0">
                <a:ln>
                  <a:noFill/>
                </a:ln>
                <a:solidFill>
                  <a:prstClr val="black"/>
                </a:solidFill>
                <a:effectLst/>
                <a:uLnTx/>
                <a:uFillTx/>
                <a:latin typeface="Avenir Next" panose="020B0503020202020204" pitchFamily="34" charset="0"/>
                <a:ea typeface="+mn-ea"/>
                <a:cs typeface="Gill Sans MT"/>
              </a:rPr>
              <a:t> fine-grained DRAM for processing-using-DRAM: </a:t>
            </a:r>
          </a:p>
        </p:txBody>
      </p:sp>
      <p:grpSp>
        <p:nvGrpSpPr>
          <p:cNvPr id="2" name="Group 1">
            <a:extLst>
              <a:ext uri="{FF2B5EF4-FFF2-40B4-BE49-F238E27FC236}">
                <a16:creationId xmlns:a16="http://schemas.microsoft.com/office/drawing/2014/main" id="{CA353D25-7C61-28E5-1100-1CC7B4D8880D}"/>
              </a:ext>
            </a:extLst>
          </p:cNvPr>
          <p:cNvGrpSpPr/>
          <p:nvPr/>
        </p:nvGrpSpPr>
        <p:grpSpPr>
          <a:xfrm>
            <a:off x="5778" y="3927400"/>
            <a:ext cx="9470110" cy="1335036"/>
            <a:chOff x="549218" y="3454216"/>
            <a:chExt cx="8426174" cy="1348074"/>
          </a:xfrm>
        </p:grpSpPr>
        <p:sp>
          <p:nvSpPr>
            <p:cNvPr id="3" name="TextBox 2">
              <a:extLst>
                <a:ext uri="{FF2B5EF4-FFF2-40B4-BE49-F238E27FC236}">
                  <a16:creationId xmlns:a16="http://schemas.microsoft.com/office/drawing/2014/main" id="{411F4A0B-A23D-C33A-7950-12FA9B0D025F}"/>
                </a:ext>
              </a:extLst>
            </p:cNvPr>
            <p:cNvSpPr txBox="1"/>
            <p:nvPr/>
          </p:nvSpPr>
          <p:spPr>
            <a:xfrm>
              <a:off x="549218" y="3454216"/>
              <a:ext cx="474011"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1</a:t>
              </a:r>
            </a:p>
          </p:txBody>
        </p:sp>
        <p:sp>
          <p:nvSpPr>
            <p:cNvPr id="5" name="TextBox 4">
              <a:extLst>
                <a:ext uri="{FF2B5EF4-FFF2-40B4-BE49-F238E27FC236}">
                  <a16:creationId xmlns:a16="http://schemas.microsoft.com/office/drawing/2014/main" id="{348D7EEB-F02B-39FC-5EC9-DAEF6ABE8039}"/>
                </a:ext>
              </a:extLst>
            </p:cNvPr>
            <p:cNvSpPr txBox="1"/>
            <p:nvPr/>
          </p:nvSpPr>
          <p:spPr>
            <a:xfrm>
              <a:off x="974390" y="3528082"/>
              <a:ext cx="8001002" cy="12742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Improves SIMD utilization </a:t>
              </a:r>
              <a:endParaRPr kumimoji="0" lang="en-US" sz="2200" b="0"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for a single PUD operation, only access the DRAM mats with target data</a:t>
              </a: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for multiple PUD operations, execute independent operations concurrently</a:t>
              </a:r>
              <a:endParaRPr kumimoji="0" lang="en-US" sz="18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endParaRPr kumimoji="0" lang="en-US" sz="18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endParaRPr>
            </a:p>
          </p:txBody>
        </p:sp>
      </p:grpSp>
      <p:sp>
        <p:nvSpPr>
          <p:cNvPr id="233" name="Rectangle 232">
            <a:extLst>
              <a:ext uri="{FF2B5EF4-FFF2-40B4-BE49-F238E27FC236}">
                <a16:creationId xmlns:a16="http://schemas.microsoft.com/office/drawing/2014/main" id="{AFF2EE9C-8313-E806-7048-F1780CFE7EC2}"/>
              </a:ext>
            </a:extLst>
          </p:cNvPr>
          <p:cNvSpPr/>
          <p:nvPr/>
        </p:nvSpPr>
        <p:spPr>
          <a:xfrm>
            <a:off x="463125" y="4673162"/>
            <a:ext cx="8265239" cy="3823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234" name="Group 233">
            <a:extLst>
              <a:ext uri="{FF2B5EF4-FFF2-40B4-BE49-F238E27FC236}">
                <a16:creationId xmlns:a16="http://schemas.microsoft.com/office/drawing/2014/main" id="{7ADED821-6D77-AAA9-3BB6-5E04FD30627E}"/>
              </a:ext>
            </a:extLst>
          </p:cNvPr>
          <p:cNvGrpSpPr/>
          <p:nvPr/>
        </p:nvGrpSpPr>
        <p:grpSpPr>
          <a:xfrm>
            <a:off x="794664" y="2977618"/>
            <a:ext cx="6938410" cy="647381"/>
            <a:chOff x="757719" y="4572696"/>
            <a:chExt cx="6938410" cy="647381"/>
          </a:xfrm>
        </p:grpSpPr>
        <p:grpSp>
          <p:nvGrpSpPr>
            <p:cNvPr id="235" name="Group 234">
              <a:extLst>
                <a:ext uri="{FF2B5EF4-FFF2-40B4-BE49-F238E27FC236}">
                  <a16:creationId xmlns:a16="http://schemas.microsoft.com/office/drawing/2014/main" id="{D8B75B55-1C61-6FF4-C5D5-B6C677ECFE7A}"/>
                </a:ext>
              </a:extLst>
            </p:cNvPr>
            <p:cNvGrpSpPr/>
            <p:nvPr/>
          </p:nvGrpSpPr>
          <p:grpSpPr>
            <a:xfrm>
              <a:off x="1906102" y="4572696"/>
              <a:ext cx="5790027" cy="251465"/>
              <a:chOff x="1906102" y="4572696"/>
              <a:chExt cx="5790027" cy="251465"/>
            </a:xfrm>
          </p:grpSpPr>
          <p:grpSp>
            <p:nvGrpSpPr>
              <p:cNvPr id="237" name="Group 236">
                <a:extLst>
                  <a:ext uri="{FF2B5EF4-FFF2-40B4-BE49-F238E27FC236}">
                    <a16:creationId xmlns:a16="http://schemas.microsoft.com/office/drawing/2014/main" id="{BA33DA29-3E19-D781-7F0A-C07F6BFC0A48}"/>
                  </a:ext>
                </a:extLst>
              </p:cNvPr>
              <p:cNvGrpSpPr/>
              <p:nvPr/>
            </p:nvGrpSpPr>
            <p:grpSpPr>
              <a:xfrm>
                <a:off x="1906102" y="4572696"/>
                <a:ext cx="5790027" cy="251465"/>
                <a:chOff x="1906102" y="4605667"/>
                <a:chExt cx="5790027" cy="251465"/>
              </a:xfrm>
            </p:grpSpPr>
            <p:cxnSp>
              <p:nvCxnSpPr>
                <p:cNvPr id="239" name="Straight Connector 238">
                  <a:extLst>
                    <a:ext uri="{FF2B5EF4-FFF2-40B4-BE49-F238E27FC236}">
                      <a16:creationId xmlns:a16="http://schemas.microsoft.com/office/drawing/2014/main" id="{763B86A0-33BD-6CE6-44BC-CDF5E86FD96E}"/>
                    </a:ext>
                  </a:extLst>
                </p:cNvPr>
                <p:cNvCxnSpPr/>
                <p:nvPr/>
              </p:nvCxnSpPr>
              <p:spPr>
                <a:xfrm flipH="1">
                  <a:off x="1906102"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AC99DC44-F5B6-EC36-386A-2CEE5102C773}"/>
                    </a:ext>
                  </a:extLst>
                </p:cNvPr>
                <p:cNvCxnSpPr/>
                <p:nvPr/>
              </p:nvCxnSpPr>
              <p:spPr>
                <a:xfrm flipH="1">
                  <a:off x="3463630"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22632E88-7D9F-82BA-BDCA-9E9CC4F99217}"/>
                    </a:ext>
                  </a:extLst>
                </p:cNvPr>
                <p:cNvCxnSpPr/>
                <p:nvPr/>
              </p:nvCxnSpPr>
              <p:spPr>
                <a:xfrm flipH="1">
                  <a:off x="5030302" y="4612936"/>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D4DE54B6-C80C-03AD-C774-D7958489E9DB}"/>
                    </a:ext>
                  </a:extLst>
                </p:cNvPr>
                <p:cNvCxnSpPr/>
                <p:nvPr/>
              </p:nvCxnSpPr>
              <p:spPr>
                <a:xfrm flipH="1">
                  <a:off x="6587830"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2E7A7281-D829-7341-B959-88B336AD7950}"/>
                    </a:ext>
                  </a:extLst>
                </p:cNvPr>
                <p:cNvCxnSpPr>
                  <a:cxnSpLocks/>
                </p:cNvCxnSpPr>
                <p:nvPr/>
              </p:nvCxnSpPr>
              <p:spPr>
                <a:xfrm flipV="1">
                  <a:off x="2460251" y="4615982"/>
                  <a:ext cx="0" cy="226344"/>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FB4DE163-287B-91F4-50DD-5B9B17A3410E}"/>
                    </a:ext>
                  </a:extLst>
                </p:cNvPr>
                <p:cNvCxnSpPr>
                  <a:cxnSpLocks/>
                </p:cNvCxnSpPr>
                <p:nvPr/>
              </p:nvCxnSpPr>
              <p:spPr>
                <a:xfrm flipV="1">
                  <a:off x="4017779"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9C25D3DB-BA3E-FC76-B940-D9793A3852A1}"/>
                    </a:ext>
                  </a:extLst>
                </p:cNvPr>
                <p:cNvCxnSpPr>
                  <a:cxnSpLocks/>
                </p:cNvCxnSpPr>
                <p:nvPr/>
              </p:nvCxnSpPr>
              <p:spPr>
                <a:xfrm flipV="1">
                  <a:off x="5584451"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F5DC6BAB-C55C-E964-88C3-303AFDE37FEB}"/>
                    </a:ext>
                  </a:extLst>
                </p:cNvPr>
                <p:cNvCxnSpPr>
                  <a:cxnSpLocks/>
                </p:cNvCxnSpPr>
                <p:nvPr/>
              </p:nvCxnSpPr>
              <p:spPr>
                <a:xfrm flipV="1">
                  <a:off x="7141979"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grpSp>
          <p:cxnSp>
            <p:nvCxnSpPr>
              <p:cNvPr id="238" name="Straight Connector 237">
                <a:extLst>
                  <a:ext uri="{FF2B5EF4-FFF2-40B4-BE49-F238E27FC236}">
                    <a16:creationId xmlns:a16="http://schemas.microsoft.com/office/drawing/2014/main" id="{7A9AF2E4-9057-0E5E-997D-E9A88DAE95E6}"/>
                  </a:ext>
                </a:extLst>
              </p:cNvPr>
              <p:cNvCxnSpPr>
                <a:cxnSpLocks/>
              </p:cNvCxnSpPr>
              <p:nvPr/>
            </p:nvCxnSpPr>
            <p:spPr>
              <a:xfrm>
                <a:off x="2135695" y="4824161"/>
                <a:ext cx="5397405"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grpSp>
        <p:sp>
          <p:nvSpPr>
            <p:cNvPr id="236" name="TextBox 235">
              <a:extLst>
                <a:ext uri="{FF2B5EF4-FFF2-40B4-BE49-F238E27FC236}">
                  <a16:creationId xmlns:a16="http://schemas.microsoft.com/office/drawing/2014/main" id="{5ABA3AE9-9011-4981-7B0B-CA4610C5DFA4}"/>
                </a:ext>
              </a:extLst>
            </p:cNvPr>
            <p:cNvSpPr txBox="1"/>
            <p:nvPr/>
          </p:nvSpPr>
          <p:spPr>
            <a:xfrm>
              <a:off x="757719" y="4762877"/>
              <a:ext cx="3672585" cy="457200"/>
            </a:xfrm>
            <a:prstGeom prst="rect">
              <a:avLst/>
            </a:prstGeom>
            <a:noFill/>
          </p:spPr>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mn-cs"/>
                </a:rPr>
                <a:t>global sense amplifier </a:t>
              </a:r>
            </a:p>
          </p:txBody>
        </p:sp>
      </p:grpSp>
      <p:sp>
        <p:nvSpPr>
          <p:cNvPr id="6" name="Rounded Rectangle 5">
            <a:extLst>
              <a:ext uri="{FF2B5EF4-FFF2-40B4-BE49-F238E27FC236}">
                <a16:creationId xmlns:a16="http://schemas.microsoft.com/office/drawing/2014/main" id="{117B82F0-39CB-672D-4A63-FCA8F25CBA11}"/>
              </a:ext>
            </a:extLst>
          </p:cNvPr>
          <p:cNvSpPr/>
          <p:nvPr/>
        </p:nvSpPr>
        <p:spPr>
          <a:xfrm>
            <a:off x="-13792" y="400229"/>
            <a:ext cx="9144000" cy="780739"/>
          </a:xfrm>
          <a:prstGeom prst="roundRect">
            <a:avLst>
              <a:gd name="adj" fmla="val 9020"/>
            </a:avLst>
          </a:prstGeom>
          <a:noFill/>
          <a:ln w="381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0" cap="none" spc="0" normalizeH="0" baseline="0" noProof="0" dirty="0">
                <a:ln>
                  <a:noFill/>
                </a:ln>
                <a:solidFill>
                  <a:srgbClr val="000000"/>
                </a:solidFill>
                <a:effectLst/>
                <a:uLnTx/>
                <a:uFillTx/>
                <a:latin typeface="Avenir Next" panose="020B0503020202020204" pitchFamily="34" charset="0"/>
                <a:ea typeface="+mn-ea"/>
                <a:cs typeface="+mn-cs"/>
              </a:rPr>
              <a:t>Enable narrower-width operations than a DRAM row</a:t>
            </a:r>
            <a:endParaRPr kumimoji="0" lang="en-US" sz="2600" b="1" i="0" u="sng" strike="noStrike" kern="0" cap="none" spc="0" normalizeH="0" baseline="0" noProof="0" dirty="0">
              <a:ln>
                <a:noFill/>
              </a:ln>
              <a:solidFill>
                <a:srgbClr val="000000"/>
              </a:solidFill>
              <a:effectLst/>
              <a:uLnTx/>
              <a:uFillTx/>
              <a:latin typeface="Avenir Next" panose="020B0503020202020204" pitchFamily="34" charset="0"/>
              <a:ea typeface="+mn-ea"/>
              <a:cs typeface="+mn-cs"/>
            </a:endParaRPr>
          </a:p>
        </p:txBody>
      </p:sp>
    </p:spTree>
    <p:extLst>
      <p:ext uri="{BB962C8B-B14F-4D97-AF65-F5344CB8AC3E}">
        <p14:creationId xmlns:p14="http://schemas.microsoft.com/office/powerpoint/2010/main" val="891724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2"/>
                                        </p:tgtEl>
                                        <p:attrNameLst>
                                          <p:attrName>style.visibility</p:attrName>
                                        </p:attrNameLst>
                                      </p:cBhvr>
                                      <p:to>
                                        <p:strVal val="visible"/>
                                      </p:to>
                                    </p:set>
                                    <p:animEffect transition="in" filter="fade">
                                      <p:cBhvr>
                                        <p:cTn id="10" dur="500"/>
                                        <p:tgtEl>
                                          <p:spTgt spid="212"/>
                                        </p:tgtEl>
                                      </p:cBhvr>
                                    </p:animEffect>
                                  </p:childTnLst>
                                </p:cTn>
                              </p:par>
                              <p:par>
                                <p:cTn id="11" presetID="22" presetClass="entr" presetSubtype="8" fill="hold" nodeType="withEffect">
                                  <p:stCondLst>
                                    <p:cond delay="0"/>
                                  </p:stCondLst>
                                  <p:childTnLst>
                                    <p:set>
                                      <p:cBhvr>
                                        <p:cTn id="12" dur="1" fill="hold">
                                          <p:stCondLst>
                                            <p:cond delay="0"/>
                                          </p:stCondLst>
                                        </p:cTn>
                                        <p:tgtEl>
                                          <p:spTgt spid="219"/>
                                        </p:tgtEl>
                                        <p:attrNameLst>
                                          <p:attrName>style.visibility</p:attrName>
                                        </p:attrNameLst>
                                      </p:cBhvr>
                                      <p:to>
                                        <p:strVal val="visible"/>
                                      </p:to>
                                    </p:set>
                                    <p:animEffect transition="in" filter="wipe(left)">
                                      <p:cBhvr>
                                        <p:cTn id="13" dur="500"/>
                                        <p:tgtEl>
                                          <p:spTgt spid="219"/>
                                        </p:tgtEl>
                                      </p:cBhvr>
                                    </p:animEffect>
                                  </p:childTnLst>
                                </p:cTn>
                              </p:par>
                              <p:par>
                                <p:cTn id="14" presetID="22" presetClass="entr" presetSubtype="1" fill="hold" nodeType="withEffect">
                                  <p:stCondLst>
                                    <p:cond delay="100"/>
                                  </p:stCondLst>
                                  <p:childTnLst>
                                    <p:set>
                                      <p:cBhvr>
                                        <p:cTn id="15" dur="1" fill="hold">
                                          <p:stCondLst>
                                            <p:cond delay="0"/>
                                          </p:stCondLst>
                                        </p:cTn>
                                        <p:tgtEl>
                                          <p:spTgt spid="220"/>
                                        </p:tgtEl>
                                        <p:attrNameLst>
                                          <p:attrName>style.visibility</p:attrName>
                                        </p:attrNameLst>
                                      </p:cBhvr>
                                      <p:to>
                                        <p:strVal val="visible"/>
                                      </p:to>
                                    </p:set>
                                    <p:animEffect transition="in" filter="wipe(up)">
                                      <p:cBhvr>
                                        <p:cTn id="16" dur="500"/>
                                        <p:tgtEl>
                                          <p:spTgt spid="220"/>
                                        </p:tgtEl>
                                      </p:cBhvr>
                                    </p:animEffect>
                                  </p:childTnLst>
                                </p:cTn>
                              </p:par>
                              <p:par>
                                <p:cTn id="17" presetID="22" presetClass="entr" presetSubtype="8" fill="hold" nodeType="withEffect">
                                  <p:stCondLst>
                                    <p:cond delay="0"/>
                                  </p:stCondLst>
                                  <p:childTnLst>
                                    <p:set>
                                      <p:cBhvr>
                                        <p:cTn id="18" dur="1" fill="hold">
                                          <p:stCondLst>
                                            <p:cond delay="0"/>
                                          </p:stCondLst>
                                        </p:cTn>
                                        <p:tgtEl>
                                          <p:spTgt spid="331"/>
                                        </p:tgtEl>
                                        <p:attrNameLst>
                                          <p:attrName>style.visibility</p:attrName>
                                        </p:attrNameLst>
                                      </p:cBhvr>
                                      <p:to>
                                        <p:strVal val="visible"/>
                                      </p:to>
                                    </p:set>
                                    <p:animEffect transition="in" filter="wipe(left)">
                                      <p:cBhvr>
                                        <p:cTn id="19" dur="500"/>
                                        <p:tgtEl>
                                          <p:spTgt spid="331"/>
                                        </p:tgtEl>
                                      </p:cBhvr>
                                    </p:animEffect>
                                  </p:childTnLst>
                                </p:cTn>
                              </p:par>
                              <p:par>
                                <p:cTn id="20" presetID="22" presetClass="entr" presetSubtype="8" fill="hold" nodeType="withEffect">
                                  <p:stCondLst>
                                    <p:cond delay="0"/>
                                  </p:stCondLst>
                                  <p:childTnLst>
                                    <p:set>
                                      <p:cBhvr>
                                        <p:cTn id="21" dur="1" fill="hold">
                                          <p:stCondLst>
                                            <p:cond delay="0"/>
                                          </p:stCondLst>
                                        </p:cTn>
                                        <p:tgtEl>
                                          <p:spTgt spid="363"/>
                                        </p:tgtEl>
                                        <p:attrNameLst>
                                          <p:attrName>style.visibility</p:attrName>
                                        </p:attrNameLst>
                                      </p:cBhvr>
                                      <p:to>
                                        <p:strVal val="visible"/>
                                      </p:to>
                                    </p:set>
                                    <p:animEffect transition="in" filter="wipe(left)">
                                      <p:cBhvr>
                                        <p:cTn id="22" dur="500"/>
                                        <p:tgtEl>
                                          <p:spTgt spid="363"/>
                                        </p:tgtEl>
                                      </p:cBhvr>
                                    </p:animEffect>
                                  </p:childTnLst>
                                </p:cTn>
                              </p:par>
                              <p:par>
                                <p:cTn id="23" presetID="22" presetClass="entr" presetSubtype="8" fill="hold" nodeType="withEffect">
                                  <p:stCondLst>
                                    <p:cond delay="0"/>
                                  </p:stCondLst>
                                  <p:childTnLst>
                                    <p:set>
                                      <p:cBhvr>
                                        <p:cTn id="24" dur="1" fill="hold">
                                          <p:stCondLst>
                                            <p:cond delay="0"/>
                                          </p:stCondLst>
                                        </p:cTn>
                                        <p:tgtEl>
                                          <p:spTgt spid="278"/>
                                        </p:tgtEl>
                                        <p:attrNameLst>
                                          <p:attrName>style.visibility</p:attrName>
                                        </p:attrNameLst>
                                      </p:cBhvr>
                                      <p:to>
                                        <p:strVal val="visible"/>
                                      </p:to>
                                    </p:set>
                                    <p:animEffect transition="in" filter="wipe(left)">
                                      <p:cBhvr>
                                        <p:cTn id="25" dur="500"/>
                                        <p:tgtEl>
                                          <p:spTgt spid="278"/>
                                        </p:tgtEl>
                                      </p:cBhvr>
                                    </p:animEffect>
                                  </p:childTnLst>
                                </p:cTn>
                              </p:par>
                              <p:par>
                                <p:cTn id="26" presetID="22" presetClass="entr" presetSubtype="1" fill="hold" nodeType="withEffect">
                                  <p:stCondLst>
                                    <p:cond delay="0"/>
                                  </p:stCondLst>
                                  <p:childTnLst>
                                    <p:set>
                                      <p:cBhvr>
                                        <p:cTn id="27" dur="1" fill="hold">
                                          <p:stCondLst>
                                            <p:cond delay="0"/>
                                          </p:stCondLst>
                                        </p:cTn>
                                        <p:tgtEl>
                                          <p:spTgt spid="221"/>
                                        </p:tgtEl>
                                        <p:attrNameLst>
                                          <p:attrName>style.visibility</p:attrName>
                                        </p:attrNameLst>
                                      </p:cBhvr>
                                      <p:to>
                                        <p:strVal val="visible"/>
                                      </p:to>
                                    </p:set>
                                    <p:animEffect transition="in" filter="wipe(up)">
                                      <p:cBhvr>
                                        <p:cTn id="28" dur="500"/>
                                        <p:tgtEl>
                                          <p:spTgt spid="221"/>
                                        </p:tgtEl>
                                      </p:cBhvr>
                                    </p:animEffect>
                                  </p:childTnLst>
                                </p:cTn>
                              </p:par>
                              <p:par>
                                <p:cTn id="29" presetID="22" presetClass="entr" presetSubtype="8" fill="hold" nodeType="withEffect">
                                  <p:stCondLst>
                                    <p:cond delay="0"/>
                                  </p:stCondLst>
                                  <p:childTnLst>
                                    <p:set>
                                      <p:cBhvr>
                                        <p:cTn id="30" dur="1" fill="hold">
                                          <p:stCondLst>
                                            <p:cond delay="0"/>
                                          </p:stCondLst>
                                        </p:cTn>
                                        <p:tgtEl>
                                          <p:spTgt spid="339"/>
                                        </p:tgtEl>
                                        <p:attrNameLst>
                                          <p:attrName>style.visibility</p:attrName>
                                        </p:attrNameLst>
                                      </p:cBhvr>
                                      <p:to>
                                        <p:strVal val="visible"/>
                                      </p:to>
                                    </p:set>
                                    <p:animEffect transition="in" filter="wipe(left)">
                                      <p:cBhvr>
                                        <p:cTn id="31" dur="500"/>
                                        <p:tgtEl>
                                          <p:spTgt spid="339"/>
                                        </p:tgtEl>
                                      </p:cBhvr>
                                    </p:animEffect>
                                  </p:childTnLst>
                                </p:cTn>
                              </p:par>
                              <p:par>
                                <p:cTn id="32" presetID="22" presetClass="entr" presetSubtype="8" fill="hold" nodeType="withEffect">
                                  <p:stCondLst>
                                    <p:cond delay="0"/>
                                  </p:stCondLst>
                                  <p:childTnLst>
                                    <p:set>
                                      <p:cBhvr>
                                        <p:cTn id="33" dur="1" fill="hold">
                                          <p:stCondLst>
                                            <p:cond delay="0"/>
                                          </p:stCondLst>
                                        </p:cTn>
                                        <p:tgtEl>
                                          <p:spTgt spid="371"/>
                                        </p:tgtEl>
                                        <p:attrNameLst>
                                          <p:attrName>style.visibility</p:attrName>
                                        </p:attrNameLst>
                                      </p:cBhvr>
                                      <p:to>
                                        <p:strVal val="visible"/>
                                      </p:to>
                                    </p:set>
                                    <p:animEffect transition="in" filter="wipe(left)">
                                      <p:cBhvr>
                                        <p:cTn id="34" dur="500"/>
                                        <p:tgtEl>
                                          <p:spTgt spid="371"/>
                                        </p:tgtEl>
                                      </p:cBhvr>
                                    </p:animEffect>
                                  </p:childTnLst>
                                </p:cTn>
                              </p:par>
                              <p:par>
                                <p:cTn id="35" presetID="22" presetClass="entr" presetSubtype="8" fill="hold" nodeType="withEffect">
                                  <p:stCondLst>
                                    <p:cond delay="0"/>
                                  </p:stCondLst>
                                  <p:childTnLst>
                                    <p:set>
                                      <p:cBhvr>
                                        <p:cTn id="36" dur="1" fill="hold">
                                          <p:stCondLst>
                                            <p:cond delay="0"/>
                                          </p:stCondLst>
                                        </p:cTn>
                                        <p:tgtEl>
                                          <p:spTgt spid="286"/>
                                        </p:tgtEl>
                                        <p:attrNameLst>
                                          <p:attrName>style.visibility</p:attrName>
                                        </p:attrNameLst>
                                      </p:cBhvr>
                                      <p:to>
                                        <p:strVal val="visible"/>
                                      </p:to>
                                    </p:set>
                                    <p:animEffect transition="in" filter="wipe(left)">
                                      <p:cBhvr>
                                        <p:cTn id="37" dur="500"/>
                                        <p:tgtEl>
                                          <p:spTgt spid="286"/>
                                        </p:tgtEl>
                                      </p:cBhvr>
                                    </p:animEffect>
                                  </p:childTnLst>
                                </p:cTn>
                              </p:par>
                              <p:par>
                                <p:cTn id="38" presetID="22" presetClass="entr" presetSubtype="1" fill="hold" nodeType="withEffect">
                                  <p:stCondLst>
                                    <p:cond delay="0"/>
                                  </p:stCondLst>
                                  <p:childTnLst>
                                    <p:set>
                                      <p:cBhvr>
                                        <p:cTn id="39" dur="1" fill="hold">
                                          <p:stCondLst>
                                            <p:cond delay="0"/>
                                          </p:stCondLst>
                                        </p:cTn>
                                        <p:tgtEl>
                                          <p:spTgt spid="225"/>
                                        </p:tgtEl>
                                        <p:attrNameLst>
                                          <p:attrName>style.visibility</p:attrName>
                                        </p:attrNameLst>
                                      </p:cBhvr>
                                      <p:to>
                                        <p:strVal val="visible"/>
                                      </p:to>
                                    </p:set>
                                    <p:animEffect transition="in" filter="wipe(up)">
                                      <p:cBhvr>
                                        <p:cTn id="40" dur="500"/>
                                        <p:tgtEl>
                                          <p:spTgt spid="2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D7B71D5-710A-6F8A-EC9D-612EC4135D5F}"/>
              </a:ext>
            </a:extLst>
          </p:cNvPr>
          <p:cNvGrpSpPr/>
          <p:nvPr/>
        </p:nvGrpSpPr>
        <p:grpSpPr>
          <a:xfrm>
            <a:off x="1627786" y="1663010"/>
            <a:ext cx="1414038" cy="1414038"/>
            <a:chOff x="4876800" y="1600199"/>
            <a:chExt cx="2819401" cy="2819401"/>
          </a:xfrm>
        </p:grpSpPr>
        <p:grpSp>
          <p:nvGrpSpPr>
            <p:cNvPr id="9" name="Group 8">
              <a:extLst>
                <a:ext uri="{FF2B5EF4-FFF2-40B4-BE49-F238E27FC236}">
                  <a16:creationId xmlns:a16="http://schemas.microsoft.com/office/drawing/2014/main" id="{145ADD40-8DAC-4AB7-793E-4189F586BDCC}"/>
                </a:ext>
              </a:extLst>
            </p:cNvPr>
            <p:cNvGrpSpPr/>
            <p:nvPr/>
          </p:nvGrpSpPr>
          <p:grpSpPr>
            <a:xfrm>
              <a:off x="5486400" y="3962400"/>
              <a:ext cx="2209800" cy="457200"/>
              <a:chOff x="5486400" y="3962400"/>
              <a:chExt cx="2209800" cy="457200"/>
            </a:xfrm>
          </p:grpSpPr>
          <p:sp>
            <p:nvSpPr>
              <p:cNvPr id="54" name="DRAM">
                <a:extLst>
                  <a:ext uri="{FF2B5EF4-FFF2-40B4-BE49-F238E27FC236}">
                    <a16:creationId xmlns:a16="http://schemas.microsoft.com/office/drawing/2014/main" id="{08113822-EBA6-BEEA-B6CF-1BB51723AD54}"/>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5" name="DRAM">
                <a:extLst>
                  <a:ext uri="{FF2B5EF4-FFF2-40B4-BE49-F238E27FC236}">
                    <a16:creationId xmlns:a16="http://schemas.microsoft.com/office/drawing/2014/main" id="{68D9188F-8773-604F-6441-0EC444051EB5}"/>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6" name="DRAM">
                <a:extLst>
                  <a:ext uri="{FF2B5EF4-FFF2-40B4-BE49-F238E27FC236}">
                    <a16:creationId xmlns:a16="http://schemas.microsoft.com/office/drawing/2014/main" id="{6C78EF99-BDA4-000F-B88D-38CEDCE77A07}"/>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7" name="DRAM">
                <a:extLst>
                  <a:ext uri="{FF2B5EF4-FFF2-40B4-BE49-F238E27FC236}">
                    <a16:creationId xmlns:a16="http://schemas.microsoft.com/office/drawing/2014/main" id="{E3516A6C-5911-CA9C-8438-40239A9300BB}"/>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8" name="DRAM">
                <a:extLst>
                  <a:ext uri="{FF2B5EF4-FFF2-40B4-BE49-F238E27FC236}">
                    <a16:creationId xmlns:a16="http://schemas.microsoft.com/office/drawing/2014/main" id="{2C2DA7A3-1EB8-D977-F203-00FC7BC1A975}"/>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0" name="Group 9">
              <a:extLst>
                <a:ext uri="{FF2B5EF4-FFF2-40B4-BE49-F238E27FC236}">
                  <a16:creationId xmlns:a16="http://schemas.microsoft.com/office/drawing/2014/main" id="{94DD0A41-3448-75B2-A331-5F1DCD56A2EC}"/>
                </a:ext>
              </a:extLst>
            </p:cNvPr>
            <p:cNvGrpSpPr/>
            <p:nvPr/>
          </p:nvGrpSpPr>
          <p:grpSpPr>
            <a:xfrm>
              <a:off x="4876800" y="1600200"/>
              <a:ext cx="457200" cy="2209800"/>
              <a:chOff x="4876800" y="1600200"/>
              <a:chExt cx="457200" cy="2209800"/>
            </a:xfrm>
          </p:grpSpPr>
          <p:sp>
            <p:nvSpPr>
              <p:cNvPr id="49" name="DRAM">
                <a:extLst>
                  <a:ext uri="{FF2B5EF4-FFF2-40B4-BE49-F238E27FC236}">
                    <a16:creationId xmlns:a16="http://schemas.microsoft.com/office/drawing/2014/main" id="{5ADA0A14-531E-5BD8-8FD4-F6317FEB7F36}"/>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0" name="DRAM">
                <a:extLst>
                  <a:ext uri="{FF2B5EF4-FFF2-40B4-BE49-F238E27FC236}">
                    <a16:creationId xmlns:a16="http://schemas.microsoft.com/office/drawing/2014/main" id="{539CBE42-BEAD-57E8-EE95-0650BB7A87AD}"/>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1" name="DRAM">
                <a:extLst>
                  <a:ext uri="{FF2B5EF4-FFF2-40B4-BE49-F238E27FC236}">
                    <a16:creationId xmlns:a16="http://schemas.microsoft.com/office/drawing/2014/main" id="{8EDF89D6-E315-3E8E-81C4-3039A5DF39BA}"/>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2" name="DRAM">
                <a:extLst>
                  <a:ext uri="{FF2B5EF4-FFF2-40B4-BE49-F238E27FC236}">
                    <a16:creationId xmlns:a16="http://schemas.microsoft.com/office/drawing/2014/main" id="{C334229F-128E-DBA9-F5A7-0C1B8468429F}"/>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3" name="DRAM">
                <a:extLst>
                  <a:ext uri="{FF2B5EF4-FFF2-40B4-BE49-F238E27FC236}">
                    <a16:creationId xmlns:a16="http://schemas.microsoft.com/office/drawing/2014/main" id="{4CF44E52-958E-C9D5-98C9-B54F3DBCA04F}"/>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 name="Group 10">
              <a:extLst>
                <a:ext uri="{FF2B5EF4-FFF2-40B4-BE49-F238E27FC236}">
                  <a16:creationId xmlns:a16="http://schemas.microsoft.com/office/drawing/2014/main" id="{CD2FFD17-6BDD-A936-46CC-F92D905CE9B7}"/>
                </a:ext>
              </a:extLst>
            </p:cNvPr>
            <p:cNvGrpSpPr/>
            <p:nvPr/>
          </p:nvGrpSpPr>
          <p:grpSpPr>
            <a:xfrm>
              <a:off x="5676900" y="1600199"/>
              <a:ext cx="1828800" cy="2362201"/>
              <a:chOff x="5676900" y="1170708"/>
              <a:chExt cx="1828800" cy="2791692"/>
            </a:xfrm>
          </p:grpSpPr>
          <p:cxnSp>
            <p:nvCxnSpPr>
              <p:cNvPr id="44" name="Straight Connector 43">
                <a:extLst>
                  <a:ext uri="{FF2B5EF4-FFF2-40B4-BE49-F238E27FC236}">
                    <a16:creationId xmlns:a16="http://schemas.microsoft.com/office/drawing/2014/main" id="{47982167-B393-BEBF-D0E6-60AE4452DB55}"/>
                  </a:ext>
                </a:extLst>
              </p:cNvPr>
              <p:cNvCxnSpPr>
                <a:cxnSpLocks/>
                <a:stCxn id="14" idx="0"/>
                <a:endCxn id="54"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CAE485E-07E5-1852-1FA5-8B77F4343A36}"/>
                  </a:ext>
                </a:extLst>
              </p:cNvPr>
              <p:cNvCxnSpPr>
                <a:cxnSpLocks/>
                <a:stCxn id="16" idx="0"/>
                <a:endCxn id="56"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F51F5A0-9936-DAC3-1A8B-823F41DF483A}"/>
                  </a:ext>
                </a:extLst>
              </p:cNvPr>
              <p:cNvCxnSpPr>
                <a:cxnSpLocks/>
                <a:stCxn id="17" idx="0"/>
                <a:endCxn id="57"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278CBE3-F678-3C09-8430-9732ADA562C8}"/>
                  </a:ext>
                </a:extLst>
              </p:cNvPr>
              <p:cNvCxnSpPr>
                <a:cxnSpLocks/>
                <a:stCxn id="18" idx="0"/>
                <a:endCxn id="58"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BC4BBBD-04C0-0406-C150-CEAD9F531385}"/>
                  </a:ext>
                </a:extLst>
              </p:cNvPr>
              <p:cNvCxnSpPr>
                <a:cxnSpLocks/>
                <a:stCxn id="15" idx="0"/>
                <a:endCxn id="55"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71782411-45D5-E378-555E-C520B6D4601A}"/>
                </a:ext>
              </a:extLst>
            </p:cNvPr>
            <p:cNvGrpSpPr/>
            <p:nvPr/>
          </p:nvGrpSpPr>
          <p:grpSpPr>
            <a:xfrm>
              <a:off x="5334000" y="1790700"/>
              <a:ext cx="2362201" cy="1828800"/>
              <a:chOff x="5333998" y="1790700"/>
              <a:chExt cx="2791691" cy="1828800"/>
            </a:xfrm>
          </p:grpSpPr>
          <p:cxnSp>
            <p:nvCxnSpPr>
              <p:cNvPr id="39" name="Straight Connector 38">
                <a:extLst>
                  <a:ext uri="{FF2B5EF4-FFF2-40B4-BE49-F238E27FC236}">
                    <a16:creationId xmlns:a16="http://schemas.microsoft.com/office/drawing/2014/main" id="{0973E1E4-F7EB-DF78-3A95-D481E2615AA9}"/>
                  </a:ext>
                </a:extLst>
              </p:cNvPr>
              <p:cNvCxnSpPr>
                <a:cxnSpLocks/>
                <a:stCxn id="18" idx="6"/>
                <a:endCxn id="49"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6D3709A-6EC3-9DEC-74CE-BB8D1A9AF911}"/>
                  </a:ext>
                </a:extLst>
              </p:cNvPr>
              <p:cNvCxnSpPr>
                <a:cxnSpLocks/>
                <a:stCxn id="23" idx="6"/>
                <a:endCxn id="50"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F96F3CD-FF35-33CD-C579-63D1293EA05B}"/>
                  </a:ext>
                </a:extLst>
              </p:cNvPr>
              <p:cNvCxnSpPr>
                <a:cxnSpLocks/>
                <a:stCxn id="28" idx="6"/>
                <a:endCxn id="51"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8A65AB5-1AAE-F2B4-44B1-07375B5861A7}"/>
                  </a:ext>
                </a:extLst>
              </p:cNvPr>
              <p:cNvCxnSpPr>
                <a:cxnSpLocks/>
                <a:stCxn id="33" idx="6"/>
                <a:endCxn id="52"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A185ED2-1506-90C3-8575-3E012A8B6A67}"/>
                  </a:ext>
                </a:extLst>
              </p:cNvPr>
              <p:cNvCxnSpPr>
                <a:cxnSpLocks/>
                <a:stCxn id="38" idx="6"/>
                <a:endCxn id="53"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25C37A37-CAC8-FCB0-14D4-C955F03DABD6}"/>
                </a:ext>
              </a:extLst>
            </p:cNvPr>
            <p:cNvGrpSpPr/>
            <p:nvPr/>
          </p:nvGrpSpPr>
          <p:grpSpPr>
            <a:xfrm>
              <a:off x="5486400" y="1600200"/>
              <a:ext cx="2209800" cy="2209800"/>
              <a:chOff x="5486400" y="1600200"/>
              <a:chExt cx="2209800" cy="2209800"/>
            </a:xfrm>
          </p:grpSpPr>
          <p:sp>
            <p:nvSpPr>
              <p:cNvPr id="14" name="Oval 13">
                <a:extLst>
                  <a:ext uri="{FF2B5EF4-FFF2-40B4-BE49-F238E27FC236}">
                    <a16:creationId xmlns:a16="http://schemas.microsoft.com/office/drawing/2014/main" id="{B73AAB57-DD3D-42A4-FE36-9B219618DE9B}"/>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 name="Oval 14">
                <a:extLst>
                  <a:ext uri="{FF2B5EF4-FFF2-40B4-BE49-F238E27FC236}">
                    <a16:creationId xmlns:a16="http://schemas.microsoft.com/office/drawing/2014/main" id="{036E9649-3335-5F8F-DFF0-5AFE26CD6FF6}"/>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 name="Oval 15">
                <a:extLst>
                  <a:ext uri="{FF2B5EF4-FFF2-40B4-BE49-F238E27FC236}">
                    <a16:creationId xmlns:a16="http://schemas.microsoft.com/office/drawing/2014/main" id="{3EDFF40E-4CDA-C1C4-26E4-3A4743C945D9}"/>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 name="Oval 16">
                <a:extLst>
                  <a:ext uri="{FF2B5EF4-FFF2-40B4-BE49-F238E27FC236}">
                    <a16:creationId xmlns:a16="http://schemas.microsoft.com/office/drawing/2014/main" id="{FC9B8174-13B5-9FC9-CC64-F927B63B7F63}"/>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 name="Oval 17">
                <a:extLst>
                  <a:ext uri="{FF2B5EF4-FFF2-40B4-BE49-F238E27FC236}">
                    <a16:creationId xmlns:a16="http://schemas.microsoft.com/office/drawing/2014/main" id="{1C185B49-15D7-6C43-2FA2-1FBFBAB28ACC}"/>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 name="Oval 18">
                <a:extLst>
                  <a:ext uri="{FF2B5EF4-FFF2-40B4-BE49-F238E27FC236}">
                    <a16:creationId xmlns:a16="http://schemas.microsoft.com/office/drawing/2014/main" id="{9C9D2251-A141-4961-93C9-15C78D5167A9}"/>
                  </a:ext>
                </a:extLst>
              </p:cNvPr>
              <p:cNvSpPr/>
              <p:nvPr/>
            </p:nvSpPr>
            <p:spPr>
              <a:xfrm>
                <a:off x="5486400" y="20574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 name="Oval 19">
                <a:extLst>
                  <a:ext uri="{FF2B5EF4-FFF2-40B4-BE49-F238E27FC236}">
                    <a16:creationId xmlns:a16="http://schemas.microsoft.com/office/drawing/2014/main" id="{36404C5A-4466-D925-5219-3044FAFBAF41}"/>
                  </a:ext>
                </a:extLst>
              </p:cNvPr>
              <p:cNvSpPr/>
              <p:nvPr/>
            </p:nvSpPr>
            <p:spPr>
              <a:xfrm>
                <a:off x="5943600" y="20574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 name="Oval 20">
                <a:extLst>
                  <a:ext uri="{FF2B5EF4-FFF2-40B4-BE49-F238E27FC236}">
                    <a16:creationId xmlns:a16="http://schemas.microsoft.com/office/drawing/2014/main" id="{A96CDC81-E151-0540-4A56-33ACEAE7DB4D}"/>
                  </a:ext>
                </a:extLst>
              </p:cNvPr>
              <p:cNvSpPr/>
              <p:nvPr/>
            </p:nvSpPr>
            <p:spPr>
              <a:xfrm>
                <a:off x="6400800" y="20574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2" name="Oval 21">
                <a:extLst>
                  <a:ext uri="{FF2B5EF4-FFF2-40B4-BE49-F238E27FC236}">
                    <a16:creationId xmlns:a16="http://schemas.microsoft.com/office/drawing/2014/main" id="{004F0346-A72C-797B-7F6D-767E332D697F}"/>
                  </a:ext>
                </a:extLst>
              </p:cNvPr>
              <p:cNvSpPr/>
              <p:nvPr/>
            </p:nvSpPr>
            <p:spPr>
              <a:xfrm>
                <a:off x="68580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3" name="Oval 22">
                <a:extLst>
                  <a:ext uri="{FF2B5EF4-FFF2-40B4-BE49-F238E27FC236}">
                    <a16:creationId xmlns:a16="http://schemas.microsoft.com/office/drawing/2014/main" id="{252FDEC4-9A89-24F2-E113-3FFC7015E6AB}"/>
                  </a:ext>
                </a:extLst>
              </p:cNvPr>
              <p:cNvSpPr/>
              <p:nvPr/>
            </p:nvSpPr>
            <p:spPr>
              <a:xfrm>
                <a:off x="7315200" y="20574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 name="Oval 23">
                <a:extLst>
                  <a:ext uri="{FF2B5EF4-FFF2-40B4-BE49-F238E27FC236}">
                    <a16:creationId xmlns:a16="http://schemas.microsoft.com/office/drawing/2014/main" id="{AE319149-A514-56AF-D1F1-09B72C618A73}"/>
                  </a:ext>
                </a:extLst>
              </p:cNvPr>
              <p:cNvSpPr/>
              <p:nvPr/>
            </p:nvSpPr>
            <p:spPr>
              <a:xfrm>
                <a:off x="5486400" y="2514600"/>
                <a:ext cx="381000" cy="381000"/>
              </a:xfrm>
              <a:prstGeom prst="ellipse">
                <a:avLst/>
              </a:prstGeom>
              <a:solidFill>
                <a:schemeClr val="accent2">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5" name="Oval 24">
                <a:extLst>
                  <a:ext uri="{FF2B5EF4-FFF2-40B4-BE49-F238E27FC236}">
                    <a16:creationId xmlns:a16="http://schemas.microsoft.com/office/drawing/2014/main" id="{71DF6166-E7B5-3C36-677A-966BDA0B28EC}"/>
                  </a:ext>
                </a:extLst>
              </p:cNvPr>
              <p:cNvSpPr/>
              <p:nvPr/>
            </p:nvSpPr>
            <p:spPr>
              <a:xfrm>
                <a:off x="5943600" y="2514600"/>
                <a:ext cx="381000" cy="381000"/>
              </a:xfrm>
              <a:prstGeom prst="ellipse">
                <a:avLst/>
              </a:prstGeom>
              <a:solidFill>
                <a:schemeClr val="accent2">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 name="Oval 25">
                <a:extLst>
                  <a:ext uri="{FF2B5EF4-FFF2-40B4-BE49-F238E27FC236}">
                    <a16:creationId xmlns:a16="http://schemas.microsoft.com/office/drawing/2014/main" id="{2D751B7B-9E7E-5198-582D-C15F27E345D1}"/>
                  </a:ext>
                </a:extLst>
              </p:cNvPr>
              <p:cNvSpPr/>
              <p:nvPr/>
            </p:nvSpPr>
            <p:spPr>
              <a:xfrm>
                <a:off x="6400800" y="2514600"/>
                <a:ext cx="381000" cy="381000"/>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 name="Oval 26">
                <a:extLst>
                  <a:ext uri="{FF2B5EF4-FFF2-40B4-BE49-F238E27FC236}">
                    <a16:creationId xmlns:a16="http://schemas.microsoft.com/office/drawing/2014/main" id="{CCF149F1-08F4-6F9B-93F0-0883026C9439}"/>
                  </a:ext>
                </a:extLst>
              </p:cNvPr>
              <p:cNvSpPr/>
              <p:nvPr/>
            </p:nvSpPr>
            <p:spPr>
              <a:xfrm>
                <a:off x="68580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 name="Oval 27">
                <a:extLst>
                  <a:ext uri="{FF2B5EF4-FFF2-40B4-BE49-F238E27FC236}">
                    <a16:creationId xmlns:a16="http://schemas.microsoft.com/office/drawing/2014/main" id="{69954C2B-8BC4-E019-20D1-818FEE787E36}"/>
                  </a:ext>
                </a:extLst>
              </p:cNvPr>
              <p:cNvSpPr/>
              <p:nvPr/>
            </p:nvSpPr>
            <p:spPr>
              <a:xfrm>
                <a:off x="7315200" y="2514600"/>
                <a:ext cx="381000" cy="381000"/>
              </a:xfrm>
              <a:prstGeom prst="ellipse">
                <a:avLst/>
              </a:prstGeom>
              <a:solidFill>
                <a:schemeClr val="accent2">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 name="Oval 28">
                <a:extLst>
                  <a:ext uri="{FF2B5EF4-FFF2-40B4-BE49-F238E27FC236}">
                    <a16:creationId xmlns:a16="http://schemas.microsoft.com/office/drawing/2014/main" id="{94767795-63AE-4358-92FA-6ACBC8FB876E}"/>
                  </a:ext>
                </a:extLst>
              </p:cNvPr>
              <p:cNvSpPr/>
              <p:nvPr/>
            </p:nvSpPr>
            <p:spPr>
              <a:xfrm>
                <a:off x="5486400" y="29718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 name="Oval 29">
                <a:extLst>
                  <a:ext uri="{FF2B5EF4-FFF2-40B4-BE49-F238E27FC236}">
                    <a16:creationId xmlns:a16="http://schemas.microsoft.com/office/drawing/2014/main" id="{113EA8DF-82CD-EB35-6278-9557BBF25D19}"/>
                  </a:ext>
                </a:extLst>
              </p:cNvPr>
              <p:cNvSpPr/>
              <p:nvPr/>
            </p:nvSpPr>
            <p:spPr>
              <a:xfrm>
                <a:off x="5943600" y="29718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 name="Oval 30">
                <a:extLst>
                  <a:ext uri="{FF2B5EF4-FFF2-40B4-BE49-F238E27FC236}">
                    <a16:creationId xmlns:a16="http://schemas.microsoft.com/office/drawing/2014/main" id="{AA77119B-7743-B690-9465-CC9E51CE4444}"/>
                  </a:ext>
                </a:extLst>
              </p:cNvPr>
              <p:cNvSpPr/>
              <p:nvPr/>
            </p:nvSpPr>
            <p:spPr>
              <a:xfrm>
                <a:off x="6400800" y="29718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 name="Oval 31">
                <a:extLst>
                  <a:ext uri="{FF2B5EF4-FFF2-40B4-BE49-F238E27FC236}">
                    <a16:creationId xmlns:a16="http://schemas.microsoft.com/office/drawing/2014/main" id="{33334385-AB59-960E-A3E5-9501EADAA33F}"/>
                  </a:ext>
                </a:extLst>
              </p:cNvPr>
              <p:cNvSpPr/>
              <p:nvPr/>
            </p:nvSpPr>
            <p:spPr>
              <a:xfrm>
                <a:off x="68580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 name="Oval 32">
                <a:extLst>
                  <a:ext uri="{FF2B5EF4-FFF2-40B4-BE49-F238E27FC236}">
                    <a16:creationId xmlns:a16="http://schemas.microsoft.com/office/drawing/2014/main" id="{991F5CFB-03F2-DC89-41BB-37ACAD3A39FE}"/>
                  </a:ext>
                </a:extLst>
              </p:cNvPr>
              <p:cNvSpPr/>
              <p:nvPr/>
            </p:nvSpPr>
            <p:spPr>
              <a:xfrm>
                <a:off x="7315200" y="29718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 name="Oval 33">
                <a:extLst>
                  <a:ext uri="{FF2B5EF4-FFF2-40B4-BE49-F238E27FC236}">
                    <a16:creationId xmlns:a16="http://schemas.microsoft.com/office/drawing/2014/main" id="{AFA70928-8DA2-5560-5DD5-558045D02F98}"/>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 name="Oval 34">
                <a:extLst>
                  <a:ext uri="{FF2B5EF4-FFF2-40B4-BE49-F238E27FC236}">
                    <a16:creationId xmlns:a16="http://schemas.microsoft.com/office/drawing/2014/main" id="{FB809510-8147-E025-EEB8-8819A6D6FBD8}"/>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 name="Oval 35">
                <a:extLst>
                  <a:ext uri="{FF2B5EF4-FFF2-40B4-BE49-F238E27FC236}">
                    <a16:creationId xmlns:a16="http://schemas.microsoft.com/office/drawing/2014/main" id="{D2F18ED2-E5E5-8B3D-481D-C15B8FC6951D}"/>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 name="Oval 36">
                <a:extLst>
                  <a:ext uri="{FF2B5EF4-FFF2-40B4-BE49-F238E27FC236}">
                    <a16:creationId xmlns:a16="http://schemas.microsoft.com/office/drawing/2014/main" id="{DB7EC374-9A92-B410-2846-F5A581E96D11}"/>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8" name="Oval 37">
                <a:extLst>
                  <a:ext uri="{FF2B5EF4-FFF2-40B4-BE49-F238E27FC236}">
                    <a16:creationId xmlns:a16="http://schemas.microsoft.com/office/drawing/2014/main" id="{C1CF4DD4-8671-73B0-4595-F5CF16D14DF9}"/>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59" name="Group 58">
            <a:extLst>
              <a:ext uri="{FF2B5EF4-FFF2-40B4-BE49-F238E27FC236}">
                <a16:creationId xmlns:a16="http://schemas.microsoft.com/office/drawing/2014/main" id="{40794F95-87E5-0B79-8F49-F492B394493A}"/>
              </a:ext>
            </a:extLst>
          </p:cNvPr>
          <p:cNvGrpSpPr/>
          <p:nvPr/>
        </p:nvGrpSpPr>
        <p:grpSpPr>
          <a:xfrm>
            <a:off x="3185314" y="1663010"/>
            <a:ext cx="1414038" cy="1414038"/>
            <a:chOff x="4876800" y="1600199"/>
            <a:chExt cx="2819401" cy="2819401"/>
          </a:xfrm>
        </p:grpSpPr>
        <p:grpSp>
          <p:nvGrpSpPr>
            <p:cNvPr id="60" name="Group 59">
              <a:extLst>
                <a:ext uri="{FF2B5EF4-FFF2-40B4-BE49-F238E27FC236}">
                  <a16:creationId xmlns:a16="http://schemas.microsoft.com/office/drawing/2014/main" id="{97CD8AF8-689F-7235-F72C-8461333387F6}"/>
                </a:ext>
              </a:extLst>
            </p:cNvPr>
            <p:cNvGrpSpPr/>
            <p:nvPr/>
          </p:nvGrpSpPr>
          <p:grpSpPr>
            <a:xfrm>
              <a:off x="5486400" y="3962400"/>
              <a:ext cx="2209800" cy="457200"/>
              <a:chOff x="5486400" y="3962400"/>
              <a:chExt cx="2209800" cy="457200"/>
            </a:xfrm>
          </p:grpSpPr>
          <p:sp>
            <p:nvSpPr>
              <p:cNvPr id="105" name="DRAM">
                <a:extLst>
                  <a:ext uri="{FF2B5EF4-FFF2-40B4-BE49-F238E27FC236}">
                    <a16:creationId xmlns:a16="http://schemas.microsoft.com/office/drawing/2014/main" id="{409F785F-8AD8-92CD-60AC-6BF9A4F72D37}"/>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6" name="DRAM">
                <a:extLst>
                  <a:ext uri="{FF2B5EF4-FFF2-40B4-BE49-F238E27FC236}">
                    <a16:creationId xmlns:a16="http://schemas.microsoft.com/office/drawing/2014/main" id="{0B03D9C7-AF50-CE3F-684D-30F40D5916EF}"/>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7" name="DRAM">
                <a:extLst>
                  <a:ext uri="{FF2B5EF4-FFF2-40B4-BE49-F238E27FC236}">
                    <a16:creationId xmlns:a16="http://schemas.microsoft.com/office/drawing/2014/main" id="{E41C9139-9E9B-72CD-FD27-6CB15407A158}"/>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8" name="DRAM">
                <a:extLst>
                  <a:ext uri="{FF2B5EF4-FFF2-40B4-BE49-F238E27FC236}">
                    <a16:creationId xmlns:a16="http://schemas.microsoft.com/office/drawing/2014/main" id="{CFD0D982-3EA8-3573-DE64-B9B92F5C942C}"/>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9" name="DRAM">
                <a:extLst>
                  <a:ext uri="{FF2B5EF4-FFF2-40B4-BE49-F238E27FC236}">
                    <a16:creationId xmlns:a16="http://schemas.microsoft.com/office/drawing/2014/main" id="{04C27DF3-24DF-3E8C-FFE9-F247D23270A1}"/>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61" name="Group 60">
              <a:extLst>
                <a:ext uri="{FF2B5EF4-FFF2-40B4-BE49-F238E27FC236}">
                  <a16:creationId xmlns:a16="http://schemas.microsoft.com/office/drawing/2014/main" id="{2148CD67-332C-F51A-988E-2611D4010668}"/>
                </a:ext>
              </a:extLst>
            </p:cNvPr>
            <p:cNvGrpSpPr/>
            <p:nvPr/>
          </p:nvGrpSpPr>
          <p:grpSpPr>
            <a:xfrm>
              <a:off x="4876800" y="1600200"/>
              <a:ext cx="457200" cy="2209800"/>
              <a:chOff x="4876800" y="1600200"/>
              <a:chExt cx="457200" cy="2209800"/>
            </a:xfrm>
          </p:grpSpPr>
          <p:sp>
            <p:nvSpPr>
              <p:cNvPr id="100" name="DRAM">
                <a:extLst>
                  <a:ext uri="{FF2B5EF4-FFF2-40B4-BE49-F238E27FC236}">
                    <a16:creationId xmlns:a16="http://schemas.microsoft.com/office/drawing/2014/main" id="{53133863-A8A6-7C24-65D5-1675607CF4AC}"/>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1" name="DRAM">
                <a:extLst>
                  <a:ext uri="{FF2B5EF4-FFF2-40B4-BE49-F238E27FC236}">
                    <a16:creationId xmlns:a16="http://schemas.microsoft.com/office/drawing/2014/main" id="{0BA01B15-9F60-761D-67BF-612AF92BAB88}"/>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2" name="DRAM">
                <a:extLst>
                  <a:ext uri="{FF2B5EF4-FFF2-40B4-BE49-F238E27FC236}">
                    <a16:creationId xmlns:a16="http://schemas.microsoft.com/office/drawing/2014/main" id="{E44FC94B-6DE2-7F93-FAAF-640F02FA702C}"/>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3" name="DRAM">
                <a:extLst>
                  <a:ext uri="{FF2B5EF4-FFF2-40B4-BE49-F238E27FC236}">
                    <a16:creationId xmlns:a16="http://schemas.microsoft.com/office/drawing/2014/main" id="{D52D198B-BF07-D189-7654-F57F5A22BAA8}"/>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4" name="DRAM">
                <a:extLst>
                  <a:ext uri="{FF2B5EF4-FFF2-40B4-BE49-F238E27FC236}">
                    <a16:creationId xmlns:a16="http://schemas.microsoft.com/office/drawing/2014/main" id="{01020030-5CDD-B848-3C60-D8A463E026C6}"/>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62" name="Group 61">
              <a:extLst>
                <a:ext uri="{FF2B5EF4-FFF2-40B4-BE49-F238E27FC236}">
                  <a16:creationId xmlns:a16="http://schemas.microsoft.com/office/drawing/2014/main" id="{1DD7A0B9-FB33-6D2C-1012-44A2C98A9E1F}"/>
                </a:ext>
              </a:extLst>
            </p:cNvPr>
            <p:cNvGrpSpPr/>
            <p:nvPr/>
          </p:nvGrpSpPr>
          <p:grpSpPr>
            <a:xfrm>
              <a:off x="5676900" y="1600199"/>
              <a:ext cx="1828800" cy="2362201"/>
              <a:chOff x="5676900" y="1170708"/>
              <a:chExt cx="1828800" cy="2791692"/>
            </a:xfrm>
          </p:grpSpPr>
          <p:cxnSp>
            <p:nvCxnSpPr>
              <p:cNvPr id="95" name="Straight Connector 94">
                <a:extLst>
                  <a:ext uri="{FF2B5EF4-FFF2-40B4-BE49-F238E27FC236}">
                    <a16:creationId xmlns:a16="http://schemas.microsoft.com/office/drawing/2014/main" id="{11A5E939-1A98-0C74-70C6-00C30578CE8F}"/>
                  </a:ext>
                </a:extLst>
              </p:cNvPr>
              <p:cNvCxnSpPr>
                <a:cxnSpLocks/>
                <a:stCxn id="65" idx="0"/>
                <a:endCxn id="105"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4E59C9A8-65FB-2A14-48B0-37F6CEA0922A}"/>
                  </a:ext>
                </a:extLst>
              </p:cNvPr>
              <p:cNvCxnSpPr>
                <a:cxnSpLocks/>
                <a:stCxn id="67" idx="0"/>
                <a:endCxn id="107"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8D9D7CB-75FA-94FE-B461-82F19DC522AD}"/>
                  </a:ext>
                </a:extLst>
              </p:cNvPr>
              <p:cNvCxnSpPr>
                <a:cxnSpLocks/>
                <a:stCxn id="68" idx="0"/>
                <a:endCxn id="108"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76BA570-2A38-D337-48AD-A423A8D0BA13}"/>
                  </a:ext>
                </a:extLst>
              </p:cNvPr>
              <p:cNvCxnSpPr>
                <a:cxnSpLocks/>
                <a:stCxn id="69" idx="0"/>
                <a:endCxn id="109"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2FACBF55-5AC5-FACA-60C8-997FC5703B80}"/>
                  </a:ext>
                </a:extLst>
              </p:cNvPr>
              <p:cNvCxnSpPr>
                <a:cxnSpLocks/>
                <a:stCxn id="66" idx="0"/>
                <a:endCxn id="106"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3" name="Group 62">
              <a:extLst>
                <a:ext uri="{FF2B5EF4-FFF2-40B4-BE49-F238E27FC236}">
                  <a16:creationId xmlns:a16="http://schemas.microsoft.com/office/drawing/2014/main" id="{5E6C3537-F9C5-4705-26EF-C924F0F5D5D7}"/>
                </a:ext>
              </a:extLst>
            </p:cNvPr>
            <p:cNvGrpSpPr/>
            <p:nvPr/>
          </p:nvGrpSpPr>
          <p:grpSpPr>
            <a:xfrm>
              <a:off x="5334000" y="1790700"/>
              <a:ext cx="2362201" cy="1828800"/>
              <a:chOff x="5333998" y="1790700"/>
              <a:chExt cx="2791691" cy="1828800"/>
            </a:xfrm>
          </p:grpSpPr>
          <p:cxnSp>
            <p:nvCxnSpPr>
              <p:cNvPr id="90" name="Straight Connector 89">
                <a:extLst>
                  <a:ext uri="{FF2B5EF4-FFF2-40B4-BE49-F238E27FC236}">
                    <a16:creationId xmlns:a16="http://schemas.microsoft.com/office/drawing/2014/main" id="{2C07D7F7-728D-01F4-880A-98B39E9A99B2}"/>
                  </a:ext>
                </a:extLst>
              </p:cNvPr>
              <p:cNvCxnSpPr>
                <a:cxnSpLocks/>
                <a:stCxn id="69" idx="6"/>
                <a:endCxn id="100"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F98157F-C02A-60EE-E532-15DBC6E489BB}"/>
                  </a:ext>
                </a:extLst>
              </p:cNvPr>
              <p:cNvCxnSpPr>
                <a:cxnSpLocks/>
                <a:stCxn id="74" idx="6"/>
                <a:endCxn id="101"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A735D65-3660-8AE7-0371-B03DF94DCB54}"/>
                  </a:ext>
                </a:extLst>
              </p:cNvPr>
              <p:cNvCxnSpPr>
                <a:cxnSpLocks/>
                <a:endCxn id="102" idx="0"/>
              </p:cNvCxnSpPr>
              <p:nvPr/>
            </p:nvCxnSpPr>
            <p:spPr>
              <a:xfrm flipH="1">
                <a:off x="5333998" y="2705100"/>
                <a:ext cx="2791686"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581FD839-7FC4-4E78-792C-D16281A9C270}"/>
                  </a:ext>
                </a:extLst>
              </p:cNvPr>
              <p:cNvCxnSpPr>
                <a:cxnSpLocks/>
                <a:stCxn id="84" idx="6"/>
                <a:endCxn id="103"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306AD3AB-9600-A6BF-BFBF-068E37656400}"/>
                  </a:ext>
                </a:extLst>
              </p:cNvPr>
              <p:cNvCxnSpPr>
                <a:cxnSpLocks/>
                <a:stCxn id="89" idx="6"/>
                <a:endCxn id="104"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4" name="Group 63">
              <a:extLst>
                <a:ext uri="{FF2B5EF4-FFF2-40B4-BE49-F238E27FC236}">
                  <a16:creationId xmlns:a16="http://schemas.microsoft.com/office/drawing/2014/main" id="{AF764B5E-2A2B-5202-8C6F-6ACC1FF585B0}"/>
                </a:ext>
              </a:extLst>
            </p:cNvPr>
            <p:cNvGrpSpPr/>
            <p:nvPr/>
          </p:nvGrpSpPr>
          <p:grpSpPr>
            <a:xfrm>
              <a:off x="5486400" y="1600200"/>
              <a:ext cx="2209800" cy="2209800"/>
              <a:chOff x="5486400" y="1600200"/>
              <a:chExt cx="2209800" cy="2209800"/>
            </a:xfrm>
          </p:grpSpPr>
          <p:sp>
            <p:nvSpPr>
              <p:cNvPr id="65" name="Oval 64">
                <a:extLst>
                  <a:ext uri="{FF2B5EF4-FFF2-40B4-BE49-F238E27FC236}">
                    <a16:creationId xmlns:a16="http://schemas.microsoft.com/office/drawing/2014/main" id="{13D770BB-7217-38C5-711D-B5170B8CCC9F}"/>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6" name="Oval 65">
                <a:extLst>
                  <a:ext uri="{FF2B5EF4-FFF2-40B4-BE49-F238E27FC236}">
                    <a16:creationId xmlns:a16="http://schemas.microsoft.com/office/drawing/2014/main" id="{DB50467F-FEFD-794B-3319-E226669CFE8C}"/>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7" name="Oval 66">
                <a:extLst>
                  <a:ext uri="{FF2B5EF4-FFF2-40B4-BE49-F238E27FC236}">
                    <a16:creationId xmlns:a16="http://schemas.microsoft.com/office/drawing/2014/main" id="{51FA6554-610A-A0D6-0132-A77C72C68850}"/>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8" name="Oval 67">
                <a:extLst>
                  <a:ext uri="{FF2B5EF4-FFF2-40B4-BE49-F238E27FC236}">
                    <a16:creationId xmlns:a16="http://schemas.microsoft.com/office/drawing/2014/main" id="{586865B3-C286-94B9-E0A9-1E9D84ABEE21}"/>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9" name="Oval 68">
                <a:extLst>
                  <a:ext uri="{FF2B5EF4-FFF2-40B4-BE49-F238E27FC236}">
                    <a16:creationId xmlns:a16="http://schemas.microsoft.com/office/drawing/2014/main" id="{CAC2CBB4-018B-F3DC-C3BC-558E89C961AB}"/>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0" name="Oval 69">
                <a:extLst>
                  <a:ext uri="{FF2B5EF4-FFF2-40B4-BE49-F238E27FC236}">
                    <a16:creationId xmlns:a16="http://schemas.microsoft.com/office/drawing/2014/main" id="{D8287CBE-84C0-0AFA-E1FD-20A73C634A74}"/>
                  </a:ext>
                </a:extLst>
              </p:cNvPr>
              <p:cNvSpPr/>
              <p:nvPr/>
            </p:nvSpPr>
            <p:spPr>
              <a:xfrm>
                <a:off x="5486400" y="20574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1" name="Oval 70">
                <a:extLst>
                  <a:ext uri="{FF2B5EF4-FFF2-40B4-BE49-F238E27FC236}">
                    <a16:creationId xmlns:a16="http://schemas.microsoft.com/office/drawing/2014/main" id="{24C174AB-3F60-50A6-58FA-D1E748D9A1C5}"/>
                  </a:ext>
                </a:extLst>
              </p:cNvPr>
              <p:cNvSpPr/>
              <p:nvPr/>
            </p:nvSpPr>
            <p:spPr>
              <a:xfrm>
                <a:off x="5943600" y="20574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2" name="Oval 71">
                <a:extLst>
                  <a:ext uri="{FF2B5EF4-FFF2-40B4-BE49-F238E27FC236}">
                    <a16:creationId xmlns:a16="http://schemas.microsoft.com/office/drawing/2014/main" id="{1CC44215-7331-5864-7BD3-2AD3FDC413EF}"/>
                  </a:ext>
                </a:extLst>
              </p:cNvPr>
              <p:cNvSpPr/>
              <p:nvPr/>
            </p:nvSpPr>
            <p:spPr>
              <a:xfrm>
                <a:off x="6400800" y="20574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3" name="Oval 72">
                <a:extLst>
                  <a:ext uri="{FF2B5EF4-FFF2-40B4-BE49-F238E27FC236}">
                    <a16:creationId xmlns:a16="http://schemas.microsoft.com/office/drawing/2014/main" id="{26C2B63A-40AF-34C4-818C-54EF22B10709}"/>
                  </a:ext>
                </a:extLst>
              </p:cNvPr>
              <p:cNvSpPr/>
              <p:nvPr/>
            </p:nvSpPr>
            <p:spPr>
              <a:xfrm>
                <a:off x="68580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4" name="Oval 73">
                <a:extLst>
                  <a:ext uri="{FF2B5EF4-FFF2-40B4-BE49-F238E27FC236}">
                    <a16:creationId xmlns:a16="http://schemas.microsoft.com/office/drawing/2014/main" id="{22A79D5C-8525-AC9D-CAC0-1F0DF3D0B15B}"/>
                  </a:ext>
                </a:extLst>
              </p:cNvPr>
              <p:cNvSpPr/>
              <p:nvPr/>
            </p:nvSpPr>
            <p:spPr>
              <a:xfrm>
                <a:off x="7315200" y="20574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5" name="Oval 74">
                <a:extLst>
                  <a:ext uri="{FF2B5EF4-FFF2-40B4-BE49-F238E27FC236}">
                    <a16:creationId xmlns:a16="http://schemas.microsoft.com/office/drawing/2014/main" id="{F4FEE0C3-3C8F-EA32-157D-1B842D24E5A3}"/>
                  </a:ext>
                </a:extLst>
              </p:cNvPr>
              <p:cNvSpPr/>
              <p:nvPr/>
            </p:nvSpPr>
            <p:spPr>
              <a:xfrm>
                <a:off x="5486400" y="2514600"/>
                <a:ext cx="381000" cy="381000"/>
              </a:xfrm>
              <a:prstGeom prst="ellipse">
                <a:avLst/>
              </a:prstGeom>
              <a:solidFill>
                <a:schemeClr val="accent2">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6" name="Oval 75">
                <a:extLst>
                  <a:ext uri="{FF2B5EF4-FFF2-40B4-BE49-F238E27FC236}">
                    <a16:creationId xmlns:a16="http://schemas.microsoft.com/office/drawing/2014/main" id="{CEBAB866-F9F2-7A33-FF7E-E780BA9DC69C}"/>
                  </a:ext>
                </a:extLst>
              </p:cNvPr>
              <p:cNvSpPr/>
              <p:nvPr/>
            </p:nvSpPr>
            <p:spPr>
              <a:xfrm>
                <a:off x="5943600" y="2514600"/>
                <a:ext cx="381000" cy="381000"/>
              </a:xfrm>
              <a:prstGeom prst="ellipse">
                <a:avLst/>
              </a:prstGeom>
              <a:solidFill>
                <a:schemeClr val="accent2">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7" name="Oval 76">
                <a:extLst>
                  <a:ext uri="{FF2B5EF4-FFF2-40B4-BE49-F238E27FC236}">
                    <a16:creationId xmlns:a16="http://schemas.microsoft.com/office/drawing/2014/main" id="{97738BCC-FAE3-DFB7-9C37-CDAE7339B38C}"/>
                  </a:ext>
                </a:extLst>
              </p:cNvPr>
              <p:cNvSpPr/>
              <p:nvPr/>
            </p:nvSpPr>
            <p:spPr>
              <a:xfrm>
                <a:off x="6400800" y="2514600"/>
                <a:ext cx="381000" cy="381000"/>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8" name="Oval 77">
                <a:extLst>
                  <a:ext uri="{FF2B5EF4-FFF2-40B4-BE49-F238E27FC236}">
                    <a16:creationId xmlns:a16="http://schemas.microsoft.com/office/drawing/2014/main" id="{9841D0FB-9DF1-17E4-4260-3888261CC348}"/>
                  </a:ext>
                </a:extLst>
              </p:cNvPr>
              <p:cNvSpPr/>
              <p:nvPr/>
            </p:nvSpPr>
            <p:spPr>
              <a:xfrm>
                <a:off x="68580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9" name="Oval 78">
                <a:extLst>
                  <a:ext uri="{FF2B5EF4-FFF2-40B4-BE49-F238E27FC236}">
                    <a16:creationId xmlns:a16="http://schemas.microsoft.com/office/drawing/2014/main" id="{8D98E843-490D-C1A9-BA17-B894DDFDC01D}"/>
                  </a:ext>
                </a:extLst>
              </p:cNvPr>
              <p:cNvSpPr/>
              <p:nvPr/>
            </p:nvSpPr>
            <p:spPr>
              <a:xfrm>
                <a:off x="7315200" y="2514600"/>
                <a:ext cx="381000" cy="381000"/>
              </a:xfrm>
              <a:prstGeom prst="ellipse">
                <a:avLst/>
              </a:prstGeom>
              <a:solidFill>
                <a:schemeClr val="accent2">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0" name="Oval 79">
                <a:extLst>
                  <a:ext uri="{FF2B5EF4-FFF2-40B4-BE49-F238E27FC236}">
                    <a16:creationId xmlns:a16="http://schemas.microsoft.com/office/drawing/2014/main" id="{F1D9404C-500E-6F5D-E3F8-F513587236D5}"/>
                  </a:ext>
                </a:extLst>
              </p:cNvPr>
              <p:cNvSpPr/>
              <p:nvPr/>
            </p:nvSpPr>
            <p:spPr>
              <a:xfrm>
                <a:off x="5486400" y="29718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1" name="Oval 80">
                <a:extLst>
                  <a:ext uri="{FF2B5EF4-FFF2-40B4-BE49-F238E27FC236}">
                    <a16:creationId xmlns:a16="http://schemas.microsoft.com/office/drawing/2014/main" id="{F1B51AC3-4F3E-BF12-DDF5-5D2DA7C87890}"/>
                  </a:ext>
                </a:extLst>
              </p:cNvPr>
              <p:cNvSpPr/>
              <p:nvPr/>
            </p:nvSpPr>
            <p:spPr>
              <a:xfrm>
                <a:off x="5943600" y="29718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2" name="Oval 81">
                <a:extLst>
                  <a:ext uri="{FF2B5EF4-FFF2-40B4-BE49-F238E27FC236}">
                    <a16:creationId xmlns:a16="http://schemas.microsoft.com/office/drawing/2014/main" id="{0E34BA3B-2E90-2F8A-3942-B87B8B418F3F}"/>
                  </a:ext>
                </a:extLst>
              </p:cNvPr>
              <p:cNvSpPr/>
              <p:nvPr/>
            </p:nvSpPr>
            <p:spPr>
              <a:xfrm>
                <a:off x="6400800" y="29718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3" name="Oval 82">
                <a:extLst>
                  <a:ext uri="{FF2B5EF4-FFF2-40B4-BE49-F238E27FC236}">
                    <a16:creationId xmlns:a16="http://schemas.microsoft.com/office/drawing/2014/main" id="{87C43EC3-04A5-4B10-9446-B91845F74C86}"/>
                  </a:ext>
                </a:extLst>
              </p:cNvPr>
              <p:cNvSpPr/>
              <p:nvPr/>
            </p:nvSpPr>
            <p:spPr>
              <a:xfrm>
                <a:off x="68580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4" name="Oval 83">
                <a:extLst>
                  <a:ext uri="{FF2B5EF4-FFF2-40B4-BE49-F238E27FC236}">
                    <a16:creationId xmlns:a16="http://schemas.microsoft.com/office/drawing/2014/main" id="{C77B9788-E66E-D570-BE3D-FEC45F4C4FB8}"/>
                  </a:ext>
                </a:extLst>
              </p:cNvPr>
              <p:cNvSpPr/>
              <p:nvPr/>
            </p:nvSpPr>
            <p:spPr>
              <a:xfrm>
                <a:off x="7315200" y="29718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5" name="Oval 84">
                <a:extLst>
                  <a:ext uri="{FF2B5EF4-FFF2-40B4-BE49-F238E27FC236}">
                    <a16:creationId xmlns:a16="http://schemas.microsoft.com/office/drawing/2014/main" id="{FB967F9E-AD0E-99F8-4C92-7B0C15A40A2D}"/>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6" name="Oval 85">
                <a:extLst>
                  <a:ext uri="{FF2B5EF4-FFF2-40B4-BE49-F238E27FC236}">
                    <a16:creationId xmlns:a16="http://schemas.microsoft.com/office/drawing/2014/main" id="{2091FB07-CEC0-1813-13B0-9458C73FC33F}"/>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7" name="Oval 86">
                <a:extLst>
                  <a:ext uri="{FF2B5EF4-FFF2-40B4-BE49-F238E27FC236}">
                    <a16:creationId xmlns:a16="http://schemas.microsoft.com/office/drawing/2014/main" id="{81102973-DB18-170B-60B8-6FB5AB67E2C0}"/>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8" name="Oval 87">
                <a:extLst>
                  <a:ext uri="{FF2B5EF4-FFF2-40B4-BE49-F238E27FC236}">
                    <a16:creationId xmlns:a16="http://schemas.microsoft.com/office/drawing/2014/main" id="{E934C76D-A9A1-3F43-AD2E-F83FD4DC3839}"/>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9" name="Oval 88">
                <a:extLst>
                  <a:ext uri="{FF2B5EF4-FFF2-40B4-BE49-F238E27FC236}">
                    <a16:creationId xmlns:a16="http://schemas.microsoft.com/office/drawing/2014/main" id="{0E717C25-74D2-B4D9-6D7E-B29CE3266224}"/>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110" name="Group 109">
            <a:extLst>
              <a:ext uri="{FF2B5EF4-FFF2-40B4-BE49-F238E27FC236}">
                <a16:creationId xmlns:a16="http://schemas.microsoft.com/office/drawing/2014/main" id="{44362C14-2121-1971-5E30-DEC513A70F0B}"/>
              </a:ext>
            </a:extLst>
          </p:cNvPr>
          <p:cNvGrpSpPr/>
          <p:nvPr/>
        </p:nvGrpSpPr>
        <p:grpSpPr>
          <a:xfrm>
            <a:off x="4751986" y="1663010"/>
            <a:ext cx="1414038" cy="1414038"/>
            <a:chOff x="4876800" y="1600199"/>
            <a:chExt cx="2819401" cy="2819401"/>
          </a:xfrm>
        </p:grpSpPr>
        <p:grpSp>
          <p:nvGrpSpPr>
            <p:cNvPr id="111" name="Group 110">
              <a:extLst>
                <a:ext uri="{FF2B5EF4-FFF2-40B4-BE49-F238E27FC236}">
                  <a16:creationId xmlns:a16="http://schemas.microsoft.com/office/drawing/2014/main" id="{D265122C-F95D-0F77-8C39-5871E49BA90A}"/>
                </a:ext>
              </a:extLst>
            </p:cNvPr>
            <p:cNvGrpSpPr/>
            <p:nvPr/>
          </p:nvGrpSpPr>
          <p:grpSpPr>
            <a:xfrm>
              <a:off x="5486400" y="3962400"/>
              <a:ext cx="2209800" cy="457200"/>
              <a:chOff x="5486400" y="3962400"/>
              <a:chExt cx="2209800" cy="457200"/>
            </a:xfrm>
          </p:grpSpPr>
          <p:sp>
            <p:nvSpPr>
              <p:cNvPr id="156" name="DRAM">
                <a:extLst>
                  <a:ext uri="{FF2B5EF4-FFF2-40B4-BE49-F238E27FC236}">
                    <a16:creationId xmlns:a16="http://schemas.microsoft.com/office/drawing/2014/main" id="{DAC1715B-6A79-BB15-14B4-7C550BE4BD21}"/>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7" name="DRAM">
                <a:extLst>
                  <a:ext uri="{FF2B5EF4-FFF2-40B4-BE49-F238E27FC236}">
                    <a16:creationId xmlns:a16="http://schemas.microsoft.com/office/drawing/2014/main" id="{14844BF7-6BE5-52F2-FAE1-BDC846F2B603}"/>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8" name="DRAM">
                <a:extLst>
                  <a:ext uri="{FF2B5EF4-FFF2-40B4-BE49-F238E27FC236}">
                    <a16:creationId xmlns:a16="http://schemas.microsoft.com/office/drawing/2014/main" id="{7367EA0F-32E9-B6B2-7F8D-2AF18E75F3A3}"/>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9" name="DRAM">
                <a:extLst>
                  <a:ext uri="{FF2B5EF4-FFF2-40B4-BE49-F238E27FC236}">
                    <a16:creationId xmlns:a16="http://schemas.microsoft.com/office/drawing/2014/main" id="{1B727991-23A0-9AD3-2845-DB5F30128624}"/>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0" name="DRAM">
                <a:extLst>
                  <a:ext uri="{FF2B5EF4-FFF2-40B4-BE49-F238E27FC236}">
                    <a16:creationId xmlns:a16="http://schemas.microsoft.com/office/drawing/2014/main" id="{E86BE4CE-33B9-BCCA-12A1-2BFDCDA72272}"/>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2" name="Group 111">
              <a:extLst>
                <a:ext uri="{FF2B5EF4-FFF2-40B4-BE49-F238E27FC236}">
                  <a16:creationId xmlns:a16="http://schemas.microsoft.com/office/drawing/2014/main" id="{37875A4C-8BA4-BD76-6587-65782774FAC8}"/>
                </a:ext>
              </a:extLst>
            </p:cNvPr>
            <p:cNvGrpSpPr/>
            <p:nvPr/>
          </p:nvGrpSpPr>
          <p:grpSpPr>
            <a:xfrm>
              <a:off x="4876800" y="1600200"/>
              <a:ext cx="457200" cy="2209800"/>
              <a:chOff x="4876800" y="1600200"/>
              <a:chExt cx="457200" cy="2209800"/>
            </a:xfrm>
          </p:grpSpPr>
          <p:sp>
            <p:nvSpPr>
              <p:cNvPr id="151" name="DRAM">
                <a:extLst>
                  <a:ext uri="{FF2B5EF4-FFF2-40B4-BE49-F238E27FC236}">
                    <a16:creationId xmlns:a16="http://schemas.microsoft.com/office/drawing/2014/main" id="{3047A10C-4FEB-217B-08EA-A792A98C978E}"/>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2" name="DRAM">
                <a:extLst>
                  <a:ext uri="{FF2B5EF4-FFF2-40B4-BE49-F238E27FC236}">
                    <a16:creationId xmlns:a16="http://schemas.microsoft.com/office/drawing/2014/main" id="{CB593E2C-26E8-EA6D-6186-844CC9BB1092}"/>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3" name="DRAM">
                <a:extLst>
                  <a:ext uri="{FF2B5EF4-FFF2-40B4-BE49-F238E27FC236}">
                    <a16:creationId xmlns:a16="http://schemas.microsoft.com/office/drawing/2014/main" id="{3B468AA9-D62E-FE27-F87E-A606CBF6ED8C}"/>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4" name="DRAM">
                <a:extLst>
                  <a:ext uri="{FF2B5EF4-FFF2-40B4-BE49-F238E27FC236}">
                    <a16:creationId xmlns:a16="http://schemas.microsoft.com/office/drawing/2014/main" id="{B1FD441F-F92C-CA76-4469-FC65356BD656}"/>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5" name="DRAM">
                <a:extLst>
                  <a:ext uri="{FF2B5EF4-FFF2-40B4-BE49-F238E27FC236}">
                    <a16:creationId xmlns:a16="http://schemas.microsoft.com/office/drawing/2014/main" id="{081B1368-AB3C-1D70-680F-869B42C5BFD7}"/>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3" name="Group 112">
              <a:extLst>
                <a:ext uri="{FF2B5EF4-FFF2-40B4-BE49-F238E27FC236}">
                  <a16:creationId xmlns:a16="http://schemas.microsoft.com/office/drawing/2014/main" id="{314BB626-0C6D-EC1E-1C4A-16D30A51D47E}"/>
                </a:ext>
              </a:extLst>
            </p:cNvPr>
            <p:cNvGrpSpPr/>
            <p:nvPr/>
          </p:nvGrpSpPr>
          <p:grpSpPr>
            <a:xfrm>
              <a:off x="5676900" y="1600199"/>
              <a:ext cx="1828800" cy="2362201"/>
              <a:chOff x="5676900" y="1170708"/>
              <a:chExt cx="1828800" cy="2791692"/>
            </a:xfrm>
          </p:grpSpPr>
          <p:cxnSp>
            <p:nvCxnSpPr>
              <p:cNvPr id="146" name="Straight Connector 145">
                <a:extLst>
                  <a:ext uri="{FF2B5EF4-FFF2-40B4-BE49-F238E27FC236}">
                    <a16:creationId xmlns:a16="http://schemas.microsoft.com/office/drawing/2014/main" id="{147CE309-B301-E137-5428-29A0D1850F9E}"/>
                  </a:ext>
                </a:extLst>
              </p:cNvPr>
              <p:cNvCxnSpPr>
                <a:cxnSpLocks/>
                <a:stCxn id="116" idx="0"/>
                <a:endCxn id="156"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8378F6E6-9827-6811-70BE-2493C80C7A79}"/>
                  </a:ext>
                </a:extLst>
              </p:cNvPr>
              <p:cNvCxnSpPr>
                <a:cxnSpLocks/>
                <a:stCxn id="118" idx="0"/>
                <a:endCxn id="158"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4ABE3392-0824-83EC-D863-95A2508959F1}"/>
                  </a:ext>
                </a:extLst>
              </p:cNvPr>
              <p:cNvCxnSpPr>
                <a:cxnSpLocks/>
                <a:stCxn id="119" idx="0"/>
                <a:endCxn id="159"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1D10862B-948F-BD19-6A01-00426565F83C}"/>
                  </a:ext>
                </a:extLst>
              </p:cNvPr>
              <p:cNvCxnSpPr>
                <a:cxnSpLocks/>
                <a:stCxn id="120" idx="0"/>
                <a:endCxn id="160"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342ABFB7-566B-288A-3DF5-69D7AAAADA0B}"/>
                  </a:ext>
                </a:extLst>
              </p:cNvPr>
              <p:cNvCxnSpPr>
                <a:cxnSpLocks/>
                <a:stCxn id="117" idx="0"/>
                <a:endCxn id="157"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14" name="Group 113">
              <a:extLst>
                <a:ext uri="{FF2B5EF4-FFF2-40B4-BE49-F238E27FC236}">
                  <a16:creationId xmlns:a16="http://schemas.microsoft.com/office/drawing/2014/main" id="{1EA196E2-E5C9-A708-50BA-DA78A6401B1A}"/>
                </a:ext>
              </a:extLst>
            </p:cNvPr>
            <p:cNvGrpSpPr/>
            <p:nvPr/>
          </p:nvGrpSpPr>
          <p:grpSpPr>
            <a:xfrm>
              <a:off x="5334000" y="1790700"/>
              <a:ext cx="2362201" cy="1828800"/>
              <a:chOff x="5333998" y="1790700"/>
              <a:chExt cx="2791691" cy="1828800"/>
            </a:xfrm>
          </p:grpSpPr>
          <p:cxnSp>
            <p:nvCxnSpPr>
              <p:cNvPr id="141" name="Straight Connector 140">
                <a:extLst>
                  <a:ext uri="{FF2B5EF4-FFF2-40B4-BE49-F238E27FC236}">
                    <a16:creationId xmlns:a16="http://schemas.microsoft.com/office/drawing/2014/main" id="{2DA01EE4-4402-1523-A0FE-486AB469C3E4}"/>
                  </a:ext>
                </a:extLst>
              </p:cNvPr>
              <p:cNvCxnSpPr>
                <a:cxnSpLocks/>
                <a:stCxn id="120" idx="6"/>
                <a:endCxn id="151"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64A54BBE-E795-26B3-AA72-8E0AA8C14FC6}"/>
                  </a:ext>
                </a:extLst>
              </p:cNvPr>
              <p:cNvCxnSpPr>
                <a:cxnSpLocks/>
                <a:stCxn id="125" idx="6"/>
                <a:endCxn id="152"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8E7A474F-1B87-9D69-9014-66DFF6256AC1}"/>
                  </a:ext>
                </a:extLst>
              </p:cNvPr>
              <p:cNvCxnSpPr>
                <a:cxnSpLocks/>
                <a:stCxn id="130" idx="6"/>
                <a:endCxn id="153"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86AB509-3A87-6CB2-373A-61AF1C3E37C7}"/>
                  </a:ext>
                </a:extLst>
              </p:cNvPr>
              <p:cNvCxnSpPr>
                <a:cxnSpLocks/>
                <a:stCxn id="135" idx="6"/>
                <a:endCxn id="154"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9FEEE6F9-7184-0D50-2ACF-356C5284D112}"/>
                  </a:ext>
                </a:extLst>
              </p:cNvPr>
              <p:cNvCxnSpPr>
                <a:cxnSpLocks/>
                <a:stCxn id="140" idx="6"/>
                <a:endCxn id="155"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15" name="Group 114">
              <a:extLst>
                <a:ext uri="{FF2B5EF4-FFF2-40B4-BE49-F238E27FC236}">
                  <a16:creationId xmlns:a16="http://schemas.microsoft.com/office/drawing/2014/main" id="{B0D24273-1E2A-A54E-51E3-D1E36A9D6861}"/>
                </a:ext>
              </a:extLst>
            </p:cNvPr>
            <p:cNvGrpSpPr/>
            <p:nvPr/>
          </p:nvGrpSpPr>
          <p:grpSpPr>
            <a:xfrm>
              <a:off x="5486400" y="1600200"/>
              <a:ext cx="2209800" cy="2209800"/>
              <a:chOff x="5486400" y="1600200"/>
              <a:chExt cx="2209800" cy="2209800"/>
            </a:xfrm>
          </p:grpSpPr>
          <p:sp>
            <p:nvSpPr>
              <p:cNvPr id="116" name="Oval 115">
                <a:extLst>
                  <a:ext uri="{FF2B5EF4-FFF2-40B4-BE49-F238E27FC236}">
                    <a16:creationId xmlns:a16="http://schemas.microsoft.com/office/drawing/2014/main" id="{AF4D7578-A609-0852-029C-AFAB630F0459}"/>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7" name="Oval 116">
                <a:extLst>
                  <a:ext uri="{FF2B5EF4-FFF2-40B4-BE49-F238E27FC236}">
                    <a16:creationId xmlns:a16="http://schemas.microsoft.com/office/drawing/2014/main" id="{C3B4EB90-E9E1-742E-5ED4-BDD73F45B11D}"/>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8" name="Oval 117">
                <a:extLst>
                  <a:ext uri="{FF2B5EF4-FFF2-40B4-BE49-F238E27FC236}">
                    <a16:creationId xmlns:a16="http://schemas.microsoft.com/office/drawing/2014/main" id="{A234198A-C055-2CF2-2D39-BD6DF053E31B}"/>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9" name="Oval 118">
                <a:extLst>
                  <a:ext uri="{FF2B5EF4-FFF2-40B4-BE49-F238E27FC236}">
                    <a16:creationId xmlns:a16="http://schemas.microsoft.com/office/drawing/2014/main" id="{A3207CC5-3B8C-47C5-E971-A50C66838754}"/>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0" name="Oval 119">
                <a:extLst>
                  <a:ext uri="{FF2B5EF4-FFF2-40B4-BE49-F238E27FC236}">
                    <a16:creationId xmlns:a16="http://schemas.microsoft.com/office/drawing/2014/main" id="{0E33B9A3-CA68-0BB0-DD73-FB43E8EEC852}"/>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1" name="Oval 120">
                <a:extLst>
                  <a:ext uri="{FF2B5EF4-FFF2-40B4-BE49-F238E27FC236}">
                    <a16:creationId xmlns:a16="http://schemas.microsoft.com/office/drawing/2014/main" id="{09B4A3C9-82E2-C209-3747-2AB0C39E7371}"/>
                  </a:ext>
                </a:extLst>
              </p:cNvPr>
              <p:cNvSpPr/>
              <p:nvPr/>
            </p:nvSpPr>
            <p:spPr>
              <a:xfrm>
                <a:off x="54864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2" name="Oval 121">
                <a:extLst>
                  <a:ext uri="{FF2B5EF4-FFF2-40B4-BE49-F238E27FC236}">
                    <a16:creationId xmlns:a16="http://schemas.microsoft.com/office/drawing/2014/main" id="{4BA7E62C-F457-7D1E-D497-3C9CF9526404}"/>
                  </a:ext>
                </a:extLst>
              </p:cNvPr>
              <p:cNvSpPr/>
              <p:nvPr/>
            </p:nvSpPr>
            <p:spPr>
              <a:xfrm>
                <a:off x="59436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3" name="Oval 122">
                <a:extLst>
                  <a:ext uri="{FF2B5EF4-FFF2-40B4-BE49-F238E27FC236}">
                    <a16:creationId xmlns:a16="http://schemas.microsoft.com/office/drawing/2014/main" id="{BD168504-D31B-1EBA-0E30-AA284679BC5F}"/>
                  </a:ext>
                </a:extLst>
              </p:cNvPr>
              <p:cNvSpPr/>
              <p:nvPr/>
            </p:nvSpPr>
            <p:spPr>
              <a:xfrm>
                <a:off x="64008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4" name="Oval 123">
                <a:extLst>
                  <a:ext uri="{FF2B5EF4-FFF2-40B4-BE49-F238E27FC236}">
                    <a16:creationId xmlns:a16="http://schemas.microsoft.com/office/drawing/2014/main" id="{DC37C0EF-5017-3A03-79DE-522118891193}"/>
                  </a:ext>
                </a:extLst>
              </p:cNvPr>
              <p:cNvSpPr/>
              <p:nvPr/>
            </p:nvSpPr>
            <p:spPr>
              <a:xfrm>
                <a:off x="68580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5" name="Oval 124">
                <a:extLst>
                  <a:ext uri="{FF2B5EF4-FFF2-40B4-BE49-F238E27FC236}">
                    <a16:creationId xmlns:a16="http://schemas.microsoft.com/office/drawing/2014/main" id="{7C0CA901-3E96-F59D-6D00-B41831E998FF}"/>
                  </a:ext>
                </a:extLst>
              </p:cNvPr>
              <p:cNvSpPr/>
              <p:nvPr/>
            </p:nvSpPr>
            <p:spPr>
              <a:xfrm>
                <a:off x="73152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6" name="Oval 125">
                <a:extLst>
                  <a:ext uri="{FF2B5EF4-FFF2-40B4-BE49-F238E27FC236}">
                    <a16:creationId xmlns:a16="http://schemas.microsoft.com/office/drawing/2014/main" id="{CC29802C-8233-364A-234A-64CFC8A1E453}"/>
                  </a:ext>
                </a:extLst>
              </p:cNvPr>
              <p:cNvSpPr/>
              <p:nvPr/>
            </p:nvSpPr>
            <p:spPr>
              <a:xfrm>
                <a:off x="54864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7" name="Oval 126">
                <a:extLst>
                  <a:ext uri="{FF2B5EF4-FFF2-40B4-BE49-F238E27FC236}">
                    <a16:creationId xmlns:a16="http://schemas.microsoft.com/office/drawing/2014/main" id="{8490AB7E-BCE8-3CBC-358D-46C9F6030FA9}"/>
                  </a:ext>
                </a:extLst>
              </p:cNvPr>
              <p:cNvSpPr/>
              <p:nvPr/>
            </p:nvSpPr>
            <p:spPr>
              <a:xfrm>
                <a:off x="59436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8" name="Oval 127">
                <a:extLst>
                  <a:ext uri="{FF2B5EF4-FFF2-40B4-BE49-F238E27FC236}">
                    <a16:creationId xmlns:a16="http://schemas.microsoft.com/office/drawing/2014/main" id="{7F23CAFE-1E98-B8BB-0E8A-0DAC6F38F157}"/>
                  </a:ext>
                </a:extLst>
              </p:cNvPr>
              <p:cNvSpPr/>
              <p:nvPr/>
            </p:nvSpPr>
            <p:spPr>
              <a:xfrm>
                <a:off x="64008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9" name="Oval 128">
                <a:extLst>
                  <a:ext uri="{FF2B5EF4-FFF2-40B4-BE49-F238E27FC236}">
                    <a16:creationId xmlns:a16="http://schemas.microsoft.com/office/drawing/2014/main" id="{B73DD793-3DE5-1609-8722-FD2134EB8C24}"/>
                  </a:ext>
                </a:extLst>
              </p:cNvPr>
              <p:cNvSpPr/>
              <p:nvPr/>
            </p:nvSpPr>
            <p:spPr>
              <a:xfrm>
                <a:off x="68580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0" name="Oval 129">
                <a:extLst>
                  <a:ext uri="{FF2B5EF4-FFF2-40B4-BE49-F238E27FC236}">
                    <a16:creationId xmlns:a16="http://schemas.microsoft.com/office/drawing/2014/main" id="{DBD0556D-D5CB-EAF2-C87F-976E02E14B72}"/>
                  </a:ext>
                </a:extLst>
              </p:cNvPr>
              <p:cNvSpPr/>
              <p:nvPr/>
            </p:nvSpPr>
            <p:spPr>
              <a:xfrm>
                <a:off x="73152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131" name="Oval 130">
                <a:extLst>
                  <a:ext uri="{FF2B5EF4-FFF2-40B4-BE49-F238E27FC236}">
                    <a16:creationId xmlns:a16="http://schemas.microsoft.com/office/drawing/2014/main" id="{C0044857-2C12-8D83-901C-2522FFAF6377}"/>
                  </a:ext>
                </a:extLst>
              </p:cNvPr>
              <p:cNvSpPr/>
              <p:nvPr/>
            </p:nvSpPr>
            <p:spPr>
              <a:xfrm>
                <a:off x="54864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2" name="Oval 131">
                <a:extLst>
                  <a:ext uri="{FF2B5EF4-FFF2-40B4-BE49-F238E27FC236}">
                    <a16:creationId xmlns:a16="http://schemas.microsoft.com/office/drawing/2014/main" id="{E033CA06-DD73-3506-CF02-FFC1C0B715E0}"/>
                  </a:ext>
                </a:extLst>
              </p:cNvPr>
              <p:cNvSpPr/>
              <p:nvPr/>
            </p:nvSpPr>
            <p:spPr>
              <a:xfrm>
                <a:off x="59436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3" name="Oval 132">
                <a:extLst>
                  <a:ext uri="{FF2B5EF4-FFF2-40B4-BE49-F238E27FC236}">
                    <a16:creationId xmlns:a16="http://schemas.microsoft.com/office/drawing/2014/main" id="{2DF0F984-31C7-2276-5833-ADAA0B27C398}"/>
                  </a:ext>
                </a:extLst>
              </p:cNvPr>
              <p:cNvSpPr/>
              <p:nvPr/>
            </p:nvSpPr>
            <p:spPr>
              <a:xfrm>
                <a:off x="64008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4" name="Oval 133">
                <a:extLst>
                  <a:ext uri="{FF2B5EF4-FFF2-40B4-BE49-F238E27FC236}">
                    <a16:creationId xmlns:a16="http://schemas.microsoft.com/office/drawing/2014/main" id="{F855FCBB-3E6B-B3B7-F70C-0FF607AA01D7}"/>
                  </a:ext>
                </a:extLst>
              </p:cNvPr>
              <p:cNvSpPr/>
              <p:nvPr/>
            </p:nvSpPr>
            <p:spPr>
              <a:xfrm>
                <a:off x="68580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5" name="Oval 134">
                <a:extLst>
                  <a:ext uri="{FF2B5EF4-FFF2-40B4-BE49-F238E27FC236}">
                    <a16:creationId xmlns:a16="http://schemas.microsoft.com/office/drawing/2014/main" id="{65457800-CD9B-12BA-06B1-17F88B8D67AF}"/>
                  </a:ext>
                </a:extLst>
              </p:cNvPr>
              <p:cNvSpPr/>
              <p:nvPr/>
            </p:nvSpPr>
            <p:spPr>
              <a:xfrm>
                <a:off x="73152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6" name="Oval 135">
                <a:extLst>
                  <a:ext uri="{FF2B5EF4-FFF2-40B4-BE49-F238E27FC236}">
                    <a16:creationId xmlns:a16="http://schemas.microsoft.com/office/drawing/2014/main" id="{A10E6C29-65B3-7CB9-F3AE-F9B816C13A8E}"/>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7" name="Oval 136">
                <a:extLst>
                  <a:ext uri="{FF2B5EF4-FFF2-40B4-BE49-F238E27FC236}">
                    <a16:creationId xmlns:a16="http://schemas.microsoft.com/office/drawing/2014/main" id="{36A75D3D-2CC3-325E-41AD-EBF60B1F39AA}"/>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8" name="Oval 137">
                <a:extLst>
                  <a:ext uri="{FF2B5EF4-FFF2-40B4-BE49-F238E27FC236}">
                    <a16:creationId xmlns:a16="http://schemas.microsoft.com/office/drawing/2014/main" id="{FBCD1691-1EB2-06E4-8704-5A6B025D1F50}"/>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9" name="Oval 138">
                <a:extLst>
                  <a:ext uri="{FF2B5EF4-FFF2-40B4-BE49-F238E27FC236}">
                    <a16:creationId xmlns:a16="http://schemas.microsoft.com/office/drawing/2014/main" id="{8DCE5CD0-58BA-FCBE-3976-DD7AB86AEBD6}"/>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40" name="Oval 139">
                <a:extLst>
                  <a:ext uri="{FF2B5EF4-FFF2-40B4-BE49-F238E27FC236}">
                    <a16:creationId xmlns:a16="http://schemas.microsoft.com/office/drawing/2014/main" id="{958A121F-2BAB-ACFB-63F0-DD3C46FD6426}"/>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161" name="Group 160">
            <a:extLst>
              <a:ext uri="{FF2B5EF4-FFF2-40B4-BE49-F238E27FC236}">
                <a16:creationId xmlns:a16="http://schemas.microsoft.com/office/drawing/2014/main" id="{C4B0AD1A-DABF-B57A-C7C7-3A2D8B467921}"/>
              </a:ext>
            </a:extLst>
          </p:cNvPr>
          <p:cNvGrpSpPr/>
          <p:nvPr/>
        </p:nvGrpSpPr>
        <p:grpSpPr>
          <a:xfrm>
            <a:off x="6309514" y="1663010"/>
            <a:ext cx="1414038" cy="1414038"/>
            <a:chOff x="4876800" y="1600199"/>
            <a:chExt cx="2819401" cy="2819401"/>
          </a:xfrm>
        </p:grpSpPr>
        <p:grpSp>
          <p:nvGrpSpPr>
            <p:cNvPr id="162" name="Group 161">
              <a:extLst>
                <a:ext uri="{FF2B5EF4-FFF2-40B4-BE49-F238E27FC236}">
                  <a16:creationId xmlns:a16="http://schemas.microsoft.com/office/drawing/2014/main" id="{9729CA9C-3D9B-0DE6-662A-C3AD5E4086D7}"/>
                </a:ext>
              </a:extLst>
            </p:cNvPr>
            <p:cNvGrpSpPr/>
            <p:nvPr/>
          </p:nvGrpSpPr>
          <p:grpSpPr>
            <a:xfrm>
              <a:off x="5486400" y="3962400"/>
              <a:ext cx="2209800" cy="457200"/>
              <a:chOff x="5486400" y="3962400"/>
              <a:chExt cx="2209800" cy="457200"/>
            </a:xfrm>
          </p:grpSpPr>
          <p:sp>
            <p:nvSpPr>
              <p:cNvPr id="207" name="DRAM">
                <a:extLst>
                  <a:ext uri="{FF2B5EF4-FFF2-40B4-BE49-F238E27FC236}">
                    <a16:creationId xmlns:a16="http://schemas.microsoft.com/office/drawing/2014/main" id="{C4E028EC-DD69-626D-F9AE-608532D6982B}"/>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8" name="DRAM">
                <a:extLst>
                  <a:ext uri="{FF2B5EF4-FFF2-40B4-BE49-F238E27FC236}">
                    <a16:creationId xmlns:a16="http://schemas.microsoft.com/office/drawing/2014/main" id="{6FFE53BC-DE17-C53E-409D-3094806ED2E0}"/>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9" name="DRAM">
                <a:extLst>
                  <a:ext uri="{FF2B5EF4-FFF2-40B4-BE49-F238E27FC236}">
                    <a16:creationId xmlns:a16="http://schemas.microsoft.com/office/drawing/2014/main" id="{EDC245B1-6698-7BFD-F49B-468104CCE082}"/>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0" name="DRAM">
                <a:extLst>
                  <a:ext uri="{FF2B5EF4-FFF2-40B4-BE49-F238E27FC236}">
                    <a16:creationId xmlns:a16="http://schemas.microsoft.com/office/drawing/2014/main" id="{B751B439-E225-E86D-B93B-7EF769BF8435}"/>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1" name="DRAM">
                <a:extLst>
                  <a:ext uri="{FF2B5EF4-FFF2-40B4-BE49-F238E27FC236}">
                    <a16:creationId xmlns:a16="http://schemas.microsoft.com/office/drawing/2014/main" id="{AC6DC4A7-33C0-0411-700E-583AF7C3F8D3}"/>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63" name="Group 162">
              <a:extLst>
                <a:ext uri="{FF2B5EF4-FFF2-40B4-BE49-F238E27FC236}">
                  <a16:creationId xmlns:a16="http://schemas.microsoft.com/office/drawing/2014/main" id="{0B2ABD2D-E2F7-20A7-2A0B-B4BCAE3E0521}"/>
                </a:ext>
              </a:extLst>
            </p:cNvPr>
            <p:cNvGrpSpPr/>
            <p:nvPr/>
          </p:nvGrpSpPr>
          <p:grpSpPr>
            <a:xfrm>
              <a:off x="4876800" y="1600200"/>
              <a:ext cx="457200" cy="2209800"/>
              <a:chOff x="4876800" y="1600200"/>
              <a:chExt cx="457200" cy="2209800"/>
            </a:xfrm>
          </p:grpSpPr>
          <p:sp>
            <p:nvSpPr>
              <p:cNvPr id="202" name="DRAM">
                <a:extLst>
                  <a:ext uri="{FF2B5EF4-FFF2-40B4-BE49-F238E27FC236}">
                    <a16:creationId xmlns:a16="http://schemas.microsoft.com/office/drawing/2014/main" id="{49694578-A5F2-FFC6-DBA9-59B16608BB05}"/>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3" name="DRAM">
                <a:extLst>
                  <a:ext uri="{FF2B5EF4-FFF2-40B4-BE49-F238E27FC236}">
                    <a16:creationId xmlns:a16="http://schemas.microsoft.com/office/drawing/2014/main" id="{BE2CA46D-646E-78BC-BE2F-6DDEBCE0CBCA}"/>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4" name="DRAM">
                <a:extLst>
                  <a:ext uri="{FF2B5EF4-FFF2-40B4-BE49-F238E27FC236}">
                    <a16:creationId xmlns:a16="http://schemas.microsoft.com/office/drawing/2014/main" id="{DBFD7E01-9EB8-5931-6847-19EDB0D767D2}"/>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5" name="DRAM">
                <a:extLst>
                  <a:ext uri="{FF2B5EF4-FFF2-40B4-BE49-F238E27FC236}">
                    <a16:creationId xmlns:a16="http://schemas.microsoft.com/office/drawing/2014/main" id="{543A7A1D-6288-05D1-5358-4C29E7F33E98}"/>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6" name="DRAM">
                <a:extLst>
                  <a:ext uri="{FF2B5EF4-FFF2-40B4-BE49-F238E27FC236}">
                    <a16:creationId xmlns:a16="http://schemas.microsoft.com/office/drawing/2014/main" id="{47907783-B628-97AB-F49E-8EAFCA0CC604}"/>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64" name="Group 163">
              <a:extLst>
                <a:ext uri="{FF2B5EF4-FFF2-40B4-BE49-F238E27FC236}">
                  <a16:creationId xmlns:a16="http://schemas.microsoft.com/office/drawing/2014/main" id="{8F245FE2-624C-4191-100A-4DCD5C374A75}"/>
                </a:ext>
              </a:extLst>
            </p:cNvPr>
            <p:cNvGrpSpPr/>
            <p:nvPr/>
          </p:nvGrpSpPr>
          <p:grpSpPr>
            <a:xfrm>
              <a:off x="5676900" y="1600199"/>
              <a:ext cx="1828800" cy="2362201"/>
              <a:chOff x="5676900" y="1170708"/>
              <a:chExt cx="1828800" cy="2791692"/>
            </a:xfrm>
          </p:grpSpPr>
          <p:cxnSp>
            <p:nvCxnSpPr>
              <p:cNvPr id="197" name="Straight Connector 196">
                <a:extLst>
                  <a:ext uri="{FF2B5EF4-FFF2-40B4-BE49-F238E27FC236}">
                    <a16:creationId xmlns:a16="http://schemas.microsoft.com/office/drawing/2014/main" id="{C415C56D-8594-D144-E652-F6873AED5A8D}"/>
                  </a:ext>
                </a:extLst>
              </p:cNvPr>
              <p:cNvCxnSpPr>
                <a:cxnSpLocks/>
                <a:stCxn id="167" idx="0"/>
                <a:endCxn id="207"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599BE976-DD98-2067-05D2-2294272B55C9}"/>
                  </a:ext>
                </a:extLst>
              </p:cNvPr>
              <p:cNvCxnSpPr>
                <a:cxnSpLocks/>
                <a:stCxn id="169" idx="0"/>
                <a:endCxn id="209"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A66C926-71AC-8DAF-6DBF-1B5F46DD8965}"/>
                  </a:ext>
                </a:extLst>
              </p:cNvPr>
              <p:cNvCxnSpPr>
                <a:cxnSpLocks/>
                <a:stCxn id="170" idx="0"/>
                <a:endCxn id="210"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3BCB8053-A3DE-2416-92F2-B545B8F726E7}"/>
                  </a:ext>
                </a:extLst>
              </p:cNvPr>
              <p:cNvCxnSpPr>
                <a:cxnSpLocks/>
                <a:stCxn id="171" idx="0"/>
                <a:endCxn id="211"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2D9F711C-6FEB-5236-59D4-5945DE8E49E2}"/>
                  </a:ext>
                </a:extLst>
              </p:cNvPr>
              <p:cNvCxnSpPr>
                <a:cxnSpLocks/>
                <a:stCxn id="168" idx="0"/>
                <a:endCxn id="208"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65" name="Group 164">
              <a:extLst>
                <a:ext uri="{FF2B5EF4-FFF2-40B4-BE49-F238E27FC236}">
                  <a16:creationId xmlns:a16="http://schemas.microsoft.com/office/drawing/2014/main" id="{CC192DD9-7926-6D2F-064E-8F5EEB587E90}"/>
                </a:ext>
              </a:extLst>
            </p:cNvPr>
            <p:cNvGrpSpPr/>
            <p:nvPr/>
          </p:nvGrpSpPr>
          <p:grpSpPr>
            <a:xfrm>
              <a:off x="5334000" y="1790700"/>
              <a:ext cx="2362201" cy="1828800"/>
              <a:chOff x="5333998" y="1790700"/>
              <a:chExt cx="2791691" cy="1828800"/>
            </a:xfrm>
          </p:grpSpPr>
          <p:cxnSp>
            <p:nvCxnSpPr>
              <p:cNvPr id="192" name="Straight Connector 191">
                <a:extLst>
                  <a:ext uri="{FF2B5EF4-FFF2-40B4-BE49-F238E27FC236}">
                    <a16:creationId xmlns:a16="http://schemas.microsoft.com/office/drawing/2014/main" id="{A369B99A-A520-1713-A4E2-0AF0EBDB1B4A}"/>
                  </a:ext>
                </a:extLst>
              </p:cNvPr>
              <p:cNvCxnSpPr>
                <a:cxnSpLocks/>
                <a:stCxn id="171" idx="6"/>
                <a:endCxn id="202"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EBD9279A-86C5-5DF3-97F8-071D00FD14EC}"/>
                  </a:ext>
                </a:extLst>
              </p:cNvPr>
              <p:cNvCxnSpPr>
                <a:cxnSpLocks/>
                <a:stCxn id="176" idx="6"/>
                <a:endCxn id="203"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40AEA62C-5669-0B80-0849-1B99F1F1D9A3}"/>
                  </a:ext>
                </a:extLst>
              </p:cNvPr>
              <p:cNvCxnSpPr>
                <a:cxnSpLocks/>
                <a:stCxn id="181" idx="6"/>
                <a:endCxn id="204"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45B09E48-8702-D902-4565-207CBE5B2DB1}"/>
                  </a:ext>
                </a:extLst>
              </p:cNvPr>
              <p:cNvCxnSpPr>
                <a:cxnSpLocks/>
                <a:stCxn id="186" idx="6"/>
                <a:endCxn id="205"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20C45816-7676-9B47-081F-7735276F25CD}"/>
                  </a:ext>
                </a:extLst>
              </p:cNvPr>
              <p:cNvCxnSpPr>
                <a:cxnSpLocks/>
                <a:stCxn id="191" idx="6"/>
                <a:endCxn id="206"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66" name="Group 165">
              <a:extLst>
                <a:ext uri="{FF2B5EF4-FFF2-40B4-BE49-F238E27FC236}">
                  <a16:creationId xmlns:a16="http://schemas.microsoft.com/office/drawing/2014/main" id="{B2FB1C3D-26C9-B442-347A-A48CC0A2322D}"/>
                </a:ext>
              </a:extLst>
            </p:cNvPr>
            <p:cNvGrpSpPr/>
            <p:nvPr/>
          </p:nvGrpSpPr>
          <p:grpSpPr>
            <a:xfrm>
              <a:off x="5486400" y="1600200"/>
              <a:ext cx="2209800" cy="2209800"/>
              <a:chOff x="5486400" y="1600200"/>
              <a:chExt cx="2209800" cy="2209800"/>
            </a:xfrm>
          </p:grpSpPr>
          <p:sp>
            <p:nvSpPr>
              <p:cNvPr id="167" name="Oval 166">
                <a:extLst>
                  <a:ext uri="{FF2B5EF4-FFF2-40B4-BE49-F238E27FC236}">
                    <a16:creationId xmlns:a16="http://schemas.microsoft.com/office/drawing/2014/main" id="{500657AD-DEA4-B87A-ACFC-8159322FAB89}"/>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8" name="Oval 167">
                <a:extLst>
                  <a:ext uri="{FF2B5EF4-FFF2-40B4-BE49-F238E27FC236}">
                    <a16:creationId xmlns:a16="http://schemas.microsoft.com/office/drawing/2014/main" id="{3CA492AF-23E5-5A68-6634-F09E12E4F140}"/>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9" name="Oval 168">
                <a:extLst>
                  <a:ext uri="{FF2B5EF4-FFF2-40B4-BE49-F238E27FC236}">
                    <a16:creationId xmlns:a16="http://schemas.microsoft.com/office/drawing/2014/main" id="{C07CF968-1987-EC2A-91A7-7885788BF593}"/>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0" name="Oval 169">
                <a:extLst>
                  <a:ext uri="{FF2B5EF4-FFF2-40B4-BE49-F238E27FC236}">
                    <a16:creationId xmlns:a16="http://schemas.microsoft.com/office/drawing/2014/main" id="{37F707C4-140E-984A-952C-C146F89D9668}"/>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1" name="Oval 170">
                <a:extLst>
                  <a:ext uri="{FF2B5EF4-FFF2-40B4-BE49-F238E27FC236}">
                    <a16:creationId xmlns:a16="http://schemas.microsoft.com/office/drawing/2014/main" id="{24F8C8D8-8E68-8AB3-3FD7-71ECB043B421}"/>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2" name="Oval 171">
                <a:extLst>
                  <a:ext uri="{FF2B5EF4-FFF2-40B4-BE49-F238E27FC236}">
                    <a16:creationId xmlns:a16="http://schemas.microsoft.com/office/drawing/2014/main" id="{F33CB237-F24E-14A1-0983-EAE54612EA48}"/>
                  </a:ext>
                </a:extLst>
              </p:cNvPr>
              <p:cNvSpPr/>
              <p:nvPr/>
            </p:nvSpPr>
            <p:spPr>
              <a:xfrm>
                <a:off x="54864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3" name="Oval 172">
                <a:extLst>
                  <a:ext uri="{FF2B5EF4-FFF2-40B4-BE49-F238E27FC236}">
                    <a16:creationId xmlns:a16="http://schemas.microsoft.com/office/drawing/2014/main" id="{97D6E58F-876D-16AD-986D-EF96AC6D624A}"/>
                  </a:ext>
                </a:extLst>
              </p:cNvPr>
              <p:cNvSpPr/>
              <p:nvPr/>
            </p:nvSpPr>
            <p:spPr>
              <a:xfrm>
                <a:off x="59436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4" name="Oval 173">
                <a:extLst>
                  <a:ext uri="{FF2B5EF4-FFF2-40B4-BE49-F238E27FC236}">
                    <a16:creationId xmlns:a16="http://schemas.microsoft.com/office/drawing/2014/main" id="{DE29F4A5-0402-8162-3F90-ECC58037BE9A}"/>
                  </a:ext>
                </a:extLst>
              </p:cNvPr>
              <p:cNvSpPr/>
              <p:nvPr/>
            </p:nvSpPr>
            <p:spPr>
              <a:xfrm>
                <a:off x="64008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175" name="Oval 174">
                <a:extLst>
                  <a:ext uri="{FF2B5EF4-FFF2-40B4-BE49-F238E27FC236}">
                    <a16:creationId xmlns:a16="http://schemas.microsoft.com/office/drawing/2014/main" id="{5C894045-A035-B919-B49B-2D7A44F7A24C}"/>
                  </a:ext>
                </a:extLst>
              </p:cNvPr>
              <p:cNvSpPr/>
              <p:nvPr/>
            </p:nvSpPr>
            <p:spPr>
              <a:xfrm>
                <a:off x="68580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6" name="Oval 175">
                <a:extLst>
                  <a:ext uri="{FF2B5EF4-FFF2-40B4-BE49-F238E27FC236}">
                    <a16:creationId xmlns:a16="http://schemas.microsoft.com/office/drawing/2014/main" id="{E5041934-53DE-2291-016C-CCEEA2E04188}"/>
                  </a:ext>
                </a:extLst>
              </p:cNvPr>
              <p:cNvSpPr/>
              <p:nvPr/>
            </p:nvSpPr>
            <p:spPr>
              <a:xfrm>
                <a:off x="73152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7" name="Oval 176">
                <a:extLst>
                  <a:ext uri="{FF2B5EF4-FFF2-40B4-BE49-F238E27FC236}">
                    <a16:creationId xmlns:a16="http://schemas.microsoft.com/office/drawing/2014/main" id="{B431870C-F12C-98BA-A456-FEEF50FF5441}"/>
                  </a:ext>
                </a:extLst>
              </p:cNvPr>
              <p:cNvSpPr/>
              <p:nvPr/>
            </p:nvSpPr>
            <p:spPr>
              <a:xfrm>
                <a:off x="54864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8" name="Oval 177">
                <a:extLst>
                  <a:ext uri="{FF2B5EF4-FFF2-40B4-BE49-F238E27FC236}">
                    <a16:creationId xmlns:a16="http://schemas.microsoft.com/office/drawing/2014/main" id="{CDA326B9-1B0F-5FC5-762F-B006EC16EA04}"/>
                  </a:ext>
                </a:extLst>
              </p:cNvPr>
              <p:cNvSpPr/>
              <p:nvPr/>
            </p:nvSpPr>
            <p:spPr>
              <a:xfrm>
                <a:off x="59436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9" name="Oval 178">
                <a:extLst>
                  <a:ext uri="{FF2B5EF4-FFF2-40B4-BE49-F238E27FC236}">
                    <a16:creationId xmlns:a16="http://schemas.microsoft.com/office/drawing/2014/main" id="{E1F375AA-AE59-9717-0E28-0A87F4BA51BD}"/>
                  </a:ext>
                </a:extLst>
              </p:cNvPr>
              <p:cNvSpPr/>
              <p:nvPr/>
            </p:nvSpPr>
            <p:spPr>
              <a:xfrm>
                <a:off x="64008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0" name="Oval 179">
                <a:extLst>
                  <a:ext uri="{FF2B5EF4-FFF2-40B4-BE49-F238E27FC236}">
                    <a16:creationId xmlns:a16="http://schemas.microsoft.com/office/drawing/2014/main" id="{128C73E7-347C-6BDF-E690-2DB793D55441}"/>
                  </a:ext>
                </a:extLst>
              </p:cNvPr>
              <p:cNvSpPr/>
              <p:nvPr/>
            </p:nvSpPr>
            <p:spPr>
              <a:xfrm>
                <a:off x="68580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1" name="Oval 180">
                <a:extLst>
                  <a:ext uri="{FF2B5EF4-FFF2-40B4-BE49-F238E27FC236}">
                    <a16:creationId xmlns:a16="http://schemas.microsoft.com/office/drawing/2014/main" id="{53700731-5A84-EA36-3A6E-F64861D96FEC}"/>
                  </a:ext>
                </a:extLst>
              </p:cNvPr>
              <p:cNvSpPr/>
              <p:nvPr/>
            </p:nvSpPr>
            <p:spPr>
              <a:xfrm>
                <a:off x="73152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2" name="Oval 181">
                <a:extLst>
                  <a:ext uri="{FF2B5EF4-FFF2-40B4-BE49-F238E27FC236}">
                    <a16:creationId xmlns:a16="http://schemas.microsoft.com/office/drawing/2014/main" id="{10D1F3A3-F78A-E80A-FB90-728A81605B75}"/>
                  </a:ext>
                </a:extLst>
              </p:cNvPr>
              <p:cNvSpPr/>
              <p:nvPr/>
            </p:nvSpPr>
            <p:spPr>
              <a:xfrm>
                <a:off x="54864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3" name="Oval 182">
                <a:extLst>
                  <a:ext uri="{FF2B5EF4-FFF2-40B4-BE49-F238E27FC236}">
                    <a16:creationId xmlns:a16="http://schemas.microsoft.com/office/drawing/2014/main" id="{4D46226E-7BC2-CDB5-896E-6ABE7C988235}"/>
                  </a:ext>
                </a:extLst>
              </p:cNvPr>
              <p:cNvSpPr/>
              <p:nvPr/>
            </p:nvSpPr>
            <p:spPr>
              <a:xfrm>
                <a:off x="59436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4" name="Oval 183">
                <a:extLst>
                  <a:ext uri="{FF2B5EF4-FFF2-40B4-BE49-F238E27FC236}">
                    <a16:creationId xmlns:a16="http://schemas.microsoft.com/office/drawing/2014/main" id="{80E22B57-23F9-A1DA-EA84-B237477D51E6}"/>
                  </a:ext>
                </a:extLst>
              </p:cNvPr>
              <p:cNvSpPr/>
              <p:nvPr/>
            </p:nvSpPr>
            <p:spPr>
              <a:xfrm>
                <a:off x="64008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5" name="Oval 184">
                <a:extLst>
                  <a:ext uri="{FF2B5EF4-FFF2-40B4-BE49-F238E27FC236}">
                    <a16:creationId xmlns:a16="http://schemas.microsoft.com/office/drawing/2014/main" id="{F99A8D22-FE5B-FE4F-9AFA-B346DA69D5AF}"/>
                  </a:ext>
                </a:extLst>
              </p:cNvPr>
              <p:cNvSpPr/>
              <p:nvPr/>
            </p:nvSpPr>
            <p:spPr>
              <a:xfrm>
                <a:off x="68580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6" name="Oval 185">
                <a:extLst>
                  <a:ext uri="{FF2B5EF4-FFF2-40B4-BE49-F238E27FC236}">
                    <a16:creationId xmlns:a16="http://schemas.microsoft.com/office/drawing/2014/main" id="{8E2DDA56-B0FB-2874-A0A5-1012B7DC35A8}"/>
                  </a:ext>
                </a:extLst>
              </p:cNvPr>
              <p:cNvSpPr/>
              <p:nvPr/>
            </p:nvSpPr>
            <p:spPr>
              <a:xfrm>
                <a:off x="73152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7" name="Oval 186">
                <a:extLst>
                  <a:ext uri="{FF2B5EF4-FFF2-40B4-BE49-F238E27FC236}">
                    <a16:creationId xmlns:a16="http://schemas.microsoft.com/office/drawing/2014/main" id="{80496042-CD32-6655-958B-1A265D74D650}"/>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8" name="Oval 187">
                <a:extLst>
                  <a:ext uri="{FF2B5EF4-FFF2-40B4-BE49-F238E27FC236}">
                    <a16:creationId xmlns:a16="http://schemas.microsoft.com/office/drawing/2014/main" id="{A1DB0F8A-F845-29D6-200C-2DF47257CC6B}"/>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9" name="Oval 188">
                <a:extLst>
                  <a:ext uri="{FF2B5EF4-FFF2-40B4-BE49-F238E27FC236}">
                    <a16:creationId xmlns:a16="http://schemas.microsoft.com/office/drawing/2014/main" id="{6FA6A045-CFAB-085B-6F31-76E1E1C9AFBD}"/>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0" name="Oval 189">
                <a:extLst>
                  <a:ext uri="{FF2B5EF4-FFF2-40B4-BE49-F238E27FC236}">
                    <a16:creationId xmlns:a16="http://schemas.microsoft.com/office/drawing/2014/main" id="{052F8890-68D6-4260-4800-BB1B256D760D}"/>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1" name="Oval 190">
                <a:extLst>
                  <a:ext uri="{FF2B5EF4-FFF2-40B4-BE49-F238E27FC236}">
                    <a16:creationId xmlns:a16="http://schemas.microsoft.com/office/drawing/2014/main" id="{A4E2BD0D-78E1-9DE6-D4F7-6E5B97A91EB9}"/>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sp>
        <p:nvSpPr>
          <p:cNvPr id="212" name="Rectangle 211">
            <a:extLst>
              <a:ext uri="{FF2B5EF4-FFF2-40B4-BE49-F238E27FC236}">
                <a16:creationId xmlns:a16="http://schemas.microsoft.com/office/drawing/2014/main" id="{B2005E0F-849E-5E2E-1EAF-3FF39113ADC1}"/>
              </a:ext>
            </a:extLst>
          </p:cNvPr>
          <p:cNvSpPr/>
          <p:nvPr/>
        </p:nvSpPr>
        <p:spPr>
          <a:xfrm>
            <a:off x="1475385" y="1324448"/>
            <a:ext cx="6477000" cy="1905000"/>
          </a:xfrm>
          <a:prstGeom prst="rect">
            <a:avLst/>
          </a:prstGeom>
          <a:solidFill>
            <a:schemeClr val="bg1">
              <a:alpha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457200" rtl="0" eaLnBrk="1" fontAlgn="auto" latinLnBrk="0" hangingPunct="1">
              <a:lnSpc>
                <a:spcPts val="2000"/>
              </a:lnSpc>
              <a:spcBef>
                <a:spcPts val="0"/>
              </a:spcBef>
              <a:spcAft>
                <a:spcPts val="0"/>
              </a:spcAft>
              <a:buClrTx/>
              <a:buSzTx/>
              <a:buFontTx/>
              <a:buNone/>
              <a:tabLst/>
              <a:defRPr/>
            </a:pPr>
            <a:endParaRPr kumimoji="0" lang="en-US" sz="2400" b="0" i="0" u="none" strike="noStrike" kern="1200" cap="none" spc="-80" normalizeH="0" baseline="0" noProof="0" dirty="0">
              <a:ln>
                <a:noFill/>
              </a:ln>
              <a:solidFill>
                <a:srgbClr val="FFFFFF"/>
              </a:solidFill>
              <a:effectLst/>
              <a:uLnTx/>
              <a:uFillTx/>
              <a:latin typeface="Avenir Next" panose="020B0503020202020204" pitchFamily="34" charset="0"/>
              <a:ea typeface="+mn-ea"/>
              <a:cs typeface="+mn-cs"/>
            </a:endParaRPr>
          </a:p>
        </p:txBody>
      </p:sp>
      <p:cxnSp>
        <p:nvCxnSpPr>
          <p:cNvPr id="213" name="Straight Connector 212">
            <a:extLst>
              <a:ext uri="{FF2B5EF4-FFF2-40B4-BE49-F238E27FC236}">
                <a16:creationId xmlns:a16="http://schemas.microsoft.com/office/drawing/2014/main" id="{DC77E31F-7776-D079-8213-9FAF5EE659AA}"/>
              </a:ext>
            </a:extLst>
          </p:cNvPr>
          <p:cNvCxnSpPr>
            <a:cxnSpLocks/>
          </p:cNvCxnSpPr>
          <p:nvPr/>
        </p:nvCxnSpPr>
        <p:spPr>
          <a:xfrm flipH="1">
            <a:off x="1399185" y="1476848"/>
            <a:ext cx="6228824" cy="0"/>
          </a:xfrm>
          <a:prstGeom prst="line">
            <a:avLst/>
          </a:prstGeom>
          <a:solidFill>
            <a:schemeClr val="tx1">
              <a:lumMod val="65000"/>
              <a:lumOff val="35000"/>
            </a:schemeClr>
          </a:solidFill>
          <a:ln w="38100" cap="rnd">
            <a:solidFill>
              <a:schemeClr val="tx1"/>
            </a:solidFill>
            <a:round/>
            <a:headEnd type="none"/>
            <a:tailEnd w="lg" len="sm"/>
          </a:ln>
        </p:spPr>
        <p:style>
          <a:lnRef idx="1">
            <a:schemeClr val="accent1"/>
          </a:lnRef>
          <a:fillRef idx="0">
            <a:schemeClr val="accent1"/>
          </a:fillRef>
          <a:effectRef idx="0">
            <a:schemeClr val="accent1"/>
          </a:effectRef>
          <a:fontRef idx="minor">
            <a:schemeClr val="tx1"/>
          </a:fontRef>
        </p:style>
      </p:cxnSp>
      <p:grpSp>
        <p:nvGrpSpPr>
          <p:cNvPr id="214" name="Group 213">
            <a:extLst>
              <a:ext uri="{FF2B5EF4-FFF2-40B4-BE49-F238E27FC236}">
                <a16:creationId xmlns:a16="http://schemas.microsoft.com/office/drawing/2014/main" id="{1948DBEA-DA08-82F0-5900-D08D3CB16E0F}"/>
              </a:ext>
            </a:extLst>
          </p:cNvPr>
          <p:cNvGrpSpPr/>
          <p:nvPr/>
        </p:nvGrpSpPr>
        <p:grpSpPr>
          <a:xfrm>
            <a:off x="1744430" y="1663010"/>
            <a:ext cx="4671060" cy="1033039"/>
            <a:chOff x="2174045" y="1329162"/>
            <a:chExt cx="4671060" cy="1033039"/>
          </a:xfrm>
        </p:grpSpPr>
        <p:cxnSp>
          <p:nvCxnSpPr>
            <p:cNvPr id="215" name="Straight Connector 214">
              <a:extLst>
                <a:ext uri="{FF2B5EF4-FFF2-40B4-BE49-F238E27FC236}">
                  <a16:creationId xmlns:a16="http://schemas.microsoft.com/office/drawing/2014/main" id="{402E0C80-0CB3-1DFC-BA6E-F4CB819AC190}"/>
                </a:ext>
              </a:extLst>
            </p:cNvPr>
            <p:cNvCxnSpPr>
              <a:cxnSpLocks/>
            </p:cNvCxnSpPr>
            <p:nvPr/>
          </p:nvCxnSpPr>
          <p:spPr>
            <a:xfrm flipV="1">
              <a:off x="2174045" y="1337174"/>
              <a:ext cx="0" cy="1025027"/>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7F62CF72-1AD9-CC10-BB95-B46B1BC3461D}"/>
                </a:ext>
              </a:extLst>
            </p:cNvPr>
            <p:cNvCxnSpPr>
              <a:cxnSpLocks/>
            </p:cNvCxnSpPr>
            <p:nvPr/>
          </p:nvCxnSpPr>
          <p:spPr>
            <a:xfrm flipV="1">
              <a:off x="3730049" y="1337174"/>
              <a:ext cx="0" cy="1025027"/>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D3C8E9B2-F972-C08D-B733-C59B781C38D5}"/>
                </a:ext>
              </a:extLst>
            </p:cNvPr>
            <p:cNvCxnSpPr>
              <a:cxnSpLocks/>
            </p:cNvCxnSpPr>
            <p:nvPr/>
          </p:nvCxnSpPr>
          <p:spPr>
            <a:xfrm flipV="1">
              <a:off x="5303325" y="1329162"/>
              <a:ext cx="0" cy="1033039"/>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3BED908A-4254-8D76-541F-4774AF62F578}"/>
                </a:ext>
              </a:extLst>
            </p:cNvPr>
            <p:cNvCxnSpPr>
              <a:cxnSpLocks/>
            </p:cNvCxnSpPr>
            <p:nvPr/>
          </p:nvCxnSpPr>
          <p:spPr>
            <a:xfrm flipV="1">
              <a:off x="6845105" y="1339315"/>
              <a:ext cx="0" cy="1022886"/>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grpSp>
      <p:cxnSp>
        <p:nvCxnSpPr>
          <p:cNvPr id="219" name="Straight Connector 218">
            <a:extLst>
              <a:ext uri="{FF2B5EF4-FFF2-40B4-BE49-F238E27FC236}">
                <a16:creationId xmlns:a16="http://schemas.microsoft.com/office/drawing/2014/main" id="{23AF8F67-6E35-1D0F-534F-042DD53F82AF}"/>
              </a:ext>
            </a:extLst>
          </p:cNvPr>
          <p:cNvCxnSpPr>
            <a:cxnSpLocks/>
          </p:cNvCxnSpPr>
          <p:nvPr/>
        </p:nvCxnSpPr>
        <p:spPr>
          <a:xfrm flipH="1">
            <a:off x="1401530" y="1476848"/>
            <a:ext cx="6226479" cy="0"/>
          </a:xfrm>
          <a:prstGeom prst="line">
            <a:avLst/>
          </a:prstGeom>
          <a:solidFill>
            <a:schemeClr val="tx1">
              <a:lumMod val="65000"/>
              <a:lumOff val="35000"/>
            </a:schemeClr>
          </a:solidFill>
          <a:ln w="50800" cap="rnd">
            <a:solidFill>
              <a:srgbClr val="FF7100"/>
            </a:solidFill>
            <a:round/>
            <a:headEnd type="none"/>
            <a:tailEnd w="lg" len="sm"/>
          </a:ln>
        </p:spPr>
        <p:style>
          <a:lnRef idx="1">
            <a:schemeClr val="accent1"/>
          </a:lnRef>
          <a:fillRef idx="0">
            <a:schemeClr val="accent1"/>
          </a:fillRef>
          <a:effectRef idx="0">
            <a:schemeClr val="accent1"/>
          </a:effectRef>
          <a:fontRef idx="minor">
            <a:schemeClr val="tx1"/>
          </a:fontRef>
        </p:style>
      </p:cxnSp>
      <p:sp>
        <p:nvSpPr>
          <p:cNvPr id="224" name="DRAM">
            <a:extLst>
              <a:ext uri="{FF2B5EF4-FFF2-40B4-BE49-F238E27FC236}">
                <a16:creationId xmlns:a16="http://schemas.microsoft.com/office/drawing/2014/main" id="{ED56E525-600A-350A-CE7D-E6BB2D6D79C9}"/>
              </a:ext>
            </a:extLst>
          </p:cNvPr>
          <p:cNvSpPr/>
          <p:nvPr/>
        </p:nvSpPr>
        <p:spPr>
          <a:xfrm rot="16200000">
            <a:off x="142431" y="2047802"/>
            <a:ext cx="2057400" cy="458292"/>
          </a:xfrm>
          <a:prstGeom prst="roundRect">
            <a:avLst>
              <a:gd name="adj" fmla="val 11319"/>
            </a:avLst>
          </a:prstGeom>
          <a:solidFill>
            <a:schemeClr val="bg1">
              <a:lumMod val="65000"/>
            </a:schemeClr>
          </a:solidFill>
          <a:ln w="1905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srgbClr val="000000"/>
                </a:solidFill>
                <a:effectLst/>
                <a:uLnTx/>
                <a:uFillTx/>
                <a:latin typeface="Avenir Next" panose="020B0503020202020204" pitchFamily="34" charset="0"/>
                <a:ea typeface="+mn-ea"/>
                <a:cs typeface="+mn-cs"/>
              </a:rPr>
              <a:t>row decoder</a:t>
            </a:r>
          </a:p>
        </p:txBody>
      </p:sp>
      <p:grpSp>
        <p:nvGrpSpPr>
          <p:cNvPr id="225" name="Group 224">
            <a:extLst>
              <a:ext uri="{FF2B5EF4-FFF2-40B4-BE49-F238E27FC236}">
                <a16:creationId xmlns:a16="http://schemas.microsoft.com/office/drawing/2014/main" id="{9A39ED76-4529-C78C-EA30-0D93206B5F23}"/>
              </a:ext>
            </a:extLst>
          </p:cNvPr>
          <p:cNvGrpSpPr/>
          <p:nvPr/>
        </p:nvGrpSpPr>
        <p:grpSpPr>
          <a:xfrm>
            <a:off x="1933523" y="1673163"/>
            <a:ext cx="2665827" cy="1402792"/>
            <a:chOff x="2134538" y="2243328"/>
            <a:chExt cx="2665827" cy="1490472"/>
          </a:xfrm>
          <a:solidFill>
            <a:schemeClr val="accent4"/>
          </a:solidFill>
        </p:grpSpPr>
        <p:grpSp>
          <p:nvGrpSpPr>
            <p:cNvPr id="226" name="Group 225">
              <a:extLst>
                <a:ext uri="{FF2B5EF4-FFF2-40B4-BE49-F238E27FC236}">
                  <a16:creationId xmlns:a16="http://schemas.microsoft.com/office/drawing/2014/main" id="{DB800D8A-AF10-2AC4-6D5A-F4BCAE15E968}"/>
                </a:ext>
              </a:extLst>
            </p:cNvPr>
            <p:cNvGrpSpPr/>
            <p:nvPr/>
          </p:nvGrpSpPr>
          <p:grpSpPr>
            <a:xfrm>
              <a:off x="2134538" y="2243328"/>
              <a:ext cx="1108299" cy="1490472"/>
              <a:chOff x="2134538" y="2243328"/>
              <a:chExt cx="1108299" cy="1490472"/>
            </a:xfrm>
            <a:grpFill/>
          </p:grpSpPr>
          <p:grpSp>
            <p:nvGrpSpPr>
              <p:cNvPr id="266" name="Group 265">
                <a:extLst>
                  <a:ext uri="{FF2B5EF4-FFF2-40B4-BE49-F238E27FC236}">
                    <a16:creationId xmlns:a16="http://schemas.microsoft.com/office/drawing/2014/main" id="{6C3D128E-6972-D81F-22AF-116952873BCC}"/>
                  </a:ext>
                </a:extLst>
              </p:cNvPr>
              <p:cNvGrpSpPr/>
              <p:nvPr/>
            </p:nvGrpSpPr>
            <p:grpSpPr>
              <a:xfrm>
                <a:off x="2134538" y="3504497"/>
                <a:ext cx="1108299" cy="229303"/>
                <a:chOff x="5486400" y="3962400"/>
                <a:chExt cx="2209800" cy="457200"/>
              </a:xfrm>
              <a:grpFill/>
            </p:grpSpPr>
            <p:sp>
              <p:nvSpPr>
                <p:cNvPr id="273" name="DRAM">
                  <a:extLst>
                    <a:ext uri="{FF2B5EF4-FFF2-40B4-BE49-F238E27FC236}">
                      <a16:creationId xmlns:a16="http://schemas.microsoft.com/office/drawing/2014/main" id="{88CA1D5A-9C42-836B-8CC5-713C2893475B}"/>
                    </a:ext>
                  </a:extLst>
                </p:cNvPr>
                <p:cNvSpPr/>
                <p:nvPr/>
              </p:nvSpPr>
              <p:spPr>
                <a:xfrm>
                  <a:off x="54864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4" name="DRAM">
                  <a:extLst>
                    <a:ext uri="{FF2B5EF4-FFF2-40B4-BE49-F238E27FC236}">
                      <a16:creationId xmlns:a16="http://schemas.microsoft.com/office/drawing/2014/main" id="{7B6C45F7-4162-DA73-D715-80EDA3493FD5}"/>
                    </a:ext>
                  </a:extLst>
                </p:cNvPr>
                <p:cNvSpPr/>
                <p:nvPr/>
              </p:nvSpPr>
              <p:spPr>
                <a:xfrm>
                  <a:off x="59436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5" name="DRAM">
                  <a:extLst>
                    <a:ext uri="{FF2B5EF4-FFF2-40B4-BE49-F238E27FC236}">
                      <a16:creationId xmlns:a16="http://schemas.microsoft.com/office/drawing/2014/main" id="{7648CFF9-F6C3-B30F-FDF1-31C5BA7786D4}"/>
                    </a:ext>
                  </a:extLst>
                </p:cNvPr>
                <p:cNvSpPr/>
                <p:nvPr/>
              </p:nvSpPr>
              <p:spPr>
                <a:xfrm>
                  <a:off x="64008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6" name="DRAM">
                  <a:extLst>
                    <a:ext uri="{FF2B5EF4-FFF2-40B4-BE49-F238E27FC236}">
                      <a16:creationId xmlns:a16="http://schemas.microsoft.com/office/drawing/2014/main" id="{ABC4E3DB-9E0C-057D-03A2-B9EB1A543297}"/>
                    </a:ext>
                  </a:extLst>
                </p:cNvPr>
                <p:cNvSpPr/>
                <p:nvPr/>
              </p:nvSpPr>
              <p:spPr>
                <a:xfrm>
                  <a:off x="68580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7" name="DRAM">
                  <a:extLst>
                    <a:ext uri="{FF2B5EF4-FFF2-40B4-BE49-F238E27FC236}">
                      <a16:creationId xmlns:a16="http://schemas.microsoft.com/office/drawing/2014/main" id="{AF4AC96C-2C49-1CDC-8E08-2E05CB6A00E8}"/>
                    </a:ext>
                  </a:extLst>
                </p:cNvPr>
                <p:cNvSpPr/>
                <p:nvPr/>
              </p:nvSpPr>
              <p:spPr>
                <a:xfrm>
                  <a:off x="73152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67" name="Group 266">
                <a:extLst>
                  <a:ext uri="{FF2B5EF4-FFF2-40B4-BE49-F238E27FC236}">
                    <a16:creationId xmlns:a16="http://schemas.microsoft.com/office/drawing/2014/main" id="{4F76F2FD-1A54-DDA6-CF07-7E846DAD7759}"/>
                  </a:ext>
                </a:extLst>
              </p:cNvPr>
              <p:cNvGrpSpPr/>
              <p:nvPr/>
            </p:nvGrpSpPr>
            <p:grpSpPr>
              <a:xfrm>
                <a:off x="2230081" y="2243328"/>
                <a:ext cx="917213" cy="1261169"/>
                <a:chOff x="5676900" y="990600"/>
                <a:chExt cx="1828800" cy="2971800"/>
              </a:xfrm>
              <a:grpFill/>
            </p:grpSpPr>
            <p:cxnSp>
              <p:nvCxnSpPr>
                <p:cNvPr id="268" name="Straight Connector 267">
                  <a:extLst>
                    <a:ext uri="{FF2B5EF4-FFF2-40B4-BE49-F238E27FC236}">
                      <a16:creationId xmlns:a16="http://schemas.microsoft.com/office/drawing/2014/main" id="{4D666B80-76CD-E6ED-D8A2-809620DA3F83}"/>
                    </a:ext>
                  </a:extLst>
                </p:cNvPr>
                <p:cNvCxnSpPr>
                  <a:cxnSpLocks/>
                  <a:endCxn id="273" idx="0"/>
                </p:cNvCxnSpPr>
                <p:nvPr/>
              </p:nvCxnSpPr>
              <p:spPr>
                <a:xfrm>
                  <a:off x="56769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130395F8-3CDD-D46E-949F-A12771591700}"/>
                    </a:ext>
                  </a:extLst>
                </p:cNvPr>
                <p:cNvCxnSpPr>
                  <a:cxnSpLocks/>
                  <a:endCxn id="275" idx="0"/>
                </p:cNvCxnSpPr>
                <p:nvPr/>
              </p:nvCxnSpPr>
              <p:spPr>
                <a:xfrm>
                  <a:off x="6591299"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62045D98-07C6-C6C6-CFE4-7DC32DC1C3A8}"/>
                    </a:ext>
                  </a:extLst>
                </p:cNvPr>
                <p:cNvCxnSpPr>
                  <a:cxnSpLocks/>
                  <a:endCxn id="276" idx="0"/>
                </p:cNvCxnSpPr>
                <p:nvPr/>
              </p:nvCxnSpPr>
              <p:spPr>
                <a:xfrm>
                  <a:off x="70485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A28E6F1E-D8AB-6049-6722-29415A152DAA}"/>
                    </a:ext>
                  </a:extLst>
                </p:cNvPr>
                <p:cNvCxnSpPr>
                  <a:cxnSpLocks/>
                  <a:endCxn id="277" idx="0"/>
                </p:cNvCxnSpPr>
                <p:nvPr/>
              </p:nvCxnSpPr>
              <p:spPr>
                <a:xfrm>
                  <a:off x="75057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9A3F8AC9-D7F4-29E9-9A01-46EB3B1E1C80}"/>
                    </a:ext>
                  </a:extLst>
                </p:cNvPr>
                <p:cNvCxnSpPr>
                  <a:cxnSpLocks/>
                  <a:endCxn id="274" idx="0"/>
                </p:cNvCxnSpPr>
                <p:nvPr/>
              </p:nvCxnSpPr>
              <p:spPr>
                <a:xfrm>
                  <a:off x="61341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grpSp>
        </p:grpSp>
        <p:grpSp>
          <p:nvGrpSpPr>
            <p:cNvPr id="227" name="Group 226">
              <a:extLst>
                <a:ext uri="{FF2B5EF4-FFF2-40B4-BE49-F238E27FC236}">
                  <a16:creationId xmlns:a16="http://schemas.microsoft.com/office/drawing/2014/main" id="{8B840DF0-3309-E6DE-EFAD-20D2A882B65C}"/>
                </a:ext>
              </a:extLst>
            </p:cNvPr>
            <p:cNvGrpSpPr/>
            <p:nvPr/>
          </p:nvGrpSpPr>
          <p:grpSpPr>
            <a:xfrm>
              <a:off x="3692066" y="2243328"/>
              <a:ext cx="1108299" cy="1490472"/>
              <a:chOff x="3692066" y="2243328"/>
              <a:chExt cx="1108299" cy="1490472"/>
            </a:xfrm>
            <a:grpFill/>
          </p:grpSpPr>
          <p:grpSp>
            <p:nvGrpSpPr>
              <p:cNvPr id="254" name="Group 253">
                <a:extLst>
                  <a:ext uri="{FF2B5EF4-FFF2-40B4-BE49-F238E27FC236}">
                    <a16:creationId xmlns:a16="http://schemas.microsoft.com/office/drawing/2014/main" id="{B09A963D-D053-8871-33A0-2416C63D4472}"/>
                  </a:ext>
                </a:extLst>
              </p:cNvPr>
              <p:cNvGrpSpPr/>
              <p:nvPr/>
            </p:nvGrpSpPr>
            <p:grpSpPr>
              <a:xfrm>
                <a:off x="3692066" y="3504497"/>
                <a:ext cx="1108299" cy="229303"/>
                <a:chOff x="5486400" y="3962400"/>
                <a:chExt cx="2209800" cy="457200"/>
              </a:xfrm>
              <a:grpFill/>
            </p:grpSpPr>
            <p:sp>
              <p:nvSpPr>
                <p:cNvPr id="261" name="DRAM">
                  <a:extLst>
                    <a:ext uri="{FF2B5EF4-FFF2-40B4-BE49-F238E27FC236}">
                      <a16:creationId xmlns:a16="http://schemas.microsoft.com/office/drawing/2014/main" id="{D2C19464-0533-09E3-18A4-976BD23F087B}"/>
                    </a:ext>
                  </a:extLst>
                </p:cNvPr>
                <p:cNvSpPr/>
                <p:nvPr/>
              </p:nvSpPr>
              <p:spPr>
                <a:xfrm>
                  <a:off x="54864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2" name="DRAM">
                  <a:extLst>
                    <a:ext uri="{FF2B5EF4-FFF2-40B4-BE49-F238E27FC236}">
                      <a16:creationId xmlns:a16="http://schemas.microsoft.com/office/drawing/2014/main" id="{2F1A6B18-6B8C-12F7-F0CC-3576E0CB4B12}"/>
                    </a:ext>
                  </a:extLst>
                </p:cNvPr>
                <p:cNvSpPr/>
                <p:nvPr/>
              </p:nvSpPr>
              <p:spPr>
                <a:xfrm>
                  <a:off x="59436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3" name="DRAM">
                  <a:extLst>
                    <a:ext uri="{FF2B5EF4-FFF2-40B4-BE49-F238E27FC236}">
                      <a16:creationId xmlns:a16="http://schemas.microsoft.com/office/drawing/2014/main" id="{E703FCF1-29CA-A8DE-AEBD-863F9ACAC6C4}"/>
                    </a:ext>
                  </a:extLst>
                </p:cNvPr>
                <p:cNvSpPr/>
                <p:nvPr/>
              </p:nvSpPr>
              <p:spPr>
                <a:xfrm>
                  <a:off x="64008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4" name="DRAM">
                  <a:extLst>
                    <a:ext uri="{FF2B5EF4-FFF2-40B4-BE49-F238E27FC236}">
                      <a16:creationId xmlns:a16="http://schemas.microsoft.com/office/drawing/2014/main" id="{9E7E5177-E65A-A12E-56DE-E33E6286FC67}"/>
                    </a:ext>
                  </a:extLst>
                </p:cNvPr>
                <p:cNvSpPr/>
                <p:nvPr/>
              </p:nvSpPr>
              <p:spPr>
                <a:xfrm>
                  <a:off x="68580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5" name="DRAM">
                  <a:extLst>
                    <a:ext uri="{FF2B5EF4-FFF2-40B4-BE49-F238E27FC236}">
                      <a16:creationId xmlns:a16="http://schemas.microsoft.com/office/drawing/2014/main" id="{461D493C-E0D8-51C7-3FD1-477C8557604F}"/>
                    </a:ext>
                  </a:extLst>
                </p:cNvPr>
                <p:cNvSpPr/>
                <p:nvPr/>
              </p:nvSpPr>
              <p:spPr>
                <a:xfrm>
                  <a:off x="73152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55" name="Group 254">
                <a:extLst>
                  <a:ext uri="{FF2B5EF4-FFF2-40B4-BE49-F238E27FC236}">
                    <a16:creationId xmlns:a16="http://schemas.microsoft.com/office/drawing/2014/main" id="{DF03980A-C8A5-A6C7-AB3D-F27A867628B6}"/>
                  </a:ext>
                </a:extLst>
              </p:cNvPr>
              <p:cNvGrpSpPr/>
              <p:nvPr/>
            </p:nvGrpSpPr>
            <p:grpSpPr>
              <a:xfrm>
                <a:off x="3787609" y="2243328"/>
                <a:ext cx="917213" cy="1261169"/>
                <a:chOff x="5676900" y="990600"/>
                <a:chExt cx="1828800" cy="2971800"/>
              </a:xfrm>
              <a:grpFill/>
            </p:grpSpPr>
            <p:cxnSp>
              <p:nvCxnSpPr>
                <p:cNvPr id="256" name="Straight Connector 255">
                  <a:extLst>
                    <a:ext uri="{FF2B5EF4-FFF2-40B4-BE49-F238E27FC236}">
                      <a16:creationId xmlns:a16="http://schemas.microsoft.com/office/drawing/2014/main" id="{BD3D8CDE-9D2C-76ED-5983-5F09BD871F90}"/>
                    </a:ext>
                  </a:extLst>
                </p:cNvPr>
                <p:cNvCxnSpPr>
                  <a:cxnSpLocks/>
                  <a:endCxn id="261" idx="0"/>
                </p:cNvCxnSpPr>
                <p:nvPr/>
              </p:nvCxnSpPr>
              <p:spPr>
                <a:xfrm>
                  <a:off x="56769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E445551A-2D1E-76EF-61BA-BA03694B1F5D}"/>
                    </a:ext>
                  </a:extLst>
                </p:cNvPr>
                <p:cNvCxnSpPr>
                  <a:cxnSpLocks/>
                  <a:endCxn id="263" idx="0"/>
                </p:cNvCxnSpPr>
                <p:nvPr/>
              </p:nvCxnSpPr>
              <p:spPr>
                <a:xfrm>
                  <a:off x="65913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4AB4274E-0819-90CC-91FF-F5C2F2048F49}"/>
                    </a:ext>
                  </a:extLst>
                </p:cNvPr>
                <p:cNvCxnSpPr>
                  <a:cxnSpLocks/>
                  <a:endCxn id="264" idx="0"/>
                </p:cNvCxnSpPr>
                <p:nvPr/>
              </p:nvCxnSpPr>
              <p:spPr>
                <a:xfrm>
                  <a:off x="70485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D548FC3C-4F71-FA18-F4C8-543E0D1B5A95}"/>
                    </a:ext>
                  </a:extLst>
                </p:cNvPr>
                <p:cNvCxnSpPr>
                  <a:cxnSpLocks/>
                  <a:endCxn id="265" idx="0"/>
                </p:cNvCxnSpPr>
                <p:nvPr/>
              </p:nvCxnSpPr>
              <p:spPr>
                <a:xfrm>
                  <a:off x="75057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0BD29CFC-709B-0CA4-A80A-8268BC9618A7}"/>
                    </a:ext>
                  </a:extLst>
                </p:cNvPr>
                <p:cNvCxnSpPr>
                  <a:cxnSpLocks/>
                  <a:endCxn id="262" idx="0"/>
                </p:cNvCxnSpPr>
                <p:nvPr/>
              </p:nvCxnSpPr>
              <p:spPr>
                <a:xfrm>
                  <a:off x="61341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grpSp>
        </p:grpSp>
      </p:grpSp>
      <p:grpSp>
        <p:nvGrpSpPr>
          <p:cNvPr id="278" name="Group 277">
            <a:extLst>
              <a:ext uri="{FF2B5EF4-FFF2-40B4-BE49-F238E27FC236}">
                <a16:creationId xmlns:a16="http://schemas.microsoft.com/office/drawing/2014/main" id="{751D7810-28AE-9675-5D77-8AA91A762EF3}"/>
              </a:ext>
            </a:extLst>
          </p:cNvPr>
          <p:cNvGrpSpPr/>
          <p:nvPr/>
        </p:nvGrpSpPr>
        <p:grpSpPr>
          <a:xfrm>
            <a:off x="1627784" y="2350920"/>
            <a:ext cx="1414038" cy="191087"/>
            <a:chOff x="1828799" y="2017072"/>
            <a:chExt cx="1414038" cy="191087"/>
          </a:xfrm>
        </p:grpSpPr>
        <p:sp>
          <p:nvSpPr>
            <p:cNvPr id="279" name="DRAM">
              <a:extLst>
                <a:ext uri="{FF2B5EF4-FFF2-40B4-BE49-F238E27FC236}">
                  <a16:creationId xmlns:a16="http://schemas.microsoft.com/office/drawing/2014/main" id="{C35A3294-BDFD-9E12-C8D2-EE371A532BA2}"/>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280" name="Straight Connector 279">
              <a:extLst>
                <a:ext uri="{FF2B5EF4-FFF2-40B4-BE49-F238E27FC236}">
                  <a16:creationId xmlns:a16="http://schemas.microsoft.com/office/drawing/2014/main" id="{3BB5EC43-D735-AFE7-E0A5-7713F28751D2}"/>
                </a:ext>
              </a:extLst>
            </p:cNvPr>
            <p:cNvCxnSpPr>
              <a:cxnSpLocks/>
              <a:stCxn id="285" idx="6"/>
              <a:endCxn id="279"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281" name="Oval 280">
              <a:extLst>
                <a:ext uri="{FF2B5EF4-FFF2-40B4-BE49-F238E27FC236}">
                  <a16:creationId xmlns:a16="http://schemas.microsoft.com/office/drawing/2014/main" id="{879A072C-338B-12D6-4838-76398FE22BCF}"/>
                </a:ext>
              </a:extLst>
            </p:cNvPr>
            <p:cNvSpPr/>
            <p:nvPr/>
          </p:nvSpPr>
          <p:spPr>
            <a:xfrm>
              <a:off x="2134538"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2" name="Oval 281">
              <a:extLst>
                <a:ext uri="{FF2B5EF4-FFF2-40B4-BE49-F238E27FC236}">
                  <a16:creationId xmlns:a16="http://schemas.microsoft.com/office/drawing/2014/main" id="{E55D7B27-5DC1-AAA0-0DA4-5CA6F9821F1F}"/>
                </a:ext>
              </a:extLst>
            </p:cNvPr>
            <p:cNvSpPr/>
            <p:nvPr/>
          </p:nvSpPr>
          <p:spPr>
            <a:xfrm>
              <a:off x="2363841"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3" name="Oval 282">
              <a:extLst>
                <a:ext uri="{FF2B5EF4-FFF2-40B4-BE49-F238E27FC236}">
                  <a16:creationId xmlns:a16="http://schemas.microsoft.com/office/drawing/2014/main" id="{C170B65F-3D9F-0D69-73EE-EF153E8DC964}"/>
                </a:ext>
              </a:extLst>
            </p:cNvPr>
            <p:cNvSpPr/>
            <p:nvPr/>
          </p:nvSpPr>
          <p:spPr>
            <a:xfrm>
              <a:off x="2593144"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4" name="Oval 283">
              <a:extLst>
                <a:ext uri="{FF2B5EF4-FFF2-40B4-BE49-F238E27FC236}">
                  <a16:creationId xmlns:a16="http://schemas.microsoft.com/office/drawing/2014/main" id="{C3A4C91E-C5D4-40BA-C7EA-83A4FB7C3E43}"/>
                </a:ext>
              </a:extLst>
            </p:cNvPr>
            <p:cNvSpPr/>
            <p:nvPr/>
          </p:nvSpPr>
          <p:spPr>
            <a:xfrm>
              <a:off x="2822448"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5" name="Oval 284">
              <a:extLst>
                <a:ext uri="{FF2B5EF4-FFF2-40B4-BE49-F238E27FC236}">
                  <a16:creationId xmlns:a16="http://schemas.microsoft.com/office/drawing/2014/main" id="{096A691E-5AFE-95A5-99D1-5E53171BEB91}"/>
                </a:ext>
              </a:extLst>
            </p:cNvPr>
            <p:cNvSpPr/>
            <p:nvPr/>
          </p:nvSpPr>
          <p:spPr>
            <a:xfrm>
              <a:off x="3051751"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86" name="Group 285">
            <a:extLst>
              <a:ext uri="{FF2B5EF4-FFF2-40B4-BE49-F238E27FC236}">
                <a16:creationId xmlns:a16="http://schemas.microsoft.com/office/drawing/2014/main" id="{41E04434-98A9-5CCF-5F67-B1136DF1B683}"/>
              </a:ext>
            </a:extLst>
          </p:cNvPr>
          <p:cNvGrpSpPr/>
          <p:nvPr/>
        </p:nvGrpSpPr>
        <p:grpSpPr>
          <a:xfrm>
            <a:off x="3185312" y="2350920"/>
            <a:ext cx="1414038" cy="191087"/>
            <a:chOff x="3386327" y="2017072"/>
            <a:chExt cx="1414038" cy="191087"/>
          </a:xfrm>
        </p:grpSpPr>
        <p:sp>
          <p:nvSpPr>
            <p:cNvPr id="287" name="DRAM">
              <a:extLst>
                <a:ext uri="{FF2B5EF4-FFF2-40B4-BE49-F238E27FC236}">
                  <a16:creationId xmlns:a16="http://schemas.microsoft.com/office/drawing/2014/main" id="{5C80A2B5-B64C-A3F0-B2E9-643764B7C188}"/>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288" name="Straight Connector 287">
              <a:extLst>
                <a:ext uri="{FF2B5EF4-FFF2-40B4-BE49-F238E27FC236}">
                  <a16:creationId xmlns:a16="http://schemas.microsoft.com/office/drawing/2014/main" id="{4E25ACFE-4602-3A75-551D-615C41A7A20D}"/>
                </a:ext>
              </a:extLst>
            </p:cNvPr>
            <p:cNvCxnSpPr>
              <a:cxnSpLocks/>
              <a:endCxn id="287"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289" name="Oval 288">
              <a:extLst>
                <a:ext uri="{FF2B5EF4-FFF2-40B4-BE49-F238E27FC236}">
                  <a16:creationId xmlns:a16="http://schemas.microsoft.com/office/drawing/2014/main" id="{1435732A-384B-BF54-7817-CFC26522B3DB}"/>
                </a:ext>
              </a:extLst>
            </p:cNvPr>
            <p:cNvSpPr/>
            <p:nvPr/>
          </p:nvSpPr>
          <p:spPr>
            <a:xfrm>
              <a:off x="3692066"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0" name="Oval 289">
              <a:extLst>
                <a:ext uri="{FF2B5EF4-FFF2-40B4-BE49-F238E27FC236}">
                  <a16:creationId xmlns:a16="http://schemas.microsoft.com/office/drawing/2014/main" id="{BC1D30A3-B202-3482-27EA-D1D86950AC92}"/>
                </a:ext>
              </a:extLst>
            </p:cNvPr>
            <p:cNvSpPr/>
            <p:nvPr/>
          </p:nvSpPr>
          <p:spPr>
            <a:xfrm>
              <a:off x="3921369"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1" name="Oval 290">
              <a:extLst>
                <a:ext uri="{FF2B5EF4-FFF2-40B4-BE49-F238E27FC236}">
                  <a16:creationId xmlns:a16="http://schemas.microsoft.com/office/drawing/2014/main" id="{BC551B06-4978-618A-DF4D-90C300541FD5}"/>
                </a:ext>
              </a:extLst>
            </p:cNvPr>
            <p:cNvSpPr/>
            <p:nvPr/>
          </p:nvSpPr>
          <p:spPr>
            <a:xfrm>
              <a:off x="4150672"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2" name="Oval 291">
              <a:extLst>
                <a:ext uri="{FF2B5EF4-FFF2-40B4-BE49-F238E27FC236}">
                  <a16:creationId xmlns:a16="http://schemas.microsoft.com/office/drawing/2014/main" id="{93459750-2AB3-AE71-EC96-277FF0E3A1AA}"/>
                </a:ext>
              </a:extLst>
            </p:cNvPr>
            <p:cNvSpPr/>
            <p:nvPr/>
          </p:nvSpPr>
          <p:spPr>
            <a:xfrm>
              <a:off x="4379976"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3" name="Oval 292">
              <a:extLst>
                <a:ext uri="{FF2B5EF4-FFF2-40B4-BE49-F238E27FC236}">
                  <a16:creationId xmlns:a16="http://schemas.microsoft.com/office/drawing/2014/main" id="{925605BB-32BB-C536-E210-5A4F49A05F8B}"/>
                </a:ext>
              </a:extLst>
            </p:cNvPr>
            <p:cNvSpPr/>
            <p:nvPr/>
          </p:nvSpPr>
          <p:spPr>
            <a:xfrm>
              <a:off x="4609279"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31" name="Group 330">
            <a:extLst>
              <a:ext uri="{FF2B5EF4-FFF2-40B4-BE49-F238E27FC236}">
                <a16:creationId xmlns:a16="http://schemas.microsoft.com/office/drawing/2014/main" id="{8B1B3ED4-45C8-77E4-07E9-3A3F07ED4419}"/>
              </a:ext>
            </a:extLst>
          </p:cNvPr>
          <p:cNvGrpSpPr/>
          <p:nvPr/>
        </p:nvGrpSpPr>
        <p:grpSpPr>
          <a:xfrm>
            <a:off x="1627784" y="1891128"/>
            <a:ext cx="1414038" cy="191087"/>
            <a:chOff x="1828799" y="2017072"/>
            <a:chExt cx="1414038" cy="191087"/>
          </a:xfrm>
        </p:grpSpPr>
        <p:sp>
          <p:nvSpPr>
            <p:cNvPr id="332" name="DRAM">
              <a:extLst>
                <a:ext uri="{FF2B5EF4-FFF2-40B4-BE49-F238E27FC236}">
                  <a16:creationId xmlns:a16="http://schemas.microsoft.com/office/drawing/2014/main" id="{7EE68B79-0BDF-D7EC-0D67-9F3EC025BF67}"/>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33" name="Straight Connector 332">
              <a:extLst>
                <a:ext uri="{FF2B5EF4-FFF2-40B4-BE49-F238E27FC236}">
                  <a16:creationId xmlns:a16="http://schemas.microsoft.com/office/drawing/2014/main" id="{FD072386-6453-5695-FF21-E665ECE2B147}"/>
                </a:ext>
              </a:extLst>
            </p:cNvPr>
            <p:cNvCxnSpPr>
              <a:cxnSpLocks/>
              <a:stCxn id="338" idx="6"/>
              <a:endCxn id="332"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34" name="Oval 333">
              <a:extLst>
                <a:ext uri="{FF2B5EF4-FFF2-40B4-BE49-F238E27FC236}">
                  <a16:creationId xmlns:a16="http://schemas.microsoft.com/office/drawing/2014/main" id="{DE527410-678A-8F73-2277-93FB261A64FC}"/>
                </a:ext>
              </a:extLst>
            </p:cNvPr>
            <p:cNvSpPr/>
            <p:nvPr/>
          </p:nvSpPr>
          <p:spPr>
            <a:xfrm>
              <a:off x="2134538"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5" name="Oval 334">
              <a:extLst>
                <a:ext uri="{FF2B5EF4-FFF2-40B4-BE49-F238E27FC236}">
                  <a16:creationId xmlns:a16="http://schemas.microsoft.com/office/drawing/2014/main" id="{4165B646-EF15-8011-5FF9-D7EF94F4730D}"/>
                </a:ext>
              </a:extLst>
            </p:cNvPr>
            <p:cNvSpPr/>
            <p:nvPr/>
          </p:nvSpPr>
          <p:spPr>
            <a:xfrm>
              <a:off x="2363841"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6" name="Oval 335">
              <a:extLst>
                <a:ext uri="{FF2B5EF4-FFF2-40B4-BE49-F238E27FC236}">
                  <a16:creationId xmlns:a16="http://schemas.microsoft.com/office/drawing/2014/main" id="{6BAFFE52-6A53-E9E5-D685-49ACE3B9B3D4}"/>
                </a:ext>
              </a:extLst>
            </p:cNvPr>
            <p:cNvSpPr/>
            <p:nvPr/>
          </p:nvSpPr>
          <p:spPr>
            <a:xfrm>
              <a:off x="2593144"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7" name="Oval 336">
              <a:extLst>
                <a:ext uri="{FF2B5EF4-FFF2-40B4-BE49-F238E27FC236}">
                  <a16:creationId xmlns:a16="http://schemas.microsoft.com/office/drawing/2014/main" id="{367AE665-AC83-E4C2-895C-3AFED95252A2}"/>
                </a:ext>
              </a:extLst>
            </p:cNvPr>
            <p:cNvSpPr/>
            <p:nvPr/>
          </p:nvSpPr>
          <p:spPr>
            <a:xfrm>
              <a:off x="2822448"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8" name="Oval 337">
              <a:extLst>
                <a:ext uri="{FF2B5EF4-FFF2-40B4-BE49-F238E27FC236}">
                  <a16:creationId xmlns:a16="http://schemas.microsoft.com/office/drawing/2014/main" id="{056A4AF3-4049-24A4-034B-CA7773F2FD6B}"/>
                </a:ext>
              </a:extLst>
            </p:cNvPr>
            <p:cNvSpPr/>
            <p:nvPr/>
          </p:nvSpPr>
          <p:spPr>
            <a:xfrm>
              <a:off x="3051751"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39" name="Group 338">
            <a:extLst>
              <a:ext uri="{FF2B5EF4-FFF2-40B4-BE49-F238E27FC236}">
                <a16:creationId xmlns:a16="http://schemas.microsoft.com/office/drawing/2014/main" id="{7C9806C2-E998-C6D7-C941-3AAE38E8871F}"/>
              </a:ext>
            </a:extLst>
          </p:cNvPr>
          <p:cNvGrpSpPr/>
          <p:nvPr/>
        </p:nvGrpSpPr>
        <p:grpSpPr>
          <a:xfrm>
            <a:off x="3185312" y="1891128"/>
            <a:ext cx="1414038" cy="191087"/>
            <a:chOff x="3386327" y="2017072"/>
            <a:chExt cx="1414038" cy="191087"/>
          </a:xfrm>
        </p:grpSpPr>
        <p:sp>
          <p:nvSpPr>
            <p:cNvPr id="340" name="DRAM">
              <a:extLst>
                <a:ext uri="{FF2B5EF4-FFF2-40B4-BE49-F238E27FC236}">
                  <a16:creationId xmlns:a16="http://schemas.microsoft.com/office/drawing/2014/main" id="{666118CA-BD9B-ED39-50D2-2826C0C1DDEF}"/>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41" name="Straight Connector 340">
              <a:extLst>
                <a:ext uri="{FF2B5EF4-FFF2-40B4-BE49-F238E27FC236}">
                  <a16:creationId xmlns:a16="http://schemas.microsoft.com/office/drawing/2014/main" id="{B91B5FC9-1342-3446-5B8E-2EA81024FA2B}"/>
                </a:ext>
              </a:extLst>
            </p:cNvPr>
            <p:cNvCxnSpPr>
              <a:cxnSpLocks/>
              <a:endCxn id="340"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42" name="Oval 341">
              <a:extLst>
                <a:ext uri="{FF2B5EF4-FFF2-40B4-BE49-F238E27FC236}">
                  <a16:creationId xmlns:a16="http://schemas.microsoft.com/office/drawing/2014/main" id="{73C07C20-BAA9-106B-CAE9-9B670868FB84}"/>
                </a:ext>
              </a:extLst>
            </p:cNvPr>
            <p:cNvSpPr/>
            <p:nvPr/>
          </p:nvSpPr>
          <p:spPr>
            <a:xfrm>
              <a:off x="3692066"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3" name="Oval 342">
              <a:extLst>
                <a:ext uri="{FF2B5EF4-FFF2-40B4-BE49-F238E27FC236}">
                  <a16:creationId xmlns:a16="http://schemas.microsoft.com/office/drawing/2014/main" id="{A83ADA2C-2FFC-48A3-D1D4-3F90792E1436}"/>
                </a:ext>
              </a:extLst>
            </p:cNvPr>
            <p:cNvSpPr/>
            <p:nvPr/>
          </p:nvSpPr>
          <p:spPr>
            <a:xfrm>
              <a:off x="3921369"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4" name="Oval 343">
              <a:extLst>
                <a:ext uri="{FF2B5EF4-FFF2-40B4-BE49-F238E27FC236}">
                  <a16:creationId xmlns:a16="http://schemas.microsoft.com/office/drawing/2014/main" id="{BF7A768D-6FA9-0465-95A7-C9FB7B87651F}"/>
                </a:ext>
              </a:extLst>
            </p:cNvPr>
            <p:cNvSpPr/>
            <p:nvPr/>
          </p:nvSpPr>
          <p:spPr>
            <a:xfrm>
              <a:off x="4150672"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5" name="Oval 344">
              <a:extLst>
                <a:ext uri="{FF2B5EF4-FFF2-40B4-BE49-F238E27FC236}">
                  <a16:creationId xmlns:a16="http://schemas.microsoft.com/office/drawing/2014/main" id="{99EEC3A4-7F24-BE05-0468-A22B85ECC12F}"/>
                </a:ext>
              </a:extLst>
            </p:cNvPr>
            <p:cNvSpPr/>
            <p:nvPr/>
          </p:nvSpPr>
          <p:spPr>
            <a:xfrm>
              <a:off x="4379976"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6" name="Oval 345">
              <a:extLst>
                <a:ext uri="{FF2B5EF4-FFF2-40B4-BE49-F238E27FC236}">
                  <a16:creationId xmlns:a16="http://schemas.microsoft.com/office/drawing/2014/main" id="{CDE2C779-A438-CB1E-9EF5-1CE337FDB528}"/>
                </a:ext>
              </a:extLst>
            </p:cNvPr>
            <p:cNvSpPr/>
            <p:nvPr/>
          </p:nvSpPr>
          <p:spPr>
            <a:xfrm>
              <a:off x="4609279"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63" name="Group 362">
            <a:extLst>
              <a:ext uri="{FF2B5EF4-FFF2-40B4-BE49-F238E27FC236}">
                <a16:creationId xmlns:a16="http://schemas.microsoft.com/office/drawing/2014/main" id="{03D2156D-53C1-3291-762A-E3E769A325C9}"/>
              </a:ext>
            </a:extLst>
          </p:cNvPr>
          <p:cNvGrpSpPr/>
          <p:nvPr/>
        </p:nvGrpSpPr>
        <p:grpSpPr>
          <a:xfrm>
            <a:off x="1627784" y="2120734"/>
            <a:ext cx="1414038" cy="191087"/>
            <a:chOff x="1828799" y="2017072"/>
            <a:chExt cx="1414038" cy="191087"/>
          </a:xfrm>
        </p:grpSpPr>
        <p:sp>
          <p:nvSpPr>
            <p:cNvPr id="364" name="DRAM">
              <a:extLst>
                <a:ext uri="{FF2B5EF4-FFF2-40B4-BE49-F238E27FC236}">
                  <a16:creationId xmlns:a16="http://schemas.microsoft.com/office/drawing/2014/main" id="{A33476AE-7D06-4E1D-1B7D-97E59F879668}"/>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65" name="Straight Connector 364">
              <a:extLst>
                <a:ext uri="{FF2B5EF4-FFF2-40B4-BE49-F238E27FC236}">
                  <a16:creationId xmlns:a16="http://schemas.microsoft.com/office/drawing/2014/main" id="{1EF0EBBB-D2DF-53FC-DAC4-10D3F8354D02}"/>
                </a:ext>
              </a:extLst>
            </p:cNvPr>
            <p:cNvCxnSpPr>
              <a:cxnSpLocks/>
              <a:stCxn id="370" idx="6"/>
              <a:endCxn id="364"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66" name="Oval 365">
              <a:extLst>
                <a:ext uri="{FF2B5EF4-FFF2-40B4-BE49-F238E27FC236}">
                  <a16:creationId xmlns:a16="http://schemas.microsoft.com/office/drawing/2014/main" id="{BB3EAAC7-A09E-3CDA-3AE9-710BB8289FF7}"/>
                </a:ext>
              </a:extLst>
            </p:cNvPr>
            <p:cNvSpPr/>
            <p:nvPr/>
          </p:nvSpPr>
          <p:spPr>
            <a:xfrm>
              <a:off x="2134538"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7" name="Oval 366">
              <a:extLst>
                <a:ext uri="{FF2B5EF4-FFF2-40B4-BE49-F238E27FC236}">
                  <a16:creationId xmlns:a16="http://schemas.microsoft.com/office/drawing/2014/main" id="{6632B356-D188-8AAB-A0D4-C288F31747E5}"/>
                </a:ext>
              </a:extLst>
            </p:cNvPr>
            <p:cNvSpPr/>
            <p:nvPr/>
          </p:nvSpPr>
          <p:spPr>
            <a:xfrm>
              <a:off x="2363841"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8" name="Oval 367">
              <a:extLst>
                <a:ext uri="{FF2B5EF4-FFF2-40B4-BE49-F238E27FC236}">
                  <a16:creationId xmlns:a16="http://schemas.microsoft.com/office/drawing/2014/main" id="{60B64B00-9738-5F63-2EE8-20C8ABAC0D89}"/>
                </a:ext>
              </a:extLst>
            </p:cNvPr>
            <p:cNvSpPr/>
            <p:nvPr/>
          </p:nvSpPr>
          <p:spPr>
            <a:xfrm>
              <a:off x="2593144"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9" name="Oval 368">
              <a:extLst>
                <a:ext uri="{FF2B5EF4-FFF2-40B4-BE49-F238E27FC236}">
                  <a16:creationId xmlns:a16="http://schemas.microsoft.com/office/drawing/2014/main" id="{C95BA703-DAF0-035F-9AB1-4BF32675062B}"/>
                </a:ext>
              </a:extLst>
            </p:cNvPr>
            <p:cNvSpPr/>
            <p:nvPr/>
          </p:nvSpPr>
          <p:spPr>
            <a:xfrm>
              <a:off x="2822448"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0" name="Oval 369">
              <a:extLst>
                <a:ext uri="{FF2B5EF4-FFF2-40B4-BE49-F238E27FC236}">
                  <a16:creationId xmlns:a16="http://schemas.microsoft.com/office/drawing/2014/main" id="{28A21BD4-37FE-E7C7-123C-CCE1B237055E}"/>
                </a:ext>
              </a:extLst>
            </p:cNvPr>
            <p:cNvSpPr/>
            <p:nvPr/>
          </p:nvSpPr>
          <p:spPr>
            <a:xfrm>
              <a:off x="3051751"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71" name="Group 370">
            <a:extLst>
              <a:ext uri="{FF2B5EF4-FFF2-40B4-BE49-F238E27FC236}">
                <a16:creationId xmlns:a16="http://schemas.microsoft.com/office/drawing/2014/main" id="{6DB68126-E3CB-0E33-EA5A-3A5D6B094E52}"/>
              </a:ext>
            </a:extLst>
          </p:cNvPr>
          <p:cNvGrpSpPr/>
          <p:nvPr/>
        </p:nvGrpSpPr>
        <p:grpSpPr>
          <a:xfrm>
            <a:off x="3185312" y="2120734"/>
            <a:ext cx="1414038" cy="191087"/>
            <a:chOff x="3386327" y="2017072"/>
            <a:chExt cx="1414038" cy="191087"/>
          </a:xfrm>
        </p:grpSpPr>
        <p:sp>
          <p:nvSpPr>
            <p:cNvPr id="372" name="DRAM">
              <a:extLst>
                <a:ext uri="{FF2B5EF4-FFF2-40B4-BE49-F238E27FC236}">
                  <a16:creationId xmlns:a16="http://schemas.microsoft.com/office/drawing/2014/main" id="{29A80598-D0EC-5775-86EE-43E2E1FB6CEF}"/>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73" name="Straight Connector 372">
              <a:extLst>
                <a:ext uri="{FF2B5EF4-FFF2-40B4-BE49-F238E27FC236}">
                  <a16:creationId xmlns:a16="http://schemas.microsoft.com/office/drawing/2014/main" id="{F42B0436-F9FD-8CDF-CCD5-78F4C72F1BF6}"/>
                </a:ext>
              </a:extLst>
            </p:cNvPr>
            <p:cNvCxnSpPr>
              <a:cxnSpLocks/>
              <a:endCxn id="372"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74" name="Oval 373">
              <a:extLst>
                <a:ext uri="{FF2B5EF4-FFF2-40B4-BE49-F238E27FC236}">
                  <a16:creationId xmlns:a16="http://schemas.microsoft.com/office/drawing/2014/main" id="{895AA001-B87F-4D73-257A-892D7F7E91E2}"/>
                </a:ext>
              </a:extLst>
            </p:cNvPr>
            <p:cNvSpPr/>
            <p:nvPr/>
          </p:nvSpPr>
          <p:spPr>
            <a:xfrm>
              <a:off x="3692066"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5" name="Oval 374">
              <a:extLst>
                <a:ext uri="{FF2B5EF4-FFF2-40B4-BE49-F238E27FC236}">
                  <a16:creationId xmlns:a16="http://schemas.microsoft.com/office/drawing/2014/main" id="{EC220833-140A-6751-410A-E409792A18A0}"/>
                </a:ext>
              </a:extLst>
            </p:cNvPr>
            <p:cNvSpPr/>
            <p:nvPr/>
          </p:nvSpPr>
          <p:spPr>
            <a:xfrm>
              <a:off x="3921369"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6" name="Oval 375">
              <a:extLst>
                <a:ext uri="{FF2B5EF4-FFF2-40B4-BE49-F238E27FC236}">
                  <a16:creationId xmlns:a16="http://schemas.microsoft.com/office/drawing/2014/main" id="{EBBCDD01-3E41-9C17-E672-F4EDE43F9363}"/>
                </a:ext>
              </a:extLst>
            </p:cNvPr>
            <p:cNvSpPr/>
            <p:nvPr/>
          </p:nvSpPr>
          <p:spPr>
            <a:xfrm>
              <a:off x="4150672"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7" name="Oval 376">
              <a:extLst>
                <a:ext uri="{FF2B5EF4-FFF2-40B4-BE49-F238E27FC236}">
                  <a16:creationId xmlns:a16="http://schemas.microsoft.com/office/drawing/2014/main" id="{99CA265E-A624-86F0-8FB0-C8DDE9CA6C8E}"/>
                </a:ext>
              </a:extLst>
            </p:cNvPr>
            <p:cNvSpPr/>
            <p:nvPr/>
          </p:nvSpPr>
          <p:spPr>
            <a:xfrm>
              <a:off x="4379976"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8" name="Oval 377">
              <a:extLst>
                <a:ext uri="{FF2B5EF4-FFF2-40B4-BE49-F238E27FC236}">
                  <a16:creationId xmlns:a16="http://schemas.microsoft.com/office/drawing/2014/main" id="{3ABCE4AB-361A-42F9-B07B-7AFD362BF2E2}"/>
                </a:ext>
              </a:extLst>
            </p:cNvPr>
            <p:cNvSpPr/>
            <p:nvPr/>
          </p:nvSpPr>
          <p:spPr>
            <a:xfrm>
              <a:off x="4609279"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sp>
        <p:nvSpPr>
          <p:cNvPr id="330" name="TextBox 329">
            <a:extLst>
              <a:ext uri="{FF2B5EF4-FFF2-40B4-BE49-F238E27FC236}">
                <a16:creationId xmlns:a16="http://schemas.microsoft.com/office/drawing/2014/main" id="{170B0079-999B-634A-50ED-EC07C4B48580}"/>
              </a:ext>
            </a:extLst>
          </p:cNvPr>
          <p:cNvSpPr txBox="1"/>
          <p:nvPr/>
        </p:nvSpPr>
        <p:spPr>
          <a:xfrm>
            <a:off x="4310776" y="1052317"/>
            <a:ext cx="4305183" cy="457200"/>
          </a:xfrm>
          <a:prstGeom prst="rect">
            <a:avLst/>
          </a:prstGeom>
          <a:noFill/>
        </p:spPr>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E16161"/>
                </a:solidFill>
                <a:effectLst/>
                <a:uLnTx/>
                <a:uFillTx/>
                <a:latin typeface="Avenir Next" panose="020B0503020202020204" pitchFamily="34" charset="0"/>
                <a:ea typeface="+mn-ea"/>
                <a:cs typeface="+mn-cs"/>
              </a:rPr>
              <a:t>segmented global wordline</a:t>
            </a:r>
          </a:p>
        </p:txBody>
      </p:sp>
      <p:sp>
        <p:nvSpPr>
          <p:cNvPr id="320" name="Rectangle 319">
            <a:extLst>
              <a:ext uri="{FF2B5EF4-FFF2-40B4-BE49-F238E27FC236}">
                <a16:creationId xmlns:a16="http://schemas.microsoft.com/office/drawing/2014/main" id="{44C2EA2F-00A4-DCDF-747B-A44DEA526E5E}"/>
              </a:ext>
            </a:extLst>
          </p:cNvPr>
          <p:cNvSpPr/>
          <p:nvPr/>
        </p:nvSpPr>
        <p:spPr>
          <a:xfrm>
            <a:off x="-13791" y="3567676"/>
            <a:ext cx="9143999" cy="461665"/>
          </a:xfrm>
          <a:prstGeom prst="rect">
            <a:avLst/>
          </a:prstGeom>
          <a:noFill/>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black"/>
                </a:solidFill>
                <a:latin typeface="Avenir Next" panose="020B0503020202020204" pitchFamily="34" charset="0"/>
                <a:cs typeface="Gill Sans MT"/>
              </a:rPr>
              <a:t>Use f</a:t>
            </a:r>
            <a:r>
              <a:rPr kumimoji="0" lang="en-US" sz="2400" b="1" i="0" u="none" strike="noStrike" kern="1200" cap="none" spc="0" normalizeH="0" baseline="0" noProof="0" dirty="0" err="1">
                <a:ln>
                  <a:noFill/>
                </a:ln>
                <a:solidFill>
                  <a:prstClr val="black"/>
                </a:solidFill>
                <a:effectLst/>
                <a:uLnTx/>
                <a:uFillTx/>
                <a:latin typeface="Avenir Next" panose="020B0503020202020204" pitchFamily="34" charset="0"/>
                <a:ea typeface="+mn-ea"/>
                <a:cs typeface="Gill Sans MT"/>
              </a:rPr>
              <a:t>ine</a:t>
            </a:r>
            <a:r>
              <a:rPr kumimoji="0" lang="en-US" sz="2400" b="1" i="0" u="none" strike="noStrike" kern="1200" cap="none" spc="0" normalizeH="0" baseline="0" noProof="0" dirty="0">
                <a:ln>
                  <a:noFill/>
                </a:ln>
                <a:solidFill>
                  <a:prstClr val="black"/>
                </a:solidFill>
                <a:effectLst/>
                <a:uLnTx/>
                <a:uFillTx/>
                <a:latin typeface="Avenir Next" panose="020B0503020202020204" pitchFamily="34" charset="0"/>
                <a:ea typeface="+mn-ea"/>
                <a:cs typeface="Gill Sans MT"/>
              </a:rPr>
              <a:t>-grained DRAM for processing-using-DRAM: </a:t>
            </a:r>
          </a:p>
        </p:txBody>
      </p:sp>
      <p:grpSp>
        <p:nvGrpSpPr>
          <p:cNvPr id="2" name="Group 1">
            <a:extLst>
              <a:ext uri="{FF2B5EF4-FFF2-40B4-BE49-F238E27FC236}">
                <a16:creationId xmlns:a16="http://schemas.microsoft.com/office/drawing/2014/main" id="{CA353D25-7C61-28E5-1100-1CC7B4D8880D}"/>
              </a:ext>
            </a:extLst>
          </p:cNvPr>
          <p:cNvGrpSpPr/>
          <p:nvPr/>
        </p:nvGrpSpPr>
        <p:grpSpPr>
          <a:xfrm>
            <a:off x="5778" y="3927400"/>
            <a:ext cx="9470110" cy="1612035"/>
            <a:chOff x="549218" y="3454216"/>
            <a:chExt cx="8426174" cy="1627778"/>
          </a:xfrm>
        </p:grpSpPr>
        <p:sp>
          <p:nvSpPr>
            <p:cNvPr id="3" name="TextBox 2">
              <a:extLst>
                <a:ext uri="{FF2B5EF4-FFF2-40B4-BE49-F238E27FC236}">
                  <a16:creationId xmlns:a16="http://schemas.microsoft.com/office/drawing/2014/main" id="{411F4A0B-A23D-C33A-7950-12FA9B0D025F}"/>
                </a:ext>
              </a:extLst>
            </p:cNvPr>
            <p:cNvSpPr txBox="1"/>
            <p:nvPr/>
          </p:nvSpPr>
          <p:spPr>
            <a:xfrm>
              <a:off x="549218" y="3454216"/>
              <a:ext cx="474011"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1</a:t>
              </a:r>
            </a:p>
          </p:txBody>
        </p:sp>
        <p:sp>
          <p:nvSpPr>
            <p:cNvPr id="5" name="TextBox 4">
              <a:extLst>
                <a:ext uri="{FF2B5EF4-FFF2-40B4-BE49-F238E27FC236}">
                  <a16:creationId xmlns:a16="http://schemas.microsoft.com/office/drawing/2014/main" id="{348D7EEB-F02B-39FC-5EC9-DAEF6ABE8039}"/>
                </a:ext>
              </a:extLst>
            </p:cNvPr>
            <p:cNvSpPr txBox="1"/>
            <p:nvPr/>
          </p:nvSpPr>
          <p:spPr>
            <a:xfrm>
              <a:off x="974390" y="3528082"/>
              <a:ext cx="8001002" cy="155391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Improves SIMD utilization </a:t>
              </a:r>
              <a:endParaRPr kumimoji="0" lang="en-US" sz="2200" b="0"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for a single PUD operation, only access the DRAM mats with target data</a:t>
              </a: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for multiple PUD operations, execute independent operations concurrently</a:t>
              </a:r>
              <a:b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b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 </a:t>
              </a:r>
              <a:r>
                <a:rPr kumimoji="0" lang="en-US" sz="18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multiple instruction, multiple data (MIMD) execution model </a:t>
              </a:r>
            </a:p>
            <a:p>
              <a:pPr marL="342900" marR="0" lvl="0" indent="-342900" algn="l" defTabSz="914400" rtl="0" eaLnBrk="1" fontAlgn="auto" latinLnBrk="0" hangingPunct="1">
                <a:lnSpc>
                  <a:spcPct val="100000"/>
                </a:lnSpc>
                <a:spcBef>
                  <a:spcPts val="0"/>
                </a:spcBef>
                <a:spcAft>
                  <a:spcPts val="0"/>
                </a:spcAft>
                <a:buClrTx/>
                <a:buSzTx/>
                <a:buFontTx/>
                <a:buChar char="-"/>
                <a:tabLst/>
                <a:defRPr/>
              </a:pPr>
              <a:endParaRPr kumimoji="0" lang="en-US" sz="18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endParaRPr>
            </a:p>
          </p:txBody>
        </p:sp>
      </p:grpSp>
      <p:cxnSp>
        <p:nvCxnSpPr>
          <p:cNvPr id="6" name="Straight Connector 5">
            <a:extLst>
              <a:ext uri="{FF2B5EF4-FFF2-40B4-BE49-F238E27FC236}">
                <a16:creationId xmlns:a16="http://schemas.microsoft.com/office/drawing/2014/main" id="{AA6BEAA5-ABC6-1938-1A46-0CE39D123517}"/>
              </a:ext>
            </a:extLst>
          </p:cNvPr>
          <p:cNvCxnSpPr>
            <a:cxnSpLocks/>
          </p:cNvCxnSpPr>
          <p:nvPr/>
        </p:nvCxnSpPr>
        <p:spPr>
          <a:xfrm flipV="1">
            <a:off x="4865485" y="1474707"/>
            <a:ext cx="0" cy="911587"/>
          </a:xfrm>
          <a:prstGeom prst="line">
            <a:avLst/>
          </a:prstGeom>
          <a:solidFill>
            <a:schemeClr val="tx1">
              <a:lumMod val="65000"/>
              <a:lumOff val="35000"/>
            </a:schemeClr>
          </a:solidFill>
          <a:ln w="50800" cap="rnd">
            <a:solidFill>
              <a:srgbClr val="FF7100"/>
            </a:solidFill>
            <a:round/>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EB96CB9-E26D-A9C3-2838-F3D89733847C}"/>
              </a:ext>
            </a:extLst>
          </p:cNvPr>
          <p:cNvCxnSpPr>
            <a:cxnSpLocks/>
          </p:cNvCxnSpPr>
          <p:nvPr/>
        </p:nvCxnSpPr>
        <p:spPr>
          <a:xfrm flipV="1">
            <a:off x="6419584" y="1474707"/>
            <a:ext cx="0" cy="911587"/>
          </a:xfrm>
          <a:prstGeom prst="line">
            <a:avLst/>
          </a:prstGeom>
          <a:solidFill>
            <a:schemeClr val="tx1">
              <a:lumMod val="65000"/>
              <a:lumOff val="35000"/>
            </a:schemeClr>
          </a:solidFill>
          <a:ln w="50800" cap="rnd">
            <a:solidFill>
              <a:srgbClr val="FF7100"/>
            </a:solidFill>
            <a:round/>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222" name="Group 221">
            <a:extLst>
              <a:ext uri="{FF2B5EF4-FFF2-40B4-BE49-F238E27FC236}">
                <a16:creationId xmlns:a16="http://schemas.microsoft.com/office/drawing/2014/main" id="{CA463EB3-29EF-E48C-7F93-8A36AAAFF4CC}"/>
              </a:ext>
            </a:extLst>
          </p:cNvPr>
          <p:cNvGrpSpPr/>
          <p:nvPr/>
        </p:nvGrpSpPr>
        <p:grpSpPr>
          <a:xfrm>
            <a:off x="5052233" y="1671022"/>
            <a:ext cx="2665827" cy="1402792"/>
            <a:chOff x="2134538" y="2243328"/>
            <a:chExt cx="2665827" cy="1490472"/>
          </a:xfrm>
        </p:grpSpPr>
        <p:grpSp>
          <p:nvGrpSpPr>
            <p:cNvPr id="233" name="Group 232">
              <a:extLst>
                <a:ext uri="{FF2B5EF4-FFF2-40B4-BE49-F238E27FC236}">
                  <a16:creationId xmlns:a16="http://schemas.microsoft.com/office/drawing/2014/main" id="{EC7A130A-037A-B46D-37B2-1B1AA2CBB091}"/>
                </a:ext>
              </a:extLst>
            </p:cNvPr>
            <p:cNvGrpSpPr/>
            <p:nvPr/>
          </p:nvGrpSpPr>
          <p:grpSpPr>
            <a:xfrm>
              <a:off x="2134538" y="2243328"/>
              <a:ext cx="1108299" cy="1490472"/>
              <a:chOff x="2134538" y="2243328"/>
              <a:chExt cx="1108299" cy="1490472"/>
            </a:xfrm>
          </p:grpSpPr>
          <p:grpSp>
            <p:nvGrpSpPr>
              <p:cNvPr id="247" name="Group 246">
                <a:extLst>
                  <a:ext uri="{FF2B5EF4-FFF2-40B4-BE49-F238E27FC236}">
                    <a16:creationId xmlns:a16="http://schemas.microsoft.com/office/drawing/2014/main" id="{86C16793-43EB-366C-EFA8-7054F8644B1C}"/>
                  </a:ext>
                </a:extLst>
              </p:cNvPr>
              <p:cNvGrpSpPr/>
              <p:nvPr/>
            </p:nvGrpSpPr>
            <p:grpSpPr>
              <a:xfrm>
                <a:off x="2134538" y="3504497"/>
                <a:ext cx="1108299" cy="229303"/>
                <a:chOff x="5486400" y="3962400"/>
                <a:chExt cx="2209800" cy="457200"/>
              </a:xfrm>
            </p:grpSpPr>
            <p:sp>
              <p:nvSpPr>
                <p:cNvPr id="294" name="DRAM">
                  <a:extLst>
                    <a:ext uri="{FF2B5EF4-FFF2-40B4-BE49-F238E27FC236}">
                      <a16:creationId xmlns:a16="http://schemas.microsoft.com/office/drawing/2014/main" id="{1A473BC3-230D-0F94-13FC-E75C927123C2}"/>
                    </a:ext>
                  </a:extLst>
                </p:cNvPr>
                <p:cNvSpPr/>
                <p:nvPr/>
              </p:nvSpPr>
              <p:spPr>
                <a:xfrm>
                  <a:off x="54864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5" name="DRAM">
                  <a:extLst>
                    <a:ext uri="{FF2B5EF4-FFF2-40B4-BE49-F238E27FC236}">
                      <a16:creationId xmlns:a16="http://schemas.microsoft.com/office/drawing/2014/main" id="{439924DB-28CB-D5E3-4874-3D9B78DA362B}"/>
                    </a:ext>
                  </a:extLst>
                </p:cNvPr>
                <p:cNvSpPr/>
                <p:nvPr/>
              </p:nvSpPr>
              <p:spPr>
                <a:xfrm>
                  <a:off x="59436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6" name="DRAM">
                  <a:extLst>
                    <a:ext uri="{FF2B5EF4-FFF2-40B4-BE49-F238E27FC236}">
                      <a16:creationId xmlns:a16="http://schemas.microsoft.com/office/drawing/2014/main" id="{5250AA90-06BB-85A5-1A59-2A63CDB5501C}"/>
                    </a:ext>
                  </a:extLst>
                </p:cNvPr>
                <p:cNvSpPr/>
                <p:nvPr/>
              </p:nvSpPr>
              <p:spPr>
                <a:xfrm>
                  <a:off x="64008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7" name="DRAM">
                  <a:extLst>
                    <a:ext uri="{FF2B5EF4-FFF2-40B4-BE49-F238E27FC236}">
                      <a16:creationId xmlns:a16="http://schemas.microsoft.com/office/drawing/2014/main" id="{B9E1949F-7857-10B1-89E6-61D6FFA00C56}"/>
                    </a:ext>
                  </a:extLst>
                </p:cNvPr>
                <p:cNvSpPr/>
                <p:nvPr/>
              </p:nvSpPr>
              <p:spPr>
                <a:xfrm>
                  <a:off x="68580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8" name="DRAM">
                  <a:extLst>
                    <a:ext uri="{FF2B5EF4-FFF2-40B4-BE49-F238E27FC236}">
                      <a16:creationId xmlns:a16="http://schemas.microsoft.com/office/drawing/2014/main" id="{40B46F78-EB64-C5A8-EDC2-AE4B4E98061B}"/>
                    </a:ext>
                  </a:extLst>
                </p:cNvPr>
                <p:cNvSpPr/>
                <p:nvPr/>
              </p:nvSpPr>
              <p:spPr>
                <a:xfrm>
                  <a:off x="73152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48" name="Group 247">
                <a:extLst>
                  <a:ext uri="{FF2B5EF4-FFF2-40B4-BE49-F238E27FC236}">
                    <a16:creationId xmlns:a16="http://schemas.microsoft.com/office/drawing/2014/main" id="{7057E7EF-43F8-7654-6627-4F946840DC10}"/>
                  </a:ext>
                </a:extLst>
              </p:cNvPr>
              <p:cNvGrpSpPr/>
              <p:nvPr/>
            </p:nvGrpSpPr>
            <p:grpSpPr>
              <a:xfrm>
                <a:off x="2230081" y="2243328"/>
                <a:ext cx="917213" cy="1261169"/>
                <a:chOff x="5676900" y="990600"/>
                <a:chExt cx="1828800" cy="2971800"/>
              </a:xfrm>
            </p:grpSpPr>
            <p:cxnSp>
              <p:nvCxnSpPr>
                <p:cNvPr id="249" name="Straight Connector 248">
                  <a:extLst>
                    <a:ext uri="{FF2B5EF4-FFF2-40B4-BE49-F238E27FC236}">
                      <a16:creationId xmlns:a16="http://schemas.microsoft.com/office/drawing/2014/main" id="{4E3D9DA7-DA56-F5C5-AA92-E3DABA7CBFC9}"/>
                    </a:ext>
                  </a:extLst>
                </p:cNvPr>
                <p:cNvCxnSpPr>
                  <a:cxnSpLocks/>
                  <a:endCxn id="294" idx="0"/>
                </p:cNvCxnSpPr>
                <p:nvPr/>
              </p:nvCxnSpPr>
              <p:spPr>
                <a:xfrm>
                  <a:off x="56769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87422FE9-DC21-1578-91C9-76BC15C38F3D}"/>
                    </a:ext>
                  </a:extLst>
                </p:cNvPr>
                <p:cNvCxnSpPr>
                  <a:cxnSpLocks/>
                  <a:endCxn id="296" idx="0"/>
                </p:cNvCxnSpPr>
                <p:nvPr/>
              </p:nvCxnSpPr>
              <p:spPr>
                <a:xfrm>
                  <a:off x="6591299"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D5027420-D0C9-ECBF-8512-1D07632A9527}"/>
                    </a:ext>
                  </a:extLst>
                </p:cNvPr>
                <p:cNvCxnSpPr>
                  <a:cxnSpLocks/>
                  <a:endCxn id="297" idx="0"/>
                </p:cNvCxnSpPr>
                <p:nvPr/>
              </p:nvCxnSpPr>
              <p:spPr>
                <a:xfrm>
                  <a:off x="70485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79C66344-C314-5963-7623-2D57BE747A69}"/>
                    </a:ext>
                  </a:extLst>
                </p:cNvPr>
                <p:cNvCxnSpPr>
                  <a:cxnSpLocks/>
                  <a:endCxn id="298" idx="0"/>
                </p:cNvCxnSpPr>
                <p:nvPr/>
              </p:nvCxnSpPr>
              <p:spPr>
                <a:xfrm>
                  <a:off x="75057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A7B4DE0-7B2C-05F7-7F68-0BB48BD09599}"/>
                    </a:ext>
                  </a:extLst>
                </p:cNvPr>
                <p:cNvCxnSpPr>
                  <a:cxnSpLocks/>
                  <a:endCxn id="295" idx="0"/>
                </p:cNvCxnSpPr>
                <p:nvPr/>
              </p:nvCxnSpPr>
              <p:spPr>
                <a:xfrm>
                  <a:off x="61341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grpSp>
        </p:grpSp>
        <p:grpSp>
          <p:nvGrpSpPr>
            <p:cNvPr id="234" name="Group 233">
              <a:extLst>
                <a:ext uri="{FF2B5EF4-FFF2-40B4-BE49-F238E27FC236}">
                  <a16:creationId xmlns:a16="http://schemas.microsoft.com/office/drawing/2014/main" id="{30BAA28D-3E8F-EE0D-ECD3-1B91698ECA9A}"/>
                </a:ext>
              </a:extLst>
            </p:cNvPr>
            <p:cNvGrpSpPr/>
            <p:nvPr/>
          </p:nvGrpSpPr>
          <p:grpSpPr>
            <a:xfrm>
              <a:off x="3692066" y="2243328"/>
              <a:ext cx="1108299" cy="1490472"/>
              <a:chOff x="3692066" y="2243328"/>
              <a:chExt cx="1108299" cy="1490472"/>
            </a:xfrm>
          </p:grpSpPr>
          <p:grpSp>
            <p:nvGrpSpPr>
              <p:cNvPr id="235" name="Group 234">
                <a:extLst>
                  <a:ext uri="{FF2B5EF4-FFF2-40B4-BE49-F238E27FC236}">
                    <a16:creationId xmlns:a16="http://schemas.microsoft.com/office/drawing/2014/main" id="{5FBC66E6-15E8-6588-43F1-BCE0278680C6}"/>
                  </a:ext>
                </a:extLst>
              </p:cNvPr>
              <p:cNvGrpSpPr/>
              <p:nvPr/>
            </p:nvGrpSpPr>
            <p:grpSpPr>
              <a:xfrm>
                <a:off x="3692066" y="3504497"/>
                <a:ext cx="1108299" cy="229303"/>
                <a:chOff x="5486400" y="3962400"/>
                <a:chExt cx="2209800" cy="457200"/>
              </a:xfrm>
            </p:grpSpPr>
            <p:sp>
              <p:nvSpPr>
                <p:cNvPr id="242" name="DRAM">
                  <a:extLst>
                    <a:ext uri="{FF2B5EF4-FFF2-40B4-BE49-F238E27FC236}">
                      <a16:creationId xmlns:a16="http://schemas.microsoft.com/office/drawing/2014/main" id="{BF5F35A0-1A2B-7251-383C-8B634052D258}"/>
                    </a:ext>
                  </a:extLst>
                </p:cNvPr>
                <p:cNvSpPr/>
                <p:nvPr/>
              </p:nvSpPr>
              <p:spPr>
                <a:xfrm>
                  <a:off x="54864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3" name="DRAM">
                  <a:extLst>
                    <a:ext uri="{FF2B5EF4-FFF2-40B4-BE49-F238E27FC236}">
                      <a16:creationId xmlns:a16="http://schemas.microsoft.com/office/drawing/2014/main" id="{2273CB65-5AA7-735F-EA55-294094F5E9A0}"/>
                    </a:ext>
                  </a:extLst>
                </p:cNvPr>
                <p:cNvSpPr/>
                <p:nvPr/>
              </p:nvSpPr>
              <p:spPr>
                <a:xfrm>
                  <a:off x="59436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4" name="DRAM">
                  <a:extLst>
                    <a:ext uri="{FF2B5EF4-FFF2-40B4-BE49-F238E27FC236}">
                      <a16:creationId xmlns:a16="http://schemas.microsoft.com/office/drawing/2014/main" id="{C473BE62-F99E-2D40-AAEF-5CB59B563C17}"/>
                    </a:ext>
                  </a:extLst>
                </p:cNvPr>
                <p:cNvSpPr/>
                <p:nvPr/>
              </p:nvSpPr>
              <p:spPr>
                <a:xfrm>
                  <a:off x="64008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5" name="DRAM">
                  <a:extLst>
                    <a:ext uri="{FF2B5EF4-FFF2-40B4-BE49-F238E27FC236}">
                      <a16:creationId xmlns:a16="http://schemas.microsoft.com/office/drawing/2014/main" id="{CBE5B55C-7FEE-A218-3860-3CC2DE2503C7}"/>
                    </a:ext>
                  </a:extLst>
                </p:cNvPr>
                <p:cNvSpPr/>
                <p:nvPr/>
              </p:nvSpPr>
              <p:spPr>
                <a:xfrm>
                  <a:off x="68580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6" name="DRAM">
                  <a:extLst>
                    <a:ext uri="{FF2B5EF4-FFF2-40B4-BE49-F238E27FC236}">
                      <a16:creationId xmlns:a16="http://schemas.microsoft.com/office/drawing/2014/main" id="{73F9D1E2-32BA-60C3-99C7-5FFFD95888CC}"/>
                    </a:ext>
                  </a:extLst>
                </p:cNvPr>
                <p:cNvSpPr/>
                <p:nvPr/>
              </p:nvSpPr>
              <p:spPr>
                <a:xfrm>
                  <a:off x="73152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36" name="Group 235">
                <a:extLst>
                  <a:ext uri="{FF2B5EF4-FFF2-40B4-BE49-F238E27FC236}">
                    <a16:creationId xmlns:a16="http://schemas.microsoft.com/office/drawing/2014/main" id="{4FF58F55-3F67-9C44-5204-8415974B2223}"/>
                  </a:ext>
                </a:extLst>
              </p:cNvPr>
              <p:cNvGrpSpPr/>
              <p:nvPr/>
            </p:nvGrpSpPr>
            <p:grpSpPr>
              <a:xfrm>
                <a:off x="3787609" y="2243328"/>
                <a:ext cx="917213" cy="1261169"/>
                <a:chOff x="5676900" y="990600"/>
                <a:chExt cx="1828800" cy="2971800"/>
              </a:xfrm>
            </p:grpSpPr>
            <p:cxnSp>
              <p:nvCxnSpPr>
                <p:cNvPr id="237" name="Straight Connector 236">
                  <a:extLst>
                    <a:ext uri="{FF2B5EF4-FFF2-40B4-BE49-F238E27FC236}">
                      <a16:creationId xmlns:a16="http://schemas.microsoft.com/office/drawing/2014/main" id="{4E1667B0-A512-1DC7-393B-7E07CFCB0351}"/>
                    </a:ext>
                  </a:extLst>
                </p:cNvPr>
                <p:cNvCxnSpPr>
                  <a:cxnSpLocks/>
                  <a:endCxn id="242" idx="0"/>
                </p:cNvCxnSpPr>
                <p:nvPr/>
              </p:nvCxnSpPr>
              <p:spPr>
                <a:xfrm>
                  <a:off x="56769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5E78D5D0-708A-43ED-F3EB-1F55953360E5}"/>
                    </a:ext>
                  </a:extLst>
                </p:cNvPr>
                <p:cNvCxnSpPr>
                  <a:cxnSpLocks/>
                  <a:endCxn id="244" idx="0"/>
                </p:cNvCxnSpPr>
                <p:nvPr/>
              </p:nvCxnSpPr>
              <p:spPr>
                <a:xfrm>
                  <a:off x="65913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65DEDC74-64DA-96EF-57D4-0743E79A567B}"/>
                    </a:ext>
                  </a:extLst>
                </p:cNvPr>
                <p:cNvCxnSpPr>
                  <a:cxnSpLocks/>
                  <a:endCxn id="245" idx="0"/>
                </p:cNvCxnSpPr>
                <p:nvPr/>
              </p:nvCxnSpPr>
              <p:spPr>
                <a:xfrm>
                  <a:off x="70485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92EBAB71-455D-A06D-51F8-8036B96C052A}"/>
                    </a:ext>
                  </a:extLst>
                </p:cNvPr>
                <p:cNvCxnSpPr>
                  <a:cxnSpLocks/>
                  <a:endCxn id="246" idx="0"/>
                </p:cNvCxnSpPr>
                <p:nvPr/>
              </p:nvCxnSpPr>
              <p:spPr>
                <a:xfrm>
                  <a:off x="75057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0F71D95D-86A7-96EE-10CC-AD438161307B}"/>
                    </a:ext>
                  </a:extLst>
                </p:cNvPr>
                <p:cNvCxnSpPr>
                  <a:cxnSpLocks/>
                  <a:endCxn id="243" idx="0"/>
                </p:cNvCxnSpPr>
                <p:nvPr/>
              </p:nvCxnSpPr>
              <p:spPr>
                <a:xfrm>
                  <a:off x="61341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grpSp>
        </p:grpSp>
      </p:grpSp>
      <p:grpSp>
        <p:nvGrpSpPr>
          <p:cNvPr id="299" name="Group 298">
            <a:extLst>
              <a:ext uri="{FF2B5EF4-FFF2-40B4-BE49-F238E27FC236}">
                <a16:creationId xmlns:a16="http://schemas.microsoft.com/office/drawing/2014/main" id="{5B5930AB-7FA8-4984-8DC8-98A2257581F3}"/>
              </a:ext>
            </a:extLst>
          </p:cNvPr>
          <p:cNvGrpSpPr/>
          <p:nvPr/>
        </p:nvGrpSpPr>
        <p:grpSpPr>
          <a:xfrm>
            <a:off x="4746494" y="2348779"/>
            <a:ext cx="1414038" cy="191087"/>
            <a:chOff x="1828799" y="2017072"/>
            <a:chExt cx="1414038" cy="191087"/>
          </a:xfrm>
        </p:grpSpPr>
        <p:sp>
          <p:nvSpPr>
            <p:cNvPr id="300" name="DRAM">
              <a:extLst>
                <a:ext uri="{FF2B5EF4-FFF2-40B4-BE49-F238E27FC236}">
                  <a16:creationId xmlns:a16="http://schemas.microsoft.com/office/drawing/2014/main" id="{EEB69EEB-6484-8A1C-291B-F424321A43E5}"/>
                </a:ext>
              </a:extLst>
            </p:cNvPr>
            <p:cNvSpPr/>
            <p:nvPr/>
          </p:nvSpPr>
          <p:spPr>
            <a:xfrm rot="5400000">
              <a:off x="1847908"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01" name="Straight Connector 300">
              <a:extLst>
                <a:ext uri="{FF2B5EF4-FFF2-40B4-BE49-F238E27FC236}">
                  <a16:creationId xmlns:a16="http://schemas.microsoft.com/office/drawing/2014/main" id="{3449373D-F574-DADF-B86D-D21E178FD5ED}"/>
                </a:ext>
              </a:extLst>
            </p:cNvPr>
            <p:cNvCxnSpPr>
              <a:cxnSpLocks/>
              <a:stCxn id="306" idx="6"/>
              <a:endCxn id="300" idx="0"/>
            </p:cNvCxnSpPr>
            <p:nvPr/>
          </p:nvCxnSpPr>
          <p:spPr>
            <a:xfrm flipH="1">
              <a:off x="2058103" y="2112615"/>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02" name="Oval 301">
              <a:extLst>
                <a:ext uri="{FF2B5EF4-FFF2-40B4-BE49-F238E27FC236}">
                  <a16:creationId xmlns:a16="http://schemas.microsoft.com/office/drawing/2014/main" id="{7FE75F60-128B-FA7B-DDC5-8A3A2A82136C}"/>
                </a:ext>
              </a:extLst>
            </p:cNvPr>
            <p:cNvSpPr/>
            <p:nvPr/>
          </p:nvSpPr>
          <p:spPr>
            <a:xfrm>
              <a:off x="213453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3" name="Oval 302">
              <a:extLst>
                <a:ext uri="{FF2B5EF4-FFF2-40B4-BE49-F238E27FC236}">
                  <a16:creationId xmlns:a16="http://schemas.microsoft.com/office/drawing/2014/main" id="{C1623163-142A-1844-18F4-7C652BE4F422}"/>
                </a:ext>
              </a:extLst>
            </p:cNvPr>
            <p:cNvSpPr/>
            <p:nvPr/>
          </p:nvSpPr>
          <p:spPr>
            <a:xfrm>
              <a:off x="236384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4" name="Oval 303">
              <a:extLst>
                <a:ext uri="{FF2B5EF4-FFF2-40B4-BE49-F238E27FC236}">
                  <a16:creationId xmlns:a16="http://schemas.microsoft.com/office/drawing/2014/main" id="{BAA3CC2C-A7E5-565F-C84F-959511C7778C}"/>
                </a:ext>
              </a:extLst>
            </p:cNvPr>
            <p:cNvSpPr/>
            <p:nvPr/>
          </p:nvSpPr>
          <p:spPr>
            <a:xfrm>
              <a:off x="2593144"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5" name="Oval 304">
              <a:extLst>
                <a:ext uri="{FF2B5EF4-FFF2-40B4-BE49-F238E27FC236}">
                  <a16:creationId xmlns:a16="http://schemas.microsoft.com/office/drawing/2014/main" id="{5D5FFA11-8EE4-398C-8EED-0E3C15625299}"/>
                </a:ext>
              </a:extLst>
            </p:cNvPr>
            <p:cNvSpPr/>
            <p:nvPr/>
          </p:nvSpPr>
          <p:spPr>
            <a:xfrm>
              <a:off x="282244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6" name="Oval 305">
              <a:extLst>
                <a:ext uri="{FF2B5EF4-FFF2-40B4-BE49-F238E27FC236}">
                  <a16:creationId xmlns:a16="http://schemas.microsoft.com/office/drawing/2014/main" id="{AD625DF6-DDA1-0D42-A126-8E845F45DB4D}"/>
                </a:ext>
              </a:extLst>
            </p:cNvPr>
            <p:cNvSpPr/>
            <p:nvPr/>
          </p:nvSpPr>
          <p:spPr>
            <a:xfrm>
              <a:off x="305175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07" name="Group 306">
            <a:extLst>
              <a:ext uri="{FF2B5EF4-FFF2-40B4-BE49-F238E27FC236}">
                <a16:creationId xmlns:a16="http://schemas.microsoft.com/office/drawing/2014/main" id="{5D8BF13D-3021-99A0-3A06-AFA3325AB9B6}"/>
              </a:ext>
            </a:extLst>
          </p:cNvPr>
          <p:cNvGrpSpPr/>
          <p:nvPr/>
        </p:nvGrpSpPr>
        <p:grpSpPr>
          <a:xfrm>
            <a:off x="6304022" y="2348779"/>
            <a:ext cx="1414038" cy="191087"/>
            <a:chOff x="3386327" y="2017072"/>
            <a:chExt cx="1414038" cy="191087"/>
          </a:xfrm>
        </p:grpSpPr>
        <p:sp>
          <p:nvSpPr>
            <p:cNvPr id="308" name="DRAM">
              <a:extLst>
                <a:ext uri="{FF2B5EF4-FFF2-40B4-BE49-F238E27FC236}">
                  <a16:creationId xmlns:a16="http://schemas.microsoft.com/office/drawing/2014/main" id="{2797F0D6-0071-2EC9-477F-91E2FA97542B}"/>
                </a:ext>
              </a:extLst>
            </p:cNvPr>
            <p:cNvSpPr/>
            <p:nvPr/>
          </p:nvSpPr>
          <p:spPr>
            <a:xfrm rot="5400000">
              <a:off x="3405436"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09" name="Straight Connector 308">
              <a:extLst>
                <a:ext uri="{FF2B5EF4-FFF2-40B4-BE49-F238E27FC236}">
                  <a16:creationId xmlns:a16="http://schemas.microsoft.com/office/drawing/2014/main" id="{72A17121-F215-FC4C-5F0D-147420C6F530}"/>
                </a:ext>
              </a:extLst>
            </p:cNvPr>
            <p:cNvCxnSpPr>
              <a:cxnSpLocks/>
              <a:endCxn id="308" idx="0"/>
            </p:cNvCxnSpPr>
            <p:nvPr/>
          </p:nvCxnSpPr>
          <p:spPr>
            <a:xfrm flipH="1" flipV="1">
              <a:off x="3615631" y="2112616"/>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10" name="Oval 309">
              <a:extLst>
                <a:ext uri="{FF2B5EF4-FFF2-40B4-BE49-F238E27FC236}">
                  <a16:creationId xmlns:a16="http://schemas.microsoft.com/office/drawing/2014/main" id="{B04BB8EF-FF45-3E88-5AC3-DABAFF29990B}"/>
                </a:ext>
              </a:extLst>
            </p:cNvPr>
            <p:cNvSpPr/>
            <p:nvPr/>
          </p:nvSpPr>
          <p:spPr>
            <a:xfrm>
              <a:off x="369206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1" name="Oval 310">
              <a:extLst>
                <a:ext uri="{FF2B5EF4-FFF2-40B4-BE49-F238E27FC236}">
                  <a16:creationId xmlns:a16="http://schemas.microsoft.com/office/drawing/2014/main" id="{DFF2D600-2A90-4B09-D774-E77A5478D12E}"/>
                </a:ext>
              </a:extLst>
            </p:cNvPr>
            <p:cNvSpPr/>
            <p:nvPr/>
          </p:nvSpPr>
          <p:spPr>
            <a:xfrm>
              <a:off x="392136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2" name="Oval 311">
              <a:extLst>
                <a:ext uri="{FF2B5EF4-FFF2-40B4-BE49-F238E27FC236}">
                  <a16:creationId xmlns:a16="http://schemas.microsoft.com/office/drawing/2014/main" id="{0B5F992A-FBCA-0AA5-2355-B8D3BF5AE140}"/>
                </a:ext>
              </a:extLst>
            </p:cNvPr>
            <p:cNvSpPr/>
            <p:nvPr/>
          </p:nvSpPr>
          <p:spPr>
            <a:xfrm>
              <a:off x="4150672"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3" name="Oval 312">
              <a:extLst>
                <a:ext uri="{FF2B5EF4-FFF2-40B4-BE49-F238E27FC236}">
                  <a16:creationId xmlns:a16="http://schemas.microsoft.com/office/drawing/2014/main" id="{52474A84-EAB0-CEF0-5100-0452DCB951DF}"/>
                </a:ext>
              </a:extLst>
            </p:cNvPr>
            <p:cNvSpPr/>
            <p:nvPr/>
          </p:nvSpPr>
          <p:spPr>
            <a:xfrm>
              <a:off x="437997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4" name="Oval 313">
              <a:extLst>
                <a:ext uri="{FF2B5EF4-FFF2-40B4-BE49-F238E27FC236}">
                  <a16:creationId xmlns:a16="http://schemas.microsoft.com/office/drawing/2014/main" id="{391E094B-D796-D7A6-665F-0B7805DA5804}"/>
                </a:ext>
              </a:extLst>
            </p:cNvPr>
            <p:cNvSpPr/>
            <p:nvPr/>
          </p:nvSpPr>
          <p:spPr>
            <a:xfrm>
              <a:off x="460927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15" name="Group 314">
            <a:extLst>
              <a:ext uri="{FF2B5EF4-FFF2-40B4-BE49-F238E27FC236}">
                <a16:creationId xmlns:a16="http://schemas.microsoft.com/office/drawing/2014/main" id="{2A22309F-BAE1-9CCB-E37F-0E66C3061C46}"/>
              </a:ext>
            </a:extLst>
          </p:cNvPr>
          <p:cNvGrpSpPr/>
          <p:nvPr/>
        </p:nvGrpSpPr>
        <p:grpSpPr>
          <a:xfrm>
            <a:off x="4746494" y="1888987"/>
            <a:ext cx="1414038" cy="191087"/>
            <a:chOff x="1828799" y="2017072"/>
            <a:chExt cx="1414038" cy="191087"/>
          </a:xfrm>
        </p:grpSpPr>
        <p:sp>
          <p:nvSpPr>
            <p:cNvPr id="316" name="DRAM">
              <a:extLst>
                <a:ext uri="{FF2B5EF4-FFF2-40B4-BE49-F238E27FC236}">
                  <a16:creationId xmlns:a16="http://schemas.microsoft.com/office/drawing/2014/main" id="{3F9F3A9F-49F1-99C5-2CFC-39BB52644487}"/>
                </a:ext>
              </a:extLst>
            </p:cNvPr>
            <p:cNvSpPr/>
            <p:nvPr/>
          </p:nvSpPr>
          <p:spPr>
            <a:xfrm rot="5400000">
              <a:off x="1847908"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17" name="Straight Connector 316">
              <a:extLst>
                <a:ext uri="{FF2B5EF4-FFF2-40B4-BE49-F238E27FC236}">
                  <a16:creationId xmlns:a16="http://schemas.microsoft.com/office/drawing/2014/main" id="{F03D4FEA-C087-D158-29D9-48AAE4164D75}"/>
                </a:ext>
              </a:extLst>
            </p:cNvPr>
            <p:cNvCxnSpPr>
              <a:cxnSpLocks/>
              <a:stCxn id="323" idx="6"/>
              <a:endCxn id="316" idx="0"/>
            </p:cNvCxnSpPr>
            <p:nvPr/>
          </p:nvCxnSpPr>
          <p:spPr>
            <a:xfrm flipH="1">
              <a:off x="2058103" y="2112615"/>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18" name="Oval 317">
              <a:extLst>
                <a:ext uri="{FF2B5EF4-FFF2-40B4-BE49-F238E27FC236}">
                  <a16:creationId xmlns:a16="http://schemas.microsoft.com/office/drawing/2014/main" id="{79608F25-B0BC-86E0-F6F3-FB2640A494A1}"/>
                </a:ext>
              </a:extLst>
            </p:cNvPr>
            <p:cNvSpPr/>
            <p:nvPr/>
          </p:nvSpPr>
          <p:spPr>
            <a:xfrm>
              <a:off x="213453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9" name="Oval 318">
              <a:extLst>
                <a:ext uri="{FF2B5EF4-FFF2-40B4-BE49-F238E27FC236}">
                  <a16:creationId xmlns:a16="http://schemas.microsoft.com/office/drawing/2014/main" id="{7CA1F1F7-0BB5-53BE-20F1-13A9B6E4B50B}"/>
                </a:ext>
              </a:extLst>
            </p:cNvPr>
            <p:cNvSpPr/>
            <p:nvPr/>
          </p:nvSpPr>
          <p:spPr>
            <a:xfrm>
              <a:off x="236384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1" name="Oval 320">
              <a:extLst>
                <a:ext uri="{FF2B5EF4-FFF2-40B4-BE49-F238E27FC236}">
                  <a16:creationId xmlns:a16="http://schemas.microsoft.com/office/drawing/2014/main" id="{C9417EED-4E14-247A-2132-F6B280789BA8}"/>
                </a:ext>
              </a:extLst>
            </p:cNvPr>
            <p:cNvSpPr/>
            <p:nvPr/>
          </p:nvSpPr>
          <p:spPr>
            <a:xfrm>
              <a:off x="2593144"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2" name="Oval 321">
              <a:extLst>
                <a:ext uri="{FF2B5EF4-FFF2-40B4-BE49-F238E27FC236}">
                  <a16:creationId xmlns:a16="http://schemas.microsoft.com/office/drawing/2014/main" id="{E20CE618-582B-BCD0-797B-C2B9BDD0EF92}"/>
                </a:ext>
              </a:extLst>
            </p:cNvPr>
            <p:cNvSpPr/>
            <p:nvPr/>
          </p:nvSpPr>
          <p:spPr>
            <a:xfrm>
              <a:off x="282244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3" name="Oval 322">
              <a:extLst>
                <a:ext uri="{FF2B5EF4-FFF2-40B4-BE49-F238E27FC236}">
                  <a16:creationId xmlns:a16="http://schemas.microsoft.com/office/drawing/2014/main" id="{B9A56D1D-A4D5-AD1F-D0C7-3085EA24528A}"/>
                </a:ext>
              </a:extLst>
            </p:cNvPr>
            <p:cNvSpPr/>
            <p:nvPr/>
          </p:nvSpPr>
          <p:spPr>
            <a:xfrm>
              <a:off x="305175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24" name="Group 323">
            <a:extLst>
              <a:ext uri="{FF2B5EF4-FFF2-40B4-BE49-F238E27FC236}">
                <a16:creationId xmlns:a16="http://schemas.microsoft.com/office/drawing/2014/main" id="{0B269F79-A9A7-1A98-24E6-E2C683FF78AD}"/>
              </a:ext>
            </a:extLst>
          </p:cNvPr>
          <p:cNvGrpSpPr/>
          <p:nvPr/>
        </p:nvGrpSpPr>
        <p:grpSpPr>
          <a:xfrm>
            <a:off x="6304022" y="1888987"/>
            <a:ext cx="1414038" cy="191087"/>
            <a:chOff x="3386327" y="2017072"/>
            <a:chExt cx="1414038" cy="191087"/>
          </a:xfrm>
        </p:grpSpPr>
        <p:sp>
          <p:nvSpPr>
            <p:cNvPr id="325" name="DRAM">
              <a:extLst>
                <a:ext uri="{FF2B5EF4-FFF2-40B4-BE49-F238E27FC236}">
                  <a16:creationId xmlns:a16="http://schemas.microsoft.com/office/drawing/2014/main" id="{D6004F7B-C33E-286B-97B7-5813A5D1A7DF}"/>
                </a:ext>
              </a:extLst>
            </p:cNvPr>
            <p:cNvSpPr/>
            <p:nvPr/>
          </p:nvSpPr>
          <p:spPr>
            <a:xfrm rot="5400000">
              <a:off x="3405436"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26" name="Straight Connector 325">
              <a:extLst>
                <a:ext uri="{FF2B5EF4-FFF2-40B4-BE49-F238E27FC236}">
                  <a16:creationId xmlns:a16="http://schemas.microsoft.com/office/drawing/2014/main" id="{F191CCBE-A787-5BE0-E95F-1692A3F88A27}"/>
                </a:ext>
              </a:extLst>
            </p:cNvPr>
            <p:cNvCxnSpPr>
              <a:cxnSpLocks/>
              <a:endCxn id="325" idx="0"/>
            </p:cNvCxnSpPr>
            <p:nvPr/>
          </p:nvCxnSpPr>
          <p:spPr>
            <a:xfrm flipH="1" flipV="1">
              <a:off x="3615631" y="2112616"/>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27" name="Oval 326">
              <a:extLst>
                <a:ext uri="{FF2B5EF4-FFF2-40B4-BE49-F238E27FC236}">
                  <a16:creationId xmlns:a16="http://schemas.microsoft.com/office/drawing/2014/main" id="{6E72FD5C-E289-C91F-42EE-C43E10CF066F}"/>
                </a:ext>
              </a:extLst>
            </p:cNvPr>
            <p:cNvSpPr/>
            <p:nvPr/>
          </p:nvSpPr>
          <p:spPr>
            <a:xfrm>
              <a:off x="369206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8" name="Oval 327">
              <a:extLst>
                <a:ext uri="{FF2B5EF4-FFF2-40B4-BE49-F238E27FC236}">
                  <a16:creationId xmlns:a16="http://schemas.microsoft.com/office/drawing/2014/main" id="{6ADCD851-7199-82EB-969E-CE7D1B970FE9}"/>
                </a:ext>
              </a:extLst>
            </p:cNvPr>
            <p:cNvSpPr/>
            <p:nvPr/>
          </p:nvSpPr>
          <p:spPr>
            <a:xfrm>
              <a:off x="392136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9" name="Oval 328">
              <a:extLst>
                <a:ext uri="{FF2B5EF4-FFF2-40B4-BE49-F238E27FC236}">
                  <a16:creationId xmlns:a16="http://schemas.microsoft.com/office/drawing/2014/main" id="{33EFDD3B-CAFE-17B6-510A-78ADDEEC3E9B}"/>
                </a:ext>
              </a:extLst>
            </p:cNvPr>
            <p:cNvSpPr/>
            <p:nvPr/>
          </p:nvSpPr>
          <p:spPr>
            <a:xfrm>
              <a:off x="4150672"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7" name="Oval 346">
              <a:extLst>
                <a:ext uri="{FF2B5EF4-FFF2-40B4-BE49-F238E27FC236}">
                  <a16:creationId xmlns:a16="http://schemas.microsoft.com/office/drawing/2014/main" id="{682F40D4-E54C-8E86-02FD-FC5E73682339}"/>
                </a:ext>
              </a:extLst>
            </p:cNvPr>
            <p:cNvSpPr/>
            <p:nvPr/>
          </p:nvSpPr>
          <p:spPr>
            <a:xfrm>
              <a:off x="437997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8" name="Oval 347">
              <a:extLst>
                <a:ext uri="{FF2B5EF4-FFF2-40B4-BE49-F238E27FC236}">
                  <a16:creationId xmlns:a16="http://schemas.microsoft.com/office/drawing/2014/main" id="{FCCB6128-FE7C-4F39-022C-C07DC8677DFA}"/>
                </a:ext>
              </a:extLst>
            </p:cNvPr>
            <p:cNvSpPr/>
            <p:nvPr/>
          </p:nvSpPr>
          <p:spPr>
            <a:xfrm>
              <a:off x="460927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49" name="Group 348">
            <a:extLst>
              <a:ext uri="{FF2B5EF4-FFF2-40B4-BE49-F238E27FC236}">
                <a16:creationId xmlns:a16="http://schemas.microsoft.com/office/drawing/2014/main" id="{874D1307-59AE-A358-28A8-7D9BB717EEAE}"/>
              </a:ext>
            </a:extLst>
          </p:cNvPr>
          <p:cNvGrpSpPr/>
          <p:nvPr/>
        </p:nvGrpSpPr>
        <p:grpSpPr>
          <a:xfrm>
            <a:off x="4746494" y="2118593"/>
            <a:ext cx="1414038" cy="191087"/>
            <a:chOff x="1828799" y="2017072"/>
            <a:chExt cx="1414038" cy="191087"/>
          </a:xfrm>
        </p:grpSpPr>
        <p:sp>
          <p:nvSpPr>
            <p:cNvPr id="350" name="DRAM">
              <a:extLst>
                <a:ext uri="{FF2B5EF4-FFF2-40B4-BE49-F238E27FC236}">
                  <a16:creationId xmlns:a16="http://schemas.microsoft.com/office/drawing/2014/main" id="{EF257035-C3DF-6ED7-9E0E-5ABB6681C97E}"/>
                </a:ext>
              </a:extLst>
            </p:cNvPr>
            <p:cNvSpPr/>
            <p:nvPr/>
          </p:nvSpPr>
          <p:spPr>
            <a:xfrm rot="5400000">
              <a:off x="1847908"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51" name="Straight Connector 350">
              <a:extLst>
                <a:ext uri="{FF2B5EF4-FFF2-40B4-BE49-F238E27FC236}">
                  <a16:creationId xmlns:a16="http://schemas.microsoft.com/office/drawing/2014/main" id="{AE6DB108-D261-E80D-1963-23789D705207}"/>
                </a:ext>
              </a:extLst>
            </p:cNvPr>
            <p:cNvCxnSpPr>
              <a:cxnSpLocks/>
              <a:stCxn id="356" idx="6"/>
              <a:endCxn id="350" idx="0"/>
            </p:cNvCxnSpPr>
            <p:nvPr/>
          </p:nvCxnSpPr>
          <p:spPr>
            <a:xfrm flipH="1">
              <a:off x="2058103" y="2112615"/>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52" name="Oval 351">
              <a:extLst>
                <a:ext uri="{FF2B5EF4-FFF2-40B4-BE49-F238E27FC236}">
                  <a16:creationId xmlns:a16="http://schemas.microsoft.com/office/drawing/2014/main" id="{7F09A63D-392A-5384-F511-CE704376196C}"/>
                </a:ext>
              </a:extLst>
            </p:cNvPr>
            <p:cNvSpPr/>
            <p:nvPr/>
          </p:nvSpPr>
          <p:spPr>
            <a:xfrm>
              <a:off x="2134538"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3" name="Oval 352">
              <a:extLst>
                <a:ext uri="{FF2B5EF4-FFF2-40B4-BE49-F238E27FC236}">
                  <a16:creationId xmlns:a16="http://schemas.microsoft.com/office/drawing/2014/main" id="{ED3B2E97-7984-4986-BBB0-A7C2E6E1D690}"/>
                </a:ext>
              </a:extLst>
            </p:cNvPr>
            <p:cNvSpPr/>
            <p:nvPr/>
          </p:nvSpPr>
          <p:spPr>
            <a:xfrm>
              <a:off x="2363841"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4" name="Oval 353">
              <a:extLst>
                <a:ext uri="{FF2B5EF4-FFF2-40B4-BE49-F238E27FC236}">
                  <a16:creationId xmlns:a16="http://schemas.microsoft.com/office/drawing/2014/main" id="{3E111E80-3032-B6AE-2D6E-FBACB291AB22}"/>
                </a:ext>
              </a:extLst>
            </p:cNvPr>
            <p:cNvSpPr/>
            <p:nvPr/>
          </p:nvSpPr>
          <p:spPr>
            <a:xfrm>
              <a:off x="2593144"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5" name="Oval 354">
              <a:extLst>
                <a:ext uri="{FF2B5EF4-FFF2-40B4-BE49-F238E27FC236}">
                  <a16:creationId xmlns:a16="http://schemas.microsoft.com/office/drawing/2014/main" id="{BD7CB9A4-2DE1-D71E-1C35-00FD5D5D2196}"/>
                </a:ext>
              </a:extLst>
            </p:cNvPr>
            <p:cNvSpPr/>
            <p:nvPr/>
          </p:nvSpPr>
          <p:spPr>
            <a:xfrm>
              <a:off x="2822448"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6" name="Oval 355">
              <a:extLst>
                <a:ext uri="{FF2B5EF4-FFF2-40B4-BE49-F238E27FC236}">
                  <a16:creationId xmlns:a16="http://schemas.microsoft.com/office/drawing/2014/main" id="{88458397-ABAB-CFFD-3B27-06D51122EB63}"/>
                </a:ext>
              </a:extLst>
            </p:cNvPr>
            <p:cNvSpPr/>
            <p:nvPr/>
          </p:nvSpPr>
          <p:spPr>
            <a:xfrm>
              <a:off x="3051751"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57" name="Group 356">
            <a:extLst>
              <a:ext uri="{FF2B5EF4-FFF2-40B4-BE49-F238E27FC236}">
                <a16:creationId xmlns:a16="http://schemas.microsoft.com/office/drawing/2014/main" id="{19866068-FC27-C1A0-BF21-383DBB4FE667}"/>
              </a:ext>
            </a:extLst>
          </p:cNvPr>
          <p:cNvGrpSpPr/>
          <p:nvPr/>
        </p:nvGrpSpPr>
        <p:grpSpPr>
          <a:xfrm>
            <a:off x="6304022" y="2118593"/>
            <a:ext cx="1414038" cy="191087"/>
            <a:chOff x="3386327" y="2017072"/>
            <a:chExt cx="1414038" cy="191087"/>
          </a:xfrm>
        </p:grpSpPr>
        <p:sp>
          <p:nvSpPr>
            <p:cNvPr id="358" name="DRAM">
              <a:extLst>
                <a:ext uri="{FF2B5EF4-FFF2-40B4-BE49-F238E27FC236}">
                  <a16:creationId xmlns:a16="http://schemas.microsoft.com/office/drawing/2014/main" id="{62FDF9B2-FD1E-8432-660A-125AF0278BA6}"/>
                </a:ext>
              </a:extLst>
            </p:cNvPr>
            <p:cNvSpPr/>
            <p:nvPr/>
          </p:nvSpPr>
          <p:spPr>
            <a:xfrm rot="5400000">
              <a:off x="3405436"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59" name="Straight Connector 358">
              <a:extLst>
                <a:ext uri="{FF2B5EF4-FFF2-40B4-BE49-F238E27FC236}">
                  <a16:creationId xmlns:a16="http://schemas.microsoft.com/office/drawing/2014/main" id="{E692EA09-2ADC-2B06-6C69-BA7F98A8E1C9}"/>
                </a:ext>
              </a:extLst>
            </p:cNvPr>
            <p:cNvCxnSpPr>
              <a:cxnSpLocks/>
              <a:endCxn id="358" idx="0"/>
            </p:cNvCxnSpPr>
            <p:nvPr/>
          </p:nvCxnSpPr>
          <p:spPr>
            <a:xfrm flipH="1" flipV="1">
              <a:off x="3615631" y="2112616"/>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60" name="Oval 359">
              <a:extLst>
                <a:ext uri="{FF2B5EF4-FFF2-40B4-BE49-F238E27FC236}">
                  <a16:creationId xmlns:a16="http://schemas.microsoft.com/office/drawing/2014/main" id="{F5053594-705B-FAC7-5105-1E52CAF8FD73}"/>
                </a:ext>
              </a:extLst>
            </p:cNvPr>
            <p:cNvSpPr/>
            <p:nvPr/>
          </p:nvSpPr>
          <p:spPr>
            <a:xfrm>
              <a:off x="3692066"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1" name="Oval 360">
              <a:extLst>
                <a:ext uri="{FF2B5EF4-FFF2-40B4-BE49-F238E27FC236}">
                  <a16:creationId xmlns:a16="http://schemas.microsoft.com/office/drawing/2014/main" id="{7840ACBD-9195-815A-0118-FDCBB943F9F3}"/>
                </a:ext>
              </a:extLst>
            </p:cNvPr>
            <p:cNvSpPr/>
            <p:nvPr/>
          </p:nvSpPr>
          <p:spPr>
            <a:xfrm>
              <a:off x="3921369"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2" name="Oval 361">
              <a:extLst>
                <a:ext uri="{FF2B5EF4-FFF2-40B4-BE49-F238E27FC236}">
                  <a16:creationId xmlns:a16="http://schemas.microsoft.com/office/drawing/2014/main" id="{87B0E762-B92C-2CFA-5127-9A3A0C861824}"/>
                </a:ext>
              </a:extLst>
            </p:cNvPr>
            <p:cNvSpPr/>
            <p:nvPr/>
          </p:nvSpPr>
          <p:spPr>
            <a:xfrm>
              <a:off x="4150672"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9" name="Oval 378">
              <a:extLst>
                <a:ext uri="{FF2B5EF4-FFF2-40B4-BE49-F238E27FC236}">
                  <a16:creationId xmlns:a16="http://schemas.microsoft.com/office/drawing/2014/main" id="{0F20546C-9417-397E-F334-4E1FD5DF5E64}"/>
                </a:ext>
              </a:extLst>
            </p:cNvPr>
            <p:cNvSpPr/>
            <p:nvPr/>
          </p:nvSpPr>
          <p:spPr>
            <a:xfrm>
              <a:off x="4379976"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80" name="Oval 379">
              <a:extLst>
                <a:ext uri="{FF2B5EF4-FFF2-40B4-BE49-F238E27FC236}">
                  <a16:creationId xmlns:a16="http://schemas.microsoft.com/office/drawing/2014/main" id="{F8DF46E2-F40D-17BF-D7D2-4A322064E9B4}"/>
                </a:ext>
              </a:extLst>
            </p:cNvPr>
            <p:cNvSpPr/>
            <p:nvPr/>
          </p:nvSpPr>
          <p:spPr>
            <a:xfrm>
              <a:off x="4609279"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97" name="Group 396">
            <a:extLst>
              <a:ext uri="{FF2B5EF4-FFF2-40B4-BE49-F238E27FC236}">
                <a16:creationId xmlns:a16="http://schemas.microsoft.com/office/drawing/2014/main" id="{7C4CCB0E-D7D5-2702-8229-836279B7CA56}"/>
              </a:ext>
            </a:extLst>
          </p:cNvPr>
          <p:cNvGrpSpPr/>
          <p:nvPr/>
        </p:nvGrpSpPr>
        <p:grpSpPr>
          <a:xfrm>
            <a:off x="787942" y="2970901"/>
            <a:ext cx="6938410" cy="647381"/>
            <a:chOff x="757719" y="4572696"/>
            <a:chExt cx="6938410" cy="647381"/>
          </a:xfrm>
        </p:grpSpPr>
        <p:grpSp>
          <p:nvGrpSpPr>
            <p:cNvPr id="398" name="Group 397">
              <a:extLst>
                <a:ext uri="{FF2B5EF4-FFF2-40B4-BE49-F238E27FC236}">
                  <a16:creationId xmlns:a16="http://schemas.microsoft.com/office/drawing/2014/main" id="{3C188E67-B9AE-89B6-378C-4250591B7210}"/>
                </a:ext>
              </a:extLst>
            </p:cNvPr>
            <p:cNvGrpSpPr/>
            <p:nvPr/>
          </p:nvGrpSpPr>
          <p:grpSpPr>
            <a:xfrm>
              <a:off x="1906102" y="4572696"/>
              <a:ext cx="5790027" cy="251465"/>
              <a:chOff x="1906102" y="4572696"/>
              <a:chExt cx="5790027" cy="251465"/>
            </a:xfrm>
          </p:grpSpPr>
          <p:grpSp>
            <p:nvGrpSpPr>
              <p:cNvPr id="400" name="Group 399">
                <a:extLst>
                  <a:ext uri="{FF2B5EF4-FFF2-40B4-BE49-F238E27FC236}">
                    <a16:creationId xmlns:a16="http://schemas.microsoft.com/office/drawing/2014/main" id="{0916FE0C-FC13-6EFD-8FC3-539A563EF145}"/>
                  </a:ext>
                </a:extLst>
              </p:cNvPr>
              <p:cNvGrpSpPr/>
              <p:nvPr/>
            </p:nvGrpSpPr>
            <p:grpSpPr>
              <a:xfrm>
                <a:off x="1906102" y="4572696"/>
                <a:ext cx="5790027" cy="251465"/>
                <a:chOff x="1906102" y="4605667"/>
                <a:chExt cx="5790027" cy="251465"/>
              </a:xfrm>
            </p:grpSpPr>
            <p:cxnSp>
              <p:nvCxnSpPr>
                <p:cNvPr id="402" name="Straight Connector 401">
                  <a:extLst>
                    <a:ext uri="{FF2B5EF4-FFF2-40B4-BE49-F238E27FC236}">
                      <a16:creationId xmlns:a16="http://schemas.microsoft.com/office/drawing/2014/main" id="{D53F069B-1FEC-2848-9B09-4186F9949EE7}"/>
                    </a:ext>
                  </a:extLst>
                </p:cNvPr>
                <p:cNvCxnSpPr/>
                <p:nvPr/>
              </p:nvCxnSpPr>
              <p:spPr>
                <a:xfrm flipH="1">
                  <a:off x="1906102"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B2ADFD02-2F5B-E85A-3699-91F445F00C08}"/>
                    </a:ext>
                  </a:extLst>
                </p:cNvPr>
                <p:cNvCxnSpPr/>
                <p:nvPr/>
              </p:nvCxnSpPr>
              <p:spPr>
                <a:xfrm flipH="1">
                  <a:off x="3463630"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E27B028C-52D6-2246-A54C-C1741C9D91CA}"/>
                    </a:ext>
                  </a:extLst>
                </p:cNvPr>
                <p:cNvCxnSpPr/>
                <p:nvPr/>
              </p:nvCxnSpPr>
              <p:spPr>
                <a:xfrm flipH="1">
                  <a:off x="5030302" y="4612936"/>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1529CB80-7815-390D-F606-94065A9DD083}"/>
                    </a:ext>
                  </a:extLst>
                </p:cNvPr>
                <p:cNvCxnSpPr/>
                <p:nvPr/>
              </p:nvCxnSpPr>
              <p:spPr>
                <a:xfrm flipH="1">
                  <a:off x="6587830"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F3614106-0999-2540-5224-7A6FC588CA86}"/>
                    </a:ext>
                  </a:extLst>
                </p:cNvPr>
                <p:cNvCxnSpPr>
                  <a:cxnSpLocks/>
                </p:cNvCxnSpPr>
                <p:nvPr/>
              </p:nvCxnSpPr>
              <p:spPr>
                <a:xfrm flipV="1">
                  <a:off x="2460251" y="4615982"/>
                  <a:ext cx="0" cy="226344"/>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6EB0CC8A-3783-81DF-5489-B254212D4FBF}"/>
                    </a:ext>
                  </a:extLst>
                </p:cNvPr>
                <p:cNvCxnSpPr>
                  <a:cxnSpLocks/>
                </p:cNvCxnSpPr>
                <p:nvPr/>
              </p:nvCxnSpPr>
              <p:spPr>
                <a:xfrm flipV="1">
                  <a:off x="4017779"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BA014CE8-A11E-778C-3C0C-2050730C48A7}"/>
                    </a:ext>
                  </a:extLst>
                </p:cNvPr>
                <p:cNvCxnSpPr>
                  <a:cxnSpLocks/>
                </p:cNvCxnSpPr>
                <p:nvPr/>
              </p:nvCxnSpPr>
              <p:spPr>
                <a:xfrm flipV="1">
                  <a:off x="5584451"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26258DE8-F8BD-07C0-6395-22A14F841263}"/>
                    </a:ext>
                  </a:extLst>
                </p:cNvPr>
                <p:cNvCxnSpPr>
                  <a:cxnSpLocks/>
                </p:cNvCxnSpPr>
                <p:nvPr/>
              </p:nvCxnSpPr>
              <p:spPr>
                <a:xfrm flipV="1">
                  <a:off x="7141979"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grpSp>
          <p:cxnSp>
            <p:nvCxnSpPr>
              <p:cNvPr id="401" name="Straight Connector 400">
                <a:extLst>
                  <a:ext uri="{FF2B5EF4-FFF2-40B4-BE49-F238E27FC236}">
                    <a16:creationId xmlns:a16="http://schemas.microsoft.com/office/drawing/2014/main" id="{84FDC660-A3C9-59F4-CAD8-D1BBD9F1D343}"/>
                  </a:ext>
                </a:extLst>
              </p:cNvPr>
              <p:cNvCxnSpPr>
                <a:cxnSpLocks/>
              </p:cNvCxnSpPr>
              <p:nvPr/>
            </p:nvCxnSpPr>
            <p:spPr>
              <a:xfrm>
                <a:off x="2135695" y="4824161"/>
                <a:ext cx="5397405"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grpSp>
        <p:sp>
          <p:nvSpPr>
            <p:cNvPr id="399" name="TextBox 398">
              <a:extLst>
                <a:ext uri="{FF2B5EF4-FFF2-40B4-BE49-F238E27FC236}">
                  <a16:creationId xmlns:a16="http://schemas.microsoft.com/office/drawing/2014/main" id="{A6935B6E-1105-0B0A-7DCB-F72B40152E3C}"/>
                </a:ext>
              </a:extLst>
            </p:cNvPr>
            <p:cNvSpPr txBox="1"/>
            <p:nvPr/>
          </p:nvSpPr>
          <p:spPr>
            <a:xfrm>
              <a:off x="757719" y="4762877"/>
              <a:ext cx="3672585" cy="457200"/>
            </a:xfrm>
            <a:prstGeom prst="rect">
              <a:avLst/>
            </a:prstGeom>
            <a:noFill/>
          </p:spPr>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mn-cs"/>
                </a:rPr>
                <a:t>global sense amplifier </a:t>
              </a:r>
            </a:p>
          </p:txBody>
        </p:sp>
      </p:grpSp>
      <p:sp>
        <p:nvSpPr>
          <p:cNvPr id="223" name="Title 1">
            <a:extLst>
              <a:ext uri="{FF2B5EF4-FFF2-40B4-BE49-F238E27FC236}">
                <a16:creationId xmlns:a16="http://schemas.microsoft.com/office/drawing/2014/main" id="{2AA0B5C8-0C17-C461-9049-144C439B01FC}"/>
              </a:ext>
            </a:extLst>
          </p:cNvPr>
          <p:cNvSpPr>
            <a:spLocks noGrp="1"/>
          </p:cNvSpPr>
          <p:nvPr>
            <p:ph type="title"/>
          </p:nvPr>
        </p:nvSpPr>
        <p:spPr>
          <a:xfrm>
            <a:off x="169011" y="-89128"/>
            <a:ext cx="8894602" cy="925840"/>
          </a:xfrm>
        </p:spPr>
        <p:txBody>
          <a:bodyPr>
            <a:noAutofit/>
          </a:bodyPr>
          <a:lstStyle/>
          <a:p>
            <a:r>
              <a:rPr lang="en-US" sz="3600" dirty="0"/>
              <a:t>MIMDRAM: </a:t>
            </a:r>
            <a:r>
              <a:rPr lang="en-US" sz="2800" dirty="0"/>
              <a:t>Key Idea</a:t>
            </a:r>
          </a:p>
        </p:txBody>
      </p:sp>
      <p:sp>
        <p:nvSpPr>
          <p:cNvPr id="228" name="Rounded Rectangle 227">
            <a:extLst>
              <a:ext uri="{FF2B5EF4-FFF2-40B4-BE49-F238E27FC236}">
                <a16:creationId xmlns:a16="http://schemas.microsoft.com/office/drawing/2014/main" id="{F5A2C4EC-944F-8139-193A-C6EBA6C75A51}"/>
              </a:ext>
            </a:extLst>
          </p:cNvPr>
          <p:cNvSpPr/>
          <p:nvPr/>
        </p:nvSpPr>
        <p:spPr>
          <a:xfrm>
            <a:off x="-13792" y="400229"/>
            <a:ext cx="9144000" cy="780739"/>
          </a:xfrm>
          <a:prstGeom prst="roundRect">
            <a:avLst>
              <a:gd name="adj" fmla="val 9020"/>
            </a:avLst>
          </a:prstGeom>
          <a:noFill/>
          <a:ln w="381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0" cap="none" spc="0" normalizeH="0" baseline="0" noProof="0" dirty="0">
                <a:ln>
                  <a:noFill/>
                </a:ln>
                <a:solidFill>
                  <a:srgbClr val="000000"/>
                </a:solidFill>
                <a:effectLst/>
                <a:uLnTx/>
                <a:uFillTx/>
                <a:latin typeface="Avenir Next" panose="020B0503020202020204" pitchFamily="34" charset="0"/>
                <a:ea typeface="+mn-ea"/>
                <a:cs typeface="+mn-cs"/>
              </a:rPr>
              <a:t>Enable narrower-width operations than a DRAM row</a:t>
            </a:r>
            <a:endParaRPr kumimoji="0" lang="en-US" sz="2600" b="1" i="0" u="sng" strike="noStrike" kern="0" cap="none" spc="0" normalizeH="0" baseline="0" noProof="0" dirty="0">
              <a:ln>
                <a:noFill/>
              </a:ln>
              <a:solidFill>
                <a:srgbClr val="000000"/>
              </a:solidFill>
              <a:effectLst/>
              <a:uLnTx/>
              <a:uFillTx/>
              <a:latin typeface="Avenir Next" panose="020B0503020202020204" pitchFamily="34" charset="0"/>
              <a:ea typeface="+mn-ea"/>
              <a:cs typeface="+mn-cs"/>
            </a:endParaRPr>
          </a:p>
        </p:txBody>
      </p:sp>
    </p:spTree>
    <p:extLst>
      <p:ext uri="{BB962C8B-B14F-4D97-AF65-F5344CB8AC3E}">
        <p14:creationId xmlns:p14="http://schemas.microsoft.com/office/powerpoint/2010/main" val="61212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2"/>
                                        </p:tgtEl>
                                        <p:attrNameLst>
                                          <p:attrName>style.visibility</p:attrName>
                                        </p:attrNameLst>
                                      </p:cBhvr>
                                      <p:to>
                                        <p:strVal val="visible"/>
                                      </p:to>
                                    </p:set>
                                    <p:animEffect transition="in" filter="fade">
                                      <p:cBhvr>
                                        <p:cTn id="7" dur="500"/>
                                        <p:tgtEl>
                                          <p:spTgt spid="212"/>
                                        </p:tgtEl>
                                      </p:cBhvr>
                                    </p:animEffect>
                                  </p:childTnLst>
                                </p:cTn>
                              </p:par>
                              <p:par>
                                <p:cTn id="8" presetID="22" presetClass="entr" presetSubtype="8" fill="hold" nodeType="withEffect">
                                  <p:stCondLst>
                                    <p:cond delay="0"/>
                                  </p:stCondLst>
                                  <p:childTnLst>
                                    <p:set>
                                      <p:cBhvr>
                                        <p:cTn id="9" dur="1" fill="hold">
                                          <p:stCondLst>
                                            <p:cond delay="0"/>
                                          </p:stCondLst>
                                        </p:cTn>
                                        <p:tgtEl>
                                          <p:spTgt spid="219"/>
                                        </p:tgtEl>
                                        <p:attrNameLst>
                                          <p:attrName>style.visibility</p:attrName>
                                        </p:attrNameLst>
                                      </p:cBhvr>
                                      <p:to>
                                        <p:strVal val="visible"/>
                                      </p:to>
                                    </p:set>
                                    <p:animEffect transition="in" filter="wipe(left)">
                                      <p:cBhvr>
                                        <p:cTn id="10" dur="500"/>
                                        <p:tgtEl>
                                          <p:spTgt spid="219"/>
                                        </p:tgtEl>
                                      </p:cBhvr>
                                    </p:animEffect>
                                  </p:childTnLst>
                                </p:cTn>
                              </p:par>
                              <p:par>
                                <p:cTn id="11" presetID="22" presetClass="entr" presetSubtype="1"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up)">
                                      <p:cBhvr>
                                        <p:cTn id="13" dur="500"/>
                                        <p:tgtEl>
                                          <p:spTgt spid="6"/>
                                        </p:tgtEl>
                                      </p:cBhvr>
                                    </p:animEffect>
                                  </p:childTnLst>
                                </p:cTn>
                              </p:par>
                              <p:par>
                                <p:cTn id="14" presetID="22" presetClass="entr" presetSubtype="8" fill="hold" nodeType="withEffect">
                                  <p:stCondLst>
                                    <p:cond delay="0"/>
                                  </p:stCondLst>
                                  <p:childTnLst>
                                    <p:set>
                                      <p:cBhvr>
                                        <p:cTn id="15" dur="1" fill="hold">
                                          <p:stCondLst>
                                            <p:cond delay="0"/>
                                          </p:stCondLst>
                                        </p:cTn>
                                        <p:tgtEl>
                                          <p:spTgt spid="315"/>
                                        </p:tgtEl>
                                        <p:attrNameLst>
                                          <p:attrName>style.visibility</p:attrName>
                                        </p:attrNameLst>
                                      </p:cBhvr>
                                      <p:to>
                                        <p:strVal val="visible"/>
                                      </p:to>
                                    </p:set>
                                    <p:animEffect transition="in" filter="wipe(left)">
                                      <p:cBhvr>
                                        <p:cTn id="16" dur="500"/>
                                        <p:tgtEl>
                                          <p:spTgt spid="315"/>
                                        </p:tgtEl>
                                      </p:cBhvr>
                                    </p:animEffect>
                                  </p:childTnLst>
                                </p:cTn>
                              </p:par>
                              <p:par>
                                <p:cTn id="17" presetID="22" presetClass="entr" presetSubtype="8" fill="hold" nodeType="withEffect">
                                  <p:stCondLst>
                                    <p:cond delay="0"/>
                                  </p:stCondLst>
                                  <p:childTnLst>
                                    <p:set>
                                      <p:cBhvr>
                                        <p:cTn id="18" dur="1" fill="hold">
                                          <p:stCondLst>
                                            <p:cond delay="0"/>
                                          </p:stCondLst>
                                        </p:cTn>
                                        <p:tgtEl>
                                          <p:spTgt spid="349"/>
                                        </p:tgtEl>
                                        <p:attrNameLst>
                                          <p:attrName>style.visibility</p:attrName>
                                        </p:attrNameLst>
                                      </p:cBhvr>
                                      <p:to>
                                        <p:strVal val="visible"/>
                                      </p:to>
                                    </p:set>
                                    <p:animEffect transition="in" filter="wipe(left)">
                                      <p:cBhvr>
                                        <p:cTn id="19" dur="500"/>
                                        <p:tgtEl>
                                          <p:spTgt spid="349"/>
                                        </p:tgtEl>
                                      </p:cBhvr>
                                    </p:animEffect>
                                  </p:childTnLst>
                                </p:cTn>
                              </p:par>
                              <p:par>
                                <p:cTn id="20" presetID="22" presetClass="entr" presetSubtype="8" fill="hold" nodeType="withEffect">
                                  <p:stCondLst>
                                    <p:cond delay="0"/>
                                  </p:stCondLst>
                                  <p:childTnLst>
                                    <p:set>
                                      <p:cBhvr>
                                        <p:cTn id="21" dur="1" fill="hold">
                                          <p:stCondLst>
                                            <p:cond delay="0"/>
                                          </p:stCondLst>
                                        </p:cTn>
                                        <p:tgtEl>
                                          <p:spTgt spid="299"/>
                                        </p:tgtEl>
                                        <p:attrNameLst>
                                          <p:attrName>style.visibility</p:attrName>
                                        </p:attrNameLst>
                                      </p:cBhvr>
                                      <p:to>
                                        <p:strVal val="visible"/>
                                      </p:to>
                                    </p:set>
                                    <p:animEffect transition="in" filter="wipe(left)">
                                      <p:cBhvr>
                                        <p:cTn id="22" dur="500"/>
                                        <p:tgtEl>
                                          <p:spTgt spid="299"/>
                                        </p:tgtEl>
                                      </p:cBhvr>
                                    </p:animEffect>
                                  </p:childTnLst>
                                </p:cTn>
                              </p:par>
                              <p:par>
                                <p:cTn id="23" presetID="22" presetClass="entr" presetSubtype="1" fill="hold" nodeType="with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up)">
                                      <p:cBhvr>
                                        <p:cTn id="25" dur="500"/>
                                        <p:tgtEl>
                                          <p:spTgt spid="7"/>
                                        </p:tgtEl>
                                      </p:cBhvr>
                                    </p:animEffect>
                                  </p:childTnLst>
                                </p:cTn>
                              </p:par>
                              <p:par>
                                <p:cTn id="26" presetID="22" presetClass="entr" presetSubtype="8" fill="hold" nodeType="withEffect">
                                  <p:stCondLst>
                                    <p:cond delay="0"/>
                                  </p:stCondLst>
                                  <p:childTnLst>
                                    <p:set>
                                      <p:cBhvr>
                                        <p:cTn id="27" dur="1" fill="hold">
                                          <p:stCondLst>
                                            <p:cond delay="0"/>
                                          </p:stCondLst>
                                        </p:cTn>
                                        <p:tgtEl>
                                          <p:spTgt spid="324"/>
                                        </p:tgtEl>
                                        <p:attrNameLst>
                                          <p:attrName>style.visibility</p:attrName>
                                        </p:attrNameLst>
                                      </p:cBhvr>
                                      <p:to>
                                        <p:strVal val="visible"/>
                                      </p:to>
                                    </p:set>
                                    <p:animEffect transition="in" filter="wipe(left)">
                                      <p:cBhvr>
                                        <p:cTn id="28" dur="500"/>
                                        <p:tgtEl>
                                          <p:spTgt spid="324"/>
                                        </p:tgtEl>
                                      </p:cBhvr>
                                    </p:animEffect>
                                  </p:childTnLst>
                                </p:cTn>
                              </p:par>
                              <p:par>
                                <p:cTn id="29" presetID="22" presetClass="entr" presetSubtype="8" fill="hold" nodeType="withEffect">
                                  <p:stCondLst>
                                    <p:cond delay="0"/>
                                  </p:stCondLst>
                                  <p:childTnLst>
                                    <p:set>
                                      <p:cBhvr>
                                        <p:cTn id="30" dur="1" fill="hold">
                                          <p:stCondLst>
                                            <p:cond delay="0"/>
                                          </p:stCondLst>
                                        </p:cTn>
                                        <p:tgtEl>
                                          <p:spTgt spid="357"/>
                                        </p:tgtEl>
                                        <p:attrNameLst>
                                          <p:attrName>style.visibility</p:attrName>
                                        </p:attrNameLst>
                                      </p:cBhvr>
                                      <p:to>
                                        <p:strVal val="visible"/>
                                      </p:to>
                                    </p:set>
                                    <p:animEffect transition="in" filter="wipe(left)">
                                      <p:cBhvr>
                                        <p:cTn id="31" dur="500"/>
                                        <p:tgtEl>
                                          <p:spTgt spid="357"/>
                                        </p:tgtEl>
                                      </p:cBhvr>
                                    </p:animEffect>
                                  </p:childTnLst>
                                </p:cTn>
                              </p:par>
                              <p:par>
                                <p:cTn id="32" presetID="22" presetClass="entr" presetSubtype="8" fill="hold" nodeType="withEffect">
                                  <p:stCondLst>
                                    <p:cond delay="0"/>
                                  </p:stCondLst>
                                  <p:childTnLst>
                                    <p:set>
                                      <p:cBhvr>
                                        <p:cTn id="33" dur="1" fill="hold">
                                          <p:stCondLst>
                                            <p:cond delay="0"/>
                                          </p:stCondLst>
                                        </p:cTn>
                                        <p:tgtEl>
                                          <p:spTgt spid="307"/>
                                        </p:tgtEl>
                                        <p:attrNameLst>
                                          <p:attrName>style.visibility</p:attrName>
                                        </p:attrNameLst>
                                      </p:cBhvr>
                                      <p:to>
                                        <p:strVal val="visible"/>
                                      </p:to>
                                    </p:set>
                                    <p:animEffect transition="in" filter="wipe(left)">
                                      <p:cBhvr>
                                        <p:cTn id="34" dur="500"/>
                                        <p:tgtEl>
                                          <p:spTgt spid="307"/>
                                        </p:tgtEl>
                                      </p:cBhvr>
                                    </p:animEffect>
                                  </p:childTnLst>
                                </p:cTn>
                              </p:par>
                              <p:par>
                                <p:cTn id="35" presetID="22" presetClass="entr" presetSubtype="1" fill="hold" nodeType="withEffect">
                                  <p:stCondLst>
                                    <p:cond delay="0"/>
                                  </p:stCondLst>
                                  <p:childTnLst>
                                    <p:set>
                                      <p:cBhvr>
                                        <p:cTn id="36" dur="1" fill="hold">
                                          <p:stCondLst>
                                            <p:cond delay="0"/>
                                          </p:stCondLst>
                                        </p:cTn>
                                        <p:tgtEl>
                                          <p:spTgt spid="222"/>
                                        </p:tgtEl>
                                        <p:attrNameLst>
                                          <p:attrName>style.visibility</p:attrName>
                                        </p:attrNameLst>
                                      </p:cBhvr>
                                      <p:to>
                                        <p:strVal val="visible"/>
                                      </p:to>
                                    </p:set>
                                    <p:animEffect transition="in" filter="wipe(up)">
                                      <p:cBhvr>
                                        <p:cTn id="37" dur="500"/>
                                        <p:tgtEl>
                                          <p:spTgt spid="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ACC0F-46FC-3DC2-A754-501D585A7285}"/>
              </a:ext>
            </a:extLst>
          </p:cNvPr>
          <p:cNvSpPr>
            <a:spLocks noGrp="1"/>
          </p:cNvSpPr>
          <p:nvPr>
            <p:ph type="title"/>
          </p:nvPr>
        </p:nvSpPr>
        <p:spPr/>
        <p:txBody>
          <a:bodyPr/>
          <a:lstStyle/>
          <a:p>
            <a:r>
              <a:rPr lang="en-US" dirty="0"/>
              <a:t>Sectored DRAM</a:t>
            </a:r>
          </a:p>
        </p:txBody>
      </p:sp>
      <p:sp>
        <p:nvSpPr>
          <p:cNvPr id="3" name="Content Placeholder 2">
            <a:extLst>
              <a:ext uri="{FF2B5EF4-FFF2-40B4-BE49-F238E27FC236}">
                <a16:creationId xmlns:a16="http://schemas.microsoft.com/office/drawing/2014/main" id="{8BB819DD-F5E4-09A2-F077-841BAE4C9967}"/>
              </a:ext>
            </a:extLst>
          </p:cNvPr>
          <p:cNvSpPr>
            <a:spLocks noGrp="1"/>
          </p:cNvSpPr>
          <p:nvPr>
            <p:ph idx="1"/>
          </p:nvPr>
        </p:nvSpPr>
        <p:spPr>
          <a:xfrm>
            <a:off x="228600" y="980728"/>
            <a:ext cx="8915400" cy="5123656"/>
          </a:xfrm>
        </p:spPr>
        <p:txBody>
          <a:bodyPr/>
          <a:lstStyle/>
          <a:p>
            <a:r>
              <a:rPr lang="en-US" sz="2000" b="0" i="0" dirty="0" err="1">
                <a:solidFill>
                  <a:srgbClr val="000000"/>
                </a:solidFill>
                <a:effectLst/>
              </a:rPr>
              <a:t>Ataberk</a:t>
            </a:r>
            <a:r>
              <a:rPr lang="en-US" sz="2000" b="0" i="0" dirty="0">
                <a:solidFill>
                  <a:srgbClr val="000000"/>
                </a:solidFill>
                <a:effectLst/>
              </a:rPr>
              <a:t> </a:t>
            </a:r>
            <a:r>
              <a:rPr lang="en-US" sz="2000" b="0" i="0" dirty="0" err="1">
                <a:solidFill>
                  <a:srgbClr val="000000"/>
                </a:solidFill>
                <a:effectLst/>
              </a:rPr>
              <a:t>Olgun</a:t>
            </a:r>
            <a:r>
              <a:rPr lang="en-US" sz="2000" b="0" i="0" dirty="0">
                <a:solidFill>
                  <a:srgbClr val="000000"/>
                </a:solidFill>
                <a:effectLst/>
              </a:rPr>
              <a:t>, F. Nisa </a:t>
            </a:r>
            <a:r>
              <a:rPr lang="en-US" sz="2000" b="0" i="0" dirty="0" err="1">
                <a:solidFill>
                  <a:srgbClr val="000000"/>
                </a:solidFill>
                <a:effectLst/>
              </a:rPr>
              <a:t>Bostanci</a:t>
            </a:r>
            <a:r>
              <a:rPr lang="en-US" sz="2000" b="0" i="0" dirty="0">
                <a:solidFill>
                  <a:srgbClr val="000000"/>
                </a:solidFill>
                <a:effectLst/>
              </a:rPr>
              <a:t>, Geraldo F. Oliveira, Yahya Can </a:t>
            </a:r>
            <a:r>
              <a:rPr lang="en-US" sz="2000" b="0" i="0" dirty="0" err="1">
                <a:solidFill>
                  <a:srgbClr val="000000"/>
                </a:solidFill>
                <a:effectLst/>
              </a:rPr>
              <a:t>Tugrul</a:t>
            </a:r>
            <a:r>
              <a:rPr lang="en-US" sz="2000" b="0" i="0" dirty="0">
                <a:solidFill>
                  <a:srgbClr val="000000"/>
                </a:solidFill>
                <a:effectLst/>
              </a:rPr>
              <a:t>, Rahul Bera, A. Giray Yaglikci, Hasan Hassan, </a:t>
            </a:r>
            <a:r>
              <a:rPr lang="en-US" sz="2000" b="0" i="0" dirty="0" err="1">
                <a:solidFill>
                  <a:srgbClr val="000000"/>
                </a:solidFill>
                <a:effectLst/>
              </a:rPr>
              <a:t>Oguz</a:t>
            </a:r>
            <a:r>
              <a:rPr lang="en-US" sz="2000" b="0" i="0" dirty="0">
                <a:solidFill>
                  <a:srgbClr val="000000"/>
                </a:solidFill>
                <a:effectLst/>
              </a:rPr>
              <a:t> </a:t>
            </a:r>
            <a:r>
              <a:rPr lang="en-US" sz="2000" b="0" i="0" dirty="0" err="1">
                <a:solidFill>
                  <a:srgbClr val="000000"/>
                </a:solidFill>
                <a:effectLst/>
              </a:rPr>
              <a:t>Ergin</a:t>
            </a:r>
            <a:r>
              <a:rPr lang="en-US" sz="2000" b="0" i="0" dirty="0">
                <a:solidFill>
                  <a:srgbClr val="000000"/>
                </a:solidFill>
                <a:effectLst/>
              </a:rPr>
              <a:t>, and Onur Mutlu,</a:t>
            </a:r>
            <a:br>
              <a:rPr lang="en-US" sz="2000" b="0" i="0" dirty="0">
                <a:solidFill>
                  <a:srgbClr val="000000"/>
                </a:solidFill>
                <a:effectLst/>
              </a:rPr>
            </a:br>
            <a:r>
              <a:rPr lang="en-US" sz="2000" b="1" i="0" dirty="0">
                <a:solidFill>
                  <a:srgbClr val="0000FF"/>
                </a:solidFill>
                <a:effectLst/>
                <a:hlinkClick r:id="rId2">
                  <a:extLst>
                    <a:ext uri="{A12FA001-AC4F-418D-AE19-62706E023703}">
                      <ahyp:hlinkClr xmlns:ahyp="http://schemas.microsoft.com/office/drawing/2018/hyperlinkcolor" val="tx"/>
                    </a:ext>
                  </a:extLst>
                </a:hlinkClick>
              </a:rPr>
              <a:t>"Sectored DRAM: A Practical Energy-Efficient and High-Performance Fine-Grained DRAM Architecture"</a:t>
            </a:r>
            <a:br>
              <a:rPr lang="en-US" sz="2000" b="0" i="0" dirty="0">
                <a:solidFill>
                  <a:srgbClr val="000000"/>
                </a:solidFill>
                <a:effectLst/>
              </a:rPr>
            </a:br>
            <a:r>
              <a:rPr lang="en-US" sz="2000" b="0" i="1" dirty="0">
                <a:solidFill>
                  <a:srgbClr val="000000"/>
                </a:solidFill>
                <a:effectLst/>
                <a:hlinkClick r:id="rId3"/>
              </a:rPr>
              <a:t>ACM Transactions on Architecture and Code Optimization</a:t>
            </a:r>
            <a:r>
              <a:rPr lang="en-US" sz="2000" b="0" i="1" dirty="0">
                <a:solidFill>
                  <a:srgbClr val="000000"/>
                </a:solidFill>
                <a:effectLst/>
              </a:rPr>
              <a:t> (</a:t>
            </a:r>
            <a:r>
              <a:rPr lang="en-US" sz="2000" b="1" i="1" dirty="0">
                <a:solidFill>
                  <a:srgbClr val="000000"/>
                </a:solidFill>
                <a:effectLst/>
              </a:rPr>
              <a:t>TACO</a:t>
            </a:r>
            <a:r>
              <a:rPr lang="en-US" sz="2000" b="0" i="1" dirty="0">
                <a:solidFill>
                  <a:srgbClr val="000000"/>
                </a:solidFill>
                <a:effectLst/>
              </a:rPr>
              <a:t>)</a:t>
            </a:r>
            <a:r>
              <a:rPr lang="en-US" sz="2000" b="0" i="0" dirty="0">
                <a:solidFill>
                  <a:srgbClr val="000000"/>
                </a:solidFill>
                <a:effectLst/>
              </a:rPr>
              <a:t>, [online] June 2024.</a:t>
            </a:r>
            <a:br>
              <a:rPr lang="en-US" sz="2000" b="0" i="0" dirty="0">
                <a:solidFill>
                  <a:srgbClr val="000000"/>
                </a:solidFill>
                <a:effectLst/>
              </a:rPr>
            </a:br>
            <a:r>
              <a:rPr lang="en-US" sz="2000" b="0" i="0" dirty="0">
                <a:solidFill>
                  <a:srgbClr val="000000"/>
                </a:solidFill>
                <a:effectLst/>
              </a:rPr>
              <a:t>[</a:t>
            </a:r>
            <a:r>
              <a:rPr lang="en-US" sz="2000" b="0" i="0" dirty="0">
                <a:solidFill>
                  <a:srgbClr val="000000"/>
                </a:solidFill>
                <a:effectLst/>
                <a:hlinkClick r:id="rId4"/>
              </a:rPr>
              <a:t>arXiv version</a:t>
            </a:r>
            <a:r>
              <a:rPr lang="en-US" sz="2000" b="0" i="0" dirty="0">
                <a:solidFill>
                  <a:srgbClr val="000000"/>
                </a:solidFill>
                <a:effectLst/>
              </a:rPr>
              <a:t>]</a:t>
            </a:r>
            <a:br>
              <a:rPr lang="en-US" sz="2000" b="0" i="0" dirty="0">
                <a:solidFill>
                  <a:srgbClr val="000000"/>
                </a:solidFill>
                <a:effectLst/>
              </a:rPr>
            </a:br>
            <a:r>
              <a:rPr lang="en-US" sz="2000" b="0" i="0" dirty="0">
                <a:solidFill>
                  <a:srgbClr val="000000"/>
                </a:solidFill>
                <a:effectLst/>
              </a:rPr>
              <a:t>[</a:t>
            </a:r>
            <a:r>
              <a:rPr lang="en-US" sz="2000" b="0" i="0" dirty="0">
                <a:solidFill>
                  <a:srgbClr val="000000"/>
                </a:solidFill>
                <a:effectLst/>
                <a:hlinkClick r:id="rId5"/>
              </a:rPr>
              <a:t>ACM Digital Library version</a:t>
            </a:r>
            <a:r>
              <a:rPr lang="en-US" sz="2000" b="0" i="0" dirty="0">
                <a:solidFill>
                  <a:srgbClr val="000000"/>
                </a:solidFill>
                <a:effectLst/>
              </a:rPr>
              <a:t>]</a:t>
            </a:r>
          </a:p>
          <a:p>
            <a:pPr marL="0" indent="0">
              <a:buNone/>
            </a:pPr>
            <a:endParaRPr lang="en-US" sz="2000" dirty="0"/>
          </a:p>
        </p:txBody>
      </p:sp>
      <p:sp>
        <p:nvSpPr>
          <p:cNvPr id="4" name="Slide Number Placeholder 3">
            <a:extLst>
              <a:ext uri="{FF2B5EF4-FFF2-40B4-BE49-F238E27FC236}">
                <a16:creationId xmlns:a16="http://schemas.microsoft.com/office/drawing/2014/main" id="{746CB0E0-A130-D17D-77D6-4C368286A8F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52A23B6-EC52-5875-4F43-673D5A48DF57}"/>
              </a:ext>
            </a:extLst>
          </p:cNvPr>
          <p:cNvPicPr>
            <a:picLocks noChangeAspect="1"/>
          </p:cNvPicPr>
          <p:nvPr/>
        </p:nvPicPr>
        <p:blipFill>
          <a:blip r:embed="rId6"/>
          <a:stretch>
            <a:fillRect/>
          </a:stretch>
        </p:blipFill>
        <p:spPr>
          <a:xfrm>
            <a:off x="179512" y="4077072"/>
            <a:ext cx="8715401" cy="1512168"/>
          </a:xfrm>
          <a:prstGeom prst="rect">
            <a:avLst/>
          </a:prstGeom>
        </p:spPr>
      </p:pic>
      <p:sp>
        <p:nvSpPr>
          <p:cNvPr id="6" name="TextBox 5">
            <a:extLst>
              <a:ext uri="{FF2B5EF4-FFF2-40B4-BE49-F238E27FC236}">
                <a16:creationId xmlns:a16="http://schemas.microsoft.com/office/drawing/2014/main" id="{7CF6BB25-4FBD-F3E0-69A1-F25A760589DF}"/>
              </a:ext>
            </a:extLst>
          </p:cNvPr>
          <p:cNvSpPr txBox="1"/>
          <p:nvPr/>
        </p:nvSpPr>
        <p:spPr>
          <a:xfrm>
            <a:off x="2558143" y="6453336"/>
            <a:ext cx="42899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https://arxiv.org/pdf/2207.13795</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013985334"/>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D7B71D5-710A-6F8A-EC9D-612EC4135D5F}"/>
              </a:ext>
            </a:extLst>
          </p:cNvPr>
          <p:cNvGrpSpPr/>
          <p:nvPr/>
        </p:nvGrpSpPr>
        <p:grpSpPr>
          <a:xfrm>
            <a:off x="1627786" y="1663010"/>
            <a:ext cx="1414038" cy="1414038"/>
            <a:chOff x="4876800" y="1600199"/>
            <a:chExt cx="2819401" cy="2819401"/>
          </a:xfrm>
        </p:grpSpPr>
        <p:grpSp>
          <p:nvGrpSpPr>
            <p:cNvPr id="9" name="Group 8">
              <a:extLst>
                <a:ext uri="{FF2B5EF4-FFF2-40B4-BE49-F238E27FC236}">
                  <a16:creationId xmlns:a16="http://schemas.microsoft.com/office/drawing/2014/main" id="{145ADD40-8DAC-4AB7-793E-4189F586BDCC}"/>
                </a:ext>
              </a:extLst>
            </p:cNvPr>
            <p:cNvGrpSpPr/>
            <p:nvPr/>
          </p:nvGrpSpPr>
          <p:grpSpPr>
            <a:xfrm>
              <a:off x="5486400" y="3962400"/>
              <a:ext cx="2209800" cy="457200"/>
              <a:chOff x="5486400" y="3962400"/>
              <a:chExt cx="2209800" cy="457200"/>
            </a:xfrm>
          </p:grpSpPr>
          <p:sp>
            <p:nvSpPr>
              <p:cNvPr id="54" name="DRAM">
                <a:extLst>
                  <a:ext uri="{FF2B5EF4-FFF2-40B4-BE49-F238E27FC236}">
                    <a16:creationId xmlns:a16="http://schemas.microsoft.com/office/drawing/2014/main" id="{08113822-EBA6-BEEA-B6CF-1BB51723AD54}"/>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5" name="DRAM">
                <a:extLst>
                  <a:ext uri="{FF2B5EF4-FFF2-40B4-BE49-F238E27FC236}">
                    <a16:creationId xmlns:a16="http://schemas.microsoft.com/office/drawing/2014/main" id="{68D9188F-8773-604F-6441-0EC444051EB5}"/>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6" name="DRAM">
                <a:extLst>
                  <a:ext uri="{FF2B5EF4-FFF2-40B4-BE49-F238E27FC236}">
                    <a16:creationId xmlns:a16="http://schemas.microsoft.com/office/drawing/2014/main" id="{6C78EF99-BDA4-000F-B88D-38CEDCE77A07}"/>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7" name="DRAM">
                <a:extLst>
                  <a:ext uri="{FF2B5EF4-FFF2-40B4-BE49-F238E27FC236}">
                    <a16:creationId xmlns:a16="http://schemas.microsoft.com/office/drawing/2014/main" id="{E3516A6C-5911-CA9C-8438-40239A9300BB}"/>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8" name="DRAM">
                <a:extLst>
                  <a:ext uri="{FF2B5EF4-FFF2-40B4-BE49-F238E27FC236}">
                    <a16:creationId xmlns:a16="http://schemas.microsoft.com/office/drawing/2014/main" id="{2C2DA7A3-1EB8-D977-F203-00FC7BC1A975}"/>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0" name="Group 9">
              <a:extLst>
                <a:ext uri="{FF2B5EF4-FFF2-40B4-BE49-F238E27FC236}">
                  <a16:creationId xmlns:a16="http://schemas.microsoft.com/office/drawing/2014/main" id="{94DD0A41-3448-75B2-A331-5F1DCD56A2EC}"/>
                </a:ext>
              </a:extLst>
            </p:cNvPr>
            <p:cNvGrpSpPr/>
            <p:nvPr/>
          </p:nvGrpSpPr>
          <p:grpSpPr>
            <a:xfrm>
              <a:off x="4876800" y="1600200"/>
              <a:ext cx="457200" cy="2209800"/>
              <a:chOff x="4876800" y="1600200"/>
              <a:chExt cx="457200" cy="2209800"/>
            </a:xfrm>
          </p:grpSpPr>
          <p:sp>
            <p:nvSpPr>
              <p:cNvPr id="49" name="DRAM">
                <a:extLst>
                  <a:ext uri="{FF2B5EF4-FFF2-40B4-BE49-F238E27FC236}">
                    <a16:creationId xmlns:a16="http://schemas.microsoft.com/office/drawing/2014/main" id="{5ADA0A14-531E-5BD8-8FD4-F6317FEB7F36}"/>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0" name="DRAM">
                <a:extLst>
                  <a:ext uri="{FF2B5EF4-FFF2-40B4-BE49-F238E27FC236}">
                    <a16:creationId xmlns:a16="http://schemas.microsoft.com/office/drawing/2014/main" id="{539CBE42-BEAD-57E8-EE95-0650BB7A87AD}"/>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1" name="DRAM">
                <a:extLst>
                  <a:ext uri="{FF2B5EF4-FFF2-40B4-BE49-F238E27FC236}">
                    <a16:creationId xmlns:a16="http://schemas.microsoft.com/office/drawing/2014/main" id="{8EDF89D6-E315-3E8E-81C4-3039A5DF39BA}"/>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2" name="DRAM">
                <a:extLst>
                  <a:ext uri="{FF2B5EF4-FFF2-40B4-BE49-F238E27FC236}">
                    <a16:creationId xmlns:a16="http://schemas.microsoft.com/office/drawing/2014/main" id="{C334229F-128E-DBA9-F5A7-0C1B8468429F}"/>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3" name="DRAM">
                <a:extLst>
                  <a:ext uri="{FF2B5EF4-FFF2-40B4-BE49-F238E27FC236}">
                    <a16:creationId xmlns:a16="http://schemas.microsoft.com/office/drawing/2014/main" id="{4CF44E52-958E-C9D5-98C9-B54F3DBCA04F}"/>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 name="Group 10">
              <a:extLst>
                <a:ext uri="{FF2B5EF4-FFF2-40B4-BE49-F238E27FC236}">
                  <a16:creationId xmlns:a16="http://schemas.microsoft.com/office/drawing/2014/main" id="{CD2FFD17-6BDD-A936-46CC-F92D905CE9B7}"/>
                </a:ext>
              </a:extLst>
            </p:cNvPr>
            <p:cNvGrpSpPr/>
            <p:nvPr/>
          </p:nvGrpSpPr>
          <p:grpSpPr>
            <a:xfrm>
              <a:off x="5676900" y="1600199"/>
              <a:ext cx="1828800" cy="2362201"/>
              <a:chOff x="5676900" y="1170708"/>
              <a:chExt cx="1828800" cy="2791692"/>
            </a:xfrm>
          </p:grpSpPr>
          <p:cxnSp>
            <p:nvCxnSpPr>
              <p:cNvPr id="44" name="Straight Connector 43">
                <a:extLst>
                  <a:ext uri="{FF2B5EF4-FFF2-40B4-BE49-F238E27FC236}">
                    <a16:creationId xmlns:a16="http://schemas.microsoft.com/office/drawing/2014/main" id="{47982167-B393-BEBF-D0E6-60AE4452DB55}"/>
                  </a:ext>
                </a:extLst>
              </p:cNvPr>
              <p:cNvCxnSpPr>
                <a:cxnSpLocks/>
                <a:stCxn id="14" idx="0"/>
                <a:endCxn id="54"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CAE485E-07E5-1852-1FA5-8B77F4343A36}"/>
                  </a:ext>
                </a:extLst>
              </p:cNvPr>
              <p:cNvCxnSpPr>
                <a:cxnSpLocks/>
                <a:stCxn id="16" idx="0"/>
                <a:endCxn id="56"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F51F5A0-9936-DAC3-1A8B-823F41DF483A}"/>
                  </a:ext>
                </a:extLst>
              </p:cNvPr>
              <p:cNvCxnSpPr>
                <a:cxnSpLocks/>
                <a:stCxn id="17" idx="0"/>
                <a:endCxn id="57"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278CBE3-F678-3C09-8430-9732ADA562C8}"/>
                  </a:ext>
                </a:extLst>
              </p:cNvPr>
              <p:cNvCxnSpPr>
                <a:cxnSpLocks/>
                <a:stCxn id="18" idx="0"/>
                <a:endCxn id="58"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BC4BBBD-04C0-0406-C150-CEAD9F531385}"/>
                  </a:ext>
                </a:extLst>
              </p:cNvPr>
              <p:cNvCxnSpPr>
                <a:cxnSpLocks/>
                <a:stCxn id="15" idx="0"/>
                <a:endCxn id="55"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71782411-45D5-E378-555E-C520B6D4601A}"/>
                </a:ext>
              </a:extLst>
            </p:cNvPr>
            <p:cNvGrpSpPr/>
            <p:nvPr/>
          </p:nvGrpSpPr>
          <p:grpSpPr>
            <a:xfrm>
              <a:off x="5334000" y="1790700"/>
              <a:ext cx="2362201" cy="1828800"/>
              <a:chOff x="5333998" y="1790700"/>
              <a:chExt cx="2791691" cy="1828800"/>
            </a:xfrm>
          </p:grpSpPr>
          <p:cxnSp>
            <p:nvCxnSpPr>
              <p:cNvPr id="39" name="Straight Connector 38">
                <a:extLst>
                  <a:ext uri="{FF2B5EF4-FFF2-40B4-BE49-F238E27FC236}">
                    <a16:creationId xmlns:a16="http://schemas.microsoft.com/office/drawing/2014/main" id="{0973E1E4-F7EB-DF78-3A95-D481E2615AA9}"/>
                  </a:ext>
                </a:extLst>
              </p:cNvPr>
              <p:cNvCxnSpPr>
                <a:cxnSpLocks/>
                <a:stCxn id="18" idx="6"/>
                <a:endCxn id="49"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6D3709A-6EC3-9DEC-74CE-BB8D1A9AF911}"/>
                  </a:ext>
                </a:extLst>
              </p:cNvPr>
              <p:cNvCxnSpPr>
                <a:cxnSpLocks/>
                <a:stCxn id="23" idx="6"/>
                <a:endCxn id="50"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F96F3CD-FF35-33CD-C579-63D1293EA05B}"/>
                  </a:ext>
                </a:extLst>
              </p:cNvPr>
              <p:cNvCxnSpPr>
                <a:cxnSpLocks/>
                <a:stCxn id="28" idx="6"/>
                <a:endCxn id="51"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8A65AB5-1AAE-F2B4-44B1-07375B5861A7}"/>
                  </a:ext>
                </a:extLst>
              </p:cNvPr>
              <p:cNvCxnSpPr>
                <a:cxnSpLocks/>
                <a:stCxn id="33" idx="6"/>
                <a:endCxn id="52"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A185ED2-1506-90C3-8575-3E012A8B6A67}"/>
                  </a:ext>
                </a:extLst>
              </p:cNvPr>
              <p:cNvCxnSpPr>
                <a:cxnSpLocks/>
                <a:stCxn id="38" idx="6"/>
                <a:endCxn id="53"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25C37A37-CAC8-FCB0-14D4-C955F03DABD6}"/>
                </a:ext>
              </a:extLst>
            </p:cNvPr>
            <p:cNvGrpSpPr/>
            <p:nvPr/>
          </p:nvGrpSpPr>
          <p:grpSpPr>
            <a:xfrm>
              <a:off x="5486400" y="1600200"/>
              <a:ext cx="2209800" cy="2209800"/>
              <a:chOff x="5486400" y="1600200"/>
              <a:chExt cx="2209800" cy="2209800"/>
            </a:xfrm>
          </p:grpSpPr>
          <p:sp>
            <p:nvSpPr>
              <p:cNvPr id="14" name="Oval 13">
                <a:extLst>
                  <a:ext uri="{FF2B5EF4-FFF2-40B4-BE49-F238E27FC236}">
                    <a16:creationId xmlns:a16="http://schemas.microsoft.com/office/drawing/2014/main" id="{B73AAB57-DD3D-42A4-FE36-9B219618DE9B}"/>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 name="Oval 14">
                <a:extLst>
                  <a:ext uri="{FF2B5EF4-FFF2-40B4-BE49-F238E27FC236}">
                    <a16:creationId xmlns:a16="http://schemas.microsoft.com/office/drawing/2014/main" id="{036E9649-3335-5F8F-DFF0-5AFE26CD6FF6}"/>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 name="Oval 15">
                <a:extLst>
                  <a:ext uri="{FF2B5EF4-FFF2-40B4-BE49-F238E27FC236}">
                    <a16:creationId xmlns:a16="http://schemas.microsoft.com/office/drawing/2014/main" id="{3EDFF40E-4CDA-C1C4-26E4-3A4743C945D9}"/>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 name="Oval 16">
                <a:extLst>
                  <a:ext uri="{FF2B5EF4-FFF2-40B4-BE49-F238E27FC236}">
                    <a16:creationId xmlns:a16="http://schemas.microsoft.com/office/drawing/2014/main" id="{FC9B8174-13B5-9FC9-CC64-F927B63B7F63}"/>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 name="Oval 17">
                <a:extLst>
                  <a:ext uri="{FF2B5EF4-FFF2-40B4-BE49-F238E27FC236}">
                    <a16:creationId xmlns:a16="http://schemas.microsoft.com/office/drawing/2014/main" id="{1C185B49-15D7-6C43-2FA2-1FBFBAB28ACC}"/>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 name="Oval 18">
                <a:extLst>
                  <a:ext uri="{FF2B5EF4-FFF2-40B4-BE49-F238E27FC236}">
                    <a16:creationId xmlns:a16="http://schemas.microsoft.com/office/drawing/2014/main" id="{9C9D2251-A141-4961-93C9-15C78D5167A9}"/>
                  </a:ext>
                </a:extLst>
              </p:cNvPr>
              <p:cNvSpPr/>
              <p:nvPr/>
            </p:nvSpPr>
            <p:spPr>
              <a:xfrm>
                <a:off x="5486400" y="20574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 name="Oval 19">
                <a:extLst>
                  <a:ext uri="{FF2B5EF4-FFF2-40B4-BE49-F238E27FC236}">
                    <a16:creationId xmlns:a16="http://schemas.microsoft.com/office/drawing/2014/main" id="{36404C5A-4466-D925-5219-3044FAFBAF41}"/>
                  </a:ext>
                </a:extLst>
              </p:cNvPr>
              <p:cNvSpPr/>
              <p:nvPr/>
            </p:nvSpPr>
            <p:spPr>
              <a:xfrm>
                <a:off x="5943600" y="20574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 name="Oval 20">
                <a:extLst>
                  <a:ext uri="{FF2B5EF4-FFF2-40B4-BE49-F238E27FC236}">
                    <a16:creationId xmlns:a16="http://schemas.microsoft.com/office/drawing/2014/main" id="{A96CDC81-E151-0540-4A56-33ACEAE7DB4D}"/>
                  </a:ext>
                </a:extLst>
              </p:cNvPr>
              <p:cNvSpPr/>
              <p:nvPr/>
            </p:nvSpPr>
            <p:spPr>
              <a:xfrm>
                <a:off x="6400800" y="20574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2" name="Oval 21">
                <a:extLst>
                  <a:ext uri="{FF2B5EF4-FFF2-40B4-BE49-F238E27FC236}">
                    <a16:creationId xmlns:a16="http://schemas.microsoft.com/office/drawing/2014/main" id="{004F0346-A72C-797B-7F6D-767E332D697F}"/>
                  </a:ext>
                </a:extLst>
              </p:cNvPr>
              <p:cNvSpPr/>
              <p:nvPr/>
            </p:nvSpPr>
            <p:spPr>
              <a:xfrm>
                <a:off x="68580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3" name="Oval 22">
                <a:extLst>
                  <a:ext uri="{FF2B5EF4-FFF2-40B4-BE49-F238E27FC236}">
                    <a16:creationId xmlns:a16="http://schemas.microsoft.com/office/drawing/2014/main" id="{252FDEC4-9A89-24F2-E113-3FFC7015E6AB}"/>
                  </a:ext>
                </a:extLst>
              </p:cNvPr>
              <p:cNvSpPr/>
              <p:nvPr/>
            </p:nvSpPr>
            <p:spPr>
              <a:xfrm>
                <a:off x="7315200" y="20574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 name="Oval 23">
                <a:extLst>
                  <a:ext uri="{FF2B5EF4-FFF2-40B4-BE49-F238E27FC236}">
                    <a16:creationId xmlns:a16="http://schemas.microsoft.com/office/drawing/2014/main" id="{AE319149-A514-56AF-D1F1-09B72C618A73}"/>
                  </a:ext>
                </a:extLst>
              </p:cNvPr>
              <p:cNvSpPr/>
              <p:nvPr/>
            </p:nvSpPr>
            <p:spPr>
              <a:xfrm>
                <a:off x="5486400" y="2514600"/>
                <a:ext cx="381000" cy="381000"/>
              </a:xfrm>
              <a:prstGeom prst="ellipse">
                <a:avLst/>
              </a:prstGeom>
              <a:solidFill>
                <a:schemeClr val="accent2">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5" name="Oval 24">
                <a:extLst>
                  <a:ext uri="{FF2B5EF4-FFF2-40B4-BE49-F238E27FC236}">
                    <a16:creationId xmlns:a16="http://schemas.microsoft.com/office/drawing/2014/main" id="{71DF6166-E7B5-3C36-677A-966BDA0B28EC}"/>
                  </a:ext>
                </a:extLst>
              </p:cNvPr>
              <p:cNvSpPr/>
              <p:nvPr/>
            </p:nvSpPr>
            <p:spPr>
              <a:xfrm>
                <a:off x="5943600" y="2514600"/>
                <a:ext cx="381000" cy="381000"/>
              </a:xfrm>
              <a:prstGeom prst="ellipse">
                <a:avLst/>
              </a:prstGeom>
              <a:solidFill>
                <a:schemeClr val="accent2">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 name="Oval 25">
                <a:extLst>
                  <a:ext uri="{FF2B5EF4-FFF2-40B4-BE49-F238E27FC236}">
                    <a16:creationId xmlns:a16="http://schemas.microsoft.com/office/drawing/2014/main" id="{2D751B7B-9E7E-5198-582D-C15F27E345D1}"/>
                  </a:ext>
                </a:extLst>
              </p:cNvPr>
              <p:cNvSpPr/>
              <p:nvPr/>
            </p:nvSpPr>
            <p:spPr>
              <a:xfrm>
                <a:off x="6400800" y="2514600"/>
                <a:ext cx="381000" cy="381000"/>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 name="Oval 26">
                <a:extLst>
                  <a:ext uri="{FF2B5EF4-FFF2-40B4-BE49-F238E27FC236}">
                    <a16:creationId xmlns:a16="http://schemas.microsoft.com/office/drawing/2014/main" id="{CCF149F1-08F4-6F9B-93F0-0883026C9439}"/>
                  </a:ext>
                </a:extLst>
              </p:cNvPr>
              <p:cNvSpPr/>
              <p:nvPr/>
            </p:nvSpPr>
            <p:spPr>
              <a:xfrm>
                <a:off x="68580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 name="Oval 27">
                <a:extLst>
                  <a:ext uri="{FF2B5EF4-FFF2-40B4-BE49-F238E27FC236}">
                    <a16:creationId xmlns:a16="http://schemas.microsoft.com/office/drawing/2014/main" id="{69954C2B-8BC4-E019-20D1-818FEE787E36}"/>
                  </a:ext>
                </a:extLst>
              </p:cNvPr>
              <p:cNvSpPr/>
              <p:nvPr/>
            </p:nvSpPr>
            <p:spPr>
              <a:xfrm>
                <a:off x="7315200" y="2514600"/>
                <a:ext cx="381000" cy="381000"/>
              </a:xfrm>
              <a:prstGeom prst="ellipse">
                <a:avLst/>
              </a:prstGeom>
              <a:solidFill>
                <a:schemeClr val="accent2">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 name="Oval 28">
                <a:extLst>
                  <a:ext uri="{FF2B5EF4-FFF2-40B4-BE49-F238E27FC236}">
                    <a16:creationId xmlns:a16="http://schemas.microsoft.com/office/drawing/2014/main" id="{94767795-63AE-4358-92FA-6ACBC8FB876E}"/>
                  </a:ext>
                </a:extLst>
              </p:cNvPr>
              <p:cNvSpPr/>
              <p:nvPr/>
            </p:nvSpPr>
            <p:spPr>
              <a:xfrm>
                <a:off x="5486400" y="29718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 name="Oval 29">
                <a:extLst>
                  <a:ext uri="{FF2B5EF4-FFF2-40B4-BE49-F238E27FC236}">
                    <a16:creationId xmlns:a16="http://schemas.microsoft.com/office/drawing/2014/main" id="{113EA8DF-82CD-EB35-6278-9557BBF25D19}"/>
                  </a:ext>
                </a:extLst>
              </p:cNvPr>
              <p:cNvSpPr/>
              <p:nvPr/>
            </p:nvSpPr>
            <p:spPr>
              <a:xfrm>
                <a:off x="5943600" y="29718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 name="Oval 30">
                <a:extLst>
                  <a:ext uri="{FF2B5EF4-FFF2-40B4-BE49-F238E27FC236}">
                    <a16:creationId xmlns:a16="http://schemas.microsoft.com/office/drawing/2014/main" id="{AA77119B-7743-B690-9465-CC9E51CE4444}"/>
                  </a:ext>
                </a:extLst>
              </p:cNvPr>
              <p:cNvSpPr/>
              <p:nvPr/>
            </p:nvSpPr>
            <p:spPr>
              <a:xfrm>
                <a:off x="6400800" y="29718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 name="Oval 31">
                <a:extLst>
                  <a:ext uri="{FF2B5EF4-FFF2-40B4-BE49-F238E27FC236}">
                    <a16:creationId xmlns:a16="http://schemas.microsoft.com/office/drawing/2014/main" id="{33334385-AB59-960E-A3E5-9501EADAA33F}"/>
                  </a:ext>
                </a:extLst>
              </p:cNvPr>
              <p:cNvSpPr/>
              <p:nvPr/>
            </p:nvSpPr>
            <p:spPr>
              <a:xfrm>
                <a:off x="68580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 name="Oval 32">
                <a:extLst>
                  <a:ext uri="{FF2B5EF4-FFF2-40B4-BE49-F238E27FC236}">
                    <a16:creationId xmlns:a16="http://schemas.microsoft.com/office/drawing/2014/main" id="{991F5CFB-03F2-DC89-41BB-37ACAD3A39FE}"/>
                  </a:ext>
                </a:extLst>
              </p:cNvPr>
              <p:cNvSpPr/>
              <p:nvPr/>
            </p:nvSpPr>
            <p:spPr>
              <a:xfrm>
                <a:off x="7315200" y="29718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 name="Oval 33">
                <a:extLst>
                  <a:ext uri="{FF2B5EF4-FFF2-40B4-BE49-F238E27FC236}">
                    <a16:creationId xmlns:a16="http://schemas.microsoft.com/office/drawing/2014/main" id="{AFA70928-8DA2-5560-5DD5-558045D02F98}"/>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 name="Oval 34">
                <a:extLst>
                  <a:ext uri="{FF2B5EF4-FFF2-40B4-BE49-F238E27FC236}">
                    <a16:creationId xmlns:a16="http://schemas.microsoft.com/office/drawing/2014/main" id="{FB809510-8147-E025-EEB8-8819A6D6FBD8}"/>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 name="Oval 35">
                <a:extLst>
                  <a:ext uri="{FF2B5EF4-FFF2-40B4-BE49-F238E27FC236}">
                    <a16:creationId xmlns:a16="http://schemas.microsoft.com/office/drawing/2014/main" id="{D2F18ED2-E5E5-8B3D-481D-C15B8FC6951D}"/>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 name="Oval 36">
                <a:extLst>
                  <a:ext uri="{FF2B5EF4-FFF2-40B4-BE49-F238E27FC236}">
                    <a16:creationId xmlns:a16="http://schemas.microsoft.com/office/drawing/2014/main" id="{DB7EC374-9A92-B410-2846-F5A581E96D11}"/>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8" name="Oval 37">
                <a:extLst>
                  <a:ext uri="{FF2B5EF4-FFF2-40B4-BE49-F238E27FC236}">
                    <a16:creationId xmlns:a16="http://schemas.microsoft.com/office/drawing/2014/main" id="{C1CF4DD4-8671-73B0-4595-F5CF16D14DF9}"/>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59" name="Group 58">
            <a:extLst>
              <a:ext uri="{FF2B5EF4-FFF2-40B4-BE49-F238E27FC236}">
                <a16:creationId xmlns:a16="http://schemas.microsoft.com/office/drawing/2014/main" id="{40794F95-87E5-0B79-8F49-F492B394493A}"/>
              </a:ext>
            </a:extLst>
          </p:cNvPr>
          <p:cNvGrpSpPr/>
          <p:nvPr/>
        </p:nvGrpSpPr>
        <p:grpSpPr>
          <a:xfrm>
            <a:off x="3185314" y="1663010"/>
            <a:ext cx="1414038" cy="1414038"/>
            <a:chOff x="4876800" y="1600199"/>
            <a:chExt cx="2819401" cy="2819401"/>
          </a:xfrm>
        </p:grpSpPr>
        <p:grpSp>
          <p:nvGrpSpPr>
            <p:cNvPr id="60" name="Group 59">
              <a:extLst>
                <a:ext uri="{FF2B5EF4-FFF2-40B4-BE49-F238E27FC236}">
                  <a16:creationId xmlns:a16="http://schemas.microsoft.com/office/drawing/2014/main" id="{97CD8AF8-689F-7235-F72C-8461333387F6}"/>
                </a:ext>
              </a:extLst>
            </p:cNvPr>
            <p:cNvGrpSpPr/>
            <p:nvPr/>
          </p:nvGrpSpPr>
          <p:grpSpPr>
            <a:xfrm>
              <a:off x="5486400" y="3962400"/>
              <a:ext cx="2209800" cy="457200"/>
              <a:chOff x="5486400" y="3962400"/>
              <a:chExt cx="2209800" cy="457200"/>
            </a:xfrm>
          </p:grpSpPr>
          <p:sp>
            <p:nvSpPr>
              <p:cNvPr id="105" name="DRAM">
                <a:extLst>
                  <a:ext uri="{FF2B5EF4-FFF2-40B4-BE49-F238E27FC236}">
                    <a16:creationId xmlns:a16="http://schemas.microsoft.com/office/drawing/2014/main" id="{409F785F-8AD8-92CD-60AC-6BF9A4F72D37}"/>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6" name="DRAM">
                <a:extLst>
                  <a:ext uri="{FF2B5EF4-FFF2-40B4-BE49-F238E27FC236}">
                    <a16:creationId xmlns:a16="http://schemas.microsoft.com/office/drawing/2014/main" id="{0B03D9C7-AF50-CE3F-684D-30F40D5916EF}"/>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7" name="DRAM">
                <a:extLst>
                  <a:ext uri="{FF2B5EF4-FFF2-40B4-BE49-F238E27FC236}">
                    <a16:creationId xmlns:a16="http://schemas.microsoft.com/office/drawing/2014/main" id="{E41C9139-9E9B-72CD-FD27-6CB15407A158}"/>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8" name="DRAM">
                <a:extLst>
                  <a:ext uri="{FF2B5EF4-FFF2-40B4-BE49-F238E27FC236}">
                    <a16:creationId xmlns:a16="http://schemas.microsoft.com/office/drawing/2014/main" id="{CFD0D982-3EA8-3573-DE64-B9B92F5C942C}"/>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9" name="DRAM">
                <a:extLst>
                  <a:ext uri="{FF2B5EF4-FFF2-40B4-BE49-F238E27FC236}">
                    <a16:creationId xmlns:a16="http://schemas.microsoft.com/office/drawing/2014/main" id="{04C27DF3-24DF-3E8C-FFE9-F247D23270A1}"/>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61" name="Group 60">
              <a:extLst>
                <a:ext uri="{FF2B5EF4-FFF2-40B4-BE49-F238E27FC236}">
                  <a16:creationId xmlns:a16="http://schemas.microsoft.com/office/drawing/2014/main" id="{2148CD67-332C-F51A-988E-2611D4010668}"/>
                </a:ext>
              </a:extLst>
            </p:cNvPr>
            <p:cNvGrpSpPr/>
            <p:nvPr/>
          </p:nvGrpSpPr>
          <p:grpSpPr>
            <a:xfrm>
              <a:off x="4876800" y="1600200"/>
              <a:ext cx="457200" cy="2209800"/>
              <a:chOff x="4876800" y="1600200"/>
              <a:chExt cx="457200" cy="2209800"/>
            </a:xfrm>
          </p:grpSpPr>
          <p:sp>
            <p:nvSpPr>
              <p:cNvPr id="100" name="DRAM">
                <a:extLst>
                  <a:ext uri="{FF2B5EF4-FFF2-40B4-BE49-F238E27FC236}">
                    <a16:creationId xmlns:a16="http://schemas.microsoft.com/office/drawing/2014/main" id="{53133863-A8A6-7C24-65D5-1675607CF4AC}"/>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1" name="DRAM">
                <a:extLst>
                  <a:ext uri="{FF2B5EF4-FFF2-40B4-BE49-F238E27FC236}">
                    <a16:creationId xmlns:a16="http://schemas.microsoft.com/office/drawing/2014/main" id="{0BA01B15-9F60-761D-67BF-612AF92BAB88}"/>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2" name="DRAM">
                <a:extLst>
                  <a:ext uri="{FF2B5EF4-FFF2-40B4-BE49-F238E27FC236}">
                    <a16:creationId xmlns:a16="http://schemas.microsoft.com/office/drawing/2014/main" id="{E44FC94B-6DE2-7F93-FAAF-640F02FA702C}"/>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3" name="DRAM">
                <a:extLst>
                  <a:ext uri="{FF2B5EF4-FFF2-40B4-BE49-F238E27FC236}">
                    <a16:creationId xmlns:a16="http://schemas.microsoft.com/office/drawing/2014/main" id="{D52D198B-BF07-D189-7654-F57F5A22BAA8}"/>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4" name="DRAM">
                <a:extLst>
                  <a:ext uri="{FF2B5EF4-FFF2-40B4-BE49-F238E27FC236}">
                    <a16:creationId xmlns:a16="http://schemas.microsoft.com/office/drawing/2014/main" id="{01020030-5CDD-B848-3C60-D8A463E026C6}"/>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62" name="Group 61">
              <a:extLst>
                <a:ext uri="{FF2B5EF4-FFF2-40B4-BE49-F238E27FC236}">
                  <a16:creationId xmlns:a16="http://schemas.microsoft.com/office/drawing/2014/main" id="{1DD7A0B9-FB33-6D2C-1012-44A2C98A9E1F}"/>
                </a:ext>
              </a:extLst>
            </p:cNvPr>
            <p:cNvGrpSpPr/>
            <p:nvPr/>
          </p:nvGrpSpPr>
          <p:grpSpPr>
            <a:xfrm>
              <a:off x="5676900" y="1600199"/>
              <a:ext cx="1828800" cy="2362201"/>
              <a:chOff x="5676900" y="1170708"/>
              <a:chExt cx="1828800" cy="2791692"/>
            </a:xfrm>
          </p:grpSpPr>
          <p:cxnSp>
            <p:nvCxnSpPr>
              <p:cNvPr id="95" name="Straight Connector 94">
                <a:extLst>
                  <a:ext uri="{FF2B5EF4-FFF2-40B4-BE49-F238E27FC236}">
                    <a16:creationId xmlns:a16="http://schemas.microsoft.com/office/drawing/2014/main" id="{11A5E939-1A98-0C74-70C6-00C30578CE8F}"/>
                  </a:ext>
                </a:extLst>
              </p:cNvPr>
              <p:cNvCxnSpPr>
                <a:cxnSpLocks/>
                <a:stCxn id="65" idx="0"/>
                <a:endCxn id="105"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4E59C9A8-65FB-2A14-48B0-37F6CEA0922A}"/>
                  </a:ext>
                </a:extLst>
              </p:cNvPr>
              <p:cNvCxnSpPr>
                <a:cxnSpLocks/>
                <a:stCxn id="67" idx="0"/>
                <a:endCxn id="107"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8D9D7CB-75FA-94FE-B461-82F19DC522AD}"/>
                  </a:ext>
                </a:extLst>
              </p:cNvPr>
              <p:cNvCxnSpPr>
                <a:cxnSpLocks/>
                <a:stCxn id="68" idx="0"/>
                <a:endCxn id="108"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76BA570-2A38-D337-48AD-A423A8D0BA13}"/>
                  </a:ext>
                </a:extLst>
              </p:cNvPr>
              <p:cNvCxnSpPr>
                <a:cxnSpLocks/>
                <a:stCxn id="69" idx="0"/>
                <a:endCxn id="109"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2FACBF55-5AC5-FACA-60C8-997FC5703B80}"/>
                  </a:ext>
                </a:extLst>
              </p:cNvPr>
              <p:cNvCxnSpPr>
                <a:cxnSpLocks/>
                <a:stCxn id="66" idx="0"/>
                <a:endCxn id="106"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3" name="Group 62">
              <a:extLst>
                <a:ext uri="{FF2B5EF4-FFF2-40B4-BE49-F238E27FC236}">
                  <a16:creationId xmlns:a16="http://schemas.microsoft.com/office/drawing/2014/main" id="{5E6C3537-F9C5-4705-26EF-C924F0F5D5D7}"/>
                </a:ext>
              </a:extLst>
            </p:cNvPr>
            <p:cNvGrpSpPr/>
            <p:nvPr/>
          </p:nvGrpSpPr>
          <p:grpSpPr>
            <a:xfrm>
              <a:off x="5334000" y="1790700"/>
              <a:ext cx="2362201" cy="1828800"/>
              <a:chOff x="5333998" y="1790700"/>
              <a:chExt cx="2791691" cy="1828800"/>
            </a:xfrm>
          </p:grpSpPr>
          <p:cxnSp>
            <p:nvCxnSpPr>
              <p:cNvPr id="90" name="Straight Connector 89">
                <a:extLst>
                  <a:ext uri="{FF2B5EF4-FFF2-40B4-BE49-F238E27FC236}">
                    <a16:creationId xmlns:a16="http://schemas.microsoft.com/office/drawing/2014/main" id="{2C07D7F7-728D-01F4-880A-98B39E9A99B2}"/>
                  </a:ext>
                </a:extLst>
              </p:cNvPr>
              <p:cNvCxnSpPr>
                <a:cxnSpLocks/>
                <a:stCxn id="69" idx="6"/>
                <a:endCxn id="100"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F98157F-C02A-60EE-E532-15DBC6E489BB}"/>
                  </a:ext>
                </a:extLst>
              </p:cNvPr>
              <p:cNvCxnSpPr>
                <a:cxnSpLocks/>
                <a:stCxn id="74" idx="6"/>
                <a:endCxn id="101"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A735D65-3660-8AE7-0371-B03DF94DCB54}"/>
                  </a:ext>
                </a:extLst>
              </p:cNvPr>
              <p:cNvCxnSpPr>
                <a:cxnSpLocks/>
                <a:endCxn id="102" idx="0"/>
              </p:cNvCxnSpPr>
              <p:nvPr/>
            </p:nvCxnSpPr>
            <p:spPr>
              <a:xfrm flipH="1">
                <a:off x="5333998" y="2705100"/>
                <a:ext cx="2791686"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581FD839-7FC4-4E78-792C-D16281A9C270}"/>
                  </a:ext>
                </a:extLst>
              </p:cNvPr>
              <p:cNvCxnSpPr>
                <a:cxnSpLocks/>
                <a:stCxn id="84" idx="6"/>
                <a:endCxn id="103"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306AD3AB-9600-A6BF-BFBF-068E37656400}"/>
                  </a:ext>
                </a:extLst>
              </p:cNvPr>
              <p:cNvCxnSpPr>
                <a:cxnSpLocks/>
                <a:stCxn id="89" idx="6"/>
                <a:endCxn id="104"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4" name="Group 63">
              <a:extLst>
                <a:ext uri="{FF2B5EF4-FFF2-40B4-BE49-F238E27FC236}">
                  <a16:creationId xmlns:a16="http://schemas.microsoft.com/office/drawing/2014/main" id="{AF764B5E-2A2B-5202-8C6F-6ACC1FF585B0}"/>
                </a:ext>
              </a:extLst>
            </p:cNvPr>
            <p:cNvGrpSpPr/>
            <p:nvPr/>
          </p:nvGrpSpPr>
          <p:grpSpPr>
            <a:xfrm>
              <a:off x="5486400" y="1600200"/>
              <a:ext cx="2209800" cy="2209800"/>
              <a:chOff x="5486400" y="1600200"/>
              <a:chExt cx="2209800" cy="2209800"/>
            </a:xfrm>
          </p:grpSpPr>
          <p:sp>
            <p:nvSpPr>
              <p:cNvPr id="65" name="Oval 64">
                <a:extLst>
                  <a:ext uri="{FF2B5EF4-FFF2-40B4-BE49-F238E27FC236}">
                    <a16:creationId xmlns:a16="http://schemas.microsoft.com/office/drawing/2014/main" id="{13D770BB-7217-38C5-711D-B5170B8CCC9F}"/>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6" name="Oval 65">
                <a:extLst>
                  <a:ext uri="{FF2B5EF4-FFF2-40B4-BE49-F238E27FC236}">
                    <a16:creationId xmlns:a16="http://schemas.microsoft.com/office/drawing/2014/main" id="{DB50467F-FEFD-794B-3319-E226669CFE8C}"/>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7" name="Oval 66">
                <a:extLst>
                  <a:ext uri="{FF2B5EF4-FFF2-40B4-BE49-F238E27FC236}">
                    <a16:creationId xmlns:a16="http://schemas.microsoft.com/office/drawing/2014/main" id="{51FA6554-610A-A0D6-0132-A77C72C68850}"/>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8" name="Oval 67">
                <a:extLst>
                  <a:ext uri="{FF2B5EF4-FFF2-40B4-BE49-F238E27FC236}">
                    <a16:creationId xmlns:a16="http://schemas.microsoft.com/office/drawing/2014/main" id="{586865B3-C286-94B9-E0A9-1E9D84ABEE21}"/>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9" name="Oval 68">
                <a:extLst>
                  <a:ext uri="{FF2B5EF4-FFF2-40B4-BE49-F238E27FC236}">
                    <a16:creationId xmlns:a16="http://schemas.microsoft.com/office/drawing/2014/main" id="{CAC2CBB4-018B-F3DC-C3BC-558E89C961AB}"/>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0" name="Oval 69">
                <a:extLst>
                  <a:ext uri="{FF2B5EF4-FFF2-40B4-BE49-F238E27FC236}">
                    <a16:creationId xmlns:a16="http://schemas.microsoft.com/office/drawing/2014/main" id="{D8287CBE-84C0-0AFA-E1FD-20A73C634A74}"/>
                  </a:ext>
                </a:extLst>
              </p:cNvPr>
              <p:cNvSpPr/>
              <p:nvPr/>
            </p:nvSpPr>
            <p:spPr>
              <a:xfrm>
                <a:off x="5486400" y="20574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1" name="Oval 70">
                <a:extLst>
                  <a:ext uri="{FF2B5EF4-FFF2-40B4-BE49-F238E27FC236}">
                    <a16:creationId xmlns:a16="http://schemas.microsoft.com/office/drawing/2014/main" id="{24C174AB-3F60-50A6-58FA-D1E748D9A1C5}"/>
                  </a:ext>
                </a:extLst>
              </p:cNvPr>
              <p:cNvSpPr/>
              <p:nvPr/>
            </p:nvSpPr>
            <p:spPr>
              <a:xfrm>
                <a:off x="5943600" y="20574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2" name="Oval 71">
                <a:extLst>
                  <a:ext uri="{FF2B5EF4-FFF2-40B4-BE49-F238E27FC236}">
                    <a16:creationId xmlns:a16="http://schemas.microsoft.com/office/drawing/2014/main" id="{1CC44215-7331-5864-7BD3-2AD3FDC413EF}"/>
                  </a:ext>
                </a:extLst>
              </p:cNvPr>
              <p:cNvSpPr/>
              <p:nvPr/>
            </p:nvSpPr>
            <p:spPr>
              <a:xfrm>
                <a:off x="6400800" y="20574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3" name="Oval 72">
                <a:extLst>
                  <a:ext uri="{FF2B5EF4-FFF2-40B4-BE49-F238E27FC236}">
                    <a16:creationId xmlns:a16="http://schemas.microsoft.com/office/drawing/2014/main" id="{26C2B63A-40AF-34C4-818C-54EF22B10709}"/>
                  </a:ext>
                </a:extLst>
              </p:cNvPr>
              <p:cNvSpPr/>
              <p:nvPr/>
            </p:nvSpPr>
            <p:spPr>
              <a:xfrm>
                <a:off x="68580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4" name="Oval 73">
                <a:extLst>
                  <a:ext uri="{FF2B5EF4-FFF2-40B4-BE49-F238E27FC236}">
                    <a16:creationId xmlns:a16="http://schemas.microsoft.com/office/drawing/2014/main" id="{22A79D5C-8525-AC9D-CAC0-1F0DF3D0B15B}"/>
                  </a:ext>
                </a:extLst>
              </p:cNvPr>
              <p:cNvSpPr/>
              <p:nvPr/>
            </p:nvSpPr>
            <p:spPr>
              <a:xfrm>
                <a:off x="7315200" y="20574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5" name="Oval 74">
                <a:extLst>
                  <a:ext uri="{FF2B5EF4-FFF2-40B4-BE49-F238E27FC236}">
                    <a16:creationId xmlns:a16="http://schemas.microsoft.com/office/drawing/2014/main" id="{F4FEE0C3-3C8F-EA32-157D-1B842D24E5A3}"/>
                  </a:ext>
                </a:extLst>
              </p:cNvPr>
              <p:cNvSpPr/>
              <p:nvPr/>
            </p:nvSpPr>
            <p:spPr>
              <a:xfrm>
                <a:off x="5486400" y="2514600"/>
                <a:ext cx="381000" cy="381000"/>
              </a:xfrm>
              <a:prstGeom prst="ellipse">
                <a:avLst/>
              </a:prstGeom>
              <a:solidFill>
                <a:schemeClr val="accent2">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6" name="Oval 75">
                <a:extLst>
                  <a:ext uri="{FF2B5EF4-FFF2-40B4-BE49-F238E27FC236}">
                    <a16:creationId xmlns:a16="http://schemas.microsoft.com/office/drawing/2014/main" id="{CEBAB866-F9F2-7A33-FF7E-E780BA9DC69C}"/>
                  </a:ext>
                </a:extLst>
              </p:cNvPr>
              <p:cNvSpPr/>
              <p:nvPr/>
            </p:nvSpPr>
            <p:spPr>
              <a:xfrm>
                <a:off x="5943600" y="2514600"/>
                <a:ext cx="381000" cy="381000"/>
              </a:xfrm>
              <a:prstGeom prst="ellipse">
                <a:avLst/>
              </a:prstGeom>
              <a:solidFill>
                <a:schemeClr val="accent2">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7" name="Oval 76">
                <a:extLst>
                  <a:ext uri="{FF2B5EF4-FFF2-40B4-BE49-F238E27FC236}">
                    <a16:creationId xmlns:a16="http://schemas.microsoft.com/office/drawing/2014/main" id="{97738BCC-FAE3-DFB7-9C37-CDAE7339B38C}"/>
                  </a:ext>
                </a:extLst>
              </p:cNvPr>
              <p:cNvSpPr/>
              <p:nvPr/>
            </p:nvSpPr>
            <p:spPr>
              <a:xfrm>
                <a:off x="6400800" y="2514600"/>
                <a:ext cx="381000" cy="381000"/>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8" name="Oval 77">
                <a:extLst>
                  <a:ext uri="{FF2B5EF4-FFF2-40B4-BE49-F238E27FC236}">
                    <a16:creationId xmlns:a16="http://schemas.microsoft.com/office/drawing/2014/main" id="{9841D0FB-9DF1-17E4-4260-3888261CC348}"/>
                  </a:ext>
                </a:extLst>
              </p:cNvPr>
              <p:cNvSpPr/>
              <p:nvPr/>
            </p:nvSpPr>
            <p:spPr>
              <a:xfrm>
                <a:off x="68580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9" name="Oval 78">
                <a:extLst>
                  <a:ext uri="{FF2B5EF4-FFF2-40B4-BE49-F238E27FC236}">
                    <a16:creationId xmlns:a16="http://schemas.microsoft.com/office/drawing/2014/main" id="{8D98E843-490D-C1A9-BA17-B894DDFDC01D}"/>
                  </a:ext>
                </a:extLst>
              </p:cNvPr>
              <p:cNvSpPr/>
              <p:nvPr/>
            </p:nvSpPr>
            <p:spPr>
              <a:xfrm>
                <a:off x="7315200" y="2514600"/>
                <a:ext cx="381000" cy="381000"/>
              </a:xfrm>
              <a:prstGeom prst="ellipse">
                <a:avLst/>
              </a:prstGeom>
              <a:solidFill>
                <a:schemeClr val="accent2">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0" name="Oval 79">
                <a:extLst>
                  <a:ext uri="{FF2B5EF4-FFF2-40B4-BE49-F238E27FC236}">
                    <a16:creationId xmlns:a16="http://schemas.microsoft.com/office/drawing/2014/main" id="{F1D9404C-500E-6F5D-E3F8-F513587236D5}"/>
                  </a:ext>
                </a:extLst>
              </p:cNvPr>
              <p:cNvSpPr/>
              <p:nvPr/>
            </p:nvSpPr>
            <p:spPr>
              <a:xfrm>
                <a:off x="5486400" y="29718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1" name="Oval 80">
                <a:extLst>
                  <a:ext uri="{FF2B5EF4-FFF2-40B4-BE49-F238E27FC236}">
                    <a16:creationId xmlns:a16="http://schemas.microsoft.com/office/drawing/2014/main" id="{F1B51AC3-4F3E-BF12-DDF5-5D2DA7C87890}"/>
                  </a:ext>
                </a:extLst>
              </p:cNvPr>
              <p:cNvSpPr/>
              <p:nvPr/>
            </p:nvSpPr>
            <p:spPr>
              <a:xfrm>
                <a:off x="5943600" y="29718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2" name="Oval 81">
                <a:extLst>
                  <a:ext uri="{FF2B5EF4-FFF2-40B4-BE49-F238E27FC236}">
                    <a16:creationId xmlns:a16="http://schemas.microsoft.com/office/drawing/2014/main" id="{0E34BA3B-2E90-2F8A-3942-B87B8B418F3F}"/>
                  </a:ext>
                </a:extLst>
              </p:cNvPr>
              <p:cNvSpPr/>
              <p:nvPr/>
            </p:nvSpPr>
            <p:spPr>
              <a:xfrm>
                <a:off x="6400800" y="29718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3" name="Oval 82">
                <a:extLst>
                  <a:ext uri="{FF2B5EF4-FFF2-40B4-BE49-F238E27FC236}">
                    <a16:creationId xmlns:a16="http://schemas.microsoft.com/office/drawing/2014/main" id="{87C43EC3-04A5-4B10-9446-B91845F74C86}"/>
                  </a:ext>
                </a:extLst>
              </p:cNvPr>
              <p:cNvSpPr/>
              <p:nvPr/>
            </p:nvSpPr>
            <p:spPr>
              <a:xfrm>
                <a:off x="68580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4" name="Oval 83">
                <a:extLst>
                  <a:ext uri="{FF2B5EF4-FFF2-40B4-BE49-F238E27FC236}">
                    <a16:creationId xmlns:a16="http://schemas.microsoft.com/office/drawing/2014/main" id="{C77B9788-E66E-D570-BE3D-FEC45F4C4FB8}"/>
                  </a:ext>
                </a:extLst>
              </p:cNvPr>
              <p:cNvSpPr/>
              <p:nvPr/>
            </p:nvSpPr>
            <p:spPr>
              <a:xfrm>
                <a:off x="7315200" y="29718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5" name="Oval 84">
                <a:extLst>
                  <a:ext uri="{FF2B5EF4-FFF2-40B4-BE49-F238E27FC236}">
                    <a16:creationId xmlns:a16="http://schemas.microsoft.com/office/drawing/2014/main" id="{FB967F9E-AD0E-99F8-4C92-7B0C15A40A2D}"/>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6" name="Oval 85">
                <a:extLst>
                  <a:ext uri="{FF2B5EF4-FFF2-40B4-BE49-F238E27FC236}">
                    <a16:creationId xmlns:a16="http://schemas.microsoft.com/office/drawing/2014/main" id="{2091FB07-CEC0-1813-13B0-9458C73FC33F}"/>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7" name="Oval 86">
                <a:extLst>
                  <a:ext uri="{FF2B5EF4-FFF2-40B4-BE49-F238E27FC236}">
                    <a16:creationId xmlns:a16="http://schemas.microsoft.com/office/drawing/2014/main" id="{81102973-DB18-170B-60B8-6FB5AB67E2C0}"/>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8" name="Oval 87">
                <a:extLst>
                  <a:ext uri="{FF2B5EF4-FFF2-40B4-BE49-F238E27FC236}">
                    <a16:creationId xmlns:a16="http://schemas.microsoft.com/office/drawing/2014/main" id="{E934C76D-A9A1-3F43-AD2E-F83FD4DC3839}"/>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9" name="Oval 88">
                <a:extLst>
                  <a:ext uri="{FF2B5EF4-FFF2-40B4-BE49-F238E27FC236}">
                    <a16:creationId xmlns:a16="http://schemas.microsoft.com/office/drawing/2014/main" id="{0E717C25-74D2-B4D9-6D7E-B29CE3266224}"/>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110" name="Group 109">
            <a:extLst>
              <a:ext uri="{FF2B5EF4-FFF2-40B4-BE49-F238E27FC236}">
                <a16:creationId xmlns:a16="http://schemas.microsoft.com/office/drawing/2014/main" id="{44362C14-2121-1971-5E30-DEC513A70F0B}"/>
              </a:ext>
            </a:extLst>
          </p:cNvPr>
          <p:cNvGrpSpPr/>
          <p:nvPr/>
        </p:nvGrpSpPr>
        <p:grpSpPr>
          <a:xfrm>
            <a:off x="4751986" y="1663010"/>
            <a:ext cx="1414038" cy="1414038"/>
            <a:chOff x="4876800" y="1600199"/>
            <a:chExt cx="2819401" cy="2819401"/>
          </a:xfrm>
        </p:grpSpPr>
        <p:grpSp>
          <p:nvGrpSpPr>
            <p:cNvPr id="111" name="Group 110">
              <a:extLst>
                <a:ext uri="{FF2B5EF4-FFF2-40B4-BE49-F238E27FC236}">
                  <a16:creationId xmlns:a16="http://schemas.microsoft.com/office/drawing/2014/main" id="{D265122C-F95D-0F77-8C39-5871E49BA90A}"/>
                </a:ext>
              </a:extLst>
            </p:cNvPr>
            <p:cNvGrpSpPr/>
            <p:nvPr/>
          </p:nvGrpSpPr>
          <p:grpSpPr>
            <a:xfrm>
              <a:off x="5486400" y="3962400"/>
              <a:ext cx="2209800" cy="457200"/>
              <a:chOff x="5486400" y="3962400"/>
              <a:chExt cx="2209800" cy="457200"/>
            </a:xfrm>
          </p:grpSpPr>
          <p:sp>
            <p:nvSpPr>
              <p:cNvPr id="156" name="DRAM">
                <a:extLst>
                  <a:ext uri="{FF2B5EF4-FFF2-40B4-BE49-F238E27FC236}">
                    <a16:creationId xmlns:a16="http://schemas.microsoft.com/office/drawing/2014/main" id="{DAC1715B-6A79-BB15-14B4-7C550BE4BD21}"/>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7" name="DRAM">
                <a:extLst>
                  <a:ext uri="{FF2B5EF4-FFF2-40B4-BE49-F238E27FC236}">
                    <a16:creationId xmlns:a16="http://schemas.microsoft.com/office/drawing/2014/main" id="{14844BF7-6BE5-52F2-FAE1-BDC846F2B603}"/>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8" name="DRAM">
                <a:extLst>
                  <a:ext uri="{FF2B5EF4-FFF2-40B4-BE49-F238E27FC236}">
                    <a16:creationId xmlns:a16="http://schemas.microsoft.com/office/drawing/2014/main" id="{7367EA0F-32E9-B6B2-7F8D-2AF18E75F3A3}"/>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9" name="DRAM">
                <a:extLst>
                  <a:ext uri="{FF2B5EF4-FFF2-40B4-BE49-F238E27FC236}">
                    <a16:creationId xmlns:a16="http://schemas.microsoft.com/office/drawing/2014/main" id="{1B727991-23A0-9AD3-2845-DB5F30128624}"/>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0" name="DRAM">
                <a:extLst>
                  <a:ext uri="{FF2B5EF4-FFF2-40B4-BE49-F238E27FC236}">
                    <a16:creationId xmlns:a16="http://schemas.microsoft.com/office/drawing/2014/main" id="{E86BE4CE-33B9-BCCA-12A1-2BFDCDA72272}"/>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2" name="Group 111">
              <a:extLst>
                <a:ext uri="{FF2B5EF4-FFF2-40B4-BE49-F238E27FC236}">
                  <a16:creationId xmlns:a16="http://schemas.microsoft.com/office/drawing/2014/main" id="{37875A4C-8BA4-BD76-6587-65782774FAC8}"/>
                </a:ext>
              </a:extLst>
            </p:cNvPr>
            <p:cNvGrpSpPr/>
            <p:nvPr/>
          </p:nvGrpSpPr>
          <p:grpSpPr>
            <a:xfrm>
              <a:off x="4876800" y="1600200"/>
              <a:ext cx="457200" cy="2209800"/>
              <a:chOff x="4876800" y="1600200"/>
              <a:chExt cx="457200" cy="2209800"/>
            </a:xfrm>
          </p:grpSpPr>
          <p:sp>
            <p:nvSpPr>
              <p:cNvPr id="151" name="DRAM">
                <a:extLst>
                  <a:ext uri="{FF2B5EF4-FFF2-40B4-BE49-F238E27FC236}">
                    <a16:creationId xmlns:a16="http://schemas.microsoft.com/office/drawing/2014/main" id="{3047A10C-4FEB-217B-08EA-A792A98C978E}"/>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2" name="DRAM">
                <a:extLst>
                  <a:ext uri="{FF2B5EF4-FFF2-40B4-BE49-F238E27FC236}">
                    <a16:creationId xmlns:a16="http://schemas.microsoft.com/office/drawing/2014/main" id="{CB593E2C-26E8-EA6D-6186-844CC9BB1092}"/>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3" name="DRAM">
                <a:extLst>
                  <a:ext uri="{FF2B5EF4-FFF2-40B4-BE49-F238E27FC236}">
                    <a16:creationId xmlns:a16="http://schemas.microsoft.com/office/drawing/2014/main" id="{3B468AA9-D62E-FE27-F87E-A606CBF6ED8C}"/>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4" name="DRAM">
                <a:extLst>
                  <a:ext uri="{FF2B5EF4-FFF2-40B4-BE49-F238E27FC236}">
                    <a16:creationId xmlns:a16="http://schemas.microsoft.com/office/drawing/2014/main" id="{B1FD441F-F92C-CA76-4469-FC65356BD656}"/>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5" name="DRAM">
                <a:extLst>
                  <a:ext uri="{FF2B5EF4-FFF2-40B4-BE49-F238E27FC236}">
                    <a16:creationId xmlns:a16="http://schemas.microsoft.com/office/drawing/2014/main" id="{081B1368-AB3C-1D70-680F-869B42C5BFD7}"/>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3" name="Group 112">
              <a:extLst>
                <a:ext uri="{FF2B5EF4-FFF2-40B4-BE49-F238E27FC236}">
                  <a16:creationId xmlns:a16="http://schemas.microsoft.com/office/drawing/2014/main" id="{314BB626-0C6D-EC1E-1C4A-16D30A51D47E}"/>
                </a:ext>
              </a:extLst>
            </p:cNvPr>
            <p:cNvGrpSpPr/>
            <p:nvPr/>
          </p:nvGrpSpPr>
          <p:grpSpPr>
            <a:xfrm>
              <a:off x="5676900" y="1600199"/>
              <a:ext cx="1828800" cy="2362201"/>
              <a:chOff x="5676900" y="1170708"/>
              <a:chExt cx="1828800" cy="2791692"/>
            </a:xfrm>
          </p:grpSpPr>
          <p:cxnSp>
            <p:nvCxnSpPr>
              <p:cNvPr id="146" name="Straight Connector 145">
                <a:extLst>
                  <a:ext uri="{FF2B5EF4-FFF2-40B4-BE49-F238E27FC236}">
                    <a16:creationId xmlns:a16="http://schemas.microsoft.com/office/drawing/2014/main" id="{147CE309-B301-E137-5428-29A0D1850F9E}"/>
                  </a:ext>
                </a:extLst>
              </p:cNvPr>
              <p:cNvCxnSpPr>
                <a:cxnSpLocks/>
                <a:stCxn id="116" idx="0"/>
                <a:endCxn id="156"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8378F6E6-9827-6811-70BE-2493C80C7A79}"/>
                  </a:ext>
                </a:extLst>
              </p:cNvPr>
              <p:cNvCxnSpPr>
                <a:cxnSpLocks/>
                <a:stCxn id="118" idx="0"/>
                <a:endCxn id="158"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4ABE3392-0824-83EC-D863-95A2508959F1}"/>
                  </a:ext>
                </a:extLst>
              </p:cNvPr>
              <p:cNvCxnSpPr>
                <a:cxnSpLocks/>
                <a:stCxn id="119" idx="0"/>
                <a:endCxn id="159"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1D10862B-948F-BD19-6A01-00426565F83C}"/>
                  </a:ext>
                </a:extLst>
              </p:cNvPr>
              <p:cNvCxnSpPr>
                <a:cxnSpLocks/>
                <a:stCxn id="120" idx="0"/>
                <a:endCxn id="160"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342ABFB7-566B-288A-3DF5-69D7AAAADA0B}"/>
                  </a:ext>
                </a:extLst>
              </p:cNvPr>
              <p:cNvCxnSpPr>
                <a:cxnSpLocks/>
                <a:stCxn id="117" idx="0"/>
                <a:endCxn id="157"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14" name="Group 113">
              <a:extLst>
                <a:ext uri="{FF2B5EF4-FFF2-40B4-BE49-F238E27FC236}">
                  <a16:creationId xmlns:a16="http://schemas.microsoft.com/office/drawing/2014/main" id="{1EA196E2-E5C9-A708-50BA-DA78A6401B1A}"/>
                </a:ext>
              </a:extLst>
            </p:cNvPr>
            <p:cNvGrpSpPr/>
            <p:nvPr/>
          </p:nvGrpSpPr>
          <p:grpSpPr>
            <a:xfrm>
              <a:off x="5334000" y="1790700"/>
              <a:ext cx="2362201" cy="1828800"/>
              <a:chOff x="5333998" y="1790700"/>
              <a:chExt cx="2791691" cy="1828800"/>
            </a:xfrm>
          </p:grpSpPr>
          <p:cxnSp>
            <p:nvCxnSpPr>
              <p:cNvPr id="141" name="Straight Connector 140">
                <a:extLst>
                  <a:ext uri="{FF2B5EF4-FFF2-40B4-BE49-F238E27FC236}">
                    <a16:creationId xmlns:a16="http://schemas.microsoft.com/office/drawing/2014/main" id="{2DA01EE4-4402-1523-A0FE-486AB469C3E4}"/>
                  </a:ext>
                </a:extLst>
              </p:cNvPr>
              <p:cNvCxnSpPr>
                <a:cxnSpLocks/>
                <a:stCxn id="120" idx="6"/>
                <a:endCxn id="151"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64A54BBE-E795-26B3-AA72-8E0AA8C14FC6}"/>
                  </a:ext>
                </a:extLst>
              </p:cNvPr>
              <p:cNvCxnSpPr>
                <a:cxnSpLocks/>
                <a:stCxn id="125" idx="6"/>
                <a:endCxn id="152"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8E7A474F-1B87-9D69-9014-66DFF6256AC1}"/>
                  </a:ext>
                </a:extLst>
              </p:cNvPr>
              <p:cNvCxnSpPr>
                <a:cxnSpLocks/>
                <a:stCxn id="130" idx="6"/>
                <a:endCxn id="153"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86AB509-3A87-6CB2-373A-61AF1C3E37C7}"/>
                  </a:ext>
                </a:extLst>
              </p:cNvPr>
              <p:cNvCxnSpPr>
                <a:cxnSpLocks/>
                <a:stCxn id="135" idx="6"/>
                <a:endCxn id="154"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9FEEE6F9-7184-0D50-2ACF-356C5284D112}"/>
                  </a:ext>
                </a:extLst>
              </p:cNvPr>
              <p:cNvCxnSpPr>
                <a:cxnSpLocks/>
                <a:stCxn id="140" idx="6"/>
                <a:endCxn id="155"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15" name="Group 114">
              <a:extLst>
                <a:ext uri="{FF2B5EF4-FFF2-40B4-BE49-F238E27FC236}">
                  <a16:creationId xmlns:a16="http://schemas.microsoft.com/office/drawing/2014/main" id="{B0D24273-1E2A-A54E-51E3-D1E36A9D6861}"/>
                </a:ext>
              </a:extLst>
            </p:cNvPr>
            <p:cNvGrpSpPr/>
            <p:nvPr/>
          </p:nvGrpSpPr>
          <p:grpSpPr>
            <a:xfrm>
              <a:off x="5486400" y="1600200"/>
              <a:ext cx="2209800" cy="2209800"/>
              <a:chOff x="5486400" y="1600200"/>
              <a:chExt cx="2209800" cy="2209800"/>
            </a:xfrm>
          </p:grpSpPr>
          <p:sp>
            <p:nvSpPr>
              <p:cNvPr id="116" name="Oval 115">
                <a:extLst>
                  <a:ext uri="{FF2B5EF4-FFF2-40B4-BE49-F238E27FC236}">
                    <a16:creationId xmlns:a16="http://schemas.microsoft.com/office/drawing/2014/main" id="{AF4D7578-A609-0852-029C-AFAB630F0459}"/>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7" name="Oval 116">
                <a:extLst>
                  <a:ext uri="{FF2B5EF4-FFF2-40B4-BE49-F238E27FC236}">
                    <a16:creationId xmlns:a16="http://schemas.microsoft.com/office/drawing/2014/main" id="{C3B4EB90-E9E1-742E-5ED4-BDD73F45B11D}"/>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8" name="Oval 117">
                <a:extLst>
                  <a:ext uri="{FF2B5EF4-FFF2-40B4-BE49-F238E27FC236}">
                    <a16:creationId xmlns:a16="http://schemas.microsoft.com/office/drawing/2014/main" id="{A234198A-C055-2CF2-2D39-BD6DF053E31B}"/>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9" name="Oval 118">
                <a:extLst>
                  <a:ext uri="{FF2B5EF4-FFF2-40B4-BE49-F238E27FC236}">
                    <a16:creationId xmlns:a16="http://schemas.microsoft.com/office/drawing/2014/main" id="{A3207CC5-3B8C-47C5-E971-A50C66838754}"/>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0" name="Oval 119">
                <a:extLst>
                  <a:ext uri="{FF2B5EF4-FFF2-40B4-BE49-F238E27FC236}">
                    <a16:creationId xmlns:a16="http://schemas.microsoft.com/office/drawing/2014/main" id="{0E33B9A3-CA68-0BB0-DD73-FB43E8EEC852}"/>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1" name="Oval 120">
                <a:extLst>
                  <a:ext uri="{FF2B5EF4-FFF2-40B4-BE49-F238E27FC236}">
                    <a16:creationId xmlns:a16="http://schemas.microsoft.com/office/drawing/2014/main" id="{09B4A3C9-82E2-C209-3747-2AB0C39E7371}"/>
                  </a:ext>
                </a:extLst>
              </p:cNvPr>
              <p:cNvSpPr/>
              <p:nvPr/>
            </p:nvSpPr>
            <p:spPr>
              <a:xfrm>
                <a:off x="54864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2" name="Oval 121">
                <a:extLst>
                  <a:ext uri="{FF2B5EF4-FFF2-40B4-BE49-F238E27FC236}">
                    <a16:creationId xmlns:a16="http://schemas.microsoft.com/office/drawing/2014/main" id="{4BA7E62C-F457-7D1E-D497-3C9CF9526404}"/>
                  </a:ext>
                </a:extLst>
              </p:cNvPr>
              <p:cNvSpPr/>
              <p:nvPr/>
            </p:nvSpPr>
            <p:spPr>
              <a:xfrm>
                <a:off x="59436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3" name="Oval 122">
                <a:extLst>
                  <a:ext uri="{FF2B5EF4-FFF2-40B4-BE49-F238E27FC236}">
                    <a16:creationId xmlns:a16="http://schemas.microsoft.com/office/drawing/2014/main" id="{BD168504-D31B-1EBA-0E30-AA284679BC5F}"/>
                  </a:ext>
                </a:extLst>
              </p:cNvPr>
              <p:cNvSpPr/>
              <p:nvPr/>
            </p:nvSpPr>
            <p:spPr>
              <a:xfrm>
                <a:off x="64008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4" name="Oval 123">
                <a:extLst>
                  <a:ext uri="{FF2B5EF4-FFF2-40B4-BE49-F238E27FC236}">
                    <a16:creationId xmlns:a16="http://schemas.microsoft.com/office/drawing/2014/main" id="{DC37C0EF-5017-3A03-79DE-522118891193}"/>
                  </a:ext>
                </a:extLst>
              </p:cNvPr>
              <p:cNvSpPr/>
              <p:nvPr/>
            </p:nvSpPr>
            <p:spPr>
              <a:xfrm>
                <a:off x="68580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5" name="Oval 124">
                <a:extLst>
                  <a:ext uri="{FF2B5EF4-FFF2-40B4-BE49-F238E27FC236}">
                    <a16:creationId xmlns:a16="http://schemas.microsoft.com/office/drawing/2014/main" id="{7C0CA901-3E96-F59D-6D00-B41831E998FF}"/>
                  </a:ext>
                </a:extLst>
              </p:cNvPr>
              <p:cNvSpPr/>
              <p:nvPr/>
            </p:nvSpPr>
            <p:spPr>
              <a:xfrm>
                <a:off x="73152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6" name="Oval 125">
                <a:extLst>
                  <a:ext uri="{FF2B5EF4-FFF2-40B4-BE49-F238E27FC236}">
                    <a16:creationId xmlns:a16="http://schemas.microsoft.com/office/drawing/2014/main" id="{CC29802C-8233-364A-234A-64CFC8A1E453}"/>
                  </a:ext>
                </a:extLst>
              </p:cNvPr>
              <p:cNvSpPr/>
              <p:nvPr/>
            </p:nvSpPr>
            <p:spPr>
              <a:xfrm>
                <a:off x="54864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7" name="Oval 126">
                <a:extLst>
                  <a:ext uri="{FF2B5EF4-FFF2-40B4-BE49-F238E27FC236}">
                    <a16:creationId xmlns:a16="http://schemas.microsoft.com/office/drawing/2014/main" id="{8490AB7E-BCE8-3CBC-358D-46C9F6030FA9}"/>
                  </a:ext>
                </a:extLst>
              </p:cNvPr>
              <p:cNvSpPr/>
              <p:nvPr/>
            </p:nvSpPr>
            <p:spPr>
              <a:xfrm>
                <a:off x="59436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8" name="Oval 127">
                <a:extLst>
                  <a:ext uri="{FF2B5EF4-FFF2-40B4-BE49-F238E27FC236}">
                    <a16:creationId xmlns:a16="http://schemas.microsoft.com/office/drawing/2014/main" id="{7F23CAFE-1E98-B8BB-0E8A-0DAC6F38F157}"/>
                  </a:ext>
                </a:extLst>
              </p:cNvPr>
              <p:cNvSpPr/>
              <p:nvPr/>
            </p:nvSpPr>
            <p:spPr>
              <a:xfrm>
                <a:off x="64008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9" name="Oval 128">
                <a:extLst>
                  <a:ext uri="{FF2B5EF4-FFF2-40B4-BE49-F238E27FC236}">
                    <a16:creationId xmlns:a16="http://schemas.microsoft.com/office/drawing/2014/main" id="{B73DD793-3DE5-1609-8722-FD2134EB8C24}"/>
                  </a:ext>
                </a:extLst>
              </p:cNvPr>
              <p:cNvSpPr/>
              <p:nvPr/>
            </p:nvSpPr>
            <p:spPr>
              <a:xfrm>
                <a:off x="68580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0" name="Oval 129">
                <a:extLst>
                  <a:ext uri="{FF2B5EF4-FFF2-40B4-BE49-F238E27FC236}">
                    <a16:creationId xmlns:a16="http://schemas.microsoft.com/office/drawing/2014/main" id="{DBD0556D-D5CB-EAF2-C87F-976E02E14B72}"/>
                  </a:ext>
                </a:extLst>
              </p:cNvPr>
              <p:cNvSpPr/>
              <p:nvPr/>
            </p:nvSpPr>
            <p:spPr>
              <a:xfrm>
                <a:off x="73152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131" name="Oval 130">
                <a:extLst>
                  <a:ext uri="{FF2B5EF4-FFF2-40B4-BE49-F238E27FC236}">
                    <a16:creationId xmlns:a16="http://schemas.microsoft.com/office/drawing/2014/main" id="{C0044857-2C12-8D83-901C-2522FFAF6377}"/>
                  </a:ext>
                </a:extLst>
              </p:cNvPr>
              <p:cNvSpPr/>
              <p:nvPr/>
            </p:nvSpPr>
            <p:spPr>
              <a:xfrm>
                <a:off x="54864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2" name="Oval 131">
                <a:extLst>
                  <a:ext uri="{FF2B5EF4-FFF2-40B4-BE49-F238E27FC236}">
                    <a16:creationId xmlns:a16="http://schemas.microsoft.com/office/drawing/2014/main" id="{E033CA06-DD73-3506-CF02-FFC1C0B715E0}"/>
                  </a:ext>
                </a:extLst>
              </p:cNvPr>
              <p:cNvSpPr/>
              <p:nvPr/>
            </p:nvSpPr>
            <p:spPr>
              <a:xfrm>
                <a:off x="59436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3" name="Oval 132">
                <a:extLst>
                  <a:ext uri="{FF2B5EF4-FFF2-40B4-BE49-F238E27FC236}">
                    <a16:creationId xmlns:a16="http://schemas.microsoft.com/office/drawing/2014/main" id="{2DF0F984-31C7-2276-5833-ADAA0B27C398}"/>
                  </a:ext>
                </a:extLst>
              </p:cNvPr>
              <p:cNvSpPr/>
              <p:nvPr/>
            </p:nvSpPr>
            <p:spPr>
              <a:xfrm>
                <a:off x="64008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4" name="Oval 133">
                <a:extLst>
                  <a:ext uri="{FF2B5EF4-FFF2-40B4-BE49-F238E27FC236}">
                    <a16:creationId xmlns:a16="http://schemas.microsoft.com/office/drawing/2014/main" id="{F855FCBB-3E6B-B3B7-F70C-0FF607AA01D7}"/>
                  </a:ext>
                </a:extLst>
              </p:cNvPr>
              <p:cNvSpPr/>
              <p:nvPr/>
            </p:nvSpPr>
            <p:spPr>
              <a:xfrm>
                <a:off x="68580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5" name="Oval 134">
                <a:extLst>
                  <a:ext uri="{FF2B5EF4-FFF2-40B4-BE49-F238E27FC236}">
                    <a16:creationId xmlns:a16="http://schemas.microsoft.com/office/drawing/2014/main" id="{65457800-CD9B-12BA-06B1-17F88B8D67AF}"/>
                  </a:ext>
                </a:extLst>
              </p:cNvPr>
              <p:cNvSpPr/>
              <p:nvPr/>
            </p:nvSpPr>
            <p:spPr>
              <a:xfrm>
                <a:off x="73152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6" name="Oval 135">
                <a:extLst>
                  <a:ext uri="{FF2B5EF4-FFF2-40B4-BE49-F238E27FC236}">
                    <a16:creationId xmlns:a16="http://schemas.microsoft.com/office/drawing/2014/main" id="{A10E6C29-65B3-7CB9-F3AE-F9B816C13A8E}"/>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7" name="Oval 136">
                <a:extLst>
                  <a:ext uri="{FF2B5EF4-FFF2-40B4-BE49-F238E27FC236}">
                    <a16:creationId xmlns:a16="http://schemas.microsoft.com/office/drawing/2014/main" id="{36A75D3D-2CC3-325E-41AD-EBF60B1F39AA}"/>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8" name="Oval 137">
                <a:extLst>
                  <a:ext uri="{FF2B5EF4-FFF2-40B4-BE49-F238E27FC236}">
                    <a16:creationId xmlns:a16="http://schemas.microsoft.com/office/drawing/2014/main" id="{FBCD1691-1EB2-06E4-8704-5A6B025D1F50}"/>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9" name="Oval 138">
                <a:extLst>
                  <a:ext uri="{FF2B5EF4-FFF2-40B4-BE49-F238E27FC236}">
                    <a16:creationId xmlns:a16="http://schemas.microsoft.com/office/drawing/2014/main" id="{8DCE5CD0-58BA-FCBE-3976-DD7AB86AEBD6}"/>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40" name="Oval 139">
                <a:extLst>
                  <a:ext uri="{FF2B5EF4-FFF2-40B4-BE49-F238E27FC236}">
                    <a16:creationId xmlns:a16="http://schemas.microsoft.com/office/drawing/2014/main" id="{958A121F-2BAB-ACFB-63F0-DD3C46FD6426}"/>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161" name="Group 160">
            <a:extLst>
              <a:ext uri="{FF2B5EF4-FFF2-40B4-BE49-F238E27FC236}">
                <a16:creationId xmlns:a16="http://schemas.microsoft.com/office/drawing/2014/main" id="{C4B0AD1A-DABF-B57A-C7C7-3A2D8B467921}"/>
              </a:ext>
            </a:extLst>
          </p:cNvPr>
          <p:cNvGrpSpPr/>
          <p:nvPr/>
        </p:nvGrpSpPr>
        <p:grpSpPr>
          <a:xfrm>
            <a:off x="6309514" y="1663010"/>
            <a:ext cx="1414038" cy="1414038"/>
            <a:chOff x="4876800" y="1600199"/>
            <a:chExt cx="2819401" cy="2819401"/>
          </a:xfrm>
        </p:grpSpPr>
        <p:grpSp>
          <p:nvGrpSpPr>
            <p:cNvPr id="162" name="Group 161">
              <a:extLst>
                <a:ext uri="{FF2B5EF4-FFF2-40B4-BE49-F238E27FC236}">
                  <a16:creationId xmlns:a16="http://schemas.microsoft.com/office/drawing/2014/main" id="{9729CA9C-3D9B-0DE6-662A-C3AD5E4086D7}"/>
                </a:ext>
              </a:extLst>
            </p:cNvPr>
            <p:cNvGrpSpPr/>
            <p:nvPr/>
          </p:nvGrpSpPr>
          <p:grpSpPr>
            <a:xfrm>
              <a:off x="5486400" y="3962400"/>
              <a:ext cx="2209800" cy="457200"/>
              <a:chOff x="5486400" y="3962400"/>
              <a:chExt cx="2209800" cy="457200"/>
            </a:xfrm>
          </p:grpSpPr>
          <p:sp>
            <p:nvSpPr>
              <p:cNvPr id="207" name="DRAM">
                <a:extLst>
                  <a:ext uri="{FF2B5EF4-FFF2-40B4-BE49-F238E27FC236}">
                    <a16:creationId xmlns:a16="http://schemas.microsoft.com/office/drawing/2014/main" id="{C4E028EC-DD69-626D-F9AE-608532D6982B}"/>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8" name="DRAM">
                <a:extLst>
                  <a:ext uri="{FF2B5EF4-FFF2-40B4-BE49-F238E27FC236}">
                    <a16:creationId xmlns:a16="http://schemas.microsoft.com/office/drawing/2014/main" id="{6FFE53BC-DE17-C53E-409D-3094806ED2E0}"/>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9" name="DRAM">
                <a:extLst>
                  <a:ext uri="{FF2B5EF4-FFF2-40B4-BE49-F238E27FC236}">
                    <a16:creationId xmlns:a16="http://schemas.microsoft.com/office/drawing/2014/main" id="{EDC245B1-6698-7BFD-F49B-468104CCE082}"/>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0" name="DRAM">
                <a:extLst>
                  <a:ext uri="{FF2B5EF4-FFF2-40B4-BE49-F238E27FC236}">
                    <a16:creationId xmlns:a16="http://schemas.microsoft.com/office/drawing/2014/main" id="{B751B439-E225-E86D-B93B-7EF769BF8435}"/>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1" name="DRAM">
                <a:extLst>
                  <a:ext uri="{FF2B5EF4-FFF2-40B4-BE49-F238E27FC236}">
                    <a16:creationId xmlns:a16="http://schemas.microsoft.com/office/drawing/2014/main" id="{AC6DC4A7-33C0-0411-700E-583AF7C3F8D3}"/>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63" name="Group 162">
              <a:extLst>
                <a:ext uri="{FF2B5EF4-FFF2-40B4-BE49-F238E27FC236}">
                  <a16:creationId xmlns:a16="http://schemas.microsoft.com/office/drawing/2014/main" id="{0B2ABD2D-E2F7-20A7-2A0B-B4BCAE3E0521}"/>
                </a:ext>
              </a:extLst>
            </p:cNvPr>
            <p:cNvGrpSpPr/>
            <p:nvPr/>
          </p:nvGrpSpPr>
          <p:grpSpPr>
            <a:xfrm>
              <a:off x="4876800" y="1600200"/>
              <a:ext cx="457200" cy="2209800"/>
              <a:chOff x="4876800" y="1600200"/>
              <a:chExt cx="457200" cy="2209800"/>
            </a:xfrm>
          </p:grpSpPr>
          <p:sp>
            <p:nvSpPr>
              <p:cNvPr id="202" name="DRAM">
                <a:extLst>
                  <a:ext uri="{FF2B5EF4-FFF2-40B4-BE49-F238E27FC236}">
                    <a16:creationId xmlns:a16="http://schemas.microsoft.com/office/drawing/2014/main" id="{49694578-A5F2-FFC6-DBA9-59B16608BB05}"/>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3" name="DRAM">
                <a:extLst>
                  <a:ext uri="{FF2B5EF4-FFF2-40B4-BE49-F238E27FC236}">
                    <a16:creationId xmlns:a16="http://schemas.microsoft.com/office/drawing/2014/main" id="{BE2CA46D-646E-78BC-BE2F-6DDEBCE0CBCA}"/>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4" name="DRAM">
                <a:extLst>
                  <a:ext uri="{FF2B5EF4-FFF2-40B4-BE49-F238E27FC236}">
                    <a16:creationId xmlns:a16="http://schemas.microsoft.com/office/drawing/2014/main" id="{DBFD7E01-9EB8-5931-6847-19EDB0D767D2}"/>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5" name="DRAM">
                <a:extLst>
                  <a:ext uri="{FF2B5EF4-FFF2-40B4-BE49-F238E27FC236}">
                    <a16:creationId xmlns:a16="http://schemas.microsoft.com/office/drawing/2014/main" id="{543A7A1D-6288-05D1-5358-4C29E7F33E98}"/>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6" name="DRAM">
                <a:extLst>
                  <a:ext uri="{FF2B5EF4-FFF2-40B4-BE49-F238E27FC236}">
                    <a16:creationId xmlns:a16="http://schemas.microsoft.com/office/drawing/2014/main" id="{47907783-B628-97AB-F49E-8EAFCA0CC604}"/>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64" name="Group 163">
              <a:extLst>
                <a:ext uri="{FF2B5EF4-FFF2-40B4-BE49-F238E27FC236}">
                  <a16:creationId xmlns:a16="http://schemas.microsoft.com/office/drawing/2014/main" id="{8F245FE2-624C-4191-100A-4DCD5C374A75}"/>
                </a:ext>
              </a:extLst>
            </p:cNvPr>
            <p:cNvGrpSpPr/>
            <p:nvPr/>
          </p:nvGrpSpPr>
          <p:grpSpPr>
            <a:xfrm>
              <a:off x="5676900" y="1600199"/>
              <a:ext cx="1828800" cy="2362201"/>
              <a:chOff x="5676900" y="1170708"/>
              <a:chExt cx="1828800" cy="2791692"/>
            </a:xfrm>
          </p:grpSpPr>
          <p:cxnSp>
            <p:nvCxnSpPr>
              <p:cNvPr id="197" name="Straight Connector 196">
                <a:extLst>
                  <a:ext uri="{FF2B5EF4-FFF2-40B4-BE49-F238E27FC236}">
                    <a16:creationId xmlns:a16="http://schemas.microsoft.com/office/drawing/2014/main" id="{C415C56D-8594-D144-E652-F6873AED5A8D}"/>
                  </a:ext>
                </a:extLst>
              </p:cNvPr>
              <p:cNvCxnSpPr>
                <a:cxnSpLocks/>
                <a:stCxn id="167" idx="0"/>
                <a:endCxn id="207"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599BE976-DD98-2067-05D2-2294272B55C9}"/>
                  </a:ext>
                </a:extLst>
              </p:cNvPr>
              <p:cNvCxnSpPr>
                <a:cxnSpLocks/>
                <a:stCxn id="169" idx="0"/>
                <a:endCxn id="209"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A66C926-71AC-8DAF-6DBF-1B5F46DD8965}"/>
                  </a:ext>
                </a:extLst>
              </p:cNvPr>
              <p:cNvCxnSpPr>
                <a:cxnSpLocks/>
                <a:stCxn id="170" idx="0"/>
                <a:endCxn id="210"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3BCB8053-A3DE-2416-92F2-B545B8F726E7}"/>
                  </a:ext>
                </a:extLst>
              </p:cNvPr>
              <p:cNvCxnSpPr>
                <a:cxnSpLocks/>
                <a:stCxn id="171" idx="0"/>
                <a:endCxn id="211"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2D9F711C-6FEB-5236-59D4-5945DE8E49E2}"/>
                  </a:ext>
                </a:extLst>
              </p:cNvPr>
              <p:cNvCxnSpPr>
                <a:cxnSpLocks/>
                <a:stCxn id="168" idx="0"/>
                <a:endCxn id="208"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65" name="Group 164">
              <a:extLst>
                <a:ext uri="{FF2B5EF4-FFF2-40B4-BE49-F238E27FC236}">
                  <a16:creationId xmlns:a16="http://schemas.microsoft.com/office/drawing/2014/main" id="{CC192DD9-7926-6D2F-064E-8F5EEB587E90}"/>
                </a:ext>
              </a:extLst>
            </p:cNvPr>
            <p:cNvGrpSpPr/>
            <p:nvPr/>
          </p:nvGrpSpPr>
          <p:grpSpPr>
            <a:xfrm>
              <a:off x="5334000" y="1790700"/>
              <a:ext cx="2362201" cy="1828800"/>
              <a:chOff x="5333998" y="1790700"/>
              <a:chExt cx="2791691" cy="1828800"/>
            </a:xfrm>
          </p:grpSpPr>
          <p:cxnSp>
            <p:nvCxnSpPr>
              <p:cNvPr id="192" name="Straight Connector 191">
                <a:extLst>
                  <a:ext uri="{FF2B5EF4-FFF2-40B4-BE49-F238E27FC236}">
                    <a16:creationId xmlns:a16="http://schemas.microsoft.com/office/drawing/2014/main" id="{A369B99A-A520-1713-A4E2-0AF0EBDB1B4A}"/>
                  </a:ext>
                </a:extLst>
              </p:cNvPr>
              <p:cNvCxnSpPr>
                <a:cxnSpLocks/>
                <a:stCxn id="171" idx="6"/>
                <a:endCxn id="202"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EBD9279A-86C5-5DF3-97F8-071D00FD14EC}"/>
                  </a:ext>
                </a:extLst>
              </p:cNvPr>
              <p:cNvCxnSpPr>
                <a:cxnSpLocks/>
                <a:stCxn id="176" idx="6"/>
                <a:endCxn id="203"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40AEA62C-5669-0B80-0849-1B99F1F1D9A3}"/>
                  </a:ext>
                </a:extLst>
              </p:cNvPr>
              <p:cNvCxnSpPr>
                <a:cxnSpLocks/>
                <a:stCxn id="181" idx="6"/>
                <a:endCxn id="204"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45B09E48-8702-D902-4565-207CBE5B2DB1}"/>
                  </a:ext>
                </a:extLst>
              </p:cNvPr>
              <p:cNvCxnSpPr>
                <a:cxnSpLocks/>
                <a:stCxn id="186" idx="6"/>
                <a:endCxn id="205"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20C45816-7676-9B47-081F-7735276F25CD}"/>
                  </a:ext>
                </a:extLst>
              </p:cNvPr>
              <p:cNvCxnSpPr>
                <a:cxnSpLocks/>
                <a:stCxn id="191" idx="6"/>
                <a:endCxn id="206"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66" name="Group 165">
              <a:extLst>
                <a:ext uri="{FF2B5EF4-FFF2-40B4-BE49-F238E27FC236}">
                  <a16:creationId xmlns:a16="http://schemas.microsoft.com/office/drawing/2014/main" id="{B2FB1C3D-26C9-B442-347A-A48CC0A2322D}"/>
                </a:ext>
              </a:extLst>
            </p:cNvPr>
            <p:cNvGrpSpPr/>
            <p:nvPr/>
          </p:nvGrpSpPr>
          <p:grpSpPr>
            <a:xfrm>
              <a:off x="5486400" y="1600200"/>
              <a:ext cx="2209800" cy="2209800"/>
              <a:chOff x="5486400" y="1600200"/>
              <a:chExt cx="2209800" cy="2209800"/>
            </a:xfrm>
          </p:grpSpPr>
          <p:sp>
            <p:nvSpPr>
              <p:cNvPr id="167" name="Oval 166">
                <a:extLst>
                  <a:ext uri="{FF2B5EF4-FFF2-40B4-BE49-F238E27FC236}">
                    <a16:creationId xmlns:a16="http://schemas.microsoft.com/office/drawing/2014/main" id="{500657AD-DEA4-B87A-ACFC-8159322FAB89}"/>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8" name="Oval 167">
                <a:extLst>
                  <a:ext uri="{FF2B5EF4-FFF2-40B4-BE49-F238E27FC236}">
                    <a16:creationId xmlns:a16="http://schemas.microsoft.com/office/drawing/2014/main" id="{3CA492AF-23E5-5A68-6634-F09E12E4F140}"/>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9" name="Oval 168">
                <a:extLst>
                  <a:ext uri="{FF2B5EF4-FFF2-40B4-BE49-F238E27FC236}">
                    <a16:creationId xmlns:a16="http://schemas.microsoft.com/office/drawing/2014/main" id="{C07CF968-1987-EC2A-91A7-7885788BF593}"/>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0" name="Oval 169">
                <a:extLst>
                  <a:ext uri="{FF2B5EF4-FFF2-40B4-BE49-F238E27FC236}">
                    <a16:creationId xmlns:a16="http://schemas.microsoft.com/office/drawing/2014/main" id="{37F707C4-140E-984A-952C-C146F89D9668}"/>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1" name="Oval 170">
                <a:extLst>
                  <a:ext uri="{FF2B5EF4-FFF2-40B4-BE49-F238E27FC236}">
                    <a16:creationId xmlns:a16="http://schemas.microsoft.com/office/drawing/2014/main" id="{24F8C8D8-8E68-8AB3-3FD7-71ECB043B421}"/>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2" name="Oval 171">
                <a:extLst>
                  <a:ext uri="{FF2B5EF4-FFF2-40B4-BE49-F238E27FC236}">
                    <a16:creationId xmlns:a16="http://schemas.microsoft.com/office/drawing/2014/main" id="{F33CB237-F24E-14A1-0983-EAE54612EA48}"/>
                  </a:ext>
                </a:extLst>
              </p:cNvPr>
              <p:cNvSpPr/>
              <p:nvPr/>
            </p:nvSpPr>
            <p:spPr>
              <a:xfrm>
                <a:off x="54864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3" name="Oval 172">
                <a:extLst>
                  <a:ext uri="{FF2B5EF4-FFF2-40B4-BE49-F238E27FC236}">
                    <a16:creationId xmlns:a16="http://schemas.microsoft.com/office/drawing/2014/main" id="{97D6E58F-876D-16AD-986D-EF96AC6D624A}"/>
                  </a:ext>
                </a:extLst>
              </p:cNvPr>
              <p:cNvSpPr/>
              <p:nvPr/>
            </p:nvSpPr>
            <p:spPr>
              <a:xfrm>
                <a:off x="59436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4" name="Oval 173">
                <a:extLst>
                  <a:ext uri="{FF2B5EF4-FFF2-40B4-BE49-F238E27FC236}">
                    <a16:creationId xmlns:a16="http://schemas.microsoft.com/office/drawing/2014/main" id="{DE29F4A5-0402-8162-3F90-ECC58037BE9A}"/>
                  </a:ext>
                </a:extLst>
              </p:cNvPr>
              <p:cNvSpPr/>
              <p:nvPr/>
            </p:nvSpPr>
            <p:spPr>
              <a:xfrm>
                <a:off x="64008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175" name="Oval 174">
                <a:extLst>
                  <a:ext uri="{FF2B5EF4-FFF2-40B4-BE49-F238E27FC236}">
                    <a16:creationId xmlns:a16="http://schemas.microsoft.com/office/drawing/2014/main" id="{5C894045-A035-B919-B49B-2D7A44F7A24C}"/>
                  </a:ext>
                </a:extLst>
              </p:cNvPr>
              <p:cNvSpPr/>
              <p:nvPr/>
            </p:nvSpPr>
            <p:spPr>
              <a:xfrm>
                <a:off x="68580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6" name="Oval 175">
                <a:extLst>
                  <a:ext uri="{FF2B5EF4-FFF2-40B4-BE49-F238E27FC236}">
                    <a16:creationId xmlns:a16="http://schemas.microsoft.com/office/drawing/2014/main" id="{E5041934-53DE-2291-016C-CCEEA2E04188}"/>
                  </a:ext>
                </a:extLst>
              </p:cNvPr>
              <p:cNvSpPr/>
              <p:nvPr/>
            </p:nvSpPr>
            <p:spPr>
              <a:xfrm>
                <a:off x="73152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7" name="Oval 176">
                <a:extLst>
                  <a:ext uri="{FF2B5EF4-FFF2-40B4-BE49-F238E27FC236}">
                    <a16:creationId xmlns:a16="http://schemas.microsoft.com/office/drawing/2014/main" id="{B431870C-F12C-98BA-A456-FEEF50FF5441}"/>
                  </a:ext>
                </a:extLst>
              </p:cNvPr>
              <p:cNvSpPr/>
              <p:nvPr/>
            </p:nvSpPr>
            <p:spPr>
              <a:xfrm>
                <a:off x="54864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8" name="Oval 177">
                <a:extLst>
                  <a:ext uri="{FF2B5EF4-FFF2-40B4-BE49-F238E27FC236}">
                    <a16:creationId xmlns:a16="http://schemas.microsoft.com/office/drawing/2014/main" id="{CDA326B9-1B0F-5FC5-762F-B006EC16EA04}"/>
                  </a:ext>
                </a:extLst>
              </p:cNvPr>
              <p:cNvSpPr/>
              <p:nvPr/>
            </p:nvSpPr>
            <p:spPr>
              <a:xfrm>
                <a:off x="59436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9" name="Oval 178">
                <a:extLst>
                  <a:ext uri="{FF2B5EF4-FFF2-40B4-BE49-F238E27FC236}">
                    <a16:creationId xmlns:a16="http://schemas.microsoft.com/office/drawing/2014/main" id="{E1F375AA-AE59-9717-0E28-0A87F4BA51BD}"/>
                  </a:ext>
                </a:extLst>
              </p:cNvPr>
              <p:cNvSpPr/>
              <p:nvPr/>
            </p:nvSpPr>
            <p:spPr>
              <a:xfrm>
                <a:off x="64008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0" name="Oval 179">
                <a:extLst>
                  <a:ext uri="{FF2B5EF4-FFF2-40B4-BE49-F238E27FC236}">
                    <a16:creationId xmlns:a16="http://schemas.microsoft.com/office/drawing/2014/main" id="{128C73E7-347C-6BDF-E690-2DB793D55441}"/>
                  </a:ext>
                </a:extLst>
              </p:cNvPr>
              <p:cNvSpPr/>
              <p:nvPr/>
            </p:nvSpPr>
            <p:spPr>
              <a:xfrm>
                <a:off x="68580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1" name="Oval 180">
                <a:extLst>
                  <a:ext uri="{FF2B5EF4-FFF2-40B4-BE49-F238E27FC236}">
                    <a16:creationId xmlns:a16="http://schemas.microsoft.com/office/drawing/2014/main" id="{53700731-5A84-EA36-3A6E-F64861D96FEC}"/>
                  </a:ext>
                </a:extLst>
              </p:cNvPr>
              <p:cNvSpPr/>
              <p:nvPr/>
            </p:nvSpPr>
            <p:spPr>
              <a:xfrm>
                <a:off x="73152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2" name="Oval 181">
                <a:extLst>
                  <a:ext uri="{FF2B5EF4-FFF2-40B4-BE49-F238E27FC236}">
                    <a16:creationId xmlns:a16="http://schemas.microsoft.com/office/drawing/2014/main" id="{10D1F3A3-F78A-E80A-FB90-728A81605B75}"/>
                  </a:ext>
                </a:extLst>
              </p:cNvPr>
              <p:cNvSpPr/>
              <p:nvPr/>
            </p:nvSpPr>
            <p:spPr>
              <a:xfrm>
                <a:off x="54864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3" name="Oval 182">
                <a:extLst>
                  <a:ext uri="{FF2B5EF4-FFF2-40B4-BE49-F238E27FC236}">
                    <a16:creationId xmlns:a16="http://schemas.microsoft.com/office/drawing/2014/main" id="{4D46226E-7BC2-CDB5-896E-6ABE7C988235}"/>
                  </a:ext>
                </a:extLst>
              </p:cNvPr>
              <p:cNvSpPr/>
              <p:nvPr/>
            </p:nvSpPr>
            <p:spPr>
              <a:xfrm>
                <a:off x="59436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4" name="Oval 183">
                <a:extLst>
                  <a:ext uri="{FF2B5EF4-FFF2-40B4-BE49-F238E27FC236}">
                    <a16:creationId xmlns:a16="http://schemas.microsoft.com/office/drawing/2014/main" id="{80E22B57-23F9-A1DA-EA84-B237477D51E6}"/>
                  </a:ext>
                </a:extLst>
              </p:cNvPr>
              <p:cNvSpPr/>
              <p:nvPr/>
            </p:nvSpPr>
            <p:spPr>
              <a:xfrm>
                <a:off x="64008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5" name="Oval 184">
                <a:extLst>
                  <a:ext uri="{FF2B5EF4-FFF2-40B4-BE49-F238E27FC236}">
                    <a16:creationId xmlns:a16="http://schemas.microsoft.com/office/drawing/2014/main" id="{F99A8D22-FE5B-FE4F-9AFA-B346DA69D5AF}"/>
                  </a:ext>
                </a:extLst>
              </p:cNvPr>
              <p:cNvSpPr/>
              <p:nvPr/>
            </p:nvSpPr>
            <p:spPr>
              <a:xfrm>
                <a:off x="68580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6" name="Oval 185">
                <a:extLst>
                  <a:ext uri="{FF2B5EF4-FFF2-40B4-BE49-F238E27FC236}">
                    <a16:creationId xmlns:a16="http://schemas.microsoft.com/office/drawing/2014/main" id="{8E2DDA56-B0FB-2874-A0A5-1012B7DC35A8}"/>
                  </a:ext>
                </a:extLst>
              </p:cNvPr>
              <p:cNvSpPr/>
              <p:nvPr/>
            </p:nvSpPr>
            <p:spPr>
              <a:xfrm>
                <a:off x="73152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7" name="Oval 186">
                <a:extLst>
                  <a:ext uri="{FF2B5EF4-FFF2-40B4-BE49-F238E27FC236}">
                    <a16:creationId xmlns:a16="http://schemas.microsoft.com/office/drawing/2014/main" id="{80496042-CD32-6655-958B-1A265D74D650}"/>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8" name="Oval 187">
                <a:extLst>
                  <a:ext uri="{FF2B5EF4-FFF2-40B4-BE49-F238E27FC236}">
                    <a16:creationId xmlns:a16="http://schemas.microsoft.com/office/drawing/2014/main" id="{A1DB0F8A-F845-29D6-200C-2DF47257CC6B}"/>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9" name="Oval 188">
                <a:extLst>
                  <a:ext uri="{FF2B5EF4-FFF2-40B4-BE49-F238E27FC236}">
                    <a16:creationId xmlns:a16="http://schemas.microsoft.com/office/drawing/2014/main" id="{6FA6A045-CFAB-085B-6F31-76E1E1C9AFBD}"/>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0" name="Oval 189">
                <a:extLst>
                  <a:ext uri="{FF2B5EF4-FFF2-40B4-BE49-F238E27FC236}">
                    <a16:creationId xmlns:a16="http://schemas.microsoft.com/office/drawing/2014/main" id="{052F8890-68D6-4260-4800-BB1B256D760D}"/>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1" name="Oval 190">
                <a:extLst>
                  <a:ext uri="{FF2B5EF4-FFF2-40B4-BE49-F238E27FC236}">
                    <a16:creationId xmlns:a16="http://schemas.microsoft.com/office/drawing/2014/main" id="{A4E2BD0D-78E1-9DE6-D4F7-6E5B97A91EB9}"/>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sp>
        <p:nvSpPr>
          <p:cNvPr id="212" name="Rectangle 211">
            <a:extLst>
              <a:ext uri="{FF2B5EF4-FFF2-40B4-BE49-F238E27FC236}">
                <a16:creationId xmlns:a16="http://schemas.microsoft.com/office/drawing/2014/main" id="{B2005E0F-849E-5E2E-1EAF-3FF39113ADC1}"/>
              </a:ext>
            </a:extLst>
          </p:cNvPr>
          <p:cNvSpPr/>
          <p:nvPr/>
        </p:nvSpPr>
        <p:spPr>
          <a:xfrm>
            <a:off x="1475385" y="1324448"/>
            <a:ext cx="6477000" cy="1905000"/>
          </a:xfrm>
          <a:prstGeom prst="rect">
            <a:avLst/>
          </a:prstGeom>
          <a:solidFill>
            <a:schemeClr val="bg1">
              <a:alpha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457200" rtl="0" eaLnBrk="1" fontAlgn="auto" latinLnBrk="0" hangingPunct="1">
              <a:lnSpc>
                <a:spcPts val="2000"/>
              </a:lnSpc>
              <a:spcBef>
                <a:spcPts val="0"/>
              </a:spcBef>
              <a:spcAft>
                <a:spcPts val="0"/>
              </a:spcAft>
              <a:buClrTx/>
              <a:buSzTx/>
              <a:buFontTx/>
              <a:buNone/>
              <a:tabLst/>
              <a:defRPr/>
            </a:pPr>
            <a:endParaRPr kumimoji="0" lang="en-US" sz="2400" b="0" i="0" u="none" strike="noStrike" kern="1200" cap="none" spc="-80" normalizeH="0" baseline="0" noProof="0" dirty="0">
              <a:ln>
                <a:noFill/>
              </a:ln>
              <a:solidFill>
                <a:srgbClr val="FFFFFF"/>
              </a:solidFill>
              <a:effectLst/>
              <a:uLnTx/>
              <a:uFillTx/>
              <a:latin typeface="Avenir Next" panose="020B0503020202020204" pitchFamily="34" charset="0"/>
              <a:ea typeface="+mn-ea"/>
              <a:cs typeface="+mn-cs"/>
            </a:endParaRPr>
          </a:p>
        </p:txBody>
      </p:sp>
      <p:cxnSp>
        <p:nvCxnSpPr>
          <p:cNvPr id="213" name="Straight Connector 212">
            <a:extLst>
              <a:ext uri="{FF2B5EF4-FFF2-40B4-BE49-F238E27FC236}">
                <a16:creationId xmlns:a16="http://schemas.microsoft.com/office/drawing/2014/main" id="{DC77E31F-7776-D079-8213-9FAF5EE659AA}"/>
              </a:ext>
            </a:extLst>
          </p:cNvPr>
          <p:cNvCxnSpPr>
            <a:cxnSpLocks/>
          </p:cNvCxnSpPr>
          <p:nvPr/>
        </p:nvCxnSpPr>
        <p:spPr>
          <a:xfrm flipH="1">
            <a:off x="1399185" y="1476848"/>
            <a:ext cx="6228824" cy="0"/>
          </a:xfrm>
          <a:prstGeom prst="line">
            <a:avLst/>
          </a:prstGeom>
          <a:solidFill>
            <a:schemeClr val="tx1">
              <a:lumMod val="65000"/>
              <a:lumOff val="35000"/>
            </a:schemeClr>
          </a:solidFill>
          <a:ln w="38100" cap="rnd">
            <a:solidFill>
              <a:schemeClr val="tx1"/>
            </a:solidFill>
            <a:round/>
            <a:headEnd type="none"/>
            <a:tailEnd w="lg" len="sm"/>
          </a:ln>
        </p:spPr>
        <p:style>
          <a:lnRef idx="1">
            <a:schemeClr val="accent1"/>
          </a:lnRef>
          <a:fillRef idx="0">
            <a:schemeClr val="accent1"/>
          </a:fillRef>
          <a:effectRef idx="0">
            <a:schemeClr val="accent1"/>
          </a:effectRef>
          <a:fontRef idx="minor">
            <a:schemeClr val="tx1"/>
          </a:fontRef>
        </p:style>
      </p:cxnSp>
      <p:grpSp>
        <p:nvGrpSpPr>
          <p:cNvPr id="214" name="Group 213">
            <a:extLst>
              <a:ext uri="{FF2B5EF4-FFF2-40B4-BE49-F238E27FC236}">
                <a16:creationId xmlns:a16="http://schemas.microsoft.com/office/drawing/2014/main" id="{1948DBEA-DA08-82F0-5900-D08D3CB16E0F}"/>
              </a:ext>
            </a:extLst>
          </p:cNvPr>
          <p:cNvGrpSpPr/>
          <p:nvPr/>
        </p:nvGrpSpPr>
        <p:grpSpPr>
          <a:xfrm>
            <a:off x="1744430" y="1663010"/>
            <a:ext cx="4671060" cy="1033039"/>
            <a:chOff x="2174045" y="1329162"/>
            <a:chExt cx="4671060" cy="1033039"/>
          </a:xfrm>
        </p:grpSpPr>
        <p:cxnSp>
          <p:nvCxnSpPr>
            <p:cNvPr id="215" name="Straight Connector 214">
              <a:extLst>
                <a:ext uri="{FF2B5EF4-FFF2-40B4-BE49-F238E27FC236}">
                  <a16:creationId xmlns:a16="http://schemas.microsoft.com/office/drawing/2014/main" id="{402E0C80-0CB3-1DFC-BA6E-F4CB819AC190}"/>
                </a:ext>
              </a:extLst>
            </p:cNvPr>
            <p:cNvCxnSpPr>
              <a:cxnSpLocks/>
            </p:cNvCxnSpPr>
            <p:nvPr/>
          </p:nvCxnSpPr>
          <p:spPr>
            <a:xfrm flipV="1">
              <a:off x="2174045" y="1337174"/>
              <a:ext cx="0" cy="1025027"/>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7F62CF72-1AD9-CC10-BB95-B46B1BC3461D}"/>
                </a:ext>
              </a:extLst>
            </p:cNvPr>
            <p:cNvCxnSpPr>
              <a:cxnSpLocks/>
            </p:cNvCxnSpPr>
            <p:nvPr/>
          </p:nvCxnSpPr>
          <p:spPr>
            <a:xfrm flipV="1">
              <a:off x="3730049" y="1337174"/>
              <a:ext cx="0" cy="1025027"/>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D3C8E9B2-F972-C08D-B733-C59B781C38D5}"/>
                </a:ext>
              </a:extLst>
            </p:cNvPr>
            <p:cNvCxnSpPr>
              <a:cxnSpLocks/>
            </p:cNvCxnSpPr>
            <p:nvPr/>
          </p:nvCxnSpPr>
          <p:spPr>
            <a:xfrm flipV="1">
              <a:off x="5303325" y="1329162"/>
              <a:ext cx="0" cy="1033039"/>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3BED908A-4254-8D76-541F-4774AF62F578}"/>
                </a:ext>
              </a:extLst>
            </p:cNvPr>
            <p:cNvCxnSpPr>
              <a:cxnSpLocks/>
            </p:cNvCxnSpPr>
            <p:nvPr/>
          </p:nvCxnSpPr>
          <p:spPr>
            <a:xfrm flipV="1">
              <a:off x="6845105" y="1339315"/>
              <a:ext cx="0" cy="1022886"/>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grpSp>
      <p:grpSp>
        <p:nvGrpSpPr>
          <p:cNvPr id="225" name="Group 224">
            <a:extLst>
              <a:ext uri="{FF2B5EF4-FFF2-40B4-BE49-F238E27FC236}">
                <a16:creationId xmlns:a16="http://schemas.microsoft.com/office/drawing/2014/main" id="{9A39ED76-4529-C78C-EA30-0D93206B5F23}"/>
              </a:ext>
            </a:extLst>
          </p:cNvPr>
          <p:cNvGrpSpPr/>
          <p:nvPr/>
        </p:nvGrpSpPr>
        <p:grpSpPr>
          <a:xfrm>
            <a:off x="1933523" y="1673163"/>
            <a:ext cx="2665827" cy="1402792"/>
            <a:chOff x="2134538" y="2243328"/>
            <a:chExt cx="2665827" cy="1490472"/>
          </a:xfrm>
          <a:solidFill>
            <a:srgbClr val="1A82C4"/>
          </a:solidFill>
        </p:grpSpPr>
        <p:grpSp>
          <p:nvGrpSpPr>
            <p:cNvPr id="226" name="Group 225">
              <a:extLst>
                <a:ext uri="{FF2B5EF4-FFF2-40B4-BE49-F238E27FC236}">
                  <a16:creationId xmlns:a16="http://schemas.microsoft.com/office/drawing/2014/main" id="{DB800D8A-AF10-2AC4-6D5A-F4BCAE15E968}"/>
                </a:ext>
              </a:extLst>
            </p:cNvPr>
            <p:cNvGrpSpPr/>
            <p:nvPr/>
          </p:nvGrpSpPr>
          <p:grpSpPr>
            <a:xfrm>
              <a:off x="2134538" y="2243328"/>
              <a:ext cx="1108299" cy="1490472"/>
              <a:chOff x="2134538" y="2243328"/>
              <a:chExt cx="1108299" cy="1490472"/>
            </a:xfrm>
            <a:grpFill/>
          </p:grpSpPr>
          <p:grpSp>
            <p:nvGrpSpPr>
              <p:cNvPr id="266" name="Group 265">
                <a:extLst>
                  <a:ext uri="{FF2B5EF4-FFF2-40B4-BE49-F238E27FC236}">
                    <a16:creationId xmlns:a16="http://schemas.microsoft.com/office/drawing/2014/main" id="{6C3D128E-6972-D81F-22AF-116952873BCC}"/>
                  </a:ext>
                </a:extLst>
              </p:cNvPr>
              <p:cNvGrpSpPr/>
              <p:nvPr/>
            </p:nvGrpSpPr>
            <p:grpSpPr>
              <a:xfrm>
                <a:off x="2134538" y="3504497"/>
                <a:ext cx="1108299" cy="229303"/>
                <a:chOff x="5486400" y="3962400"/>
                <a:chExt cx="2209800" cy="457200"/>
              </a:xfrm>
              <a:grpFill/>
            </p:grpSpPr>
            <p:sp>
              <p:nvSpPr>
                <p:cNvPr id="273" name="DRAM">
                  <a:extLst>
                    <a:ext uri="{FF2B5EF4-FFF2-40B4-BE49-F238E27FC236}">
                      <a16:creationId xmlns:a16="http://schemas.microsoft.com/office/drawing/2014/main" id="{88CA1D5A-9C42-836B-8CC5-713C2893475B}"/>
                    </a:ext>
                  </a:extLst>
                </p:cNvPr>
                <p:cNvSpPr/>
                <p:nvPr/>
              </p:nvSpPr>
              <p:spPr>
                <a:xfrm>
                  <a:off x="54864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4" name="DRAM">
                  <a:extLst>
                    <a:ext uri="{FF2B5EF4-FFF2-40B4-BE49-F238E27FC236}">
                      <a16:creationId xmlns:a16="http://schemas.microsoft.com/office/drawing/2014/main" id="{7B6C45F7-4162-DA73-D715-80EDA3493FD5}"/>
                    </a:ext>
                  </a:extLst>
                </p:cNvPr>
                <p:cNvSpPr/>
                <p:nvPr/>
              </p:nvSpPr>
              <p:spPr>
                <a:xfrm>
                  <a:off x="59436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5" name="DRAM">
                  <a:extLst>
                    <a:ext uri="{FF2B5EF4-FFF2-40B4-BE49-F238E27FC236}">
                      <a16:creationId xmlns:a16="http://schemas.microsoft.com/office/drawing/2014/main" id="{7648CFF9-F6C3-B30F-FDF1-31C5BA7786D4}"/>
                    </a:ext>
                  </a:extLst>
                </p:cNvPr>
                <p:cNvSpPr/>
                <p:nvPr/>
              </p:nvSpPr>
              <p:spPr>
                <a:xfrm>
                  <a:off x="64008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6" name="DRAM">
                  <a:extLst>
                    <a:ext uri="{FF2B5EF4-FFF2-40B4-BE49-F238E27FC236}">
                      <a16:creationId xmlns:a16="http://schemas.microsoft.com/office/drawing/2014/main" id="{ABC4E3DB-9E0C-057D-03A2-B9EB1A543297}"/>
                    </a:ext>
                  </a:extLst>
                </p:cNvPr>
                <p:cNvSpPr/>
                <p:nvPr/>
              </p:nvSpPr>
              <p:spPr>
                <a:xfrm>
                  <a:off x="68580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7" name="DRAM">
                  <a:extLst>
                    <a:ext uri="{FF2B5EF4-FFF2-40B4-BE49-F238E27FC236}">
                      <a16:creationId xmlns:a16="http://schemas.microsoft.com/office/drawing/2014/main" id="{AF4AC96C-2C49-1CDC-8E08-2E05CB6A00E8}"/>
                    </a:ext>
                  </a:extLst>
                </p:cNvPr>
                <p:cNvSpPr/>
                <p:nvPr/>
              </p:nvSpPr>
              <p:spPr>
                <a:xfrm>
                  <a:off x="73152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67" name="Group 266">
                <a:extLst>
                  <a:ext uri="{FF2B5EF4-FFF2-40B4-BE49-F238E27FC236}">
                    <a16:creationId xmlns:a16="http://schemas.microsoft.com/office/drawing/2014/main" id="{4F76F2FD-1A54-DDA6-CF07-7E846DAD7759}"/>
                  </a:ext>
                </a:extLst>
              </p:cNvPr>
              <p:cNvGrpSpPr/>
              <p:nvPr/>
            </p:nvGrpSpPr>
            <p:grpSpPr>
              <a:xfrm>
                <a:off x="2230081" y="2243328"/>
                <a:ext cx="917213" cy="1261169"/>
                <a:chOff x="5676900" y="990600"/>
                <a:chExt cx="1828800" cy="2971800"/>
              </a:xfrm>
              <a:grpFill/>
            </p:grpSpPr>
            <p:cxnSp>
              <p:nvCxnSpPr>
                <p:cNvPr id="268" name="Straight Connector 267">
                  <a:extLst>
                    <a:ext uri="{FF2B5EF4-FFF2-40B4-BE49-F238E27FC236}">
                      <a16:creationId xmlns:a16="http://schemas.microsoft.com/office/drawing/2014/main" id="{4D666B80-76CD-E6ED-D8A2-809620DA3F83}"/>
                    </a:ext>
                  </a:extLst>
                </p:cNvPr>
                <p:cNvCxnSpPr>
                  <a:cxnSpLocks/>
                  <a:endCxn id="273" idx="0"/>
                </p:cNvCxnSpPr>
                <p:nvPr/>
              </p:nvCxnSpPr>
              <p:spPr>
                <a:xfrm>
                  <a:off x="56769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130395F8-3CDD-D46E-949F-A12771591700}"/>
                    </a:ext>
                  </a:extLst>
                </p:cNvPr>
                <p:cNvCxnSpPr>
                  <a:cxnSpLocks/>
                  <a:endCxn id="275" idx="0"/>
                </p:cNvCxnSpPr>
                <p:nvPr/>
              </p:nvCxnSpPr>
              <p:spPr>
                <a:xfrm>
                  <a:off x="6591299"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62045D98-07C6-C6C6-CFE4-7DC32DC1C3A8}"/>
                    </a:ext>
                  </a:extLst>
                </p:cNvPr>
                <p:cNvCxnSpPr>
                  <a:cxnSpLocks/>
                  <a:endCxn id="276" idx="0"/>
                </p:cNvCxnSpPr>
                <p:nvPr/>
              </p:nvCxnSpPr>
              <p:spPr>
                <a:xfrm>
                  <a:off x="70485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A28E6F1E-D8AB-6049-6722-29415A152DAA}"/>
                    </a:ext>
                  </a:extLst>
                </p:cNvPr>
                <p:cNvCxnSpPr>
                  <a:cxnSpLocks/>
                  <a:endCxn id="277" idx="0"/>
                </p:cNvCxnSpPr>
                <p:nvPr/>
              </p:nvCxnSpPr>
              <p:spPr>
                <a:xfrm>
                  <a:off x="75057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9A3F8AC9-D7F4-29E9-9A01-46EB3B1E1C80}"/>
                    </a:ext>
                  </a:extLst>
                </p:cNvPr>
                <p:cNvCxnSpPr>
                  <a:cxnSpLocks/>
                  <a:endCxn id="274" idx="0"/>
                </p:cNvCxnSpPr>
                <p:nvPr/>
              </p:nvCxnSpPr>
              <p:spPr>
                <a:xfrm>
                  <a:off x="61341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grpSp>
        </p:grpSp>
        <p:grpSp>
          <p:nvGrpSpPr>
            <p:cNvPr id="227" name="Group 226">
              <a:extLst>
                <a:ext uri="{FF2B5EF4-FFF2-40B4-BE49-F238E27FC236}">
                  <a16:creationId xmlns:a16="http://schemas.microsoft.com/office/drawing/2014/main" id="{8B840DF0-3309-E6DE-EFAD-20D2A882B65C}"/>
                </a:ext>
              </a:extLst>
            </p:cNvPr>
            <p:cNvGrpSpPr/>
            <p:nvPr/>
          </p:nvGrpSpPr>
          <p:grpSpPr>
            <a:xfrm>
              <a:off x="3692066" y="2243328"/>
              <a:ext cx="1108299" cy="1490472"/>
              <a:chOff x="3692066" y="2243328"/>
              <a:chExt cx="1108299" cy="1490472"/>
            </a:xfrm>
            <a:grpFill/>
          </p:grpSpPr>
          <p:grpSp>
            <p:nvGrpSpPr>
              <p:cNvPr id="254" name="Group 253">
                <a:extLst>
                  <a:ext uri="{FF2B5EF4-FFF2-40B4-BE49-F238E27FC236}">
                    <a16:creationId xmlns:a16="http://schemas.microsoft.com/office/drawing/2014/main" id="{B09A963D-D053-8871-33A0-2416C63D4472}"/>
                  </a:ext>
                </a:extLst>
              </p:cNvPr>
              <p:cNvGrpSpPr/>
              <p:nvPr/>
            </p:nvGrpSpPr>
            <p:grpSpPr>
              <a:xfrm>
                <a:off x="3692066" y="3504497"/>
                <a:ext cx="1108299" cy="229303"/>
                <a:chOff x="5486400" y="3962400"/>
                <a:chExt cx="2209800" cy="457200"/>
              </a:xfrm>
              <a:grpFill/>
            </p:grpSpPr>
            <p:sp>
              <p:nvSpPr>
                <p:cNvPr id="261" name="DRAM">
                  <a:extLst>
                    <a:ext uri="{FF2B5EF4-FFF2-40B4-BE49-F238E27FC236}">
                      <a16:creationId xmlns:a16="http://schemas.microsoft.com/office/drawing/2014/main" id="{D2C19464-0533-09E3-18A4-976BD23F087B}"/>
                    </a:ext>
                  </a:extLst>
                </p:cNvPr>
                <p:cNvSpPr/>
                <p:nvPr/>
              </p:nvSpPr>
              <p:spPr>
                <a:xfrm>
                  <a:off x="54864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2" name="DRAM">
                  <a:extLst>
                    <a:ext uri="{FF2B5EF4-FFF2-40B4-BE49-F238E27FC236}">
                      <a16:creationId xmlns:a16="http://schemas.microsoft.com/office/drawing/2014/main" id="{2F1A6B18-6B8C-12F7-F0CC-3576E0CB4B12}"/>
                    </a:ext>
                  </a:extLst>
                </p:cNvPr>
                <p:cNvSpPr/>
                <p:nvPr/>
              </p:nvSpPr>
              <p:spPr>
                <a:xfrm>
                  <a:off x="59436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3" name="DRAM">
                  <a:extLst>
                    <a:ext uri="{FF2B5EF4-FFF2-40B4-BE49-F238E27FC236}">
                      <a16:creationId xmlns:a16="http://schemas.microsoft.com/office/drawing/2014/main" id="{E703FCF1-29CA-A8DE-AEBD-863F9ACAC6C4}"/>
                    </a:ext>
                  </a:extLst>
                </p:cNvPr>
                <p:cNvSpPr/>
                <p:nvPr/>
              </p:nvSpPr>
              <p:spPr>
                <a:xfrm>
                  <a:off x="64008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4" name="DRAM">
                  <a:extLst>
                    <a:ext uri="{FF2B5EF4-FFF2-40B4-BE49-F238E27FC236}">
                      <a16:creationId xmlns:a16="http://schemas.microsoft.com/office/drawing/2014/main" id="{9E7E5177-E65A-A12E-56DE-E33E6286FC67}"/>
                    </a:ext>
                  </a:extLst>
                </p:cNvPr>
                <p:cNvSpPr/>
                <p:nvPr/>
              </p:nvSpPr>
              <p:spPr>
                <a:xfrm>
                  <a:off x="68580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5" name="DRAM">
                  <a:extLst>
                    <a:ext uri="{FF2B5EF4-FFF2-40B4-BE49-F238E27FC236}">
                      <a16:creationId xmlns:a16="http://schemas.microsoft.com/office/drawing/2014/main" id="{461D493C-E0D8-51C7-3FD1-477C8557604F}"/>
                    </a:ext>
                  </a:extLst>
                </p:cNvPr>
                <p:cNvSpPr/>
                <p:nvPr/>
              </p:nvSpPr>
              <p:spPr>
                <a:xfrm>
                  <a:off x="7315200" y="3962400"/>
                  <a:ext cx="381000" cy="457200"/>
                </a:xfrm>
                <a:prstGeom prst="roundRect">
                  <a:avLst>
                    <a:gd name="adj" fmla="val 11319"/>
                  </a:avLst>
                </a:prstGeom>
                <a:grp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55" name="Group 254">
                <a:extLst>
                  <a:ext uri="{FF2B5EF4-FFF2-40B4-BE49-F238E27FC236}">
                    <a16:creationId xmlns:a16="http://schemas.microsoft.com/office/drawing/2014/main" id="{DF03980A-C8A5-A6C7-AB3D-F27A867628B6}"/>
                  </a:ext>
                </a:extLst>
              </p:cNvPr>
              <p:cNvGrpSpPr/>
              <p:nvPr/>
            </p:nvGrpSpPr>
            <p:grpSpPr>
              <a:xfrm>
                <a:off x="3787609" y="2243328"/>
                <a:ext cx="917213" cy="1261169"/>
                <a:chOff x="5676900" y="990600"/>
                <a:chExt cx="1828800" cy="2971800"/>
              </a:xfrm>
              <a:grpFill/>
            </p:grpSpPr>
            <p:cxnSp>
              <p:nvCxnSpPr>
                <p:cNvPr id="256" name="Straight Connector 255">
                  <a:extLst>
                    <a:ext uri="{FF2B5EF4-FFF2-40B4-BE49-F238E27FC236}">
                      <a16:creationId xmlns:a16="http://schemas.microsoft.com/office/drawing/2014/main" id="{BD3D8CDE-9D2C-76ED-5983-5F09BD871F90}"/>
                    </a:ext>
                  </a:extLst>
                </p:cNvPr>
                <p:cNvCxnSpPr>
                  <a:cxnSpLocks/>
                  <a:endCxn id="261" idx="0"/>
                </p:cNvCxnSpPr>
                <p:nvPr/>
              </p:nvCxnSpPr>
              <p:spPr>
                <a:xfrm>
                  <a:off x="56769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E445551A-2D1E-76EF-61BA-BA03694B1F5D}"/>
                    </a:ext>
                  </a:extLst>
                </p:cNvPr>
                <p:cNvCxnSpPr>
                  <a:cxnSpLocks/>
                  <a:endCxn id="263" idx="0"/>
                </p:cNvCxnSpPr>
                <p:nvPr/>
              </p:nvCxnSpPr>
              <p:spPr>
                <a:xfrm>
                  <a:off x="65913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4AB4274E-0819-90CC-91FF-F5C2F2048F49}"/>
                    </a:ext>
                  </a:extLst>
                </p:cNvPr>
                <p:cNvCxnSpPr>
                  <a:cxnSpLocks/>
                  <a:endCxn id="264" idx="0"/>
                </p:cNvCxnSpPr>
                <p:nvPr/>
              </p:nvCxnSpPr>
              <p:spPr>
                <a:xfrm>
                  <a:off x="70485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D548FC3C-4F71-FA18-F4C8-543E0D1B5A95}"/>
                    </a:ext>
                  </a:extLst>
                </p:cNvPr>
                <p:cNvCxnSpPr>
                  <a:cxnSpLocks/>
                  <a:endCxn id="265" idx="0"/>
                </p:cNvCxnSpPr>
                <p:nvPr/>
              </p:nvCxnSpPr>
              <p:spPr>
                <a:xfrm>
                  <a:off x="75057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0BD29CFC-709B-0CA4-A80A-8268BC9618A7}"/>
                    </a:ext>
                  </a:extLst>
                </p:cNvPr>
                <p:cNvCxnSpPr>
                  <a:cxnSpLocks/>
                  <a:endCxn id="262" idx="0"/>
                </p:cNvCxnSpPr>
                <p:nvPr/>
              </p:nvCxnSpPr>
              <p:spPr>
                <a:xfrm>
                  <a:off x="6134100" y="990600"/>
                  <a:ext cx="0" cy="2971800"/>
                </a:xfrm>
                <a:prstGeom prst="line">
                  <a:avLst/>
                </a:prstGeom>
                <a:grp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grpSp>
        </p:grpSp>
      </p:grpSp>
      <p:grpSp>
        <p:nvGrpSpPr>
          <p:cNvPr id="278" name="Group 277">
            <a:extLst>
              <a:ext uri="{FF2B5EF4-FFF2-40B4-BE49-F238E27FC236}">
                <a16:creationId xmlns:a16="http://schemas.microsoft.com/office/drawing/2014/main" id="{751D7810-28AE-9675-5D77-8AA91A762EF3}"/>
              </a:ext>
            </a:extLst>
          </p:cNvPr>
          <p:cNvGrpSpPr/>
          <p:nvPr/>
        </p:nvGrpSpPr>
        <p:grpSpPr>
          <a:xfrm>
            <a:off x="1627784" y="2350920"/>
            <a:ext cx="1414038" cy="191087"/>
            <a:chOff x="1828799" y="2017072"/>
            <a:chExt cx="1414038" cy="191087"/>
          </a:xfrm>
        </p:grpSpPr>
        <p:sp>
          <p:nvSpPr>
            <p:cNvPr id="279" name="DRAM">
              <a:extLst>
                <a:ext uri="{FF2B5EF4-FFF2-40B4-BE49-F238E27FC236}">
                  <a16:creationId xmlns:a16="http://schemas.microsoft.com/office/drawing/2014/main" id="{C35A3294-BDFD-9E12-C8D2-EE371A532BA2}"/>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280" name="Straight Connector 279">
              <a:extLst>
                <a:ext uri="{FF2B5EF4-FFF2-40B4-BE49-F238E27FC236}">
                  <a16:creationId xmlns:a16="http://schemas.microsoft.com/office/drawing/2014/main" id="{3BB5EC43-D735-AFE7-E0A5-7713F28751D2}"/>
                </a:ext>
              </a:extLst>
            </p:cNvPr>
            <p:cNvCxnSpPr>
              <a:cxnSpLocks/>
              <a:stCxn id="285" idx="6"/>
              <a:endCxn id="279"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281" name="Oval 280">
              <a:extLst>
                <a:ext uri="{FF2B5EF4-FFF2-40B4-BE49-F238E27FC236}">
                  <a16:creationId xmlns:a16="http://schemas.microsoft.com/office/drawing/2014/main" id="{879A072C-338B-12D6-4838-76398FE22BCF}"/>
                </a:ext>
              </a:extLst>
            </p:cNvPr>
            <p:cNvSpPr/>
            <p:nvPr/>
          </p:nvSpPr>
          <p:spPr>
            <a:xfrm>
              <a:off x="2134538"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2" name="Oval 281">
              <a:extLst>
                <a:ext uri="{FF2B5EF4-FFF2-40B4-BE49-F238E27FC236}">
                  <a16:creationId xmlns:a16="http://schemas.microsoft.com/office/drawing/2014/main" id="{E55D7B27-5DC1-AAA0-0DA4-5CA6F9821F1F}"/>
                </a:ext>
              </a:extLst>
            </p:cNvPr>
            <p:cNvSpPr/>
            <p:nvPr/>
          </p:nvSpPr>
          <p:spPr>
            <a:xfrm>
              <a:off x="2363841"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3" name="Oval 282">
              <a:extLst>
                <a:ext uri="{FF2B5EF4-FFF2-40B4-BE49-F238E27FC236}">
                  <a16:creationId xmlns:a16="http://schemas.microsoft.com/office/drawing/2014/main" id="{C170B65F-3D9F-0D69-73EE-EF153E8DC964}"/>
                </a:ext>
              </a:extLst>
            </p:cNvPr>
            <p:cNvSpPr/>
            <p:nvPr/>
          </p:nvSpPr>
          <p:spPr>
            <a:xfrm>
              <a:off x="2593144"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4" name="Oval 283">
              <a:extLst>
                <a:ext uri="{FF2B5EF4-FFF2-40B4-BE49-F238E27FC236}">
                  <a16:creationId xmlns:a16="http://schemas.microsoft.com/office/drawing/2014/main" id="{C3A4C91E-C5D4-40BA-C7EA-83A4FB7C3E43}"/>
                </a:ext>
              </a:extLst>
            </p:cNvPr>
            <p:cNvSpPr/>
            <p:nvPr/>
          </p:nvSpPr>
          <p:spPr>
            <a:xfrm>
              <a:off x="2822448"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5" name="Oval 284">
              <a:extLst>
                <a:ext uri="{FF2B5EF4-FFF2-40B4-BE49-F238E27FC236}">
                  <a16:creationId xmlns:a16="http://schemas.microsoft.com/office/drawing/2014/main" id="{096A691E-5AFE-95A5-99D1-5E53171BEB91}"/>
                </a:ext>
              </a:extLst>
            </p:cNvPr>
            <p:cNvSpPr/>
            <p:nvPr/>
          </p:nvSpPr>
          <p:spPr>
            <a:xfrm>
              <a:off x="3051751"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86" name="Group 285">
            <a:extLst>
              <a:ext uri="{FF2B5EF4-FFF2-40B4-BE49-F238E27FC236}">
                <a16:creationId xmlns:a16="http://schemas.microsoft.com/office/drawing/2014/main" id="{41E04434-98A9-5CCF-5F67-B1136DF1B683}"/>
              </a:ext>
            </a:extLst>
          </p:cNvPr>
          <p:cNvGrpSpPr/>
          <p:nvPr/>
        </p:nvGrpSpPr>
        <p:grpSpPr>
          <a:xfrm>
            <a:off x="3185312" y="2350920"/>
            <a:ext cx="1414038" cy="191087"/>
            <a:chOff x="3386327" y="2017072"/>
            <a:chExt cx="1414038" cy="191087"/>
          </a:xfrm>
        </p:grpSpPr>
        <p:sp>
          <p:nvSpPr>
            <p:cNvPr id="287" name="DRAM">
              <a:extLst>
                <a:ext uri="{FF2B5EF4-FFF2-40B4-BE49-F238E27FC236}">
                  <a16:creationId xmlns:a16="http://schemas.microsoft.com/office/drawing/2014/main" id="{5C80A2B5-B64C-A3F0-B2E9-643764B7C188}"/>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288" name="Straight Connector 287">
              <a:extLst>
                <a:ext uri="{FF2B5EF4-FFF2-40B4-BE49-F238E27FC236}">
                  <a16:creationId xmlns:a16="http://schemas.microsoft.com/office/drawing/2014/main" id="{4E25ACFE-4602-3A75-551D-615C41A7A20D}"/>
                </a:ext>
              </a:extLst>
            </p:cNvPr>
            <p:cNvCxnSpPr>
              <a:cxnSpLocks/>
              <a:endCxn id="287"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289" name="Oval 288">
              <a:extLst>
                <a:ext uri="{FF2B5EF4-FFF2-40B4-BE49-F238E27FC236}">
                  <a16:creationId xmlns:a16="http://schemas.microsoft.com/office/drawing/2014/main" id="{1435732A-384B-BF54-7817-CFC26522B3DB}"/>
                </a:ext>
              </a:extLst>
            </p:cNvPr>
            <p:cNvSpPr/>
            <p:nvPr/>
          </p:nvSpPr>
          <p:spPr>
            <a:xfrm>
              <a:off x="3692066"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0" name="Oval 289">
              <a:extLst>
                <a:ext uri="{FF2B5EF4-FFF2-40B4-BE49-F238E27FC236}">
                  <a16:creationId xmlns:a16="http://schemas.microsoft.com/office/drawing/2014/main" id="{BC1D30A3-B202-3482-27EA-D1D86950AC92}"/>
                </a:ext>
              </a:extLst>
            </p:cNvPr>
            <p:cNvSpPr/>
            <p:nvPr/>
          </p:nvSpPr>
          <p:spPr>
            <a:xfrm>
              <a:off x="3921369"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1" name="Oval 290">
              <a:extLst>
                <a:ext uri="{FF2B5EF4-FFF2-40B4-BE49-F238E27FC236}">
                  <a16:creationId xmlns:a16="http://schemas.microsoft.com/office/drawing/2014/main" id="{BC551B06-4978-618A-DF4D-90C300541FD5}"/>
                </a:ext>
              </a:extLst>
            </p:cNvPr>
            <p:cNvSpPr/>
            <p:nvPr/>
          </p:nvSpPr>
          <p:spPr>
            <a:xfrm>
              <a:off x="4150672"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2" name="Oval 291">
              <a:extLst>
                <a:ext uri="{FF2B5EF4-FFF2-40B4-BE49-F238E27FC236}">
                  <a16:creationId xmlns:a16="http://schemas.microsoft.com/office/drawing/2014/main" id="{93459750-2AB3-AE71-EC96-277FF0E3A1AA}"/>
                </a:ext>
              </a:extLst>
            </p:cNvPr>
            <p:cNvSpPr/>
            <p:nvPr/>
          </p:nvSpPr>
          <p:spPr>
            <a:xfrm>
              <a:off x="4379976"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3" name="Oval 292">
              <a:extLst>
                <a:ext uri="{FF2B5EF4-FFF2-40B4-BE49-F238E27FC236}">
                  <a16:creationId xmlns:a16="http://schemas.microsoft.com/office/drawing/2014/main" id="{925605BB-32BB-C536-E210-5A4F49A05F8B}"/>
                </a:ext>
              </a:extLst>
            </p:cNvPr>
            <p:cNvSpPr/>
            <p:nvPr/>
          </p:nvSpPr>
          <p:spPr>
            <a:xfrm>
              <a:off x="4609279"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31" name="Group 330">
            <a:extLst>
              <a:ext uri="{FF2B5EF4-FFF2-40B4-BE49-F238E27FC236}">
                <a16:creationId xmlns:a16="http://schemas.microsoft.com/office/drawing/2014/main" id="{8B1B3ED4-45C8-77E4-07E9-3A3F07ED4419}"/>
              </a:ext>
            </a:extLst>
          </p:cNvPr>
          <p:cNvGrpSpPr/>
          <p:nvPr/>
        </p:nvGrpSpPr>
        <p:grpSpPr>
          <a:xfrm>
            <a:off x="1627784" y="1891128"/>
            <a:ext cx="1414038" cy="191087"/>
            <a:chOff x="1828799" y="2017072"/>
            <a:chExt cx="1414038" cy="191087"/>
          </a:xfrm>
        </p:grpSpPr>
        <p:sp>
          <p:nvSpPr>
            <p:cNvPr id="332" name="DRAM">
              <a:extLst>
                <a:ext uri="{FF2B5EF4-FFF2-40B4-BE49-F238E27FC236}">
                  <a16:creationId xmlns:a16="http://schemas.microsoft.com/office/drawing/2014/main" id="{7EE68B79-0BDF-D7EC-0D67-9F3EC025BF67}"/>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33" name="Straight Connector 332">
              <a:extLst>
                <a:ext uri="{FF2B5EF4-FFF2-40B4-BE49-F238E27FC236}">
                  <a16:creationId xmlns:a16="http://schemas.microsoft.com/office/drawing/2014/main" id="{FD072386-6453-5695-FF21-E665ECE2B147}"/>
                </a:ext>
              </a:extLst>
            </p:cNvPr>
            <p:cNvCxnSpPr>
              <a:cxnSpLocks/>
              <a:stCxn id="338" idx="6"/>
              <a:endCxn id="332"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34" name="Oval 333">
              <a:extLst>
                <a:ext uri="{FF2B5EF4-FFF2-40B4-BE49-F238E27FC236}">
                  <a16:creationId xmlns:a16="http://schemas.microsoft.com/office/drawing/2014/main" id="{DE527410-678A-8F73-2277-93FB261A64FC}"/>
                </a:ext>
              </a:extLst>
            </p:cNvPr>
            <p:cNvSpPr/>
            <p:nvPr/>
          </p:nvSpPr>
          <p:spPr>
            <a:xfrm>
              <a:off x="2134538"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5" name="Oval 334">
              <a:extLst>
                <a:ext uri="{FF2B5EF4-FFF2-40B4-BE49-F238E27FC236}">
                  <a16:creationId xmlns:a16="http://schemas.microsoft.com/office/drawing/2014/main" id="{4165B646-EF15-8011-5FF9-D7EF94F4730D}"/>
                </a:ext>
              </a:extLst>
            </p:cNvPr>
            <p:cNvSpPr/>
            <p:nvPr/>
          </p:nvSpPr>
          <p:spPr>
            <a:xfrm>
              <a:off x="2363841"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6" name="Oval 335">
              <a:extLst>
                <a:ext uri="{FF2B5EF4-FFF2-40B4-BE49-F238E27FC236}">
                  <a16:creationId xmlns:a16="http://schemas.microsoft.com/office/drawing/2014/main" id="{6BAFFE52-6A53-E9E5-D685-49ACE3B9B3D4}"/>
                </a:ext>
              </a:extLst>
            </p:cNvPr>
            <p:cNvSpPr/>
            <p:nvPr/>
          </p:nvSpPr>
          <p:spPr>
            <a:xfrm>
              <a:off x="2593144"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7" name="Oval 336">
              <a:extLst>
                <a:ext uri="{FF2B5EF4-FFF2-40B4-BE49-F238E27FC236}">
                  <a16:creationId xmlns:a16="http://schemas.microsoft.com/office/drawing/2014/main" id="{367AE665-AC83-E4C2-895C-3AFED95252A2}"/>
                </a:ext>
              </a:extLst>
            </p:cNvPr>
            <p:cNvSpPr/>
            <p:nvPr/>
          </p:nvSpPr>
          <p:spPr>
            <a:xfrm>
              <a:off x="2822448"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8" name="Oval 337">
              <a:extLst>
                <a:ext uri="{FF2B5EF4-FFF2-40B4-BE49-F238E27FC236}">
                  <a16:creationId xmlns:a16="http://schemas.microsoft.com/office/drawing/2014/main" id="{056A4AF3-4049-24A4-034B-CA7773F2FD6B}"/>
                </a:ext>
              </a:extLst>
            </p:cNvPr>
            <p:cNvSpPr/>
            <p:nvPr/>
          </p:nvSpPr>
          <p:spPr>
            <a:xfrm>
              <a:off x="3051751"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39" name="Group 338">
            <a:extLst>
              <a:ext uri="{FF2B5EF4-FFF2-40B4-BE49-F238E27FC236}">
                <a16:creationId xmlns:a16="http://schemas.microsoft.com/office/drawing/2014/main" id="{7C9806C2-E998-C6D7-C941-3AAE38E8871F}"/>
              </a:ext>
            </a:extLst>
          </p:cNvPr>
          <p:cNvGrpSpPr/>
          <p:nvPr/>
        </p:nvGrpSpPr>
        <p:grpSpPr>
          <a:xfrm>
            <a:off x="3185312" y="1891128"/>
            <a:ext cx="1414038" cy="191087"/>
            <a:chOff x="3386327" y="2017072"/>
            <a:chExt cx="1414038" cy="191087"/>
          </a:xfrm>
        </p:grpSpPr>
        <p:sp>
          <p:nvSpPr>
            <p:cNvPr id="340" name="DRAM">
              <a:extLst>
                <a:ext uri="{FF2B5EF4-FFF2-40B4-BE49-F238E27FC236}">
                  <a16:creationId xmlns:a16="http://schemas.microsoft.com/office/drawing/2014/main" id="{666118CA-BD9B-ED39-50D2-2826C0C1DDEF}"/>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41" name="Straight Connector 340">
              <a:extLst>
                <a:ext uri="{FF2B5EF4-FFF2-40B4-BE49-F238E27FC236}">
                  <a16:creationId xmlns:a16="http://schemas.microsoft.com/office/drawing/2014/main" id="{B91B5FC9-1342-3446-5B8E-2EA81024FA2B}"/>
                </a:ext>
              </a:extLst>
            </p:cNvPr>
            <p:cNvCxnSpPr>
              <a:cxnSpLocks/>
              <a:endCxn id="340"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42" name="Oval 341">
              <a:extLst>
                <a:ext uri="{FF2B5EF4-FFF2-40B4-BE49-F238E27FC236}">
                  <a16:creationId xmlns:a16="http://schemas.microsoft.com/office/drawing/2014/main" id="{73C07C20-BAA9-106B-CAE9-9B670868FB84}"/>
                </a:ext>
              </a:extLst>
            </p:cNvPr>
            <p:cNvSpPr/>
            <p:nvPr/>
          </p:nvSpPr>
          <p:spPr>
            <a:xfrm>
              <a:off x="3692066"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3" name="Oval 342">
              <a:extLst>
                <a:ext uri="{FF2B5EF4-FFF2-40B4-BE49-F238E27FC236}">
                  <a16:creationId xmlns:a16="http://schemas.microsoft.com/office/drawing/2014/main" id="{A83ADA2C-2FFC-48A3-D1D4-3F90792E1436}"/>
                </a:ext>
              </a:extLst>
            </p:cNvPr>
            <p:cNvSpPr/>
            <p:nvPr/>
          </p:nvSpPr>
          <p:spPr>
            <a:xfrm>
              <a:off x="3921369"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4" name="Oval 343">
              <a:extLst>
                <a:ext uri="{FF2B5EF4-FFF2-40B4-BE49-F238E27FC236}">
                  <a16:creationId xmlns:a16="http://schemas.microsoft.com/office/drawing/2014/main" id="{BF7A768D-6FA9-0465-95A7-C9FB7B87651F}"/>
                </a:ext>
              </a:extLst>
            </p:cNvPr>
            <p:cNvSpPr/>
            <p:nvPr/>
          </p:nvSpPr>
          <p:spPr>
            <a:xfrm>
              <a:off x="4150672"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5" name="Oval 344">
              <a:extLst>
                <a:ext uri="{FF2B5EF4-FFF2-40B4-BE49-F238E27FC236}">
                  <a16:creationId xmlns:a16="http://schemas.microsoft.com/office/drawing/2014/main" id="{99EEC3A4-7F24-BE05-0468-A22B85ECC12F}"/>
                </a:ext>
              </a:extLst>
            </p:cNvPr>
            <p:cNvSpPr/>
            <p:nvPr/>
          </p:nvSpPr>
          <p:spPr>
            <a:xfrm>
              <a:off x="4379976"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6" name="Oval 345">
              <a:extLst>
                <a:ext uri="{FF2B5EF4-FFF2-40B4-BE49-F238E27FC236}">
                  <a16:creationId xmlns:a16="http://schemas.microsoft.com/office/drawing/2014/main" id="{CDE2C779-A438-CB1E-9EF5-1CE337FDB528}"/>
                </a:ext>
              </a:extLst>
            </p:cNvPr>
            <p:cNvSpPr/>
            <p:nvPr/>
          </p:nvSpPr>
          <p:spPr>
            <a:xfrm>
              <a:off x="4609279" y="2017072"/>
              <a:ext cx="191086" cy="191086"/>
            </a:xfrm>
            <a:prstGeom prst="ellipse">
              <a:avLst/>
            </a:prstGeom>
            <a:solidFill>
              <a:srgbClr val="1A82C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63" name="Group 362">
            <a:extLst>
              <a:ext uri="{FF2B5EF4-FFF2-40B4-BE49-F238E27FC236}">
                <a16:creationId xmlns:a16="http://schemas.microsoft.com/office/drawing/2014/main" id="{03D2156D-53C1-3291-762A-E3E769A325C9}"/>
              </a:ext>
            </a:extLst>
          </p:cNvPr>
          <p:cNvGrpSpPr/>
          <p:nvPr/>
        </p:nvGrpSpPr>
        <p:grpSpPr>
          <a:xfrm>
            <a:off x="1627784" y="2120734"/>
            <a:ext cx="1414038" cy="191087"/>
            <a:chOff x="1828799" y="2017072"/>
            <a:chExt cx="1414038" cy="191087"/>
          </a:xfrm>
        </p:grpSpPr>
        <p:sp>
          <p:nvSpPr>
            <p:cNvPr id="364" name="DRAM">
              <a:extLst>
                <a:ext uri="{FF2B5EF4-FFF2-40B4-BE49-F238E27FC236}">
                  <a16:creationId xmlns:a16="http://schemas.microsoft.com/office/drawing/2014/main" id="{A33476AE-7D06-4E1D-1B7D-97E59F879668}"/>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65" name="Straight Connector 364">
              <a:extLst>
                <a:ext uri="{FF2B5EF4-FFF2-40B4-BE49-F238E27FC236}">
                  <a16:creationId xmlns:a16="http://schemas.microsoft.com/office/drawing/2014/main" id="{1EF0EBBB-D2DF-53FC-DAC4-10D3F8354D02}"/>
                </a:ext>
              </a:extLst>
            </p:cNvPr>
            <p:cNvCxnSpPr>
              <a:cxnSpLocks/>
              <a:stCxn id="370" idx="6"/>
              <a:endCxn id="364"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66" name="Oval 365">
              <a:extLst>
                <a:ext uri="{FF2B5EF4-FFF2-40B4-BE49-F238E27FC236}">
                  <a16:creationId xmlns:a16="http://schemas.microsoft.com/office/drawing/2014/main" id="{BB3EAAC7-A09E-3CDA-3AE9-710BB8289FF7}"/>
                </a:ext>
              </a:extLst>
            </p:cNvPr>
            <p:cNvSpPr/>
            <p:nvPr/>
          </p:nvSpPr>
          <p:spPr>
            <a:xfrm>
              <a:off x="2134538"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7" name="Oval 366">
              <a:extLst>
                <a:ext uri="{FF2B5EF4-FFF2-40B4-BE49-F238E27FC236}">
                  <a16:creationId xmlns:a16="http://schemas.microsoft.com/office/drawing/2014/main" id="{6632B356-D188-8AAB-A0D4-C288F31747E5}"/>
                </a:ext>
              </a:extLst>
            </p:cNvPr>
            <p:cNvSpPr/>
            <p:nvPr/>
          </p:nvSpPr>
          <p:spPr>
            <a:xfrm>
              <a:off x="2363841"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8" name="Oval 367">
              <a:extLst>
                <a:ext uri="{FF2B5EF4-FFF2-40B4-BE49-F238E27FC236}">
                  <a16:creationId xmlns:a16="http://schemas.microsoft.com/office/drawing/2014/main" id="{60B64B00-9738-5F63-2EE8-20C8ABAC0D89}"/>
                </a:ext>
              </a:extLst>
            </p:cNvPr>
            <p:cNvSpPr/>
            <p:nvPr/>
          </p:nvSpPr>
          <p:spPr>
            <a:xfrm>
              <a:off x="2593144"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9" name="Oval 368">
              <a:extLst>
                <a:ext uri="{FF2B5EF4-FFF2-40B4-BE49-F238E27FC236}">
                  <a16:creationId xmlns:a16="http://schemas.microsoft.com/office/drawing/2014/main" id="{C95BA703-DAF0-035F-9AB1-4BF32675062B}"/>
                </a:ext>
              </a:extLst>
            </p:cNvPr>
            <p:cNvSpPr/>
            <p:nvPr/>
          </p:nvSpPr>
          <p:spPr>
            <a:xfrm>
              <a:off x="2822448"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0" name="Oval 369">
              <a:extLst>
                <a:ext uri="{FF2B5EF4-FFF2-40B4-BE49-F238E27FC236}">
                  <a16:creationId xmlns:a16="http://schemas.microsoft.com/office/drawing/2014/main" id="{28A21BD4-37FE-E7C7-123C-CCE1B237055E}"/>
                </a:ext>
              </a:extLst>
            </p:cNvPr>
            <p:cNvSpPr/>
            <p:nvPr/>
          </p:nvSpPr>
          <p:spPr>
            <a:xfrm>
              <a:off x="3051751"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71" name="Group 370">
            <a:extLst>
              <a:ext uri="{FF2B5EF4-FFF2-40B4-BE49-F238E27FC236}">
                <a16:creationId xmlns:a16="http://schemas.microsoft.com/office/drawing/2014/main" id="{6DB68126-E3CB-0E33-EA5A-3A5D6B094E52}"/>
              </a:ext>
            </a:extLst>
          </p:cNvPr>
          <p:cNvGrpSpPr/>
          <p:nvPr/>
        </p:nvGrpSpPr>
        <p:grpSpPr>
          <a:xfrm>
            <a:off x="3185312" y="2120734"/>
            <a:ext cx="1414038" cy="191087"/>
            <a:chOff x="3386327" y="2017072"/>
            <a:chExt cx="1414038" cy="191087"/>
          </a:xfrm>
        </p:grpSpPr>
        <p:sp>
          <p:nvSpPr>
            <p:cNvPr id="372" name="DRAM">
              <a:extLst>
                <a:ext uri="{FF2B5EF4-FFF2-40B4-BE49-F238E27FC236}">
                  <a16:creationId xmlns:a16="http://schemas.microsoft.com/office/drawing/2014/main" id="{29A80598-D0EC-5775-86EE-43E2E1FB6CEF}"/>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73" name="Straight Connector 372">
              <a:extLst>
                <a:ext uri="{FF2B5EF4-FFF2-40B4-BE49-F238E27FC236}">
                  <a16:creationId xmlns:a16="http://schemas.microsoft.com/office/drawing/2014/main" id="{F42B0436-F9FD-8CDF-CCD5-78F4C72F1BF6}"/>
                </a:ext>
              </a:extLst>
            </p:cNvPr>
            <p:cNvCxnSpPr>
              <a:cxnSpLocks/>
              <a:endCxn id="372"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74" name="Oval 373">
              <a:extLst>
                <a:ext uri="{FF2B5EF4-FFF2-40B4-BE49-F238E27FC236}">
                  <a16:creationId xmlns:a16="http://schemas.microsoft.com/office/drawing/2014/main" id="{895AA001-B87F-4D73-257A-892D7F7E91E2}"/>
                </a:ext>
              </a:extLst>
            </p:cNvPr>
            <p:cNvSpPr/>
            <p:nvPr/>
          </p:nvSpPr>
          <p:spPr>
            <a:xfrm>
              <a:off x="3692066"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5" name="Oval 374">
              <a:extLst>
                <a:ext uri="{FF2B5EF4-FFF2-40B4-BE49-F238E27FC236}">
                  <a16:creationId xmlns:a16="http://schemas.microsoft.com/office/drawing/2014/main" id="{EC220833-140A-6751-410A-E409792A18A0}"/>
                </a:ext>
              </a:extLst>
            </p:cNvPr>
            <p:cNvSpPr/>
            <p:nvPr/>
          </p:nvSpPr>
          <p:spPr>
            <a:xfrm>
              <a:off x="3921369"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6" name="Oval 375">
              <a:extLst>
                <a:ext uri="{FF2B5EF4-FFF2-40B4-BE49-F238E27FC236}">
                  <a16:creationId xmlns:a16="http://schemas.microsoft.com/office/drawing/2014/main" id="{EBBCDD01-3E41-9C17-E672-F4EDE43F9363}"/>
                </a:ext>
              </a:extLst>
            </p:cNvPr>
            <p:cNvSpPr/>
            <p:nvPr/>
          </p:nvSpPr>
          <p:spPr>
            <a:xfrm>
              <a:off x="4150672"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7" name="Oval 376">
              <a:extLst>
                <a:ext uri="{FF2B5EF4-FFF2-40B4-BE49-F238E27FC236}">
                  <a16:creationId xmlns:a16="http://schemas.microsoft.com/office/drawing/2014/main" id="{99CA265E-A624-86F0-8FB0-C8DDE9CA6C8E}"/>
                </a:ext>
              </a:extLst>
            </p:cNvPr>
            <p:cNvSpPr/>
            <p:nvPr/>
          </p:nvSpPr>
          <p:spPr>
            <a:xfrm>
              <a:off x="4379976"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8" name="Oval 377">
              <a:extLst>
                <a:ext uri="{FF2B5EF4-FFF2-40B4-BE49-F238E27FC236}">
                  <a16:creationId xmlns:a16="http://schemas.microsoft.com/office/drawing/2014/main" id="{3ABCE4AB-361A-42F9-B07B-7AFD362BF2E2}"/>
                </a:ext>
              </a:extLst>
            </p:cNvPr>
            <p:cNvSpPr/>
            <p:nvPr/>
          </p:nvSpPr>
          <p:spPr>
            <a:xfrm>
              <a:off x="4609279"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sp>
        <p:nvSpPr>
          <p:cNvPr id="330" name="TextBox 329">
            <a:extLst>
              <a:ext uri="{FF2B5EF4-FFF2-40B4-BE49-F238E27FC236}">
                <a16:creationId xmlns:a16="http://schemas.microsoft.com/office/drawing/2014/main" id="{170B0079-999B-634A-50ED-EC07C4B48580}"/>
              </a:ext>
            </a:extLst>
          </p:cNvPr>
          <p:cNvSpPr txBox="1"/>
          <p:nvPr/>
        </p:nvSpPr>
        <p:spPr>
          <a:xfrm>
            <a:off x="4310776" y="1052317"/>
            <a:ext cx="4305183" cy="457200"/>
          </a:xfrm>
          <a:prstGeom prst="rect">
            <a:avLst/>
          </a:prstGeom>
          <a:noFill/>
        </p:spPr>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mn-cs"/>
              </a:rPr>
              <a:t>segmented global wordline</a:t>
            </a:r>
          </a:p>
        </p:txBody>
      </p:sp>
      <p:sp>
        <p:nvSpPr>
          <p:cNvPr id="320" name="Rectangle 319">
            <a:extLst>
              <a:ext uri="{FF2B5EF4-FFF2-40B4-BE49-F238E27FC236}">
                <a16:creationId xmlns:a16="http://schemas.microsoft.com/office/drawing/2014/main" id="{44C2EA2F-00A4-DCDF-747B-A44DEA526E5E}"/>
              </a:ext>
            </a:extLst>
          </p:cNvPr>
          <p:cNvSpPr/>
          <p:nvPr/>
        </p:nvSpPr>
        <p:spPr>
          <a:xfrm>
            <a:off x="-14722" y="3568396"/>
            <a:ext cx="9143999" cy="461665"/>
          </a:xfrm>
          <a:prstGeom prst="rect">
            <a:avLst/>
          </a:prstGeom>
          <a:noFill/>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black"/>
                </a:solidFill>
                <a:latin typeface="Avenir Next" panose="020B0503020202020204" pitchFamily="34" charset="0"/>
                <a:cs typeface="Gill Sans MT"/>
              </a:rPr>
              <a:t>Use f</a:t>
            </a:r>
            <a:r>
              <a:rPr kumimoji="0" lang="en-US" sz="2400" b="1" i="0" u="none" strike="noStrike" kern="1200" cap="none" spc="0" normalizeH="0" baseline="0" noProof="0" dirty="0" err="1">
                <a:ln>
                  <a:noFill/>
                </a:ln>
                <a:solidFill>
                  <a:prstClr val="black"/>
                </a:solidFill>
                <a:effectLst/>
                <a:uLnTx/>
                <a:uFillTx/>
                <a:latin typeface="Avenir Next" panose="020B0503020202020204" pitchFamily="34" charset="0"/>
                <a:ea typeface="+mn-ea"/>
                <a:cs typeface="Gill Sans MT"/>
              </a:rPr>
              <a:t>ine</a:t>
            </a:r>
            <a:r>
              <a:rPr kumimoji="0" lang="en-US" sz="2400" b="1" i="0" u="none" strike="noStrike" kern="1200" cap="none" spc="0" normalizeH="0" baseline="0" noProof="0" dirty="0">
                <a:ln>
                  <a:noFill/>
                </a:ln>
                <a:solidFill>
                  <a:prstClr val="black"/>
                </a:solidFill>
                <a:effectLst/>
                <a:uLnTx/>
                <a:uFillTx/>
                <a:latin typeface="Avenir Next" panose="020B0503020202020204" pitchFamily="34" charset="0"/>
                <a:ea typeface="+mn-ea"/>
                <a:cs typeface="Gill Sans MT"/>
              </a:rPr>
              <a:t>-grained DRAM for processing-using-DRAM: </a:t>
            </a:r>
          </a:p>
        </p:txBody>
      </p:sp>
      <p:grpSp>
        <p:nvGrpSpPr>
          <p:cNvPr id="2" name="Group 1">
            <a:extLst>
              <a:ext uri="{FF2B5EF4-FFF2-40B4-BE49-F238E27FC236}">
                <a16:creationId xmlns:a16="http://schemas.microsoft.com/office/drawing/2014/main" id="{CA353D25-7C61-28E5-1100-1CC7B4D8880D}"/>
              </a:ext>
            </a:extLst>
          </p:cNvPr>
          <p:cNvGrpSpPr/>
          <p:nvPr/>
        </p:nvGrpSpPr>
        <p:grpSpPr>
          <a:xfrm>
            <a:off x="7530" y="3929127"/>
            <a:ext cx="9470110" cy="1612035"/>
            <a:chOff x="549218" y="3454216"/>
            <a:chExt cx="8426174" cy="1627778"/>
          </a:xfrm>
        </p:grpSpPr>
        <p:sp>
          <p:nvSpPr>
            <p:cNvPr id="3" name="TextBox 2">
              <a:extLst>
                <a:ext uri="{FF2B5EF4-FFF2-40B4-BE49-F238E27FC236}">
                  <a16:creationId xmlns:a16="http://schemas.microsoft.com/office/drawing/2014/main" id="{411F4A0B-A23D-C33A-7950-12FA9B0D025F}"/>
                </a:ext>
              </a:extLst>
            </p:cNvPr>
            <p:cNvSpPr txBox="1"/>
            <p:nvPr/>
          </p:nvSpPr>
          <p:spPr>
            <a:xfrm>
              <a:off x="549218" y="3454216"/>
              <a:ext cx="474011"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1</a:t>
              </a:r>
            </a:p>
          </p:txBody>
        </p:sp>
        <p:sp>
          <p:nvSpPr>
            <p:cNvPr id="5" name="TextBox 4">
              <a:extLst>
                <a:ext uri="{FF2B5EF4-FFF2-40B4-BE49-F238E27FC236}">
                  <a16:creationId xmlns:a16="http://schemas.microsoft.com/office/drawing/2014/main" id="{348D7EEB-F02B-39FC-5EC9-DAEF6ABE8039}"/>
                </a:ext>
              </a:extLst>
            </p:cNvPr>
            <p:cNvSpPr txBox="1"/>
            <p:nvPr/>
          </p:nvSpPr>
          <p:spPr>
            <a:xfrm>
              <a:off x="974390" y="3528082"/>
              <a:ext cx="8001002" cy="155391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Improves SIMD utilization </a:t>
              </a:r>
              <a:endParaRPr kumimoji="0" lang="en-US" sz="2200" b="0"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for a single PUD operation, only access the DRAM mats with target data</a:t>
              </a: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for multiple PUD operations, execute independent operations concurrently</a:t>
              </a:r>
              <a:b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b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 </a:t>
              </a:r>
              <a:r>
                <a:rPr kumimoji="0" lang="en-US" sz="18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multiple instruction, multiple data (MIMD) execution model </a:t>
              </a:r>
            </a:p>
            <a:p>
              <a:pPr marL="342900" marR="0" lvl="0" indent="-342900" algn="l" defTabSz="914400" rtl="0" eaLnBrk="1" fontAlgn="auto" latinLnBrk="0" hangingPunct="1">
                <a:lnSpc>
                  <a:spcPct val="100000"/>
                </a:lnSpc>
                <a:spcBef>
                  <a:spcPts val="0"/>
                </a:spcBef>
                <a:spcAft>
                  <a:spcPts val="0"/>
                </a:spcAft>
                <a:buClrTx/>
                <a:buSzTx/>
                <a:buFontTx/>
                <a:buChar char="-"/>
                <a:tabLst/>
                <a:defRPr/>
              </a:pPr>
              <a:endParaRPr kumimoji="0" lang="en-US" sz="18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endParaRPr>
            </a:p>
          </p:txBody>
        </p:sp>
      </p:grpSp>
      <p:grpSp>
        <p:nvGrpSpPr>
          <p:cNvPr id="222" name="Group 221">
            <a:extLst>
              <a:ext uri="{FF2B5EF4-FFF2-40B4-BE49-F238E27FC236}">
                <a16:creationId xmlns:a16="http://schemas.microsoft.com/office/drawing/2014/main" id="{CA463EB3-29EF-E48C-7F93-8A36AAAFF4CC}"/>
              </a:ext>
            </a:extLst>
          </p:cNvPr>
          <p:cNvGrpSpPr/>
          <p:nvPr/>
        </p:nvGrpSpPr>
        <p:grpSpPr>
          <a:xfrm>
            <a:off x="5052233" y="1671022"/>
            <a:ext cx="2665827" cy="1402792"/>
            <a:chOff x="2134538" y="2243328"/>
            <a:chExt cx="2665827" cy="1490472"/>
          </a:xfrm>
        </p:grpSpPr>
        <p:grpSp>
          <p:nvGrpSpPr>
            <p:cNvPr id="233" name="Group 232">
              <a:extLst>
                <a:ext uri="{FF2B5EF4-FFF2-40B4-BE49-F238E27FC236}">
                  <a16:creationId xmlns:a16="http://schemas.microsoft.com/office/drawing/2014/main" id="{EC7A130A-037A-B46D-37B2-1B1AA2CBB091}"/>
                </a:ext>
              </a:extLst>
            </p:cNvPr>
            <p:cNvGrpSpPr/>
            <p:nvPr/>
          </p:nvGrpSpPr>
          <p:grpSpPr>
            <a:xfrm>
              <a:off x="2134538" y="2243328"/>
              <a:ext cx="1108299" cy="1490472"/>
              <a:chOff x="2134538" y="2243328"/>
              <a:chExt cx="1108299" cy="1490472"/>
            </a:xfrm>
          </p:grpSpPr>
          <p:grpSp>
            <p:nvGrpSpPr>
              <p:cNvPr id="247" name="Group 246">
                <a:extLst>
                  <a:ext uri="{FF2B5EF4-FFF2-40B4-BE49-F238E27FC236}">
                    <a16:creationId xmlns:a16="http://schemas.microsoft.com/office/drawing/2014/main" id="{86C16793-43EB-366C-EFA8-7054F8644B1C}"/>
                  </a:ext>
                </a:extLst>
              </p:cNvPr>
              <p:cNvGrpSpPr/>
              <p:nvPr/>
            </p:nvGrpSpPr>
            <p:grpSpPr>
              <a:xfrm>
                <a:off x="2134538" y="3504497"/>
                <a:ext cx="1108299" cy="229303"/>
                <a:chOff x="5486400" y="3962400"/>
                <a:chExt cx="2209800" cy="457200"/>
              </a:xfrm>
            </p:grpSpPr>
            <p:sp>
              <p:nvSpPr>
                <p:cNvPr id="294" name="DRAM">
                  <a:extLst>
                    <a:ext uri="{FF2B5EF4-FFF2-40B4-BE49-F238E27FC236}">
                      <a16:creationId xmlns:a16="http://schemas.microsoft.com/office/drawing/2014/main" id="{1A473BC3-230D-0F94-13FC-E75C927123C2}"/>
                    </a:ext>
                  </a:extLst>
                </p:cNvPr>
                <p:cNvSpPr/>
                <p:nvPr/>
              </p:nvSpPr>
              <p:spPr>
                <a:xfrm>
                  <a:off x="54864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5" name="DRAM">
                  <a:extLst>
                    <a:ext uri="{FF2B5EF4-FFF2-40B4-BE49-F238E27FC236}">
                      <a16:creationId xmlns:a16="http://schemas.microsoft.com/office/drawing/2014/main" id="{439924DB-28CB-D5E3-4874-3D9B78DA362B}"/>
                    </a:ext>
                  </a:extLst>
                </p:cNvPr>
                <p:cNvSpPr/>
                <p:nvPr/>
              </p:nvSpPr>
              <p:spPr>
                <a:xfrm>
                  <a:off x="59436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6" name="DRAM">
                  <a:extLst>
                    <a:ext uri="{FF2B5EF4-FFF2-40B4-BE49-F238E27FC236}">
                      <a16:creationId xmlns:a16="http://schemas.microsoft.com/office/drawing/2014/main" id="{5250AA90-06BB-85A5-1A59-2A63CDB5501C}"/>
                    </a:ext>
                  </a:extLst>
                </p:cNvPr>
                <p:cNvSpPr/>
                <p:nvPr/>
              </p:nvSpPr>
              <p:spPr>
                <a:xfrm>
                  <a:off x="64008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7" name="DRAM">
                  <a:extLst>
                    <a:ext uri="{FF2B5EF4-FFF2-40B4-BE49-F238E27FC236}">
                      <a16:creationId xmlns:a16="http://schemas.microsoft.com/office/drawing/2014/main" id="{B9E1949F-7857-10B1-89E6-61D6FFA00C56}"/>
                    </a:ext>
                  </a:extLst>
                </p:cNvPr>
                <p:cNvSpPr/>
                <p:nvPr/>
              </p:nvSpPr>
              <p:spPr>
                <a:xfrm>
                  <a:off x="68580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8" name="DRAM">
                  <a:extLst>
                    <a:ext uri="{FF2B5EF4-FFF2-40B4-BE49-F238E27FC236}">
                      <a16:creationId xmlns:a16="http://schemas.microsoft.com/office/drawing/2014/main" id="{40B46F78-EB64-C5A8-EDC2-AE4B4E98061B}"/>
                    </a:ext>
                  </a:extLst>
                </p:cNvPr>
                <p:cNvSpPr/>
                <p:nvPr/>
              </p:nvSpPr>
              <p:spPr>
                <a:xfrm>
                  <a:off x="73152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48" name="Group 247">
                <a:extLst>
                  <a:ext uri="{FF2B5EF4-FFF2-40B4-BE49-F238E27FC236}">
                    <a16:creationId xmlns:a16="http://schemas.microsoft.com/office/drawing/2014/main" id="{7057E7EF-43F8-7654-6627-4F946840DC10}"/>
                  </a:ext>
                </a:extLst>
              </p:cNvPr>
              <p:cNvGrpSpPr/>
              <p:nvPr/>
            </p:nvGrpSpPr>
            <p:grpSpPr>
              <a:xfrm>
                <a:off x="2230081" y="2243328"/>
                <a:ext cx="917213" cy="1261169"/>
                <a:chOff x="5676900" y="990600"/>
                <a:chExt cx="1828800" cy="2971800"/>
              </a:xfrm>
            </p:grpSpPr>
            <p:cxnSp>
              <p:nvCxnSpPr>
                <p:cNvPr id="249" name="Straight Connector 248">
                  <a:extLst>
                    <a:ext uri="{FF2B5EF4-FFF2-40B4-BE49-F238E27FC236}">
                      <a16:creationId xmlns:a16="http://schemas.microsoft.com/office/drawing/2014/main" id="{4E3D9DA7-DA56-F5C5-AA92-E3DABA7CBFC9}"/>
                    </a:ext>
                  </a:extLst>
                </p:cNvPr>
                <p:cNvCxnSpPr>
                  <a:cxnSpLocks/>
                  <a:endCxn id="294" idx="0"/>
                </p:cNvCxnSpPr>
                <p:nvPr/>
              </p:nvCxnSpPr>
              <p:spPr>
                <a:xfrm>
                  <a:off x="56769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87422FE9-DC21-1578-91C9-76BC15C38F3D}"/>
                    </a:ext>
                  </a:extLst>
                </p:cNvPr>
                <p:cNvCxnSpPr>
                  <a:cxnSpLocks/>
                  <a:endCxn id="296" idx="0"/>
                </p:cNvCxnSpPr>
                <p:nvPr/>
              </p:nvCxnSpPr>
              <p:spPr>
                <a:xfrm>
                  <a:off x="6591299"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D5027420-D0C9-ECBF-8512-1D07632A9527}"/>
                    </a:ext>
                  </a:extLst>
                </p:cNvPr>
                <p:cNvCxnSpPr>
                  <a:cxnSpLocks/>
                  <a:endCxn id="297" idx="0"/>
                </p:cNvCxnSpPr>
                <p:nvPr/>
              </p:nvCxnSpPr>
              <p:spPr>
                <a:xfrm>
                  <a:off x="70485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79C66344-C314-5963-7623-2D57BE747A69}"/>
                    </a:ext>
                  </a:extLst>
                </p:cNvPr>
                <p:cNvCxnSpPr>
                  <a:cxnSpLocks/>
                  <a:endCxn id="298" idx="0"/>
                </p:cNvCxnSpPr>
                <p:nvPr/>
              </p:nvCxnSpPr>
              <p:spPr>
                <a:xfrm>
                  <a:off x="75057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A7B4DE0-7B2C-05F7-7F68-0BB48BD09599}"/>
                    </a:ext>
                  </a:extLst>
                </p:cNvPr>
                <p:cNvCxnSpPr>
                  <a:cxnSpLocks/>
                  <a:endCxn id="295" idx="0"/>
                </p:cNvCxnSpPr>
                <p:nvPr/>
              </p:nvCxnSpPr>
              <p:spPr>
                <a:xfrm>
                  <a:off x="61341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grpSp>
        </p:grpSp>
        <p:grpSp>
          <p:nvGrpSpPr>
            <p:cNvPr id="234" name="Group 233">
              <a:extLst>
                <a:ext uri="{FF2B5EF4-FFF2-40B4-BE49-F238E27FC236}">
                  <a16:creationId xmlns:a16="http://schemas.microsoft.com/office/drawing/2014/main" id="{30BAA28D-3E8F-EE0D-ECD3-1B91698ECA9A}"/>
                </a:ext>
              </a:extLst>
            </p:cNvPr>
            <p:cNvGrpSpPr/>
            <p:nvPr/>
          </p:nvGrpSpPr>
          <p:grpSpPr>
            <a:xfrm>
              <a:off x="3692066" y="2243328"/>
              <a:ext cx="1108299" cy="1490472"/>
              <a:chOff x="3692066" y="2243328"/>
              <a:chExt cx="1108299" cy="1490472"/>
            </a:xfrm>
          </p:grpSpPr>
          <p:grpSp>
            <p:nvGrpSpPr>
              <p:cNvPr id="235" name="Group 234">
                <a:extLst>
                  <a:ext uri="{FF2B5EF4-FFF2-40B4-BE49-F238E27FC236}">
                    <a16:creationId xmlns:a16="http://schemas.microsoft.com/office/drawing/2014/main" id="{5FBC66E6-15E8-6588-43F1-BCE0278680C6}"/>
                  </a:ext>
                </a:extLst>
              </p:cNvPr>
              <p:cNvGrpSpPr/>
              <p:nvPr/>
            </p:nvGrpSpPr>
            <p:grpSpPr>
              <a:xfrm>
                <a:off x="3692066" y="3504497"/>
                <a:ext cx="1108299" cy="229303"/>
                <a:chOff x="5486400" y="3962400"/>
                <a:chExt cx="2209800" cy="457200"/>
              </a:xfrm>
            </p:grpSpPr>
            <p:sp>
              <p:nvSpPr>
                <p:cNvPr id="242" name="DRAM">
                  <a:extLst>
                    <a:ext uri="{FF2B5EF4-FFF2-40B4-BE49-F238E27FC236}">
                      <a16:creationId xmlns:a16="http://schemas.microsoft.com/office/drawing/2014/main" id="{BF5F35A0-1A2B-7251-383C-8B634052D258}"/>
                    </a:ext>
                  </a:extLst>
                </p:cNvPr>
                <p:cNvSpPr/>
                <p:nvPr/>
              </p:nvSpPr>
              <p:spPr>
                <a:xfrm>
                  <a:off x="54864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3" name="DRAM">
                  <a:extLst>
                    <a:ext uri="{FF2B5EF4-FFF2-40B4-BE49-F238E27FC236}">
                      <a16:creationId xmlns:a16="http://schemas.microsoft.com/office/drawing/2014/main" id="{2273CB65-5AA7-735F-EA55-294094F5E9A0}"/>
                    </a:ext>
                  </a:extLst>
                </p:cNvPr>
                <p:cNvSpPr/>
                <p:nvPr/>
              </p:nvSpPr>
              <p:spPr>
                <a:xfrm>
                  <a:off x="59436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4" name="DRAM">
                  <a:extLst>
                    <a:ext uri="{FF2B5EF4-FFF2-40B4-BE49-F238E27FC236}">
                      <a16:creationId xmlns:a16="http://schemas.microsoft.com/office/drawing/2014/main" id="{C473BE62-F99E-2D40-AAEF-5CB59B563C17}"/>
                    </a:ext>
                  </a:extLst>
                </p:cNvPr>
                <p:cNvSpPr/>
                <p:nvPr/>
              </p:nvSpPr>
              <p:spPr>
                <a:xfrm>
                  <a:off x="64008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5" name="DRAM">
                  <a:extLst>
                    <a:ext uri="{FF2B5EF4-FFF2-40B4-BE49-F238E27FC236}">
                      <a16:creationId xmlns:a16="http://schemas.microsoft.com/office/drawing/2014/main" id="{CBE5B55C-7FEE-A218-3860-3CC2DE2503C7}"/>
                    </a:ext>
                  </a:extLst>
                </p:cNvPr>
                <p:cNvSpPr/>
                <p:nvPr/>
              </p:nvSpPr>
              <p:spPr>
                <a:xfrm>
                  <a:off x="68580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6" name="DRAM">
                  <a:extLst>
                    <a:ext uri="{FF2B5EF4-FFF2-40B4-BE49-F238E27FC236}">
                      <a16:creationId xmlns:a16="http://schemas.microsoft.com/office/drawing/2014/main" id="{73F9D1E2-32BA-60C3-99C7-5FFFD95888CC}"/>
                    </a:ext>
                  </a:extLst>
                </p:cNvPr>
                <p:cNvSpPr/>
                <p:nvPr/>
              </p:nvSpPr>
              <p:spPr>
                <a:xfrm>
                  <a:off x="73152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36" name="Group 235">
                <a:extLst>
                  <a:ext uri="{FF2B5EF4-FFF2-40B4-BE49-F238E27FC236}">
                    <a16:creationId xmlns:a16="http://schemas.microsoft.com/office/drawing/2014/main" id="{4FF58F55-3F67-9C44-5204-8415974B2223}"/>
                  </a:ext>
                </a:extLst>
              </p:cNvPr>
              <p:cNvGrpSpPr/>
              <p:nvPr/>
            </p:nvGrpSpPr>
            <p:grpSpPr>
              <a:xfrm>
                <a:off x="3787609" y="2243328"/>
                <a:ext cx="917213" cy="1261169"/>
                <a:chOff x="5676900" y="990600"/>
                <a:chExt cx="1828800" cy="2971800"/>
              </a:xfrm>
            </p:grpSpPr>
            <p:cxnSp>
              <p:nvCxnSpPr>
                <p:cNvPr id="237" name="Straight Connector 236">
                  <a:extLst>
                    <a:ext uri="{FF2B5EF4-FFF2-40B4-BE49-F238E27FC236}">
                      <a16:creationId xmlns:a16="http://schemas.microsoft.com/office/drawing/2014/main" id="{4E1667B0-A512-1DC7-393B-7E07CFCB0351}"/>
                    </a:ext>
                  </a:extLst>
                </p:cNvPr>
                <p:cNvCxnSpPr>
                  <a:cxnSpLocks/>
                  <a:endCxn id="242" idx="0"/>
                </p:cNvCxnSpPr>
                <p:nvPr/>
              </p:nvCxnSpPr>
              <p:spPr>
                <a:xfrm>
                  <a:off x="56769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5E78D5D0-708A-43ED-F3EB-1F55953360E5}"/>
                    </a:ext>
                  </a:extLst>
                </p:cNvPr>
                <p:cNvCxnSpPr>
                  <a:cxnSpLocks/>
                  <a:endCxn id="244" idx="0"/>
                </p:cNvCxnSpPr>
                <p:nvPr/>
              </p:nvCxnSpPr>
              <p:spPr>
                <a:xfrm>
                  <a:off x="65913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65DEDC74-64DA-96EF-57D4-0743E79A567B}"/>
                    </a:ext>
                  </a:extLst>
                </p:cNvPr>
                <p:cNvCxnSpPr>
                  <a:cxnSpLocks/>
                  <a:endCxn id="245" idx="0"/>
                </p:cNvCxnSpPr>
                <p:nvPr/>
              </p:nvCxnSpPr>
              <p:spPr>
                <a:xfrm>
                  <a:off x="70485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92EBAB71-455D-A06D-51F8-8036B96C052A}"/>
                    </a:ext>
                  </a:extLst>
                </p:cNvPr>
                <p:cNvCxnSpPr>
                  <a:cxnSpLocks/>
                  <a:endCxn id="246" idx="0"/>
                </p:cNvCxnSpPr>
                <p:nvPr/>
              </p:nvCxnSpPr>
              <p:spPr>
                <a:xfrm>
                  <a:off x="75057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0F71D95D-86A7-96EE-10CC-AD438161307B}"/>
                    </a:ext>
                  </a:extLst>
                </p:cNvPr>
                <p:cNvCxnSpPr>
                  <a:cxnSpLocks/>
                  <a:endCxn id="243" idx="0"/>
                </p:cNvCxnSpPr>
                <p:nvPr/>
              </p:nvCxnSpPr>
              <p:spPr>
                <a:xfrm>
                  <a:off x="61341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grpSp>
        </p:grpSp>
      </p:grpSp>
      <p:grpSp>
        <p:nvGrpSpPr>
          <p:cNvPr id="299" name="Group 298">
            <a:extLst>
              <a:ext uri="{FF2B5EF4-FFF2-40B4-BE49-F238E27FC236}">
                <a16:creationId xmlns:a16="http://schemas.microsoft.com/office/drawing/2014/main" id="{5B5930AB-7FA8-4984-8DC8-98A2257581F3}"/>
              </a:ext>
            </a:extLst>
          </p:cNvPr>
          <p:cNvGrpSpPr/>
          <p:nvPr/>
        </p:nvGrpSpPr>
        <p:grpSpPr>
          <a:xfrm>
            <a:off x="4746494" y="2348779"/>
            <a:ext cx="1414038" cy="191087"/>
            <a:chOff x="1828799" y="2017072"/>
            <a:chExt cx="1414038" cy="191087"/>
          </a:xfrm>
        </p:grpSpPr>
        <p:sp>
          <p:nvSpPr>
            <p:cNvPr id="300" name="DRAM">
              <a:extLst>
                <a:ext uri="{FF2B5EF4-FFF2-40B4-BE49-F238E27FC236}">
                  <a16:creationId xmlns:a16="http://schemas.microsoft.com/office/drawing/2014/main" id="{EEB69EEB-6484-8A1C-291B-F424321A43E5}"/>
                </a:ext>
              </a:extLst>
            </p:cNvPr>
            <p:cNvSpPr/>
            <p:nvPr/>
          </p:nvSpPr>
          <p:spPr>
            <a:xfrm rot="5400000">
              <a:off x="1847908"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01" name="Straight Connector 300">
              <a:extLst>
                <a:ext uri="{FF2B5EF4-FFF2-40B4-BE49-F238E27FC236}">
                  <a16:creationId xmlns:a16="http://schemas.microsoft.com/office/drawing/2014/main" id="{3449373D-F574-DADF-B86D-D21E178FD5ED}"/>
                </a:ext>
              </a:extLst>
            </p:cNvPr>
            <p:cNvCxnSpPr>
              <a:cxnSpLocks/>
              <a:stCxn id="306" idx="6"/>
              <a:endCxn id="300" idx="0"/>
            </p:cNvCxnSpPr>
            <p:nvPr/>
          </p:nvCxnSpPr>
          <p:spPr>
            <a:xfrm flipH="1">
              <a:off x="2058103" y="2112615"/>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02" name="Oval 301">
              <a:extLst>
                <a:ext uri="{FF2B5EF4-FFF2-40B4-BE49-F238E27FC236}">
                  <a16:creationId xmlns:a16="http://schemas.microsoft.com/office/drawing/2014/main" id="{7FE75F60-128B-FA7B-DDC5-8A3A2A82136C}"/>
                </a:ext>
              </a:extLst>
            </p:cNvPr>
            <p:cNvSpPr/>
            <p:nvPr/>
          </p:nvSpPr>
          <p:spPr>
            <a:xfrm>
              <a:off x="213453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3" name="Oval 302">
              <a:extLst>
                <a:ext uri="{FF2B5EF4-FFF2-40B4-BE49-F238E27FC236}">
                  <a16:creationId xmlns:a16="http://schemas.microsoft.com/office/drawing/2014/main" id="{C1623163-142A-1844-18F4-7C652BE4F422}"/>
                </a:ext>
              </a:extLst>
            </p:cNvPr>
            <p:cNvSpPr/>
            <p:nvPr/>
          </p:nvSpPr>
          <p:spPr>
            <a:xfrm>
              <a:off x="236384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4" name="Oval 303">
              <a:extLst>
                <a:ext uri="{FF2B5EF4-FFF2-40B4-BE49-F238E27FC236}">
                  <a16:creationId xmlns:a16="http://schemas.microsoft.com/office/drawing/2014/main" id="{BAA3CC2C-A7E5-565F-C84F-959511C7778C}"/>
                </a:ext>
              </a:extLst>
            </p:cNvPr>
            <p:cNvSpPr/>
            <p:nvPr/>
          </p:nvSpPr>
          <p:spPr>
            <a:xfrm>
              <a:off x="2593144"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5" name="Oval 304">
              <a:extLst>
                <a:ext uri="{FF2B5EF4-FFF2-40B4-BE49-F238E27FC236}">
                  <a16:creationId xmlns:a16="http://schemas.microsoft.com/office/drawing/2014/main" id="{5D5FFA11-8EE4-398C-8EED-0E3C15625299}"/>
                </a:ext>
              </a:extLst>
            </p:cNvPr>
            <p:cNvSpPr/>
            <p:nvPr/>
          </p:nvSpPr>
          <p:spPr>
            <a:xfrm>
              <a:off x="282244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6" name="Oval 305">
              <a:extLst>
                <a:ext uri="{FF2B5EF4-FFF2-40B4-BE49-F238E27FC236}">
                  <a16:creationId xmlns:a16="http://schemas.microsoft.com/office/drawing/2014/main" id="{AD625DF6-DDA1-0D42-A126-8E845F45DB4D}"/>
                </a:ext>
              </a:extLst>
            </p:cNvPr>
            <p:cNvSpPr/>
            <p:nvPr/>
          </p:nvSpPr>
          <p:spPr>
            <a:xfrm>
              <a:off x="305175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07" name="Group 306">
            <a:extLst>
              <a:ext uri="{FF2B5EF4-FFF2-40B4-BE49-F238E27FC236}">
                <a16:creationId xmlns:a16="http://schemas.microsoft.com/office/drawing/2014/main" id="{5D8BF13D-3021-99A0-3A06-AFA3325AB9B6}"/>
              </a:ext>
            </a:extLst>
          </p:cNvPr>
          <p:cNvGrpSpPr/>
          <p:nvPr/>
        </p:nvGrpSpPr>
        <p:grpSpPr>
          <a:xfrm>
            <a:off x="6304022" y="2348779"/>
            <a:ext cx="1414038" cy="191087"/>
            <a:chOff x="3386327" y="2017072"/>
            <a:chExt cx="1414038" cy="191087"/>
          </a:xfrm>
        </p:grpSpPr>
        <p:sp>
          <p:nvSpPr>
            <p:cNvPr id="308" name="DRAM">
              <a:extLst>
                <a:ext uri="{FF2B5EF4-FFF2-40B4-BE49-F238E27FC236}">
                  <a16:creationId xmlns:a16="http://schemas.microsoft.com/office/drawing/2014/main" id="{2797F0D6-0071-2EC9-477F-91E2FA97542B}"/>
                </a:ext>
              </a:extLst>
            </p:cNvPr>
            <p:cNvSpPr/>
            <p:nvPr/>
          </p:nvSpPr>
          <p:spPr>
            <a:xfrm rot="5400000">
              <a:off x="3405436"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09" name="Straight Connector 308">
              <a:extLst>
                <a:ext uri="{FF2B5EF4-FFF2-40B4-BE49-F238E27FC236}">
                  <a16:creationId xmlns:a16="http://schemas.microsoft.com/office/drawing/2014/main" id="{72A17121-F215-FC4C-5F0D-147420C6F530}"/>
                </a:ext>
              </a:extLst>
            </p:cNvPr>
            <p:cNvCxnSpPr>
              <a:cxnSpLocks/>
              <a:endCxn id="308" idx="0"/>
            </p:cNvCxnSpPr>
            <p:nvPr/>
          </p:nvCxnSpPr>
          <p:spPr>
            <a:xfrm flipH="1" flipV="1">
              <a:off x="3615631" y="2112616"/>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10" name="Oval 309">
              <a:extLst>
                <a:ext uri="{FF2B5EF4-FFF2-40B4-BE49-F238E27FC236}">
                  <a16:creationId xmlns:a16="http://schemas.microsoft.com/office/drawing/2014/main" id="{B04BB8EF-FF45-3E88-5AC3-DABAFF29990B}"/>
                </a:ext>
              </a:extLst>
            </p:cNvPr>
            <p:cNvSpPr/>
            <p:nvPr/>
          </p:nvSpPr>
          <p:spPr>
            <a:xfrm>
              <a:off x="369206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1" name="Oval 310">
              <a:extLst>
                <a:ext uri="{FF2B5EF4-FFF2-40B4-BE49-F238E27FC236}">
                  <a16:creationId xmlns:a16="http://schemas.microsoft.com/office/drawing/2014/main" id="{DFF2D600-2A90-4B09-D774-E77A5478D12E}"/>
                </a:ext>
              </a:extLst>
            </p:cNvPr>
            <p:cNvSpPr/>
            <p:nvPr/>
          </p:nvSpPr>
          <p:spPr>
            <a:xfrm>
              <a:off x="392136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2" name="Oval 311">
              <a:extLst>
                <a:ext uri="{FF2B5EF4-FFF2-40B4-BE49-F238E27FC236}">
                  <a16:creationId xmlns:a16="http://schemas.microsoft.com/office/drawing/2014/main" id="{0B5F992A-FBCA-0AA5-2355-B8D3BF5AE140}"/>
                </a:ext>
              </a:extLst>
            </p:cNvPr>
            <p:cNvSpPr/>
            <p:nvPr/>
          </p:nvSpPr>
          <p:spPr>
            <a:xfrm>
              <a:off x="4150672"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3" name="Oval 312">
              <a:extLst>
                <a:ext uri="{FF2B5EF4-FFF2-40B4-BE49-F238E27FC236}">
                  <a16:creationId xmlns:a16="http://schemas.microsoft.com/office/drawing/2014/main" id="{52474A84-EAB0-CEF0-5100-0452DCB951DF}"/>
                </a:ext>
              </a:extLst>
            </p:cNvPr>
            <p:cNvSpPr/>
            <p:nvPr/>
          </p:nvSpPr>
          <p:spPr>
            <a:xfrm>
              <a:off x="437997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4" name="Oval 313">
              <a:extLst>
                <a:ext uri="{FF2B5EF4-FFF2-40B4-BE49-F238E27FC236}">
                  <a16:creationId xmlns:a16="http://schemas.microsoft.com/office/drawing/2014/main" id="{391E094B-D796-D7A6-665F-0B7805DA5804}"/>
                </a:ext>
              </a:extLst>
            </p:cNvPr>
            <p:cNvSpPr/>
            <p:nvPr/>
          </p:nvSpPr>
          <p:spPr>
            <a:xfrm>
              <a:off x="460927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15" name="Group 314">
            <a:extLst>
              <a:ext uri="{FF2B5EF4-FFF2-40B4-BE49-F238E27FC236}">
                <a16:creationId xmlns:a16="http://schemas.microsoft.com/office/drawing/2014/main" id="{2A22309F-BAE1-9CCB-E37F-0E66C3061C46}"/>
              </a:ext>
            </a:extLst>
          </p:cNvPr>
          <p:cNvGrpSpPr/>
          <p:nvPr/>
        </p:nvGrpSpPr>
        <p:grpSpPr>
          <a:xfrm>
            <a:off x="4746494" y="1888987"/>
            <a:ext cx="1414038" cy="191087"/>
            <a:chOff x="1828799" y="2017072"/>
            <a:chExt cx="1414038" cy="191087"/>
          </a:xfrm>
        </p:grpSpPr>
        <p:sp>
          <p:nvSpPr>
            <p:cNvPr id="316" name="DRAM">
              <a:extLst>
                <a:ext uri="{FF2B5EF4-FFF2-40B4-BE49-F238E27FC236}">
                  <a16:creationId xmlns:a16="http://schemas.microsoft.com/office/drawing/2014/main" id="{3F9F3A9F-49F1-99C5-2CFC-39BB52644487}"/>
                </a:ext>
              </a:extLst>
            </p:cNvPr>
            <p:cNvSpPr/>
            <p:nvPr/>
          </p:nvSpPr>
          <p:spPr>
            <a:xfrm rot="5400000">
              <a:off x="1847908"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17" name="Straight Connector 316">
              <a:extLst>
                <a:ext uri="{FF2B5EF4-FFF2-40B4-BE49-F238E27FC236}">
                  <a16:creationId xmlns:a16="http://schemas.microsoft.com/office/drawing/2014/main" id="{F03D4FEA-C087-D158-29D9-48AAE4164D75}"/>
                </a:ext>
              </a:extLst>
            </p:cNvPr>
            <p:cNvCxnSpPr>
              <a:cxnSpLocks/>
              <a:stCxn id="323" idx="6"/>
              <a:endCxn id="316" idx="0"/>
            </p:cNvCxnSpPr>
            <p:nvPr/>
          </p:nvCxnSpPr>
          <p:spPr>
            <a:xfrm flipH="1">
              <a:off x="2058103" y="2112615"/>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18" name="Oval 317">
              <a:extLst>
                <a:ext uri="{FF2B5EF4-FFF2-40B4-BE49-F238E27FC236}">
                  <a16:creationId xmlns:a16="http://schemas.microsoft.com/office/drawing/2014/main" id="{79608F25-B0BC-86E0-F6F3-FB2640A494A1}"/>
                </a:ext>
              </a:extLst>
            </p:cNvPr>
            <p:cNvSpPr/>
            <p:nvPr/>
          </p:nvSpPr>
          <p:spPr>
            <a:xfrm>
              <a:off x="213453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9" name="Oval 318">
              <a:extLst>
                <a:ext uri="{FF2B5EF4-FFF2-40B4-BE49-F238E27FC236}">
                  <a16:creationId xmlns:a16="http://schemas.microsoft.com/office/drawing/2014/main" id="{7CA1F1F7-0BB5-53BE-20F1-13A9B6E4B50B}"/>
                </a:ext>
              </a:extLst>
            </p:cNvPr>
            <p:cNvSpPr/>
            <p:nvPr/>
          </p:nvSpPr>
          <p:spPr>
            <a:xfrm>
              <a:off x="236384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1" name="Oval 320">
              <a:extLst>
                <a:ext uri="{FF2B5EF4-FFF2-40B4-BE49-F238E27FC236}">
                  <a16:creationId xmlns:a16="http://schemas.microsoft.com/office/drawing/2014/main" id="{C9417EED-4E14-247A-2132-F6B280789BA8}"/>
                </a:ext>
              </a:extLst>
            </p:cNvPr>
            <p:cNvSpPr/>
            <p:nvPr/>
          </p:nvSpPr>
          <p:spPr>
            <a:xfrm>
              <a:off x="2593144"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2" name="Oval 321">
              <a:extLst>
                <a:ext uri="{FF2B5EF4-FFF2-40B4-BE49-F238E27FC236}">
                  <a16:creationId xmlns:a16="http://schemas.microsoft.com/office/drawing/2014/main" id="{E20CE618-582B-BCD0-797B-C2B9BDD0EF92}"/>
                </a:ext>
              </a:extLst>
            </p:cNvPr>
            <p:cNvSpPr/>
            <p:nvPr/>
          </p:nvSpPr>
          <p:spPr>
            <a:xfrm>
              <a:off x="282244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3" name="Oval 322">
              <a:extLst>
                <a:ext uri="{FF2B5EF4-FFF2-40B4-BE49-F238E27FC236}">
                  <a16:creationId xmlns:a16="http://schemas.microsoft.com/office/drawing/2014/main" id="{B9A56D1D-A4D5-AD1F-D0C7-3085EA24528A}"/>
                </a:ext>
              </a:extLst>
            </p:cNvPr>
            <p:cNvSpPr/>
            <p:nvPr/>
          </p:nvSpPr>
          <p:spPr>
            <a:xfrm>
              <a:off x="305175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24" name="Group 323">
            <a:extLst>
              <a:ext uri="{FF2B5EF4-FFF2-40B4-BE49-F238E27FC236}">
                <a16:creationId xmlns:a16="http://schemas.microsoft.com/office/drawing/2014/main" id="{0B269F79-A9A7-1A98-24E6-E2C683FF78AD}"/>
              </a:ext>
            </a:extLst>
          </p:cNvPr>
          <p:cNvGrpSpPr/>
          <p:nvPr/>
        </p:nvGrpSpPr>
        <p:grpSpPr>
          <a:xfrm>
            <a:off x="6304022" y="1888987"/>
            <a:ext cx="1414038" cy="191087"/>
            <a:chOff x="3386327" y="2017072"/>
            <a:chExt cx="1414038" cy="191087"/>
          </a:xfrm>
        </p:grpSpPr>
        <p:sp>
          <p:nvSpPr>
            <p:cNvPr id="325" name="DRAM">
              <a:extLst>
                <a:ext uri="{FF2B5EF4-FFF2-40B4-BE49-F238E27FC236}">
                  <a16:creationId xmlns:a16="http://schemas.microsoft.com/office/drawing/2014/main" id="{D6004F7B-C33E-286B-97B7-5813A5D1A7DF}"/>
                </a:ext>
              </a:extLst>
            </p:cNvPr>
            <p:cNvSpPr/>
            <p:nvPr/>
          </p:nvSpPr>
          <p:spPr>
            <a:xfrm rot="5400000">
              <a:off x="3405436"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cxnSp>
          <p:nvCxnSpPr>
            <p:cNvPr id="326" name="Straight Connector 325">
              <a:extLst>
                <a:ext uri="{FF2B5EF4-FFF2-40B4-BE49-F238E27FC236}">
                  <a16:creationId xmlns:a16="http://schemas.microsoft.com/office/drawing/2014/main" id="{F191CCBE-A787-5BE0-E95F-1692A3F88A27}"/>
                </a:ext>
              </a:extLst>
            </p:cNvPr>
            <p:cNvCxnSpPr>
              <a:cxnSpLocks/>
              <a:endCxn id="325" idx="0"/>
            </p:cNvCxnSpPr>
            <p:nvPr/>
          </p:nvCxnSpPr>
          <p:spPr>
            <a:xfrm flipH="1" flipV="1">
              <a:off x="3615631" y="2112616"/>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27" name="Oval 326">
              <a:extLst>
                <a:ext uri="{FF2B5EF4-FFF2-40B4-BE49-F238E27FC236}">
                  <a16:creationId xmlns:a16="http://schemas.microsoft.com/office/drawing/2014/main" id="{6E72FD5C-E289-C91F-42EE-C43E10CF066F}"/>
                </a:ext>
              </a:extLst>
            </p:cNvPr>
            <p:cNvSpPr/>
            <p:nvPr/>
          </p:nvSpPr>
          <p:spPr>
            <a:xfrm>
              <a:off x="369206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8" name="Oval 327">
              <a:extLst>
                <a:ext uri="{FF2B5EF4-FFF2-40B4-BE49-F238E27FC236}">
                  <a16:creationId xmlns:a16="http://schemas.microsoft.com/office/drawing/2014/main" id="{6ADCD851-7199-82EB-969E-CE7D1B970FE9}"/>
                </a:ext>
              </a:extLst>
            </p:cNvPr>
            <p:cNvSpPr/>
            <p:nvPr/>
          </p:nvSpPr>
          <p:spPr>
            <a:xfrm>
              <a:off x="392136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9" name="Oval 328">
              <a:extLst>
                <a:ext uri="{FF2B5EF4-FFF2-40B4-BE49-F238E27FC236}">
                  <a16:creationId xmlns:a16="http://schemas.microsoft.com/office/drawing/2014/main" id="{33EFDD3B-CAFE-17B6-510A-78ADDEEC3E9B}"/>
                </a:ext>
              </a:extLst>
            </p:cNvPr>
            <p:cNvSpPr/>
            <p:nvPr/>
          </p:nvSpPr>
          <p:spPr>
            <a:xfrm>
              <a:off x="4150672"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7" name="Oval 346">
              <a:extLst>
                <a:ext uri="{FF2B5EF4-FFF2-40B4-BE49-F238E27FC236}">
                  <a16:creationId xmlns:a16="http://schemas.microsoft.com/office/drawing/2014/main" id="{682F40D4-E54C-8E86-02FD-FC5E73682339}"/>
                </a:ext>
              </a:extLst>
            </p:cNvPr>
            <p:cNvSpPr/>
            <p:nvPr/>
          </p:nvSpPr>
          <p:spPr>
            <a:xfrm>
              <a:off x="437997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8" name="Oval 347">
              <a:extLst>
                <a:ext uri="{FF2B5EF4-FFF2-40B4-BE49-F238E27FC236}">
                  <a16:creationId xmlns:a16="http://schemas.microsoft.com/office/drawing/2014/main" id="{FCCB6128-FE7C-4F39-022C-C07DC8677DFA}"/>
                </a:ext>
              </a:extLst>
            </p:cNvPr>
            <p:cNvSpPr/>
            <p:nvPr/>
          </p:nvSpPr>
          <p:spPr>
            <a:xfrm>
              <a:off x="460927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49" name="Group 348">
            <a:extLst>
              <a:ext uri="{FF2B5EF4-FFF2-40B4-BE49-F238E27FC236}">
                <a16:creationId xmlns:a16="http://schemas.microsoft.com/office/drawing/2014/main" id="{874D1307-59AE-A358-28A8-7D9BB717EEAE}"/>
              </a:ext>
            </a:extLst>
          </p:cNvPr>
          <p:cNvGrpSpPr/>
          <p:nvPr/>
        </p:nvGrpSpPr>
        <p:grpSpPr>
          <a:xfrm>
            <a:off x="4746494" y="2118593"/>
            <a:ext cx="1414038" cy="191087"/>
            <a:chOff x="1828799" y="2017072"/>
            <a:chExt cx="1414038" cy="191087"/>
          </a:xfrm>
        </p:grpSpPr>
        <p:sp>
          <p:nvSpPr>
            <p:cNvPr id="350" name="DRAM">
              <a:extLst>
                <a:ext uri="{FF2B5EF4-FFF2-40B4-BE49-F238E27FC236}">
                  <a16:creationId xmlns:a16="http://schemas.microsoft.com/office/drawing/2014/main" id="{EF257035-C3DF-6ED7-9E0E-5ABB6681C97E}"/>
                </a:ext>
              </a:extLst>
            </p:cNvPr>
            <p:cNvSpPr/>
            <p:nvPr/>
          </p:nvSpPr>
          <p:spPr>
            <a:xfrm rot="5400000">
              <a:off x="1847908"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51" name="Straight Connector 350">
              <a:extLst>
                <a:ext uri="{FF2B5EF4-FFF2-40B4-BE49-F238E27FC236}">
                  <a16:creationId xmlns:a16="http://schemas.microsoft.com/office/drawing/2014/main" id="{AE6DB108-D261-E80D-1963-23789D705207}"/>
                </a:ext>
              </a:extLst>
            </p:cNvPr>
            <p:cNvCxnSpPr>
              <a:cxnSpLocks/>
              <a:stCxn id="356" idx="6"/>
              <a:endCxn id="350" idx="0"/>
            </p:cNvCxnSpPr>
            <p:nvPr/>
          </p:nvCxnSpPr>
          <p:spPr>
            <a:xfrm flipH="1">
              <a:off x="2058103" y="2112615"/>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52" name="Oval 351">
              <a:extLst>
                <a:ext uri="{FF2B5EF4-FFF2-40B4-BE49-F238E27FC236}">
                  <a16:creationId xmlns:a16="http://schemas.microsoft.com/office/drawing/2014/main" id="{7F09A63D-392A-5384-F511-CE704376196C}"/>
                </a:ext>
              </a:extLst>
            </p:cNvPr>
            <p:cNvSpPr/>
            <p:nvPr/>
          </p:nvSpPr>
          <p:spPr>
            <a:xfrm>
              <a:off x="2134538"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3" name="Oval 352">
              <a:extLst>
                <a:ext uri="{FF2B5EF4-FFF2-40B4-BE49-F238E27FC236}">
                  <a16:creationId xmlns:a16="http://schemas.microsoft.com/office/drawing/2014/main" id="{ED3B2E97-7984-4986-BBB0-A7C2E6E1D690}"/>
                </a:ext>
              </a:extLst>
            </p:cNvPr>
            <p:cNvSpPr/>
            <p:nvPr/>
          </p:nvSpPr>
          <p:spPr>
            <a:xfrm>
              <a:off x="2363841"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4" name="Oval 353">
              <a:extLst>
                <a:ext uri="{FF2B5EF4-FFF2-40B4-BE49-F238E27FC236}">
                  <a16:creationId xmlns:a16="http://schemas.microsoft.com/office/drawing/2014/main" id="{3E111E80-3032-B6AE-2D6E-FBACB291AB22}"/>
                </a:ext>
              </a:extLst>
            </p:cNvPr>
            <p:cNvSpPr/>
            <p:nvPr/>
          </p:nvSpPr>
          <p:spPr>
            <a:xfrm>
              <a:off x="2593144"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5" name="Oval 354">
              <a:extLst>
                <a:ext uri="{FF2B5EF4-FFF2-40B4-BE49-F238E27FC236}">
                  <a16:creationId xmlns:a16="http://schemas.microsoft.com/office/drawing/2014/main" id="{BD7CB9A4-2DE1-D71E-1C35-00FD5D5D2196}"/>
                </a:ext>
              </a:extLst>
            </p:cNvPr>
            <p:cNvSpPr/>
            <p:nvPr/>
          </p:nvSpPr>
          <p:spPr>
            <a:xfrm>
              <a:off x="2822448"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6" name="Oval 355">
              <a:extLst>
                <a:ext uri="{FF2B5EF4-FFF2-40B4-BE49-F238E27FC236}">
                  <a16:creationId xmlns:a16="http://schemas.microsoft.com/office/drawing/2014/main" id="{88458397-ABAB-CFFD-3B27-06D51122EB63}"/>
                </a:ext>
              </a:extLst>
            </p:cNvPr>
            <p:cNvSpPr/>
            <p:nvPr/>
          </p:nvSpPr>
          <p:spPr>
            <a:xfrm>
              <a:off x="3051751"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57" name="Group 356">
            <a:extLst>
              <a:ext uri="{FF2B5EF4-FFF2-40B4-BE49-F238E27FC236}">
                <a16:creationId xmlns:a16="http://schemas.microsoft.com/office/drawing/2014/main" id="{19866068-FC27-C1A0-BF21-383DBB4FE667}"/>
              </a:ext>
            </a:extLst>
          </p:cNvPr>
          <p:cNvGrpSpPr/>
          <p:nvPr/>
        </p:nvGrpSpPr>
        <p:grpSpPr>
          <a:xfrm>
            <a:off x="6304022" y="2118593"/>
            <a:ext cx="1414038" cy="191087"/>
            <a:chOff x="3386327" y="2017072"/>
            <a:chExt cx="1414038" cy="191087"/>
          </a:xfrm>
        </p:grpSpPr>
        <p:sp>
          <p:nvSpPr>
            <p:cNvPr id="358" name="DRAM">
              <a:extLst>
                <a:ext uri="{FF2B5EF4-FFF2-40B4-BE49-F238E27FC236}">
                  <a16:creationId xmlns:a16="http://schemas.microsoft.com/office/drawing/2014/main" id="{62FDF9B2-FD1E-8432-660A-125AF0278BA6}"/>
                </a:ext>
              </a:extLst>
            </p:cNvPr>
            <p:cNvSpPr/>
            <p:nvPr/>
          </p:nvSpPr>
          <p:spPr>
            <a:xfrm rot="5400000">
              <a:off x="3405436"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59" name="Straight Connector 358">
              <a:extLst>
                <a:ext uri="{FF2B5EF4-FFF2-40B4-BE49-F238E27FC236}">
                  <a16:creationId xmlns:a16="http://schemas.microsoft.com/office/drawing/2014/main" id="{E692EA09-2ADC-2B06-6C69-BA7F98A8E1C9}"/>
                </a:ext>
              </a:extLst>
            </p:cNvPr>
            <p:cNvCxnSpPr>
              <a:cxnSpLocks/>
              <a:endCxn id="358" idx="0"/>
            </p:cNvCxnSpPr>
            <p:nvPr/>
          </p:nvCxnSpPr>
          <p:spPr>
            <a:xfrm flipH="1" flipV="1">
              <a:off x="3615631" y="2112616"/>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60" name="Oval 359">
              <a:extLst>
                <a:ext uri="{FF2B5EF4-FFF2-40B4-BE49-F238E27FC236}">
                  <a16:creationId xmlns:a16="http://schemas.microsoft.com/office/drawing/2014/main" id="{F5053594-705B-FAC7-5105-1E52CAF8FD73}"/>
                </a:ext>
              </a:extLst>
            </p:cNvPr>
            <p:cNvSpPr/>
            <p:nvPr/>
          </p:nvSpPr>
          <p:spPr>
            <a:xfrm>
              <a:off x="3692066"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1" name="Oval 360">
              <a:extLst>
                <a:ext uri="{FF2B5EF4-FFF2-40B4-BE49-F238E27FC236}">
                  <a16:creationId xmlns:a16="http://schemas.microsoft.com/office/drawing/2014/main" id="{7840ACBD-9195-815A-0118-FDCBB943F9F3}"/>
                </a:ext>
              </a:extLst>
            </p:cNvPr>
            <p:cNvSpPr/>
            <p:nvPr/>
          </p:nvSpPr>
          <p:spPr>
            <a:xfrm>
              <a:off x="3921369"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2" name="Oval 361">
              <a:extLst>
                <a:ext uri="{FF2B5EF4-FFF2-40B4-BE49-F238E27FC236}">
                  <a16:creationId xmlns:a16="http://schemas.microsoft.com/office/drawing/2014/main" id="{87B0E762-B92C-2CFA-5127-9A3A0C861824}"/>
                </a:ext>
              </a:extLst>
            </p:cNvPr>
            <p:cNvSpPr/>
            <p:nvPr/>
          </p:nvSpPr>
          <p:spPr>
            <a:xfrm>
              <a:off x="4150672"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9" name="Oval 378">
              <a:extLst>
                <a:ext uri="{FF2B5EF4-FFF2-40B4-BE49-F238E27FC236}">
                  <a16:creationId xmlns:a16="http://schemas.microsoft.com/office/drawing/2014/main" id="{0F20546C-9417-397E-F334-4E1FD5DF5E64}"/>
                </a:ext>
              </a:extLst>
            </p:cNvPr>
            <p:cNvSpPr/>
            <p:nvPr/>
          </p:nvSpPr>
          <p:spPr>
            <a:xfrm>
              <a:off x="4379976"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80" name="Oval 379">
              <a:extLst>
                <a:ext uri="{FF2B5EF4-FFF2-40B4-BE49-F238E27FC236}">
                  <a16:creationId xmlns:a16="http://schemas.microsoft.com/office/drawing/2014/main" id="{F8DF46E2-F40D-17BF-D7D2-4A322064E9B4}"/>
                </a:ext>
              </a:extLst>
            </p:cNvPr>
            <p:cNvSpPr/>
            <p:nvPr/>
          </p:nvSpPr>
          <p:spPr>
            <a:xfrm>
              <a:off x="4609279"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97" name="Group 396">
            <a:extLst>
              <a:ext uri="{FF2B5EF4-FFF2-40B4-BE49-F238E27FC236}">
                <a16:creationId xmlns:a16="http://schemas.microsoft.com/office/drawing/2014/main" id="{7C4CCB0E-D7D5-2702-8229-836279B7CA56}"/>
              </a:ext>
            </a:extLst>
          </p:cNvPr>
          <p:cNvGrpSpPr/>
          <p:nvPr/>
        </p:nvGrpSpPr>
        <p:grpSpPr>
          <a:xfrm>
            <a:off x="787942" y="2970901"/>
            <a:ext cx="6938410" cy="647381"/>
            <a:chOff x="757719" y="4572696"/>
            <a:chExt cx="6938410" cy="647381"/>
          </a:xfrm>
        </p:grpSpPr>
        <p:grpSp>
          <p:nvGrpSpPr>
            <p:cNvPr id="398" name="Group 397">
              <a:extLst>
                <a:ext uri="{FF2B5EF4-FFF2-40B4-BE49-F238E27FC236}">
                  <a16:creationId xmlns:a16="http://schemas.microsoft.com/office/drawing/2014/main" id="{3C188E67-B9AE-89B6-378C-4250591B7210}"/>
                </a:ext>
              </a:extLst>
            </p:cNvPr>
            <p:cNvGrpSpPr/>
            <p:nvPr/>
          </p:nvGrpSpPr>
          <p:grpSpPr>
            <a:xfrm>
              <a:off x="1906102" y="4572696"/>
              <a:ext cx="5790027" cy="251465"/>
              <a:chOff x="1906102" y="4572696"/>
              <a:chExt cx="5790027" cy="251465"/>
            </a:xfrm>
          </p:grpSpPr>
          <p:grpSp>
            <p:nvGrpSpPr>
              <p:cNvPr id="400" name="Group 399">
                <a:extLst>
                  <a:ext uri="{FF2B5EF4-FFF2-40B4-BE49-F238E27FC236}">
                    <a16:creationId xmlns:a16="http://schemas.microsoft.com/office/drawing/2014/main" id="{0916FE0C-FC13-6EFD-8FC3-539A563EF145}"/>
                  </a:ext>
                </a:extLst>
              </p:cNvPr>
              <p:cNvGrpSpPr/>
              <p:nvPr/>
            </p:nvGrpSpPr>
            <p:grpSpPr>
              <a:xfrm>
                <a:off x="1906102" y="4572696"/>
                <a:ext cx="5790027" cy="251465"/>
                <a:chOff x="1906102" y="4605667"/>
                <a:chExt cx="5790027" cy="251465"/>
              </a:xfrm>
            </p:grpSpPr>
            <p:cxnSp>
              <p:nvCxnSpPr>
                <p:cNvPr id="402" name="Straight Connector 401">
                  <a:extLst>
                    <a:ext uri="{FF2B5EF4-FFF2-40B4-BE49-F238E27FC236}">
                      <a16:creationId xmlns:a16="http://schemas.microsoft.com/office/drawing/2014/main" id="{D53F069B-1FEC-2848-9B09-4186F9949EE7}"/>
                    </a:ext>
                  </a:extLst>
                </p:cNvPr>
                <p:cNvCxnSpPr/>
                <p:nvPr/>
              </p:nvCxnSpPr>
              <p:spPr>
                <a:xfrm flipH="1">
                  <a:off x="1906102"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B2ADFD02-2F5B-E85A-3699-91F445F00C08}"/>
                    </a:ext>
                  </a:extLst>
                </p:cNvPr>
                <p:cNvCxnSpPr/>
                <p:nvPr/>
              </p:nvCxnSpPr>
              <p:spPr>
                <a:xfrm flipH="1">
                  <a:off x="3463630"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E27B028C-52D6-2246-A54C-C1741C9D91CA}"/>
                    </a:ext>
                  </a:extLst>
                </p:cNvPr>
                <p:cNvCxnSpPr/>
                <p:nvPr/>
              </p:nvCxnSpPr>
              <p:spPr>
                <a:xfrm flipH="1">
                  <a:off x="5030302" y="4612936"/>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1529CB80-7815-390D-F606-94065A9DD083}"/>
                    </a:ext>
                  </a:extLst>
                </p:cNvPr>
                <p:cNvCxnSpPr/>
                <p:nvPr/>
              </p:nvCxnSpPr>
              <p:spPr>
                <a:xfrm flipH="1">
                  <a:off x="6587830"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F3614106-0999-2540-5224-7A6FC588CA86}"/>
                    </a:ext>
                  </a:extLst>
                </p:cNvPr>
                <p:cNvCxnSpPr>
                  <a:cxnSpLocks/>
                </p:cNvCxnSpPr>
                <p:nvPr/>
              </p:nvCxnSpPr>
              <p:spPr>
                <a:xfrm flipV="1">
                  <a:off x="2460251" y="4615982"/>
                  <a:ext cx="0" cy="226344"/>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6EB0CC8A-3783-81DF-5489-B254212D4FBF}"/>
                    </a:ext>
                  </a:extLst>
                </p:cNvPr>
                <p:cNvCxnSpPr>
                  <a:cxnSpLocks/>
                </p:cNvCxnSpPr>
                <p:nvPr/>
              </p:nvCxnSpPr>
              <p:spPr>
                <a:xfrm flipV="1">
                  <a:off x="4017779"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BA014CE8-A11E-778C-3C0C-2050730C48A7}"/>
                    </a:ext>
                  </a:extLst>
                </p:cNvPr>
                <p:cNvCxnSpPr>
                  <a:cxnSpLocks/>
                </p:cNvCxnSpPr>
                <p:nvPr/>
              </p:nvCxnSpPr>
              <p:spPr>
                <a:xfrm flipV="1">
                  <a:off x="5584451"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26258DE8-F8BD-07C0-6395-22A14F841263}"/>
                    </a:ext>
                  </a:extLst>
                </p:cNvPr>
                <p:cNvCxnSpPr>
                  <a:cxnSpLocks/>
                </p:cNvCxnSpPr>
                <p:nvPr/>
              </p:nvCxnSpPr>
              <p:spPr>
                <a:xfrm flipV="1">
                  <a:off x="7141979"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grpSp>
          <p:cxnSp>
            <p:nvCxnSpPr>
              <p:cNvPr id="401" name="Straight Connector 400">
                <a:extLst>
                  <a:ext uri="{FF2B5EF4-FFF2-40B4-BE49-F238E27FC236}">
                    <a16:creationId xmlns:a16="http://schemas.microsoft.com/office/drawing/2014/main" id="{84FDC660-A3C9-59F4-CAD8-D1BBD9F1D343}"/>
                  </a:ext>
                </a:extLst>
              </p:cNvPr>
              <p:cNvCxnSpPr>
                <a:cxnSpLocks/>
              </p:cNvCxnSpPr>
              <p:nvPr/>
            </p:nvCxnSpPr>
            <p:spPr>
              <a:xfrm>
                <a:off x="2135695" y="4824161"/>
                <a:ext cx="5397405"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grpSp>
        <p:sp>
          <p:nvSpPr>
            <p:cNvPr id="399" name="TextBox 398">
              <a:extLst>
                <a:ext uri="{FF2B5EF4-FFF2-40B4-BE49-F238E27FC236}">
                  <a16:creationId xmlns:a16="http://schemas.microsoft.com/office/drawing/2014/main" id="{A6935B6E-1105-0B0A-7DCB-F72B40152E3C}"/>
                </a:ext>
              </a:extLst>
            </p:cNvPr>
            <p:cNvSpPr txBox="1"/>
            <p:nvPr/>
          </p:nvSpPr>
          <p:spPr>
            <a:xfrm>
              <a:off x="757719" y="4762877"/>
              <a:ext cx="3672585" cy="457200"/>
            </a:xfrm>
            <a:prstGeom prst="rect">
              <a:avLst/>
            </a:prstGeom>
            <a:noFill/>
          </p:spPr>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mn-cs"/>
                </a:rPr>
                <a:t>global sense amplifier </a:t>
              </a:r>
            </a:p>
          </p:txBody>
        </p:sp>
      </p:grpSp>
      <p:grpSp>
        <p:nvGrpSpPr>
          <p:cNvPr id="220" name="Group 219">
            <a:extLst>
              <a:ext uri="{FF2B5EF4-FFF2-40B4-BE49-F238E27FC236}">
                <a16:creationId xmlns:a16="http://schemas.microsoft.com/office/drawing/2014/main" id="{A6C02B7B-3574-9113-4CDC-B4122C166732}"/>
              </a:ext>
            </a:extLst>
          </p:cNvPr>
          <p:cNvGrpSpPr/>
          <p:nvPr/>
        </p:nvGrpSpPr>
        <p:grpSpPr>
          <a:xfrm>
            <a:off x="3239" y="5150643"/>
            <a:ext cx="9470110" cy="781038"/>
            <a:chOff x="549218" y="3454216"/>
            <a:chExt cx="8426174" cy="788666"/>
          </a:xfrm>
        </p:grpSpPr>
        <p:sp>
          <p:nvSpPr>
            <p:cNvPr id="221" name="TextBox 220">
              <a:extLst>
                <a:ext uri="{FF2B5EF4-FFF2-40B4-BE49-F238E27FC236}">
                  <a16:creationId xmlns:a16="http://schemas.microsoft.com/office/drawing/2014/main" id="{7E095E66-B7A3-3BC8-A6E1-DB69A134CA51}"/>
                </a:ext>
              </a:extLst>
            </p:cNvPr>
            <p:cNvSpPr txBox="1"/>
            <p:nvPr/>
          </p:nvSpPr>
          <p:spPr>
            <a:xfrm>
              <a:off x="549218" y="3454216"/>
              <a:ext cx="474011"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2</a:t>
              </a:r>
            </a:p>
          </p:txBody>
        </p:sp>
        <p:sp>
          <p:nvSpPr>
            <p:cNvPr id="223" name="TextBox 222">
              <a:extLst>
                <a:ext uri="{FF2B5EF4-FFF2-40B4-BE49-F238E27FC236}">
                  <a16:creationId xmlns:a16="http://schemas.microsoft.com/office/drawing/2014/main" id="{0B9BBA30-6AAB-BE80-7885-94A7F9C043CA}"/>
                </a:ext>
              </a:extLst>
            </p:cNvPr>
            <p:cNvSpPr txBox="1"/>
            <p:nvPr/>
          </p:nvSpPr>
          <p:spPr>
            <a:xfrm>
              <a:off x="974390" y="3528082"/>
              <a:ext cx="8001002"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Enables low-cost interconnects for vector reduction </a:t>
              </a:r>
              <a:endParaRPr kumimoji="0" lang="en-US" sz="2200" b="0"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global and local data buses can be used for inter-/intra-mat communication    </a:t>
              </a:r>
              <a:endParaRPr kumimoji="0" lang="en-US" sz="18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endParaRPr>
            </a:p>
          </p:txBody>
        </p:sp>
      </p:grpSp>
      <p:sp>
        <p:nvSpPr>
          <p:cNvPr id="429" name="Rectangle 428">
            <a:extLst>
              <a:ext uri="{FF2B5EF4-FFF2-40B4-BE49-F238E27FC236}">
                <a16:creationId xmlns:a16="http://schemas.microsoft.com/office/drawing/2014/main" id="{085632C7-4C22-06B2-18E9-FAF198B94922}"/>
              </a:ext>
            </a:extLst>
          </p:cNvPr>
          <p:cNvSpPr/>
          <p:nvPr/>
        </p:nvSpPr>
        <p:spPr>
          <a:xfrm>
            <a:off x="1549850" y="1523362"/>
            <a:ext cx="6228824" cy="1630639"/>
          </a:xfrm>
          <a:prstGeom prst="rect">
            <a:avLst/>
          </a:prstGeom>
          <a:solidFill>
            <a:schemeClr val="bg1">
              <a:alpha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457200" rtl="0" eaLnBrk="1" fontAlgn="auto" latinLnBrk="0" hangingPunct="1">
              <a:lnSpc>
                <a:spcPts val="2000"/>
              </a:lnSpc>
              <a:spcBef>
                <a:spcPts val="0"/>
              </a:spcBef>
              <a:spcAft>
                <a:spcPts val="0"/>
              </a:spcAft>
              <a:buClrTx/>
              <a:buSzTx/>
              <a:buFontTx/>
              <a:buNone/>
              <a:tabLst/>
              <a:defRPr/>
            </a:pPr>
            <a:endParaRPr kumimoji="0" lang="en-US" sz="2400" b="0" i="0" u="none" strike="noStrike" kern="1200" cap="none" spc="-8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427" name="Rounded Rectangle 426">
            <a:extLst>
              <a:ext uri="{FF2B5EF4-FFF2-40B4-BE49-F238E27FC236}">
                <a16:creationId xmlns:a16="http://schemas.microsoft.com/office/drawing/2014/main" id="{23687877-EAC5-598F-F9B6-4E9FC3CEE0A0}"/>
              </a:ext>
            </a:extLst>
          </p:cNvPr>
          <p:cNvSpPr/>
          <p:nvPr/>
        </p:nvSpPr>
        <p:spPr>
          <a:xfrm flipH="1">
            <a:off x="3954680" y="2848727"/>
            <a:ext cx="190619" cy="234224"/>
          </a:xfrm>
          <a:prstGeom prst="roundRect">
            <a:avLst>
              <a:gd name="adj" fmla="val 23959"/>
            </a:avLst>
          </a:prstGeom>
          <a:solidFill>
            <a:srgbClr val="1A82C4"/>
          </a:solid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457200" rtl="0" eaLnBrk="1" fontAlgn="auto" latinLnBrk="0" hangingPunct="1">
              <a:lnSpc>
                <a:spcPts val="2000"/>
              </a:lnSpc>
              <a:spcBef>
                <a:spcPts val="0"/>
              </a:spcBef>
              <a:spcAft>
                <a:spcPts val="0"/>
              </a:spcAft>
              <a:buClrTx/>
              <a:buSzTx/>
              <a:buFontTx/>
              <a:buNone/>
              <a:tabLst/>
              <a:defRPr/>
            </a:pPr>
            <a:endParaRPr kumimoji="0" lang="en-US" sz="2400" b="0" i="0" u="none" strike="noStrike" kern="1200" cap="none" spc="-80" normalizeH="0" baseline="0" noProof="0" dirty="0">
              <a:ln>
                <a:noFill/>
              </a:ln>
              <a:solidFill>
                <a:srgbClr val="FFFFFF"/>
              </a:solidFill>
              <a:effectLst/>
              <a:uLnTx/>
              <a:uFillTx/>
              <a:latin typeface="Avenir Next" panose="020B0503020202020204" pitchFamily="34" charset="0"/>
              <a:ea typeface="+mn-ea"/>
              <a:cs typeface="+mn-cs"/>
            </a:endParaRPr>
          </a:p>
        </p:txBody>
      </p:sp>
      <p:grpSp>
        <p:nvGrpSpPr>
          <p:cNvPr id="391" name="Group 390">
            <a:extLst>
              <a:ext uri="{FF2B5EF4-FFF2-40B4-BE49-F238E27FC236}">
                <a16:creationId xmlns:a16="http://schemas.microsoft.com/office/drawing/2014/main" id="{1FA12B7F-BDE0-A6D0-D72A-7F31260A5624}"/>
              </a:ext>
            </a:extLst>
          </p:cNvPr>
          <p:cNvGrpSpPr/>
          <p:nvPr/>
        </p:nvGrpSpPr>
        <p:grpSpPr>
          <a:xfrm>
            <a:off x="1463607" y="2972793"/>
            <a:ext cx="6266338" cy="551305"/>
            <a:chOff x="1437348" y="4580253"/>
            <a:chExt cx="6266338" cy="551305"/>
          </a:xfrm>
        </p:grpSpPr>
        <p:grpSp>
          <p:nvGrpSpPr>
            <p:cNvPr id="392" name="Group 391">
              <a:extLst>
                <a:ext uri="{FF2B5EF4-FFF2-40B4-BE49-F238E27FC236}">
                  <a16:creationId xmlns:a16="http://schemas.microsoft.com/office/drawing/2014/main" id="{F9B737B6-9C0A-D16D-BDF5-5E374FC8C69A}"/>
                </a:ext>
              </a:extLst>
            </p:cNvPr>
            <p:cNvGrpSpPr/>
            <p:nvPr/>
          </p:nvGrpSpPr>
          <p:grpSpPr>
            <a:xfrm>
              <a:off x="1913659" y="4580253"/>
              <a:ext cx="5790027" cy="243908"/>
              <a:chOff x="1913659" y="4580253"/>
              <a:chExt cx="5790027" cy="243908"/>
            </a:xfrm>
          </p:grpSpPr>
          <p:grpSp>
            <p:nvGrpSpPr>
              <p:cNvPr id="394" name="Group 393">
                <a:extLst>
                  <a:ext uri="{FF2B5EF4-FFF2-40B4-BE49-F238E27FC236}">
                    <a16:creationId xmlns:a16="http://schemas.microsoft.com/office/drawing/2014/main" id="{1CE30848-7B3A-695A-2B2E-87BE9F4F17CA}"/>
                  </a:ext>
                </a:extLst>
              </p:cNvPr>
              <p:cNvGrpSpPr/>
              <p:nvPr/>
            </p:nvGrpSpPr>
            <p:grpSpPr>
              <a:xfrm>
                <a:off x="1913659" y="4580253"/>
                <a:ext cx="5790027" cy="243908"/>
                <a:chOff x="1913659" y="4613224"/>
                <a:chExt cx="5790027" cy="243908"/>
              </a:xfrm>
            </p:grpSpPr>
            <p:cxnSp>
              <p:nvCxnSpPr>
                <p:cNvPr id="396" name="Straight Connector 395">
                  <a:extLst>
                    <a:ext uri="{FF2B5EF4-FFF2-40B4-BE49-F238E27FC236}">
                      <a16:creationId xmlns:a16="http://schemas.microsoft.com/office/drawing/2014/main" id="{B2A8C27A-5CDA-CA9D-0305-04166F44A667}"/>
                    </a:ext>
                  </a:extLst>
                </p:cNvPr>
                <p:cNvCxnSpPr/>
                <p:nvPr/>
              </p:nvCxnSpPr>
              <p:spPr>
                <a:xfrm flipH="1">
                  <a:off x="1913659" y="4613224"/>
                  <a:ext cx="1108299" cy="0"/>
                </a:xfrm>
                <a:prstGeom prst="line">
                  <a:avLst/>
                </a:prstGeom>
                <a:solidFill>
                  <a:schemeClr val="tx1">
                    <a:lumMod val="65000"/>
                    <a:lumOff val="35000"/>
                  </a:schemeClr>
                </a:solidFill>
                <a:ln w="38100" cap="rnd">
                  <a:solidFill>
                    <a:srgbClr val="C00000"/>
                  </a:solidFill>
                  <a:round/>
                  <a:tailEnd w="lg" len="sm"/>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54F766DF-4030-D369-FA55-B42671CC1337}"/>
                    </a:ext>
                  </a:extLst>
                </p:cNvPr>
                <p:cNvCxnSpPr/>
                <p:nvPr/>
              </p:nvCxnSpPr>
              <p:spPr>
                <a:xfrm flipH="1">
                  <a:off x="3471187" y="4613224"/>
                  <a:ext cx="1108299" cy="0"/>
                </a:xfrm>
                <a:prstGeom prst="line">
                  <a:avLst/>
                </a:prstGeom>
                <a:solidFill>
                  <a:schemeClr val="tx1">
                    <a:lumMod val="65000"/>
                    <a:lumOff val="35000"/>
                  </a:schemeClr>
                </a:solidFill>
                <a:ln w="38100" cap="rnd">
                  <a:solidFill>
                    <a:srgbClr val="C00000"/>
                  </a:solidFill>
                  <a:round/>
                  <a:tailEnd w="lg" len="sm"/>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67DB4A52-0D10-1B2E-4C58-D76F6DAE030E}"/>
                    </a:ext>
                  </a:extLst>
                </p:cNvPr>
                <p:cNvCxnSpPr/>
                <p:nvPr/>
              </p:nvCxnSpPr>
              <p:spPr>
                <a:xfrm flipH="1">
                  <a:off x="5037859" y="4620493"/>
                  <a:ext cx="1108299" cy="0"/>
                </a:xfrm>
                <a:prstGeom prst="line">
                  <a:avLst/>
                </a:prstGeom>
                <a:solidFill>
                  <a:schemeClr val="tx1">
                    <a:lumMod val="65000"/>
                    <a:lumOff val="35000"/>
                  </a:schemeClr>
                </a:solidFill>
                <a:ln w="38100" cap="rnd">
                  <a:solidFill>
                    <a:srgbClr val="C00000"/>
                  </a:solidFill>
                  <a:round/>
                  <a:tailEnd w="lg" len="sm"/>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07222473-0962-CE12-A071-0B5F96E3D0F7}"/>
                    </a:ext>
                  </a:extLst>
                </p:cNvPr>
                <p:cNvCxnSpPr/>
                <p:nvPr/>
              </p:nvCxnSpPr>
              <p:spPr>
                <a:xfrm flipH="1">
                  <a:off x="6595387" y="4613224"/>
                  <a:ext cx="1108299" cy="0"/>
                </a:xfrm>
                <a:prstGeom prst="line">
                  <a:avLst/>
                </a:prstGeom>
                <a:solidFill>
                  <a:schemeClr val="tx1">
                    <a:lumMod val="65000"/>
                    <a:lumOff val="35000"/>
                  </a:schemeClr>
                </a:solidFill>
                <a:ln w="38100" cap="rnd">
                  <a:solidFill>
                    <a:srgbClr val="C00000"/>
                  </a:solidFill>
                  <a:round/>
                  <a:tailEnd w="lg" len="sm"/>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4BFBB4E2-AFF8-81D7-EA7A-8F9DCE5B8747}"/>
                    </a:ext>
                  </a:extLst>
                </p:cNvPr>
                <p:cNvCxnSpPr>
                  <a:cxnSpLocks/>
                </p:cNvCxnSpPr>
                <p:nvPr/>
              </p:nvCxnSpPr>
              <p:spPr>
                <a:xfrm flipV="1">
                  <a:off x="2460251" y="4615982"/>
                  <a:ext cx="0" cy="226344"/>
                </a:xfrm>
                <a:prstGeom prst="line">
                  <a:avLst/>
                </a:prstGeom>
                <a:solidFill>
                  <a:schemeClr val="tx1">
                    <a:lumMod val="65000"/>
                    <a:lumOff val="35000"/>
                  </a:schemeClr>
                </a:solidFill>
                <a:ln w="38100" cap="rnd">
                  <a:solidFill>
                    <a:srgbClr val="C00000"/>
                  </a:solidFill>
                  <a:round/>
                  <a:tailEnd w="lg" len="sm"/>
                </a:ln>
              </p:spPr>
              <p:style>
                <a:lnRef idx="1">
                  <a:schemeClr val="accent1"/>
                </a:lnRef>
                <a:fillRef idx="0">
                  <a:schemeClr val="accent1"/>
                </a:fillRef>
                <a:effectRef idx="0">
                  <a:schemeClr val="accent1"/>
                </a:effectRef>
                <a:fontRef idx="minor">
                  <a:schemeClr val="tx1"/>
                </a:fontRef>
              </p:style>
            </p:cxnSp>
            <p:cxnSp>
              <p:nvCxnSpPr>
                <p:cNvPr id="423" name="Straight Connector 422">
                  <a:extLst>
                    <a:ext uri="{FF2B5EF4-FFF2-40B4-BE49-F238E27FC236}">
                      <a16:creationId xmlns:a16="http://schemas.microsoft.com/office/drawing/2014/main" id="{DF2F1E09-3F1D-77F0-0507-E4CB02B93762}"/>
                    </a:ext>
                  </a:extLst>
                </p:cNvPr>
                <p:cNvCxnSpPr>
                  <a:cxnSpLocks/>
                </p:cNvCxnSpPr>
                <p:nvPr/>
              </p:nvCxnSpPr>
              <p:spPr>
                <a:xfrm flipV="1">
                  <a:off x="4025336" y="4615982"/>
                  <a:ext cx="0" cy="241150"/>
                </a:xfrm>
                <a:prstGeom prst="line">
                  <a:avLst/>
                </a:prstGeom>
                <a:solidFill>
                  <a:schemeClr val="tx1">
                    <a:lumMod val="65000"/>
                    <a:lumOff val="35000"/>
                  </a:schemeClr>
                </a:solidFill>
                <a:ln w="38100" cap="rnd">
                  <a:solidFill>
                    <a:srgbClr val="C00000"/>
                  </a:solidFill>
                  <a:round/>
                  <a:tailEnd w="lg" len="sm"/>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B2122419-6FD6-9208-F033-4A7B1816F77C}"/>
                    </a:ext>
                  </a:extLst>
                </p:cNvPr>
                <p:cNvCxnSpPr>
                  <a:cxnSpLocks/>
                </p:cNvCxnSpPr>
                <p:nvPr/>
              </p:nvCxnSpPr>
              <p:spPr>
                <a:xfrm flipV="1">
                  <a:off x="5592008" y="4615982"/>
                  <a:ext cx="0" cy="241150"/>
                </a:xfrm>
                <a:prstGeom prst="line">
                  <a:avLst/>
                </a:prstGeom>
                <a:solidFill>
                  <a:schemeClr val="tx1">
                    <a:lumMod val="65000"/>
                    <a:lumOff val="35000"/>
                  </a:schemeClr>
                </a:solidFill>
                <a:ln w="38100" cap="rnd">
                  <a:solidFill>
                    <a:srgbClr val="C00000"/>
                  </a:solidFill>
                  <a:round/>
                  <a:tailEnd w="lg" len="sm"/>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634E4561-3808-2B31-3148-DDD44F9A9620}"/>
                    </a:ext>
                  </a:extLst>
                </p:cNvPr>
                <p:cNvCxnSpPr>
                  <a:cxnSpLocks/>
                </p:cNvCxnSpPr>
                <p:nvPr/>
              </p:nvCxnSpPr>
              <p:spPr>
                <a:xfrm flipV="1">
                  <a:off x="7149536" y="4615982"/>
                  <a:ext cx="0" cy="241150"/>
                </a:xfrm>
                <a:prstGeom prst="line">
                  <a:avLst/>
                </a:prstGeom>
                <a:solidFill>
                  <a:schemeClr val="tx1">
                    <a:lumMod val="65000"/>
                    <a:lumOff val="35000"/>
                  </a:schemeClr>
                </a:solidFill>
                <a:ln w="38100" cap="rnd">
                  <a:solidFill>
                    <a:srgbClr val="C00000"/>
                  </a:solidFill>
                  <a:round/>
                  <a:tailEnd w="lg" len="sm"/>
                </a:ln>
              </p:spPr>
              <p:style>
                <a:lnRef idx="1">
                  <a:schemeClr val="accent1"/>
                </a:lnRef>
                <a:fillRef idx="0">
                  <a:schemeClr val="accent1"/>
                </a:fillRef>
                <a:effectRef idx="0">
                  <a:schemeClr val="accent1"/>
                </a:effectRef>
                <a:fontRef idx="minor">
                  <a:schemeClr val="tx1"/>
                </a:fontRef>
              </p:style>
            </p:cxnSp>
          </p:grpSp>
          <p:cxnSp>
            <p:nvCxnSpPr>
              <p:cNvPr id="395" name="Straight Connector 394">
                <a:extLst>
                  <a:ext uri="{FF2B5EF4-FFF2-40B4-BE49-F238E27FC236}">
                    <a16:creationId xmlns:a16="http://schemas.microsoft.com/office/drawing/2014/main" id="{9C67273B-538E-DF93-D24E-DC60F1284B3A}"/>
                  </a:ext>
                </a:extLst>
              </p:cNvPr>
              <p:cNvCxnSpPr>
                <a:cxnSpLocks/>
              </p:cNvCxnSpPr>
              <p:nvPr/>
            </p:nvCxnSpPr>
            <p:spPr>
              <a:xfrm>
                <a:off x="2143252" y="4824161"/>
                <a:ext cx="5397405" cy="0"/>
              </a:xfrm>
              <a:prstGeom prst="line">
                <a:avLst/>
              </a:prstGeom>
              <a:solidFill>
                <a:schemeClr val="tx1">
                  <a:lumMod val="65000"/>
                  <a:lumOff val="35000"/>
                </a:schemeClr>
              </a:solidFill>
              <a:ln w="38100" cap="rnd">
                <a:solidFill>
                  <a:srgbClr val="C00000"/>
                </a:solidFill>
                <a:round/>
                <a:tailEnd w="lg" len="sm"/>
              </a:ln>
            </p:spPr>
            <p:style>
              <a:lnRef idx="1">
                <a:schemeClr val="accent1"/>
              </a:lnRef>
              <a:fillRef idx="0">
                <a:schemeClr val="accent1"/>
              </a:fillRef>
              <a:effectRef idx="0">
                <a:schemeClr val="accent1"/>
              </a:effectRef>
              <a:fontRef idx="minor">
                <a:schemeClr val="tx1"/>
              </a:fontRef>
            </p:style>
          </p:cxnSp>
        </p:grpSp>
        <p:sp>
          <p:nvSpPr>
            <p:cNvPr id="393" name="TextBox 392">
              <a:extLst>
                <a:ext uri="{FF2B5EF4-FFF2-40B4-BE49-F238E27FC236}">
                  <a16:creationId xmlns:a16="http://schemas.microsoft.com/office/drawing/2014/main" id="{7EDAF3D7-309C-1971-DFFD-9B8527AA0B0E}"/>
                </a:ext>
              </a:extLst>
            </p:cNvPr>
            <p:cNvSpPr txBox="1"/>
            <p:nvPr/>
          </p:nvSpPr>
          <p:spPr>
            <a:xfrm>
              <a:off x="1437348" y="4863600"/>
              <a:ext cx="2320914" cy="267958"/>
            </a:xfrm>
            <a:prstGeom prst="rect">
              <a:avLst/>
            </a:prstGeom>
            <a:solidFill>
              <a:schemeClr val="bg1"/>
            </a:solidFill>
            <a:ln>
              <a:noFill/>
            </a:ln>
          </p:spPr>
          <p:txBody>
            <a:bodyPr wrap="square" lIns="0" tIns="0" rIns="0" bIns="0"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595E"/>
                  </a:solidFill>
                  <a:effectLst/>
                  <a:uLnTx/>
                  <a:uFillTx/>
                  <a:latin typeface="Avenir Next" panose="020B0503020202020204" pitchFamily="34" charset="0"/>
                  <a:ea typeface="+mn-ea"/>
                  <a:cs typeface="+mn-cs"/>
                </a:rPr>
                <a:t>global sense amplifier </a:t>
              </a:r>
            </a:p>
          </p:txBody>
        </p:sp>
      </p:grpSp>
      <p:sp>
        <p:nvSpPr>
          <p:cNvPr id="224" name="DRAM">
            <a:extLst>
              <a:ext uri="{FF2B5EF4-FFF2-40B4-BE49-F238E27FC236}">
                <a16:creationId xmlns:a16="http://schemas.microsoft.com/office/drawing/2014/main" id="{ED56E525-600A-350A-CE7D-E6BB2D6D79C9}"/>
              </a:ext>
            </a:extLst>
          </p:cNvPr>
          <p:cNvSpPr/>
          <p:nvPr/>
        </p:nvSpPr>
        <p:spPr>
          <a:xfrm rot="16200000">
            <a:off x="142431" y="2047802"/>
            <a:ext cx="2057400" cy="458292"/>
          </a:xfrm>
          <a:prstGeom prst="roundRect">
            <a:avLst>
              <a:gd name="adj" fmla="val 11319"/>
            </a:avLst>
          </a:prstGeom>
          <a:solidFill>
            <a:schemeClr val="bg1">
              <a:lumMod val="65000"/>
            </a:schemeClr>
          </a:solidFill>
          <a:ln w="1905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srgbClr val="000000"/>
                </a:solidFill>
                <a:effectLst/>
                <a:uLnTx/>
                <a:uFillTx/>
                <a:latin typeface="Avenir Next" panose="020B0503020202020204" pitchFamily="34" charset="0"/>
                <a:ea typeface="+mn-ea"/>
                <a:cs typeface="+mn-cs"/>
              </a:rPr>
              <a:t>row decoder</a:t>
            </a:r>
          </a:p>
        </p:txBody>
      </p:sp>
      <p:sp>
        <p:nvSpPr>
          <p:cNvPr id="431" name="Rectangle 430">
            <a:extLst>
              <a:ext uri="{FF2B5EF4-FFF2-40B4-BE49-F238E27FC236}">
                <a16:creationId xmlns:a16="http://schemas.microsoft.com/office/drawing/2014/main" id="{2ED09BDB-0D30-1E15-42A7-604E5FED88EF}"/>
              </a:ext>
            </a:extLst>
          </p:cNvPr>
          <p:cNvSpPr/>
          <p:nvPr/>
        </p:nvSpPr>
        <p:spPr>
          <a:xfrm>
            <a:off x="7530" y="4002279"/>
            <a:ext cx="9121747" cy="1182558"/>
          </a:xfrm>
          <a:prstGeom prst="rect">
            <a:avLst/>
          </a:prstGeom>
          <a:solidFill>
            <a:schemeClr val="bg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1" name="Title 1">
            <a:extLst>
              <a:ext uri="{FF2B5EF4-FFF2-40B4-BE49-F238E27FC236}">
                <a16:creationId xmlns:a16="http://schemas.microsoft.com/office/drawing/2014/main" id="{0D72FEC4-ECF2-1D5B-B94F-3F48F38E7F21}"/>
              </a:ext>
            </a:extLst>
          </p:cNvPr>
          <p:cNvSpPr>
            <a:spLocks noGrp="1"/>
          </p:cNvSpPr>
          <p:nvPr>
            <p:ph type="title"/>
          </p:nvPr>
        </p:nvSpPr>
        <p:spPr>
          <a:xfrm>
            <a:off x="169011" y="-89128"/>
            <a:ext cx="8894602" cy="925840"/>
          </a:xfrm>
        </p:spPr>
        <p:txBody>
          <a:bodyPr>
            <a:noAutofit/>
          </a:bodyPr>
          <a:lstStyle/>
          <a:p>
            <a:r>
              <a:rPr lang="en-US" sz="3600" dirty="0"/>
              <a:t>MIMDRAM: </a:t>
            </a:r>
            <a:r>
              <a:rPr lang="en-US" sz="2800" dirty="0"/>
              <a:t>Key Idea</a:t>
            </a:r>
          </a:p>
        </p:txBody>
      </p:sp>
      <p:sp>
        <p:nvSpPr>
          <p:cNvPr id="232" name="Rounded Rectangle 231">
            <a:extLst>
              <a:ext uri="{FF2B5EF4-FFF2-40B4-BE49-F238E27FC236}">
                <a16:creationId xmlns:a16="http://schemas.microsoft.com/office/drawing/2014/main" id="{D5B01ACE-3A3F-7E83-1B8F-E7305EC0204E}"/>
              </a:ext>
            </a:extLst>
          </p:cNvPr>
          <p:cNvSpPr/>
          <p:nvPr/>
        </p:nvSpPr>
        <p:spPr>
          <a:xfrm>
            <a:off x="-13792" y="400229"/>
            <a:ext cx="9144000" cy="780739"/>
          </a:xfrm>
          <a:prstGeom prst="roundRect">
            <a:avLst>
              <a:gd name="adj" fmla="val 9020"/>
            </a:avLst>
          </a:prstGeom>
          <a:noFill/>
          <a:ln w="381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0" cap="none" spc="0" normalizeH="0" baseline="0" noProof="0" dirty="0">
                <a:ln>
                  <a:noFill/>
                </a:ln>
                <a:solidFill>
                  <a:srgbClr val="000000"/>
                </a:solidFill>
                <a:effectLst/>
                <a:uLnTx/>
                <a:uFillTx/>
                <a:latin typeface="Avenir Next" panose="020B0503020202020204" pitchFamily="34" charset="0"/>
                <a:ea typeface="+mn-ea"/>
                <a:cs typeface="+mn-cs"/>
              </a:rPr>
              <a:t>Enable narrower-width operations than a DRAM row</a:t>
            </a:r>
            <a:endParaRPr kumimoji="0" lang="en-US" sz="2600" b="1" i="0" u="sng" strike="noStrike" kern="0" cap="none" spc="0" normalizeH="0" baseline="0" noProof="0" dirty="0">
              <a:ln>
                <a:noFill/>
              </a:ln>
              <a:solidFill>
                <a:srgbClr val="000000"/>
              </a:solidFill>
              <a:effectLst/>
              <a:uLnTx/>
              <a:uFillTx/>
              <a:latin typeface="Avenir Next" panose="020B0503020202020204" pitchFamily="34" charset="0"/>
              <a:ea typeface="+mn-ea"/>
              <a:cs typeface="+mn-cs"/>
            </a:endParaRPr>
          </a:p>
        </p:txBody>
      </p:sp>
    </p:spTree>
    <p:extLst>
      <p:ext uri="{BB962C8B-B14F-4D97-AF65-F5344CB8AC3E}">
        <p14:creationId xmlns:p14="http://schemas.microsoft.com/office/powerpoint/2010/main" val="2165170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0"/>
                                        </p:tgtEl>
                                        <p:attrNameLst>
                                          <p:attrName>style.visibility</p:attrName>
                                        </p:attrNameLst>
                                      </p:cBhvr>
                                      <p:to>
                                        <p:strVal val="visible"/>
                                      </p:to>
                                    </p:set>
                                    <p:animEffect transition="in" filter="fade">
                                      <p:cBhvr>
                                        <p:cTn id="7" dur="500"/>
                                        <p:tgtEl>
                                          <p:spTgt spid="220"/>
                                        </p:tgtEl>
                                      </p:cBhvr>
                                    </p:animEffect>
                                  </p:childTnLst>
                                </p:cTn>
                              </p:par>
                              <p:par>
                                <p:cTn id="8" presetID="10" presetClass="entr" presetSubtype="0" fill="hold" nodeType="withEffect">
                                  <p:stCondLst>
                                    <p:cond delay="0"/>
                                  </p:stCondLst>
                                  <p:childTnLst>
                                    <p:set>
                                      <p:cBhvr>
                                        <p:cTn id="9" dur="1" fill="hold">
                                          <p:stCondLst>
                                            <p:cond delay="0"/>
                                          </p:stCondLst>
                                        </p:cTn>
                                        <p:tgtEl>
                                          <p:spTgt spid="391"/>
                                        </p:tgtEl>
                                        <p:attrNameLst>
                                          <p:attrName>style.visibility</p:attrName>
                                        </p:attrNameLst>
                                      </p:cBhvr>
                                      <p:to>
                                        <p:strVal val="visible"/>
                                      </p:to>
                                    </p:set>
                                    <p:animEffect transition="in" filter="fade">
                                      <p:cBhvr>
                                        <p:cTn id="10" dur="500"/>
                                        <p:tgtEl>
                                          <p:spTgt spid="39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29"/>
                                        </p:tgtEl>
                                        <p:attrNameLst>
                                          <p:attrName>style.visibility</p:attrName>
                                        </p:attrNameLst>
                                      </p:cBhvr>
                                      <p:to>
                                        <p:strVal val="visible"/>
                                      </p:to>
                                    </p:set>
                                    <p:animEffect transition="in" filter="fade">
                                      <p:cBhvr>
                                        <p:cTn id="13" dur="500"/>
                                        <p:tgtEl>
                                          <p:spTgt spid="429"/>
                                        </p:tgtEl>
                                      </p:cBhvr>
                                    </p:animEffect>
                                  </p:childTnLst>
                                </p:cTn>
                              </p:par>
                              <p:par>
                                <p:cTn id="14" presetID="0" presetClass="path" presetSubtype="0" accel="50000" decel="50000" fill="hold" grpId="0" nodeType="withEffect">
                                  <p:stCondLst>
                                    <p:cond delay="0"/>
                                  </p:stCondLst>
                                  <p:childTnLst>
                                    <p:animMotion origin="layout" path="M 0 0 L 0 0.03912 L 0.17205 0.03912 L 0.17205 0.00116 " pathEditMode="relative" ptsTypes="AAAA">
                                      <p:cBhvr>
                                        <p:cTn id="15" dur="2000" fill="hold"/>
                                        <p:tgtEl>
                                          <p:spTgt spid="427"/>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9" grpId="0" animBg="1"/>
      <p:bldP spid="427" grpId="0" animBg="1"/>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D7B71D5-710A-6F8A-EC9D-612EC4135D5F}"/>
              </a:ext>
            </a:extLst>
          </p:cNvPr>
          <p:cNvGrpSpPr/>
          <p:nvPr/>
        </p:nvGrpSpPr>
        <p:grpSpPr>
          <a:xfrm>
            <a:off x="1627786" y="1663010"/>
            <a:ext cx="1414038" cy="1414038"/>
            <a:chOff x="4876800" y="1600199"/>
            <a:chExt cx="2819401" cy="2819401"/>
          </a:xfrm>
        </p:grpSpPr>
        <p:grpSp>
          <p:nvGrpSpPr>
            <p:cNvPr id="9" name="Group 8">
              <a:extLst>
                <a:ext uri="{FF2B5EF4-FFF2-40B4-BE49-F238E27FC236}">
                  <a16:creationId xmlns:a16="http://schemas.microsoft.com/office/drawing/2014/main" id="{145ADD40-8DAC-4AB7-793E-4189F586BDCC}"/>
                </a:ext>
              </a:extLst>
            </p:cNvPr>
            <p:cNvGrpSpPr/>
            <p:nvPr/>
          </p:nvGrpSpPr>
          <p:grpSpPr>
            <a:xfrm>
              <a:off x="5486400" y="3962400"/>
              <a:ext cx="2209800" cy="457200"/>
              <a:chOff x="5486400" y="3962400"/>
              <a:chExt cx="2209800" cy="457200"/>
            </a:xfrm>
          </p:grpSpPr>
          <p:sp>
            <p:nvSpPr>
              <p:cNvPr id="54" name="DRAM">
                <a:extLst>
                  <a:ext uri="{FF2B5EF4-FFF2-40B4-BE49-F238E27FC236}">
                    <a16:creationId xmlns:a16="http://schemas.microsoft.com/office/drawing/2014/main" id="{08113822-EBA6-BEEA-B6CF-1BB51723AD54}"/>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5" name="DRAM">
                <a:extLst>
                  <a:ext uri="{FF2B5EF4-FFF2-40B4-BE49-F238E27FC236}">
                    <a16:creationId xmlns:a16="http://schemas.microsoft.com/office/drawing/2014/main" id="{68D9188F-8773-604F-6441-0EC444051EB5}"/>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6" name="DRAM">
                <a:extLst>
                  <a:ext uri="{FF2B5EF4-FFF2-40B4-BE49-F238E27FC236}">
                    <a16:creationId xmlns:a16="http://schemas.microsoft.com/office/drawing/2014/main" id="{6C78EF99-BDA4-000F-B88D-38CEDCE77A07}"/>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7" name="DRAM">
                <a:extLst>
                  <a:ext uri="{FF2B5EF4-FFF2-40B4-BE49-F238E27FC236}">
                    <a16:creationId xmlns:a16="http://schemas.microsoft.com/office/drawing/2014/main" id="{E3516A6C-5911-CA9C-8438-40239A9300BB}"/>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8" name="DRAM">
                <a:extLst>
                  <a:ext uri="{FF2B5EF4-FFF2-40B4-BE49-F238E27FC236}">
                    <a16:creationId xmlns:a16="http://schemas.microsoft.com/office/drawing/2014/main" id="{2C2DA7A3-1EB8-D977-F203-00FC7BC1A975}"/>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0" name="Group 9">
              <a:extLst>
                <a:ext uri="{FF2B5EF4-FFF2-40B4-BE49-F238E27FC236}">
                  <a16:creationId xmlns:a16="http://schemas.microsoft.com/office/drawing/2014/main" id="{94DD0A41-3448-75B2-A331-5F1DCD56A2EC}"/>
                </a:ext>
              </a:extLst>
            </p:cNvPr>
            <p:cNvGrpSpPr/>
            <p:nvPr/>
          </p:nvGrpSpPr>
          <p:grpSpPr>
            <a:xfrm>
              <a:off x="4876800" y="1600200"/>
              <a:ext cx="457200" cy="2209800"/>
              <a:chOff x="4876800" y="1600200"/>
              <a:chExt cx="457200" cy="2209800"/>
            </a:xfrm>
          </p:grpSpPr>
          <p:sp>
            <p:nvSpPr>
              <p:cNvPr id="49" name="DRAM">
                <a:extLst>
                  <a:ext uri="{FF2B5EF4-FFF2-40B4-BE49-F238E27FC236}">
                    <a16:creationId xmlns:a16="http://schemas.microsoft.com/office/drawing/2014/main" id="{5ADA0A14-531E-5BD8-8FD4-F6317FEB7F36}"/>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0" name="DRAM">
                <a:extLst>
                  <a:ext uri="{FF2B5EF4-FFF2-40B4-BE49-F238E27FC236}">
                    <a16:creationId xmlns:a16="http://schemas.microsoft.com/office/drawing/2014/main" id="{539CBE42-BEAD-57E8-EE95-0650BB7A87AD}"/>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1" name="DRAM">
                <a:extLst>
                  <a:ext uri="{FF2B5EF4-FFF2-40B4-BE49-F238E27FC236}">
                    <a16:creationId xmlns:a16="http://schemas.microsoft.com/office/drawing/2014/main" id="{8EDF89D6-E315-3E8E-81C4-3039A5DF39BA}"/>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2" name="DRAM">
                <a:extLst>
                  <a:ext uri="{FF2B5EF4-FFF2-40B4-BE49-F238E27FC236}">
                    <a16:creationId xmlns:a16="http://schemas.microsoft.com/office/drawing/2014/main" id="{C334229F-128E-DBA9-F5A7-0C1B8468429F}"/>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53" name="DRAM">
                <a:extLst>
                  <a:ext uri="{FF2B5EF4-FFF2-40B4-BE49-F238E27FC236}">
                    <a16:creationId xmlns:a16="http://schemas.microsoft.com/office/drawing/2014/main" id="{4CF44E52-958E-C9D5-98C9-B54F3DBCA04F}"/>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 name="Group 10">
              <a:extLst>
                <a:ext uri="{FF2B5EF4-FFF2-40B4-BE49-F238E27FC236}">
                  <a16:creationId xmlns:a16="http://schemas.microsoft.com/office/drawing/2014/main" id="{CD2FFD17-6BDD-A936-46CC-F92D905CE9B7}"/>
                </a:ext>
              </a:extLst>
            </p:cNvPr>
            <p:cNvGrpSpPr/>
            <p:nvPr/>
          </p:nvGrpSpPr>
          <p:grpSpPr>
            <a:xfrm>
              <a:off x="5676900" y="1600199"/>
              <a:ext cx="1828800" cy="2362201"/>
              <a:chOff x="5676900" y="1170708"/>
              <a:chExt cx="1828800" cy="2791692"/>
            </a:xfrm>
          </p:grpSpPr>
          <p:cxnSp>
            <p:nvCxnSpPr>
              <p:cNvPr id="44" name="Straight Connector 43">
                <a:extLst>
                  <a:ext uri="{FF2B5EF4-FFF2-40B4-BE49-F238E27FC236}">
                    <a16:creationId xmlns:a16="http://schemas.microsoft.com/office/drawing/2014/main" id="{47982167-B393-BEBF-D0E6-60AE4452DB55}"/>
                  </a:ext>
                </a:extLst>
              </p:cNvPr>
              <p:cNvCxnSpPr>
                <a:cxnSpLocks/>
                <a:stCxn id="14" idx="0"/>
                <a:endCxn id="54"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CAE485E-07E5-1852-1FA5-8B77F4343A36}"/>
                  </a:ext>
                </a:extLst>
              </p:cNvPr>
              <p:cNvCxnSpPr>
                <a:cxnSpLocks/>
                <a:stCxn id="16" idx="0"/>
                <a:endCxn id="56"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F51F5A0-9936-DAC3-1A8B-823F41DF483A}"/>
                  </a:ext>
                </a:extLst>
              </p:cNvPr>
              <p:cNvCxnSpPr>
                <a:cxnSpLocks/>
                <a:stCxn id="17" idx="0"/>
                <a:endCxn id="57"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278CBE3-F678-3C09-8430-9732ADA562C8}"/>
                  </a:ext>
                </a:extLst>
              </p:cNvPr>
              <p:cNvCxnSpPr>
                <a:cxnSpLocks/>
                <a:stCxn id="18" idx="0"/>
                <a:endCxn id="58"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BC4BBBD-04C0-0406-C150-CEAD9F531385}"/>
                  </a:ext>
                </a:extLst>
              </p:cNvPr>
              <p:cNvCxnSpPr>
                <a:cxnSpLocks/>
                <a:stCxn id="15" idx="0"/>
                <a:endCxn id="55"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71782411-45D5-E378-555E-C520B6D4601A}"/>
                </a:ext>
              </a:extLst>
            </p:cNvPr>
            <p:cNvGrpSpPr/>
            <p:nvPr/>
          </p:nvGrpSpPr>
          <p:grpSpPr>
            <a:xfrm>
              <a:off x="5334000" y="1790700"/>
              <a:ext cx="2362201" cy="1828800"/>
              <a:chOff x="5333998" y="1790700"/>
              <a:chExt cx="2791691" cy="1828800"/>
            </a:xfrm>
          </p:grpSpPr>
          <p:cxnSp>
            <p:nvCxnSpPr>
              <p:cNvPr id="39" name="Straight Connector 38">
                <a:extLst>
                  <a:ext uri="{FF2B5EF4-FFF2-40B4-BE49-F238E27FC236}">
                    <a16:creationId xmlns:a16="http://schemas.microsoft.com/office/drawing/2014/main" id="{0973E1E4-F7EB-DF78-3A95-D481E2615AA9}"/>
                  </a:ext>
                </a:extLst>
              </p:cNvPr>
              <p:cNvCxnSpPr>
                <a:cxnSpLocks/>
                <a:stCxn id="18" idx="6"/>
                <a:endCxn id="49"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6D3709A-6EC3-9DEC-74CE-BB8D1A9AF911}"/>
                  </a:ext>
                </a:extLst>
              </p:cNvPr>
              <p:cNvCxnSpPr>
                <a:cxnSpLocks/>
                <a:stCxn id="23" idx="6"/>
                <a:endCxn id="50"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F96F3CD-FF35-33CD-C579-63D1293EA05B}"/>
                  </a:ext>
                </a:extLst>
              </p:cNvPr>
              <p:cNvCxnSpPr>
                <a:cxnSpLocks/>
                <a:stCxn id="28" idx="6"/>
                <a:endCxn id="51"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8A65AB5-1AAE-F2B4-44B1-07375B5861A7}"/>
                  </a:ext>
                </a:extLst>
              </p:cNvPr>
              <p:cNvCxnSpPr>
                <a:cxnSpLocks/>
                <a:stCxn id="33" idx="6"/>
                <a:endCxn id="52"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A185ED2-1506-90C3-8575-3E012A8B6A67}"/>
                  </a:ext>
                </a:extLst>
              </p:cNvPr>
              <p:cNvCxnSpPr>
                <a:cxnSpLocks/>
                <a:stCxn id="38" idx="6"/>
                <a:endCxn id="53"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25C37A37-CAC8-FCB0-14D4-C955F03DABD6}"/>
                </a:ext>
              </a:extLst>
            </p:cNvPr>
            <p:cNvGrpSpPr/>
            <p:nvPr/>
          </p:nvGrpSpPr>
          <p:grpSpPr>
            <a:xfrm>
              <a:off x="5486400" y="1600200"/>
              <a:ext cx="2209800" cy="2209800"/>
              <a:chOff x="5486400" y="1600200"/>
              <a:chExt cx="2209800" cy="2209800"/>
            </a:xfrm>
          </p:grpSpPr>
          <p:sp>
            <p:nvSpPr>
              <p:cNvPr id="14" name="Oval 13">
                <a:extLst>
                  <a:ext uri="{FF2B5EF4-FFF2-40B4-BE49-F238E27FC236}">
                    <a16:creationId xmlns:a16="http://schemas.microsoft.com/office/drawing/2014/main" id="{B73AAB57-DD3D-42A4-FE36-9B219618DE9B}"/>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 name="Oval 14">
                <a:extLst>
                  <a:ext uri="{FF2B5EF4-FFF2-40B4-BE49-F238E27FC236}">
                    <a16:creationId xmlns:a16="http://schemas.microsoft.com/office/drawing/2014/main" id="{036E9649-3335-5F8F-DFF0-5AFE26CD6FF6}"/>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 name="Oval 15">
                <a:extLst>
                  <a:ext uri="{FF2B5EF4-FFF2-40B4-BE49-F238E27FC236}">
                    <a16:creationId xmlns:a16="http://schemas.microsoft.com/office/drawing/2014/main" id="{3EDFF40E-4CDA-C1C4-26E4-3A4743C945D9}"/>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 name="Oval 16">
                <a:extLst>
                  <a:ext uri="{FF2B5EF4-FFF2-40B4-BE49-F238E27FC236}">
                    <a16:creationId xmlns:a16="http://schemas.microsoft.com/office/drawing/2014/main" id="{FC9B8174-13B5-9FC9-CC64-F927B63B7F63}"/>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 name="Oval 17">
                <a:extLst>
                  <a:ext uri="{FF2B5EF4-FFF2-40B4-BE49-F238E27FC236}">
                    <a16:creationId xmlns:a16="http://schemas.microsoft.com/office/drawing/2014/main" id="{1C185B49-15D7-6C43-2FA2-1FBFBAB28ACC}"/>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 name="Oval 18">
                <a:extLst>
                  <a:ext uri="{FF2B5EF4-FFF2-40B4-BE49-F238E27FC236}">
                    <a16:creationId xmlns:a16="http://schemas.microsoft.com/office/drawing/2014/main" id="{9C9D2251-A141-4961-93C9-15C78D5167A9}"/>
                  </a:ext>
                </a:extLst>
              </p:cNvPr>
              <p:cNvSpPr/>
              <p:nvPr/>
            </p:nvSpPr>
            <p:spPr>
              <a:xfrm>
                <a:off x="5486400" y="20574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 name="Oval 19">
                <a:extLst>
                  <a:ext uri="{FF2B5EF4-FFF2-40B4-BE49-F238E27FC236}">
                    <a16:creationId xmlns:a16="http://schemas.microsoft.com/office/drawing/2014/main" id="{36404C5A-4466-D925-5219-3044FAFBAF41}"/>
                  </a:ext>
                </a:extLst>
              </p:cNvPr>
              <p:cNvSpPr/>
              <p:nvPr/>
            </p:nvSpPr>
            <p:spPr>
              <a:xfrm>
                <a:off x="5943600" y="20574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 name="Oval 20">
                <a:extLst>
                  <a:ext uri="{FF2B5EF4-FFF2-40B4-BE49-F238E27FC236}">
                    <a16:creationId xmlns:a16="http://schemas.microsoft.com/office/drawing/2014/main" id="{A96CDC81-E151-0540-4A56-33ACEAE7DB4D}"/>
                  </a:ext>
                </a:extLst>
              </p:cNvPr>
              <p:cNvSpPr/>
              <p:nvPr/>
            </p:nvSpPr>
            <p:spPr>
              <a:xfrm>
                <a:off x="6400800" y="20574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2" name="Oval 21">
                <a:extLst>
                  <a:ext uri="{FF2B5EF4-FFF2-40B4-BE49-F238E27FC236}">
                    <a16:creationId xmlns:a16="http://schemas.microsoft.com/office/drawing/2014/main" id="{004F0346-A72C-797B-7F6D-767E332D697F}"/>
                  </a:ext>
                </a:extLst>
              </p:cNvPr>
              <p:cNvSpPr/>
              <p:nvPr/>
            </p:nvSpPr>
            <p:spPr>
              <a:xfrm>
                <a:off x="68580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3" name="Oval 22">
                <a:extLst>
                  <a:ext uri="{FF2B5EF4-FFF2-40B4-BE49-F238E27FC236}">
                    <a16:creationId xmlns:a16="http://schemas.microsoft.com/office/drawing/2014/main" id="{252FDEC4-9A89-24F2-E113-3FFC7015E6AB}"/>
                  </a:ext>
                </a:extLst>
              </p:cNvPr>
              <p:cNvSpPr/>
              <p:nvPr/>
            </p:nvSpPr>
            <p:spPr>
              <a:xfrm>
                <a:off x="7315200" y="20574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 name="Oval 23">
                <a:extLst>
                  <a:ext uri="{FF2B5EF4-FFF2-40B4-BE49-F238E27FC236}">
                    <a16:creationId xmlns:a16="http://schemas.microsoft.com/office/drawing/2014/main" id="{AE319149-A514-56AF-D1F1-09B72C618A73}"/>
                  </a:ext>
                </a:extLst>
              </p:cNvPr>
              <p:cNvSpPr/>
              <p:nvPr/>
            </p:nvSpPr>
            <p:spPr>
              <a:xfrm>
                <a:off x="5486400" y="2514600"/>
                <a:ext cx="381000" cy="381000"/>
              </a:xfrm>
              <a:prstGeom prst="ellipse">
                <a:avLst/>
              </a:prstGeom>
              <a:solidFill>
                <a:schemeClr val="accent2">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5" name="Oval 24">
                <a:extLst>
                  <a:ext uri="{FF2B5EF4-FFF2-40B4-BE49-F238E27FC236}">
                    <a16:creationId xmlns:a16="http://schemas.microsoft.com/office/drawing/2014/main" id="{71DF6166-E7B5-3C36-677A-966BDA0B28EC}"/>
                  </a:ext>
                </a:extLst>
              </p:cNvPr>
              <p:cNvSpPr/>
              <p:nvPr/>
            </p:nvSpPr>
            <p:spPr>
              <a:xfrm>
                <a:off x="5943600" y="2514600"/>
                <a:ext cx="381000" cy="381000"/>
              </a:xfrm>
              <a:prstGeom prst="ellipse">
                <a:avLst/>
              </a:prstGeom>
              <a:solidFill>
                <a:schemeClr val="accent2">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 name="Oval 25">
                <a:extLst>
                  <a:ext uri="{FF2B5EF4-FFF2-40B4-BE49-F238E27FC236}">
                    <a16:creationId xmlns:a16="http://schemas.microsoft.com/office/drawing/2014/main" id="{2D751B7B-9E7E-5198-582D-C15F27E345D1}"/>
                  </a:ext>
                </a:extLst>
              </p:cNvPr>
              <p:cNvSpPr/>
              <p:nvPr/>
            </p:nvSpPr>
            <p:spPr>
              <a:xfrm>
                <a:off x="6400800" y="2514600"/>
                <a:ext cx="381000" cy="381000"/>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 name="Oval 26">
                <a:extLst>
                  <a:ext uri="{FF2B5EF4-FFF2-40B4-BE49-F238E27FC236}">
                    <a16:creationId xmlns:a16="http://schemas.microsoft.com/office/drawing/2014/main" id="{CCF149F1-08F4-6F9B-93F0-0883026C9439}"/>
                  </a:ext>
                </a:extLst>
              </p:cNvPr>
              <p:cNvSpPr/>
              <p:nvPr/>
            </p:nvSpPr>
            <p:spPr>
              <a:xfrm>
                <a:off x="68580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 name="Oval 27">
                <a:extLst>
                  <a:ext uri="{FF2B5EF4-FFF2-40B4-BE49-F238E27FC236}">
                    <a16:creationId xmlns:a16="http://schemas.microsoft.com/office/drawing/2014/main" id="{69954C2B-8BC4-E019-20D1-818FEE787E36}"/>
                  </a:ext>
                </a:extLst>
              </p:cNvPr>
              <p:cNvSpPr/>
              <p:nvPr/>
            </p:nvSpPr>
            <p:spPr>
              <a:xfrm>
                <a:off x="7315200" y="2514600"/>
                <a:ext cx="381000" cy="381000"/>
              </a:xfrm>
              <a:prstGeom prst="ellipse">
                <a:avLst/>
              </a:prstGeom>
              <a:solidFill>
                <a:schemeClr val="accent2">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 name="Oval 28">
                <a:extLst>
                  <a:ext uri="{FF2B5EF4-FFF2-40B4-BE49-F238E27FC236}">
                    <a16:creationId xmlns:a16="http://schemas.microsoft.com/office/drawing/2014/main" id="{94767795-63AE-4358-92FA-6ACBC8FB876E}"/>
                  </a:ext>
                </a:extLst>
              </p:cNvPr>
              <p:cNvSpPr/>
              <p:nvPr/>
            </p:nvSpPr>
            <p:spPr>
              <a:xfrm>
                <a:off x="5486400" y="29718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 name="Oval 29">
                <a:extLst>
                  <a:ext uri="{FF2B5EF4-FFF2-40B4-BE49-F238E27FC236}">
                    <a16:creationId xmlns:a16="http://schemas.microsoft.com/office/drawing/2014/main" id="{113EA8DF-82CD-EB35-6278-9557BBF25D19}"/>
                  </a:ext>
                </a:extLst>
              </p:cNvPr>
              <p:cNvSpPr/>
              <p:nvPr/>
            </p:nvSpPr>
            <p:spPr>
              <a:xfrm>
                <a:off x="5943600" y="29718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 name="Oval 30">
                <a:extLst>
                  <a:ext uri="{FF2B5EF4-FFF2-40B4-BE49-F238E27FC236}">
                    <a16:creationId xmlns:a16="http://schemas.microsoft.com/office/drawing/2014/main" id="{AA77119B-7743-B690-9465-CC9E51CE4444}"/>
                  </a:ext>
                </a:extLst>
              </p:cNvPr>
              <p:cNvSpPr/>
              <p:nvPr/>
            </p:nvSpPr>
            <p:spPr>
              <a:xfrm>
                <a:off x="6400800" y="29718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 name="Oval 31">
                <a:extLst>
                  <a:ext uri="{FF2B5EF4-FFF2-40B4-BE49-F238E27FC236}">
                    <a16:creationId xmlns:a16="http://schemas.microsoft.com/office/drawing/2014/main" id="{33334385-AB59-960E-A3E5-9501EADAA33F}"/>
                  </a:ext>
                </a:extLst>
              </p:cNvPr>
              <p:cNvSpPr/>
              <p:nvPr/>
            </p:nvSpPr>
            <p:spPr>
              <a:xfrm>
                <a:off x="68580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 name="Oval 32">
                <a:extLst>
                  <a:ext uri="{FF2B5EF4-FFF2-40B4-BE49-F238E27FC236}">
                    <a16:creationId xmlns:a16="http://schemas.microsoft.com/office/drawing/2014/main" id="{991F5CFB-03F2-DC89-41BB-37ACAD3A39FE}"/>
                  </a:ext>
                </a:extLst>
              </p:cNvPr>
              <p:cNvSpPr/>
              <p:nvPr/>
            </p:nvSpPr>
            <p:spPr>
              <a:xfrm>
                <a:off x="7315200" y="29718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 name="Oval 33">
                <a:extLst>
                  <a:ext uri="{FF2B5EF4-FFF2-40B4-BE49-F238E27FC236}">
                    <a16:creationId xmlns:a16="http://schemas.microsoft.com/office/drawing/2014/main" id="{AFA70928-8DA2-5560-5DD5-558045D02F98}"/>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 name="Oval 34">
                <a:extLst>
                  <a:ext uri="{FF2B5EF4-FFF2-40B4-BE49-F238E27FC236}">
                    <a16:creationId xmlns:a16="http://schemas.microsoft.com/office/drawing/2014/main" id="{FB809510-8147-E025-EEB8-8819A6D6FBD8}"/>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 name="Oval 35">
                <a:extLst>
                  <a:ext uri="{FF2B5EF4-FFF2-40B4-BE49-F238E27FC236}">
                    <a16:creationId xmlns:a16="http://schemas.microsoft.com/office/drawing/2014/main" id="{D2F18ED2-E5E5-8B3D-481D-C15B8FC6951D}"/>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 name="Oval 36">
                <a:extLst>
                  <a:ext uri="{FF2B5EF4-FFF2-40B4-BE49-F238E27FC236}">
                    <a16:creationId xmlns:a16="http://schemas.microsoft.com/office/drawing/2014/main" id="{DB7EC374-9A92-B410-2846-F5A581E96D11}"/>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8" name="Oval 37">
                <a:extLst>
                  <a:ext uri="{FF2B5EF4-FFF2-40B4-BE49-F238E27FC236}">
                    <a16:creationId xmlns:a16="http://schemas.microsoft.com/office/drawing/2014/main" id="{C1CF4DD4-8671-73B0-4595-F5CF16D14DF9}"/>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59" name="Group 58">
            <a:extLst>
              <a:ext uri="{FF2B5EF4-FFF2-40B4-BE49-F238E27FC236}">
                <a16:creationId xmlns:a16="http://schemas.microsoft.com/office/drawing/2014/main" id="{40794F95-87E5-0B79-8F49-F492B394493A}"/>
              </a:ext>
            </a:extLst>
          </p:cNvPr>
          <p:cNvGrpSpPr/>
          <p:nvPr/>
        </p:nvGrpSpPr>
        <p:grpSpPr>
          <a:xfrm>
            <a:off x="3185314" y="1663010"/>
            <a:ext cx="1414038" cy="1414038"/>
            <a:chOff x="4876800" y="1600199"/>
            <a:chExt cx="2819401" cy="2819401"/>
          </a:xfrm>
        </p:grpSpPr>
        <p:grpSp>
          <p:nvGrpSpPr>
            <p:cNvPr id="60" name="Group 59">
              <a:extLst>
                <a:ext uri="{FF2B5EF4-FFF2-40B4-BE49-F238E27FC236}">
                  <a16:creationId xmlns:a16="http://schemas.microsoft.com/office/drawing/2014/main" id="{97CD8AF8-689F-7235-F72C-8461333387F6}"/>
                </a:ext>
              </a:extLst>
            </p:cNvPr>
            <p:cNvGrpSpPr/>
            <p:nvPr/>
          </p:nvGrpSpPr>
          <p:grpSpPr>
            <a:xfrm>
              <a:off x="5486400" y="3962400"/>
              <a:ext cx="2209800" cy="457200"/>
              <a:chOff x="5486400" y="3962400"/>
              <a:chExt cx="2209800" cy="457200"/>
            </a:xfrm>
          </p:grpSpPr>
          <p:sp>
            <p:nvSpPr>
              <p:cNvPr id="105" name="DRAM">
                <a:extLst>
                  <a:ext uri="{FF2B5EF4-FFF2-40B4-BE49-F238E27FC236}">
                    <a16:creationId xmlns:a16="http://schemas.microsoft.com/office/drawing/2014/main" id="{409F785F-8AD8-92CD-60AC-6BF9A4F72D37}"/>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6" name="DRAM">
                <a:extLst>
                  <a:ext uri="{FF2B5EF4-FFF2-40B4-BE49-F238E27FC236}">
                    <a16:creationId xmlns:a16="http://schemas.microsoft.com/office/drawing/2014/main" id="{0B03D9C7-AF50-CE3F-684D-30F40D5916EF}"/>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7" name="DRAM">
                <a:extLst>
                  <a:ext uri="{FF2B5EF4-FFF2-40B4-BE49-F238E27FC236}">
                    <a16:creationId xmlns:a16="http://schemas.microsoft.com/office/drawing/2014/main" id="{E41C9139-9E9B-72CD-FD27-6CB15407A158}"/>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8" name="DRAM">
                <a:extLst>
                  <a:ext uri="{FF2B5EF4-FFF2-40B4-BE49-F238E27FC236}">
                    <a16:creationId xmlns:a16="http://schemas.microsoft.com/office/drawing/2014/main" id="{CFD0D982-3EA8-3573-DE64-B9B92F5C942C}"/>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9" name="DRAM">
                <a:extLst>
                  <a:ext uri="{FF2B5EF4-FFF2-40B4-BE49-F238E27FC236}">
                    <a16:creationId xmlns:a16="http://schemas.microsoft.com/office/drawing/2014/main" id="{04C27DF3-24DF-3E8C-FFE9-F247D23270A1}"/>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61" name="Group 60">
              <a:extLst>
                <a:ext uri="{FF2B5EF4-FFF2-40B4-BE49-F238E27FC236}">
                  <a16:creationId xmlns:a16="http://schemas.microsoft.com/office/drawing/2014/main" id="{2148CD67-332C-F51A-988E-2611D4010668}"/>
                </a:ext>
              </a:extLst>
            </p:cNvPr>
            <p:cNvGrpSpPr/>
            <p:nvPr/>
          </p:nvGrpSpPr>
          <p:grpSpPr>
            <a:xfrm>
              <a:off x="4876800" y="1600200"/>
              <a:ext cx="457200" cy="2209800"/>
              <a:chOff x="4876800" y="1600200"/>
              <a:chExt cx="457200" cy="2209800"/>
            </a:xfrm>
          </p:grpSpPr>
          <p:sp>
            <p:nvSpPr>
              <p:cNvPr id="100" name="DRAM">
                <a:extLst>
                  <a:ext uri="{FF2B5EF4-FFF2-40B4-BE49-F238E27FC236}">
                    <a16:creationId xmlns:a16="http://schemas.microsoft.com/office/drawing/2014/main" id="{53133863-A8A6-7C24-65D5-1675607CF4AC}"/>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1" name="DRAM">
                <a:extLst>
                  <a:ext uri="{FF2B5EF4-FFF2-40B4-BE49-F238E27FC236}">
                    <a16:creationId xmlns:a16="http://schemas.microsoft.com/office/drawing/2014/main" id="{0BA01B15-9F60-761D-67BF-612AF92BAB88}"/>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2" name="DRAM">
                <a:extLst>
                  <a:ext uri="{FF2B5EF4-FFF2-40B4-BE49-F238E27FC236}">
                    <a16:creationId xmlns:a16="http://schemas.microsoft.com/office/drawing/2014/main" id="{E44FC94B-6DE2-7F93-FAAF-640F02FA702C}"/>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3" name="DRAM">
                <a:extLst>
                  <a:ext uri="{FF2B5EF4-FFF2-40B4-BE49-F238E27FC236}">
                    <a16:creationId xmlns:a16="http://schemas.microsoft.com/office/drawing/2014/main" id="{D52D198B-BF07-D189-7654-F57F5A22BAA8}"/>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04" name="DRAM">
                <a:extLst>
                  <a:ext uri="{FF2B5EF4-FFF2-40B4-BE49-F238E27FC236}">
                    <a16:creationId xmlns:a16="http://schemas.microsoft.com/office/drawing/2014/main" id="{01020030-5CDD-B848-3C60-D8A463E026C6}"/>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62" name="Group 61">
              <a:extLst>
                <a:ext uri="{FF2B5EF4-FFF2-40B4-BE49-F238E27FC236}">
                  <a16:creationId xmlns:a16="http://schemas.microsoft.com/office/drawing/2014/main" id="{1DD7A0B9-FB33-6D2C-1012-44A2C98A9E1F}"/>
                </a:ext>
              </a:extLst>
            </p:cNvPr>
            <p:cNvGrpSpPr/>
            <p:nvPr/>
          </p:nvGrpSpPr>
          <p:grpSpPr>
            <a:xfrm>
              <a:off x="5676900" y="1600199"/>
              <a:ext cx="1828800" cy="2362201"/>
              <a:chOff x="5676900" y="1170708"/>
              <a:chExt cx="1828800" cy="2791692"/>
            </a:xfrm>
          </p:grpSpPr>
          <p:cxnSp>
            <p:nvCxnSpPr>
              <p:cNvPr id="95" name="Straight Connector 94">
                <a:extLst>
                  <a:ext uri="{FF2B5EF4-FFF2-40B4-BE49-F238E27FC236}">
                    <a16:creationId xmlns:a16="http://schemas.microsoft.com/office/drawing/2014/main" id="{11A5E939-1A98-0C74-70C6-00C30578CE8F}"/>
                  </a:ext>
                </a:extLst>
              </p:cNvPr>
              <p:cNvCxnSpPr>
                <a:cxnSpLocks/>
                <a:stCxn id="65" idx="0"/>
                <a:endCxn id="105"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4E59C9A8-65FB-2A14-48B0-37F6CEA0922A}"/>
                  </a:ext>
                </a:extLst>
              </p:cNvPr>
              <p:cNvCxnSpPr>
                <a:cxnSpLocks/>
                <a:stCxn id="67" idx="0"/>
                <a:endCxn id="107"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8D9D7CB-75FA-94FE-B461-82F19DC522AD}"/>
                  </a:ext>
                </a:extLst>
              </p:cNvPr>
              <p:cNvCxnSpPr>
                <a:cxnSpLocks/>
                <a:stCxn id="68" idx="0"/>
                <a:endCxn id="108"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76BA570-2A38-D337-48AD-A423A8D0BA13}"/>
                  </a:ext>
                </a:extLst>
              </p:cNvPr>
              <p:cNvCxnSpPr>
                <a:cxnSpLocks/>
                <a:stCxn id="69" idx="0"/>
                <a:endCxn id="109"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2FACBF55-5AC5-FACA-60C8-997FC5703B80}"/>
                  </a:ext>
                </a:extLst>
              </p:cNvPr>
              <p:cNvCxnSpPr>
                <a:cxnSpLocks/>
                <a:stCxn id="66" idx="0"/>
                <a:endCxn id="106"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3" name="Group 62">
              <a:extLst>
                <a:ext uri="{FF2B5EF4-FFF2-40B4-BE49-F238E27FC236}">
                  <a16:creationId xmlns:a16="http://schemas.microsoft.com/office/drawing/2014/main" id="{5E6C3537-F9C5-4705-26EF-C924F0F5D5D7}"/>
                </a:ext>
              </a:extLst>
            </p:cNvPr>
            <p:cNvGrpSpPr/>
            <p:nvPr/>
          </p:nvGrpSpPr>
          <p:grpSpPr>
            <a:xfrm>
              <a:off x="5334000" y="1790700"/>
              <a:ext cx="2362201" cy="1828800"/>
              <a:chOff x="5333998" y="1790700"/>
              <a:chExt cx="2791691" cy="1828800"/>
            </a:xfrm>
          </p:grpSpPr>
          <p:cxnSp>
            <p:nvCxnSpPr>
              <p:cNvPr id="90" name="Straight Connector 89">
                <a:extLst>
                  <a:ext uri="{FF2B5EF4-FFF2-40B4-BE49-F238E27FC236}">
                    <a16:creationId xmlns:a16="http://schemas.microsoft.com/office/drawing/2014/main" id="{2C07D7F7-728D-01F4-880A-98B39E9A99B2}"/>
                  </a:ext>
                </a:extLst>
              </p:cNvPr>
              <p:cNvCxnSpPr>
                <a:cxnSpLocks/>
                <a:stCxn id="69" idx="6"/>
                <a:endCxn id="100"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F98157F-C02A-60EE-E532-15DBC6E489BB}"/>
                  </a:ext>
                </a:extLst>
              </p:cNvPr>
              <p:cNvCxnSpPr>
                <a:cxnSpLocks/>
                <a:stCxn id="74" idx="6"/>
                <a:endCxn id="101"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A735D65-3660-8AE7-0371-B03DF94DCB54}"/>
                  </a:ext>
                </a:extLst>
              </p:cNvPr>
              <p:cNvCxnSpPr>
                <a:cxnSpLocks/>
                <a:endCxn id="102" idx="0"/>
              </p:cNvCxnSpPr>
              <p:nvPr/>
            </p:nvCxnSpPr>
            <p:spPr>
              <a:xfrm flipH="1">
                <a:off x="5333998" y="2705100"/>
                <a:ext cx="2791686"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581FD839-7FC4-4E78-792C-D16281A9C270}"/>
                  </a:ext>
                </a:extLst>
              </p:cNvPr>
              <p:cNvCxnSpPr>
                <a:cxnSpLocks/>
                <a:stCxn id="84" idx="6"/>
                <a:endCxn id="103"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306AD3AB-9600-A6BF-BFBF-068E37656400}"/>
                  </a:ext>
                </a:extLst>
              </p:cNvPr>
              <p:cNvCxnSpPr>
                <a:cxnSpLocks/>
                <a:stCxn id="89" idx="6"/>
                <a:endCxn id="104"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4" name="Group 63">
              <a:extLst>
                <a:ext uri="{FF2B5EF4-FFF2-40B4-BE49-F238E27FC236}">
                  <a16:creationId xmlns:a16="http://schemas.microsoft.com/office/drawing/2014/main" id="{AF764B5E-2A2B-5202-8C6F-6ACC1FF585B0}"/>
                </a:ext>
              </a:extLst>
            </p:cNvPr>
            <p:cNvGrpSpPr/>
            <p:nvPr/>
          </p:nvGrpSpPr>
          <p:grpSpPr>
            <a:xfrm>
              <a:off x="5486400" y="1600200"/>
              <a:ext cx="2209800" cy="2209800"/>
              <a:chOff x="5486400" y="1600200"/>
              <a:chExt cx="2209800" cy="2209800"/>
            </a:xfrm>
          </p:grpSpPr>
          <p:sp>
            <p:nvSpPr>
              <p:cNvPr id="65" name="Oval 64">
                <a:extLst>
                  <a:ext uri="{FF2B5EF4-FFF2-40B4-BE49-F238E27FC236}">
                    <a16:creationId xmlns:a16="http://schemas.microsoft.com/office/drawing/2014/main" id="{13D770BB-7217-38C5-711D-B5170B8CCC9F}"/>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6" name="Oval 65">
                <a:extLst>
                  <a:ext uri="{FF2B5EF4-FFF2-40B4-BE49-F238E27FC236}">
                    <a16:creationId xmlns:a16="http://schemas.microsoft.com/office/drawing/2014/main" id="{DB50467F-FEFD-794B-3319-E226669CFE8C}"/>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7" name="Oval 66">
                <a:extLst>
                  <a:ext uri="{FF2B5EF4-FFF2-40B4-BE49-F238E27FC236}">
                    <a16:creationId xmlns:a16="http://schemas.microsoft.com/office/drawing/2014/main" id="{51FA6554-610A-A0D6-0132-A77C72C68850}"/>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8" name="Oval 67">
                <a:extLst>
                  <a:ext uri="{FF2B5EF4-FFF2-40B4-BE49-F238E27FC236}">
                    <a16:creationId xmlns:a16="http://schemas.microsoft.com/office/drawing/2014/main" id="{586865B3-C286-94B9-E0A9-1E9D84ABEE21}"/>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69" name="Oval 68">
                <a:extLst>
                  <a:ext uri="{FF2B5EF4-FFF2-40B4-BE49-F238E27FC236}">
                    <a16:creationId xmlns:a16="http://schemas.microsoft.com/office/drawing/2014/main" id="{CAC2CBB4-018B-F3DC-C3BC-558E89C961AB}"/>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0" name="Oval 69">
                <a:extLst>
                  <a:ext uri="{FF2B5EF4-FFF2-40B4-BE49-F238E27FC236}">
                    <a16:creationId xmlns:a16="http://schemas.microsoft.com/office/drawing/2014/main" id="{D8287CBE-84C0-0AFA-E1FD-20A73C634A74}"/>
                  </a:ext>
                </a:extLst>
              </p:cNvPr>
              <p:cNvSpPr/>
              <p:nvPr/>
            </p:nvSpPr>
            <p:spPr>
              <a:xfrm>
                <a:off x="5486400" y="20574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1" name="Oval 70">
                <a:extLst>
                  <a:ext uri="{FF2B5EF4-FFF2-40B4-BE49-F238E27FC236}">
                    <a16:creationId xmlns:a16="http://schemas.microsoft.com/office/drawing/2014/main" id="{24C174AB-3F60-50A6-58FA-D1E748D9A1C5}"/>
                  </a:ext>
                </a:extLst>
              </p:cNvPr>
              <p:cNvSpPr/>
              <p:nvPr/>
            </p:nvSpPr>
            <p:spPr>
              <a:xfrm>
                <a:off x="5943600" y="20574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2" name="Oval 71">
                <a:extLst>
                  <a:ext uri="{FF2B5EF4-FFF2-40B4-BE49-F238E27FC236}">
                    <a16:creationId xmlns:a16="http://schemas.microsoft.com/office/drawing/2014/main" id="{1CC44215-7331-5864-7BD3-2AD3FDC413EF}"/>
                  </a:ext>
                </a:extLst>
              </p:cNvPr>
              <p:cNvSpPr/>
              <p:nvPr/>
            </p:nvSpPr>
            <p:spPr>
              <a:xfrm>
                <a:off x="6400800" y="20574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3" name="Oval 72">
                <a:extLst>
                  <a:ext uri="{FF2B5EF4-FFF2-40B4-BE49-F238E27FC236}">
                    <a16:creationId xmlns:a16="http://schemas.microsoft.com/office/drawing/2014/main" id="{26C2B63A-40AF-34C4-818C-54EF22B10709}"/>
                  </a:ext>
                </a:extLst>
              </p:cNvPr>
              <p:cNvSpPr/>
              <p:nvPr/>
            </p:nvSpPr>
            <p:spPr>
              <a:xfrm>
                <a:off x="6858000" y="20574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4" name="Oval 73">
                <a:extLst>
                  <a:ext uri="{FF2B5EF4-FFF2-40B4-BE49-F238E27FC236}">
                    <a16:creationId xmlns:a16="http://schemas.microsoft.com/office/drawing/2014/main" id="{22A79D5C-8525-AC9D-CAC0-1F0DF3D0B15B}"/>
                  </a:ext>
                </a:extLst>
              </p:cNvPr>
              <p:cNvSpPr/>
              <p:nvPr/>
            </p:nvSpPr>
            <p:spPr>
              <a:xfrm>
                <a:off x="7315200" y="20574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5" name="Oval 74">
                <a:extLst>
                  <a:ext uri="{FF2B5EF4-FFF2-40B4-BE49-F238E27FC236}">
                    <a16:creationId xmlns:a16="http://schemas.microsoft.com/office/drawing/2014/main" id="{F4FEE0C3-3C8F-EA32-157D-1B842D24E5A3}"/>
                  </a:ext>
                </a:extLst>
              </p:cNvPr>
              <p:cNvSpPr/>
              <p:nvPr/>
            </p:nvSpPr>
            <p:spPr>
              <a:xfrm>
                <a:off x="5486400" y="2514600"/>
                <a:ext cx="381000" cy="381000"/>
              </a:xfrm>
              <a:prstGeom prst="ellipse">
                <a:avLst/>
              </a:prstGeom>
              <a:solidFill>
                <a:schemeClr val="accent2">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6" name="Oval 75">
                <a:extLst>
                  <a:ext uri="{FF2B5EF4-FFF2-40B4-BE49-F238E27FC236}">
                    <a16:creationId xmlns:a16="http://schemas.microsoft.com/office/drawing/2014/main" id="{CEBAB866-F9F2-7A33-FF7E-E780BA9DC69C}"/>
                  </a:ext>
                </a:extLst>
              </p:cNvPr>
              <p:cNvSpPr/>
              <p:nvPr/>
            </p:nvSpPr>
            <p:spPr>
              <a:xfrm>
                <a:off x="5943600" y="2514600"/>
                <a:ext cx="381000" cy="381000"/>
              </a:xfrm>
              <a:prstGeom prst="ellipse">
                <a:avLst/>
              </a:prstGeom>
              <a:solidFill>
                <a:schemeClr val="accent2">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7" name="Oval 76">
                <a:extLst>
                  <a:ext uri="{FF2B5EF4-FFF2-40B4-BE49-F238E27FC236}">
                    <a16:creationId xmlns:a16="http://schemas.microsoft.com/office/drawing/2014/main" id="{97738BCC-FAE3-DFB7-9C37-CDAE7339B38C}"/>
                  </a:ext>
                </a:extLst>
              </p:cNvPr>
              <p:cNvSpPr/>
              <p:nvPr/>
            </p:nvSpPr>
            <p:spPr>
              <a:xfrm>
                <a:off x="6400800" y="2514600"/>
                <a:ext cx="381000" cy="381000"/>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8" name="Oval 77">
                <a:extLst>
                  <a:ext uri="{FF2B5EF4-FFF2-40B4-BE49-F238E27FC236}">
                    <a16:creationId xmlns:a16="http://schemas.microsoft.com/office/drawing/2014/main" id="{9841D0FB-9DF1-17E4-4260-3888261CC348}"/>
                  </a:ext>
                </a:extLst>
              </p:cNvPr>
              <p:cNvSpPr/>
              <p:nvPr/>
            </p:nvSpPr>
            <p:spPr>
              <a:xfrm>
                <a:off x="6858000" y="2514600"/>
                <a:ext cx="381000" cy="381000"/>
              </a:xfrm>
              <a:prstGeom prst="ellipse">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79" name="Oval 78">
                <a:extLst>
                  <a:ext uri="{FF2B5EF4-FFF2-40B4-BE49-F238E27FC236}">
                    <a16:creationId xmlns:a16="http://schemas.microsoft.com/office/drawing/2014/main" id="{8D98E843-490D-C1A9-BA17-B894DDFDC01D}"/>
                  </a:ext>
                </a:extLst>
              </p:cNvPr>
              <p:cNvSpPr/>
              <p:nvPr/>
            </p:nvSpPr>
            <p:spPr>
              <a:xfrm>
                <a:off x="7315200" y="2514600"/>
                <a:ext cx="381000" cy="381000"/>
              </a:xfrm>
              <a:prstGeom prst="ellipse">
                <a:avLst/>
              </a:prstGeom>
              <a:solidFill>
                <a:schemeClr val="accent2">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0" name="Oval 79">
                <a:extLst>
                  <a:ext uri="{FF2B5EF4-FFF2-40B4-BE49-F238E27FC236}">
                    <a16:creationId xmlns:a16="http://schemas.microsoft.com/office/drawing/2014/main" id="{F1D9404C-500E-6F5D-E3F8-F513587236D5}"/>
                  </a:ext>
                </a:extLst>
              </p:cNvPr>
              <p:cNvSpPr/>
              <p:nvPr/>
            </p:nvSpPr>
            <p:spPr>
              <a:xfrm>
                <a:off x="5486400" y="2971800"/>
                <a:ext cx="381000" cy="381000"/>
              </a:xfrm>
              <a:prstGeom prst="ellipse">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1" name="Oval 80">
                <a:extLst>
                  <a:ext uri="{FF2B5EF4-FFF2-40B4-BE49-F238E27FC236}">
                    <a16:creationId xmlns:a16="http://schemas.microsoft.com/office/drawing/2014/main" id="{F1B51AC3-4F3E-BF12-DDF5-5D2DA7C87890}"/>
                  </a:ext>
                </a:extLst>
              </p:cNvPr>
              <p:cNvSpPr/>
              <p:nvPr/>
            </p:nvSpPr>
            <p:spPr>
              <a:xfrm>
                <a:off x="5943600" y="2971800"/>
                <a:ext cx="381000" cy="381000"/>
              </a:xfrm>
              <a:prstGeom prst="ellipse">
                <a:avLst/>
              </a:prstGeom>
              <a:solidFill>
                <a:schemeClr val="accent4">
                  <a:lumMod val="40000"/>
                  <a:lumOff val="6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2" name="Oval 81">
                <a:extLst>
                  <a:ext uri="{FF2B5EF4-FFF2-40B4-BE49-F238E27FC236}">
                    <a16:creationId xmlns:a16="http://schemas.microsoft.com/office/drawing/2014/main" id="{0E34BA3B-2E90-2F8A-3942-B87B8B418F3F}"/>
                  </a:ext>
                </a:extLst>
              </p:cNvPr>
              <p:cNvSpPr/>
              <p:nvPr/>
            </p:nvSpPr>
            <p:spPr>
              <a:xfrm>
                <a:off x="6400800" y="2971800"/>
                <a:ext cx="381000" cy="381000"/>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3" name="Oval 82">
                <a:extLst>
                  <a:ext uri="{FF2B5EF4-FFF2-40B4-BE49-F238E27FC236}">
                    <a16:creationId xmlns:a16="http://schemas.microsoft.com/office/drawing/2014/main" id="{87C43EC3-04A5-4B10-9446-B91845F74C86}"/>
                  </a:ext>
                </a:extLst>
              </p:cNvPr>
              <p:cNvSpPr/>
              <p:nvPr/>
            </p:nvSpPr>
            <p:spPr>
              <a:xfrm>
                <a:off x="6858000" y="2971800"/>
                <a:ext cx="381000" cy="381000"/>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4" name="Oval 83">
                <a:extLst>
                  <a:ext uri="{FF2B5EF4-FFF2-40B4-BE49-F238E27FC236}">
                    <a16:creationId xmlns:a16="http://schemas.microsoft.com/office/drawing/2014/main" id="{C77B9788-E66E-D570-BE3D-FEC45F4C4FB8}"/>
                  </a:ext>
                </a:extLst>
              </p:cNvPr>
              <p:cNvSpPr/>
              <p:nvPr/>
            </p:nvSpPr>
            <p:spPr>
              <a:xfrm>
                <a:off x="7315200" y="2971800"/>
                <a:ext cx="381000" cy="381000"/>
              </a:xfrm>
              <a:prstGeom prst="ellipse">
                <a:avLst/>
              </a:prstGeom>
              <a:solidFill>
                <a:schemeClr val="accent4">
                  <a:lumMod val="7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5" name="Oval 84">
                <a:extLst>
                  <a:ext uri="{FF2B5EF4-FFF2-40B4-BE49-F238E27FC236}">
                    <a16:creationId xmlns:a16="http://schemas.microsoft.com/office/drawing/2014/main" id="{FB967F9E-AD0E-99F8-4C92-7B0C15A40A2D}"/>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6" name="Oval 85">
                <a:extLst>
                  <a:ext uri="{FF2B5EF4-FFF2-40B4-BE49-F238E27FC236}">
                    <a16:creationId xmlns:a16="http://schemas.microsoft.com/office/drawing/2014/main" id="{2091FB07-CEC0-1813-13B0-9458C73FC33F}"/>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7" name="Oval 86">
                <a:extLst>
                  <a:ext uri="{FF2B5EF4-FFF2-40B4-BE49-F238E27FC236}">
                    <a16:creationId xmlns:a16="http://schemas.microsoft.com/office/drawing/2014/main" id="{81102973-DB18-170B-60B8-6FB5AB67E2C0}"/>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8" name="Oval 87">
                <a:extLst>
                  <a:ext uri="{FF2B5EF4-FFF2-40B4-BE49-F238E27FC236}">
                    <a16:creationId xmlns:a16="http://schemas.microsoft.com/office/drawing/2014/main" id="{E934C76D-A9A1-3F43-AD2E-F83FD4DC3839}"/>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89" name="Oval 88">
                <a:extLst>
                  <a:ext uri="{FF2B5EF4-FFF2-40B4-BE49-F238E27FC236}">
                    <a16:creationId xmlns:a16="http://schemas.microsoft.com/office/drawing/2014/main" id="{0E717C25-74D2-B4D9-6D7E-B29CE3266224}"/>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110" name="Group 109">
            <a:extLst>
              <a:ext uri="{FF2B5EF4-FFF2-40B4-BE49-F238E27FC236}">
                <a16:creationId xmlns:a16="http://schemas.microsoft.com/office/drawing/2014/main" id="{44362C14-2121-1971-5E30-DEC513A70F0B}"/>
              </a:ext>
            </a:extLst>
          </p:cNvPr>
          <p:cNvGrpSpPr/>
          <p:nvPr/>
        </p:nvGrpSpPr>
        <p:grpSpPr>
          <a:xfrm>
            <a:off x="4751986" y="1663010"/>
            <a:ext cx="1414038" cy="1414038"/>
            <a:chOff x="4876800" y="1600199"/>
            <a:chExt cx="2819401" cy="2819401"/>
          </a:xfrm>
        </p:grpSpPr>
        <p:grpSp>
          <p:nvGrpSpPr>
            <p:cNvPr id="111" name="Group 110">
              <a:extLst>
                <a:ext uri="{FF2B5EF4-FFF2-40B4-BE49-F238E27FC236}">
                  <a16:creationId xmlns:a16="http://schemas.microsoft.com/office/drawing/2014/main" id="{D265122C-F95D-0F77-8C39-5871E49BA90A}"/>
                </a:ext>
              </a:extLst>
            </p:cNvPr>
            <p:cNvGrpSpPr/>
            <p:nvPr/>
          </p:nvGrpSpPr>
          <p:grpSpPr>
            <a:xfrm>
              <a:off x="5486400" y="3962400"/>
              <a:ext cx="2209800" cy="457200"/>
              <a:chOff x="5486400" y="3962400"/>
              <a:chExt cx="2209800" cy="457200"/>
            </a:xfrm>
          </p:grpSpPr>
          <p:sp>
            <p:nvSpPr>
              <p:cNvPr id="156" name="DRAM">
                <a:extLst>
                  <a:ext uri="{FF2B5EF4-FFF2-40B4-BE49-F238E27FC236}">
                    <a16:creationId xmlns:a16="http://schemas.microsoft.com/office/drawing/2014/main" id="{DAC1715B-6A79-BB15-14B4-7C550BE4BD21}"/>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7" name="DRAM">
                <a:extLst>
                  <a:ext uri="{FF2B5EF4-FFF2-40B4-BE49-F238E27FC236}">
                    <a16:creationId xmlns:a16="http://schemas.microsoft.com/office/drawing/2014/main" id="{14844BF7-6BE5-52F2-FAE1-BDC846F2B603}"/>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8" name="DRAM">
                <a:extLst>
                  <a:ext uri="{FF2B5EF4-FFF2-40B4-BE49-F238E27FC236}">
                    <a16:creationId xmlns:a16="http://schemas.microsoft.com/office/drawing/2014/main" id="{7367EA0F-32E9-B6B2-7F8D-2AF18E75F3A3}"/>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9" name="DRAM">
                <a:extLst>
                  <a:ext uri="{FF2B5EF4-FFF2-40B4-BE49-F238E27FC236}">
                    <a16:creationId xmlns:a16="http://schemas.microsoft.com/office/drawing/2014/main" id="{1B727991-23A0-9AD3-2845-DB5F30128624}"/>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0" name="DRAM">
                <a:extLst>
                  <a:ext uri="{FF2B5EF4-FFF2-40B4-BE49-F238E27FC236}">
                    <a16:creationId xmlns:a16="http://schemas.microsoft.com/office/drawing/2014/main" id="{E86BE4CE-33B9-BCCA-12A1-2BFDCDA72272}"/>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2" name="Group 111">
              <a:extLst>
                <a:ext uri="{FF2B5EF4-FFF2-40B4-BE49-F238E27FC236}">
                  <a16:creationId xmlns:a16="http://schemas.microsoft.com/office/drawing/2014/main" id="{37875A4C-8BA4-BD76-6587-65782774FAC8}"/>
                </a:ext>
              </a:extLst>
            </p:cNvPr>
            <p:cNvGrpSpPr/>
            <p:nvPr/>
          </p:nvGrpSpPr>
          <p:grpSpPr>
            <a:xfrm>
              <a:off x="4876800" y="1600200"/>
              <a:ext cx="457200" cy="2209800"/>
              <a:chOff x="4876800" y="1600200"/>
              <a:chExt cx="457200" cy="2209800"/>
            </a:xfrm>
          </p:grpSpPr>
          <p:sp>
            <p:nvSpPr>
              <p:cNvPr id="151" name="DRAM">
                <a:extLst>
                  <a:ext uri="{FF2B5EF4-FFF2-40B4-BE49-F238E27FC236}">
                    <a16:creationId xmlns:a16="http://schemas.microsoft.com/office/drawing/2014/main" id="{3047A10C-4FEB-217B-08EA-A792A98C978E}"/>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2" name="DRAM">
                <a:extLst>
                  <a:ext uri="{FF2B5EF4-FFF2-40B4-BE49-F238E27FC236}">
                    <a16:creationId xmlns:a16="http://schemas.microsoft.com/office/drawing/2014/main" id="{CB593E2C-26E8-EA6D-6186-844CC9BB1092}"/>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3" name="DRAM">
                <a:extLst>
                  <a:ext uri="{FF2B5EF4-FFF2-40B4-BE49-F238E27FC236}">
                    <a16:creationId xmlns:a16="http://schemas.microsoft.com/office/drawing/2014/main" id="{3B468AA9-D62E-FE27-F87E-A606CBF6ED8C}"/>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4" name="DRAM">
                <a:extLst>
                  <a:ext uri="{FF2B5EF4-FFF2-40B4-BE49-F238E27FC236}">
                    <a16:creationId xmlns:a16="http://schemas.microsoft.com/office/drawing/2014/main" id="{B1FD441F-F92C-CA76-4469-FC65356BD656}"/>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55" name="DRAM">
                <a:extLst>
                  <a:ext uri="{FF2B5EF4-FFF2-40B4-BE49-F238E27FC236}">
                    <a16:creationId xmlns:a16="http://schemas.microsoft.com/office/drawing/2014/main" id="{081B1368-AB3C-1D70-680F-869B42C5BFD7}"/>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13" name="Group 112">
              <a:extLst>
                <a:ext uri="{FF2B5EF4-FFF2-40B4-BE49-F238E27FC236}">
                  <a16:creationId xmlns:a16="http://schemas.microsoft.com/office/drawing/2014/main" id="{314BB626-0C6D-EC1E-1C4A-16D30A51D47E}"/>
                </a:ext>
              </a:extLst>
            </p:cNvPr>
            <p:cNvGrpSpPr/>
            <p:nvPr/>
          </p:nvGrpSpPr>
          <p:grpSpPr>
            <a:xfrm>
              <a:off x="5676900" y="1600199"/>
              <a:ext cx="1828800" cy="2362201"/>
              <a:chOff x="5676900" y="1170708"/>
              <a:chExt cx="1828800" cy="2791692"/>
            </a:xfrm>
          </p:grpSpPr>
          <p:cxnSp>
            <p:nvCxnSpPr>
              <p:cNvPr id="146" name="Straight Connector 145">
                <a:extLst>
                  <a:ext uri="{FF2B5EF4-FFF2-40B4-BE49-F238E27FC236}">
                    <a16:creationId xmlns:a16="http://schemas.microsoft.com/office/drawing/2014/main" id="{147CE309-B301-E137-5428-29A0D1850F9E}"/>
                  </a:ext>
                </a:extLst>
              </p:cNvPr>
              <p:cNvCxnSpPr>
                <a:cxnSpLocks/>
                <a:stCxn id="116" idx="0"/>
                <a:endCxn id="156"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8378F6E6-9827-6811-70BE-2493C80C7A79}"/>
                  </a:ext>
                </a:extLst>
              </p:cNvPr>
              <p:cNvCxnSpPr>
                <a:cxnSpLocks/>
                <a:stCxn id="118" idx="0"/>
                <a:endCxn id="158"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4ABE3392-0824-83EC-D863-95A2508959F1}"/>
                  </a:ext>
                </a:extLst>
              </p:cNvPr>
              <p:cNvCxnSpPr>
                <a:cxnSpLocks/>
                <a:stCxn id="119" idx="0"/>
                <a:endCxn id="159"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1D10862B-948F-BD19-6A01-00426565F83C}"/>
                  </a:ext>
                </a:extLst>
              </p:cNvPr>
              <p:cNvCxnSpPr>
                <a:cxnSpLocks/>
                <a:stCxn id="120" idx="0"/>
                <a:endCxn id="160"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342ABFB7-566B-288A-3DF5-69D7AAAADA0B}"/>
                  </a:ext>
                </a:extLst>
              </p:cNvPr>
              <p:cNvCxnSpPr>
                <a:cxnSpLocks/>
                <a:stCxn id="117" idx="0"/>
                <a:endCxn id="157"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14" name="Group 113">
              <a:extLst>
                <a:ext uri="{FF2B5EF4-FFF2-40B4-BE49-F238E27FC236}">
                  <a16:creationId xmlns:a16="http://schemas.microsoft.com/office/drawing/2014/main" id="{1EA196E2-E5C9-A708-50BA-DA78A6401B1A}"/>
                </a:ext>
              </a:extLst>
            </p:cNvPr>
            <p:cNvGrpSpPr/>
            <p:nvPr/>
          </p:nvGrpSpPr>
          <p:grpSpPr>
            <a:xfrm>
              <a:off x="5334000" y="1790700"/>
              <a:ext cx="2362201" cy="1828800"/>
              <a:chOff x="5333998" y="1790700"/>
              <a:chExt cx="2791691" cy="1828800"/>
            </a:xfrm>
          </p:grpSpPr>
          <p:cxnSp>
            <p:nvCxnSpPr>
              <p:cNvPr id="141" name="Straight Connector 140">
                <a:extLst>
                  <a:ext uri="{FF2B5EF4-FFF2-40B4-BE49-F238E27FC236}">
                    <a16:creationId xmlns:a16="http://schemas.microsoft.com/office/drawing/2014/main" id="{2DA01EE4-4402-1523-A0FE-486AB469C3E4}"/>
                  </a:ext>
                </a:extLst>
              </p:cNvPr>
              <p:cNvCxnSpPr>
                <a:cxnSpLocks/>
                <a:stCxn id="120" idx="6"/>
                <a:endCxn id="151"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64A54BBE-E795-26B3-AA72-8E0AA8C14FC6}"/>
                  </a:ext>
                </a:extLst>
              </p:cNvPr>
              <p:cNvCxnSpPr>
                <a:cxnSpLocks/>
                <a:stCxn id="125" idx="6"/>
                <a:endCxn id="152"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8E7A474F-1B87-9D69-9014-66DFF6256AC1}"/>
                  </a:ext>
                </a:extLst>
              </p:cNvPr>
              <p:cNvCxnSpPr>
                <a:cxnSpLocks/>
                <a:stCxn id="130" idx="6"/>
                <a:endCxn id="153"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86AB509-3A87-6CB2-373A-61AF1C3E37C7}"/>
                  </a:ext>
                </a:extLst>
              </p:cNvPr>
              <p:cNvCxnSpPr>
                <a:cxnSpLocks/>
                <a:stCxn id="135" idx="6"/>
                <a:endCxn id="154"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9FEEE6F9-7184-0D50-2ACF-356C5284D112}"/>
                  </a:ext>
                </a:extLst>
              </p:cNvPr>
              <p:cNvCxnSpPr>
                <a:cxnSpLocks/>
                <a:stCxn id="140" idx="6"/>
                <a:endCxn id="155"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15" name="Group 114">
              <a:extLst>
                <a:ext uri="{FF2B5EF4-FFF2-40B4-BE49-F238E27FC236}">
                  <a16:creationId xmlns:a16="http://schemas.microsoft.com/office/drawing/2014/main" id="{B0D24273-1E2A-A54E-51E3-D1E36A9D6861}"/>
                </a:ext>
              </a:extLst>
            </p:cNvPr>
            <p:cNvGrpSpPr/>
            <p:nvPr/>
          </p:nvGrpSpPr>
          <p:grpSpPr>
            <a:xfrm>
              <a:off x="5486400" y="1600200"/>
              <a:ext cx="2209800" cy="2209800"/>
              <a:chOff x="5486400" y="1600200"/>
              <a:chExt cx="2209800" cy="2209800"/>
            </a:xfrm>
          </p:grpSpPr>
          <p:sp>
            <p:nvSpPr>
              <p:cNvPr id="116" name="Oval 115">
                <a:extLst>
                  <a:ext uri="{FF2B5EF4-FFF2-40B4-BE49-F238E27FC236}">
                    <a16:creationId xmlns:a16="http://schemas.microsoft.com/office/drawing/2014/main" id="{AF4D7578-A609-0852-029C-AFAB630F0459}"/>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7" name="Oval 116">
                <a:extLst>
                  <a:ext uri="{FF2B5EF4-FFF2-40B4-BE49-F238E27FC236}">
                    <a16:creationId xmlns:a16="http://schemas.microsoft.com/office/drawing/2014/main" id="{C3B4EB90-E9E1-742E-5ED4-BDD73F45B11D}"/>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8" name="Oval 117">
                <a:extLst>
                  <a:ext uri="{FF2B5EF4-FFF2-40B4-BE49-F238E27FC236}">
                    <a16:creationId xmlns:a16="http://schemas.microsoft.com/office/drawing/2014/main" id="{A234198A-C055-2CF2-2D39-BD6DF053E31B}"/>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19" name="Oval 118">
                <a:extLst>
                  <a:ext uri="{FF2B5EF4-FFF2-40B4-BE49-F238E27FC236}">
                    <a16:creationId xmlns:a16="http://schemas.microsoft.com/office/drawing/2014/main" id="{A3207CC5-3B8C-47C5-E971-A50C66838754}"/>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0" name="Oval 119">
                <a:extLst>
                  <a:ext uri="{FF2B5EF4-FFF2-40B4-BE49-F238E27FC236}">
                    <a16:creationId xmlns:a16="http://schemas.microsoft.com/office/drawing/2014/main" id="{0E33B9A3-CA68-0BB0-DD73-FB43E8EEC852}"/>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1" name="Oval 120">
                <a:extLst>
                  <a:ext uri="{FF2B5EF4-FFF2-40B4-BE49-F238E27FC236}">
                    <a16:creationId xmlns:a16="http://schemas.microsoft.com/office/drawing/2014/main" id="{09B4A3C9-82E2-C209-3747-2AB0C39E7371}"/>
                  </a:ext>
                </a:extLst>
              </p:cNvPr>
              <p:cNvSpPr/>
              <p:nvPr/>
            </p:nvSpPr>
            <p:spPr>
              <a:xfrm>
                <a:off x="54864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2" name="Oval 121">
                <a:extLst>
                  <a:ext uri="{FF2B5EF4-FFF2-40B4-BE49-F238E27FC236}">
                    <a16:creationId xmlns:a16="http://schemas.microsoft.com/office/drawing/2014/main" id="{4BA7E62C-F457-7D1E-D497-3C9CF9526404}"/>
                  </a:ext>
                </a:extLst>
              </p:cNvPr>
              <p:cNvSpPr/>
              <p:nvPr/>
            </p:nvSpPr>
            <p:spPr>
              <a:xfrm>
                <a:off x="59436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3" name="Oval 122">
                <a:extLst>
                  <a:ext uri="{FF2B5EF4-FFF2-40B4-BE49-F238E27FC236}">
                    <a16:creationId xmlns:a16="http://schemas.microsoft.com/office/drawing/2014/main" id="{BD168504-D31B-1EBA-0E30-AA284679BC5F}"/>
                  </a:ext>
                </a:extLst>
              </p:cNvPr>
              <p:cNvSpPr/>
              <p:nvPr/>
            </p:nvSpPr>
            <p:spPr>
              <a:xfrm>
                <a:off x="64008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4" name="Oval 123">
                <a:extLst>
                  <a:ext uri="{FF2B5EF4-FFF2-40B4-BE49-F238E27FC236}">
                    <a16:creationId xmlns:a16="http://schemas.microsoft.com/office/drawing/2014/main" id="{DC37C0EF-5017-3A03-79DE-522118891193}"/>
                  </a:ext>
                </a:extLst>
              </p:cNvPr>
              <p:cNvSpPr/>
              <p:nvPr/>
            </p:nvSpPr>
            <p:spPr>
              <a:xfrm>
                <a:off x="68580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5" name="Oval 124">
                <a:extLst>
                  <a:ext uri="{FF2B5EF4-FFF2-40B4-BE49-F238E27FC236}">
                    <a16:creationId xmlns:a16="http://schemas.microsoft.com/office/drawing/2014/main" id="{7C0CA901-3E96-F59D-6D00-B41831E998FF}"/>
                  </a:ext>
                </a:extLst>
              </p:cNvPr>
              <p:cNvSpPr/>
              <p:nvPr/>
            </p:nvSpPr>
            <p:spPr>
              <a:xfrm>
                <a:off x="73152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6" name="Oval 125">
                <a:extLst>
                  <a:ext uri="{FF2B5EF4-FFF2-40B4-BE49-F238E27FC236}">
                    <a16:creationId xmlns:a16="http://schemas.microsoft.com/office/drawing/2014/main" id="{CC29802C-8233-364A-234A-64CFC8A1E453}"/>
                  </a:ext>
                </a:extLst>
              </p:cNvPr>
              <p:cNvSpPr/>
              <p:nvPr/>
            </p:nvSpPr>
            <p:spPr>
              <a:xfrm>
                <a:off x="54864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7" name="Oval 126">
                <a:extLst>
                  <a:ext uri="{FF2B5EF4-FFF2-40B4-BE49-F238E27FC236}">
                    <a16:creationId xmlns:a16="http://schemas.microsoft.com/office/drawing/2014/main" id="{8490AB7E-BCE8-3CBC-358D-46C9F6030FA9}"/>
                  </a:ext>
                </a:extLst>
              </p:cNvPr>
              <p:cNvSpPr/>
              <p:nvPr/>
            </p:nvSpPr>
            <p:spPr>
              <a:xfrm>
                <a:off x="59436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8" name="Oval 127">
                <a:extLst>
                  <a:ext uri="{FF2B5EF4-FFF2-40B4-BE49-F238E27FC236}">
                    <a16:creationId xmlns:a16="http://schemas.microsoft.com/office/drawing/2014/main" id="{7F23CAFE-1E98-B8BB-0E8A-0DAC6F38F157}"/>
                  </a:ext>
                </a:extLst>
              </p:cNvPr>
              <p:cNvSpPr/>
              <p:nvPr/>
            </p:nvSpPr>
            <p:spPr>
              <a:xfrm>
                <a:off x="64008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29" name="Oval 128">
                <a:extLst>
                  <a:ext uri="{FF2B5EF4-FFF2-40B4-BE49-F238E27FC236}">
                    <a16:creationId xmlns:a16="http://schemas.microsoft.com/office/drawing/2014/main" id="{B73DD793-3DE5-1609-8722-FD2134EB8C24}"/>
                  </a:ext>
                </a:extLst>
              </p:cNvPr>
              <p:cNvSpPr/>
              <p:nvPr/>
            </p:nvSpPr>
            <p:spPr>
              <a:xfrm>
                <a:off x="68580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0" name="Oval 129">
                <a:extLst>
                  <a:ext uri="{FF2B5EF4-FFF2-40B4-BE49-F238E27FC236}">
                    <a16:creationId xmlns:a16="http://schemas.microsoft.com/office/drawing/2014/main" id="{DBD0556D-D5CB-EAF2-C87F-976E02E14B72}"/>
                  </a:ext>
                </a:extLst>
              </p:cNvPr>
              <p:cNvSpPr/>
              <p:nvPr/>
            </p:nvSpPr>
            <p:spPr>
              <a:xfrm>
                <a:off x="73152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131" name="Oval 130">
                <a:extLst>
                  <a:ext uri="{FF2B5EF4-FFF2-40B4-BE49-F238E27FC236}">
                    <a16:creationId xmlns:a16="http://schemas.microsoft.com/office/drawing/2014/main" id="{C0044857-2C12-8D83-901C-2522FFAF6377}"/>
                  </a:ext>
                </a:extLst>
              </p:cNvPr>
              <p:cNvSpPr/>
              <p:nvPr/>
            </p:nvSpPr>
            <p:spPr>
              <a:xfrm>
                <a:off x="54864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2" name="Oval 131">
                <a:extLst>
                  <a:ext uri="{FF2B5EF4-FFF2-40B4-BE49-F238E27FC236}">
                    <a16:creationId xmlns:a16="http://schemas.microsoft.com/office/drawing/2014/main" id="{E033CA06-DD73-3506-CF02-FFC1C0B715E0}"/>
                  </a:ext>
                </a:extLst>
              </p:cNvPr>
              <p:cNvSpPr/>
              <p:nvPr/>
            </p:nvSpPr>
            <p:spPr>
              <a:xfrm>
                <a:off x="59436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3" name="Oval 132">
                <a:extLst>
                  <a:ext uri="{FF2B5EF4-FFF2-40B4-BE49-F238E27FC236}">
                    <a16:creationId xmlns:a16="http://schemas.microsoft.com/office/drawing/2014/main" id="{2DF0F984-31C7-2276-5833-ADAA0B27C398}"/>
                  </a:ext>
                </a:extLst>
              </p:cNvPr>
              <p:cNvSpPr/>
              <p:nvPr/>
            </p:nvSpPr>
            <p:spPr>
              <a:xfrm>
                <a:off x="64008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4" name="Oval 133">
                <a:extLst>
                  <a:ext uri="{FF2B5EF4-FFF2-40B4-BE49-F238E27FC236}">
                    <a16:creationId xmlns:a16="http://schemas.microsoft.com/office/drawing/2014/main" id="{F855FCBB-3E6B-B3B7-F70C-0FF607AA01D7}"/>
                  </a:ext>
                </a:extLst>
              </p:cNvPr>
              <p:cNvSpPr/>
              <p:nvPr/>
            </p:nvSpPr>
            <p:spPr>
              <a:xfrm>
                <a:off x="68580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5" name="Oval 134">
                <a:extLst>
                  <a:ext uri="{FF2B5EF4-FFF2-40B4-BE49-F238E27FC236}">
                    <a16:creationId xmlns:a16="http://schemas.microsoft.com/office/drawing/2014/main" id="{65457800-CD9B-12BA-06B1-17F88B8D67AF}"/>
                  </a:ext>
                </a:extLst>
              </p:cNvPr>
              <p:cNvSpPr/>
              <p:nvPr/>
            </p:nvSpPr>
            <p:spPr>
              <a:xfrm>
                <a:off x="73152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6" name="Oval 135">
                <a:extLst>
                  <a:ext uri="{FF2B5EF4-FFF2-40B4-BE49-F238E27FC236}">
                    <a16:creationId xmlns:a16="http://schemas.microsoft.com/office/drawing/2014/main" id="{A10E6C29-65B3-7CB9-F3AE-F9B816C13A8E}"/>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7" name="Oval 136">
                <a:extLst>
                  <a:ext uri="{FF2B5EF4-FFF2-40B4-BE49-F238E27FC236}">
                    <a16:creationId xmlns:a16="http://schemas.microsoft.com/office/drawing/2014/main" id="{36A75D3D-2CC3-325E-41AD-EBF60B1F39AA}"/>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8" name="Oval 137">
                <a:extLst>
                  <a:ext uri="{FF2B5EF4-FFF2-40B4-BE49-F238E27FC236}">
                    <a16:creationId xmlns:a16="http://schemas.microsoft.com/office/drawing/2014/main" id="{FBCD1691-1EB2-06E4-8704-5A6B025D1F50}"/>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39" name="Oval 138">
                <a:extLst>
                  <a:ext uri="{FF2B5EF4-FFF2-40B4-BE49-F238E27FC236}">
                    <a16:creationId xmlns:a16="http://schemas.microsoft.com/office/drawing/2014/main" id="{8DCE5CD0-58BA-FCBE-3976-DD7AB86AEBD6}"/>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40" name="Oval 139">
                <a:extLst>
                  <a:ext uri="{FF2B5EF4-FFF2-40B4-BE49-F238E27FC236}">
                    <a16:creationId xmlns:a16="http://schemas.microsoft.com/office/drawing/2014/main" id="{958A121F-2BAB-ACFB-63F0-DD3C46FD6426}"/>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grpSp>
        <p:nvGrpSpPr>
          <p:cNvPr id="161" name="Group 160">
            <a:extLst>
              <a:ext uri="{FF2B5EF4-FFF2-40B4-BE49-F238E27FC236}">
                <a16:creationId xmlns:a16="http://schemas.microsoft.com/office/drawing/2014/main" id="{C4B0AD1A-DABF-B57A-C7C7-3A2D8B467921}"/>
              </a:ext>
            </a:extLst>
          </p:cNvPr>
          <p:cNvGrpSpPr/>
          <p:nvPr/>
        </p:nvGrpSpPr>
        <p:grpSpPr>
          <a:xfrm>
            <a:off x="6309514" y="1663010"/>
            <a:ext cx="1414038" cy="1414038"/>
            <a:chOff x="4876800" y="1600199"/>
            <a:chExt cx="2819401" cy="2819401"/>
          </a:xfrm>
        </p:grpSpPr>
        <p:grpSp>
          <p:nvGrpSpPr>
            <p:cNvPr id="162" name="Group 161">
              <a:extLst>
                <a:ext uri="{FF2B5EF4-FFF2-40B4-BE49-F238E27FC236}">
                  <a16:creationId xmlns:a16="http://schemas.microsoft.com/office/drawing/2014/main" id="{9729CA9C-3D9B-0DE6-662A-C3AD5E4086D7}"/>
                </a:ext>
              </a:extLst>
            </p:cNvPr>
            <p:cNvGrpSpPr/>
            <p:nvPr/>
          </p:nvGrpSpPr>
          <p:grpSpPr>
            <a:xfrm>
              <a:off x="5486400" y="3962400"/>
              <a:ext cx="2209800" cy="457200"/>
              <a:chOff x="5486400" y="3962400"/>
              <a:chExt cx="2209800" cy="457200"/>
            </a:xfrm>
          </p:grpSpPr>
          <p:sp>
            <p:nvSpPr>
              <p:cNvPr id="207" name="DRAM">
                <a:extLst>
                  <a:ext uri="{FF2B5EF4-FFF2-40B4-BE49-F238E27FC236}">
                    <a16:creationId xmlns:a16="http://schemas.microsoft.com/office/drawing/2014/main" id="{C4E028EC-DD69-626D-F9AE-608532D6982B}"/>
                  </a:ext>
                </a:extLst>
              </p:cNvPr>
              <p:cNvSpPr/>
              <p:nvPr/>
            </p:nvSpPr>
            <p:spPr>
              <a:xfrm>
                <a:off x="54864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8" name="DRAM">
                <a:extLst>
                  <a:ext uri="{FF2B5EF4-FFF2-40B4-BE49-F238E27FC236}">
                    <a16:creationId xmlns:a16="http://schemas.microsoft.com/office/drawing/2014/main" id="{6FFE53BC-DE17-C53E-409D-3094806ED2E0}"/>
                  </a:ext>
                </a:extLst>
              </p:cNvPr>
              <p:cNvSpPr/>
              <p:nvPr/>
            </p:nvSpPr>
            <p:spPr>
              <a:xfrm>
                <a:off x="59436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9" name="DRAM">
                <a:extLst>
                  <a:ext uri="{FF2B5EF4-FFF2-40B4-BE49-F238E27FC236}">
                    <a16:creationId xmlns:a16="http://schemas.microsoft.com/office/drawing/2014/main" id="{EDC245B1-6698-7BFD-F49B-468104CCE082}"/>
                  </a:ext>
                </a:extLst>
              </p:cNvPr>
              <p:cNvSpPr/>
              <p:nvPr/>
            </p:nvSpPr>
            <p:spPr>
              <a:xfrm>
                <a:off x="64008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0" name="DRAM">
                <a:extLst>
                  <a:ext uri="{FF2B5EF4-FFF2-40B4-BE49-F238E27FC236}">
                    <a16:creationId xmlns:a16="http://schemas.microsoft.com/office/drawing/2014/main" id="{B751B439-E225-E86D-B93B-7EF769BF8435}"/>
                  </a:ext>
                </a:extLst>
              </p:cNvPr>
              <p:cNvSpPr/>
              <p:nvPr/>
            </p:nvSpPr>
            <p:spPr>
              <a:xfrm>
                <a:off x="68580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11" name="DRAM">
                <a:extLst>
                  <a:ext uri="{FF2B5EF4-FFF2-40B4-BE49-F238E27FC236}">
                    <a16:creationId xmlns:a16="http://schemas.microsoft.com/office/drawing/2014/main" id="{AC6DC4A7-33C0-0411-700E-583AF7C3F8D3}"/>
                  </a:ext>
                </a:extLst>
              </p:cNvPr>
              <p:cNvSpPr/>
              <p:nvPr/>
            </p:nvSpPr>
            <p:spPr>
              <a:xfrm>
                <a:off x="7315200" y="39624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63" name="Group 162">
              <a:extLst>
                <a:ext uri="{FF2B5EF4-FFF2-40B4-BE49-F238E27FC236}">
                  <a16:creationId xmlns:a16="http://schemas.microsoft.com/office/drawing/2014/main" id="{0B2ABD2D-E2F7-20A7-2A0B-B4BCAE3E0521}"/>
                </a:ext>
              </a:extLst>
            </p:cNvPr>
            <p:cNvGrpSpPr/>
            <p:nvPr/>
          </p:nvGrpSpPr>
          <p:grpSpPr>
            <a:xfrm>
              <a:off x="4876800" y="1600200"/>
              <a:ext cx="457200" cy="2209800"/>
              <a:chOff x="4876800" y="1600200"/>
              <a:chExt cx="457200" cy="2209800"/>
            </a:xfrm>
          </p:grpSpPr>
          <p:sp>
            <p:nvSpPr>
              <p:cNvPr id="202" name="DRAM">
                <a:extLst>
                  <a:ext uri="{FF2B5EF4-FFF2-40B4-BE49-F238E27FC236}">
                    <a16:creationId xmlns:a16="http://schemas.microsoft.com/office/drawing/2014/main" id="{49694578-A5F2-FFC6-DBA9-59B16608BB05}"/>
                  </a:ext>
                </a:extLst>
              </p:cNvPr>
              <p:cNvSpPr/>
              <p:nvPr/>
            </p:nvSpPr>
            <p:spPr>
              <a:xfrm rot="5400000">
                <a:off x="4914900" y="15621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3" name="DRAM">
                <a:extLst>
                  <a:ext uri="{FF2B5EF4-FFF2-40B4-BE49-F238E27FC236}">
                    <a16:creationId xmlns:a16="http://schemas.microsoft.com/office/drawing/2014/main" id="{BE2CA46D-646E-78BC-BE2F-6DDEBCE0CBCA}"/>
                  </a:ext>
                </a:extLst>
              </p:cNvPr>
              <p:cNvSpPr/>
              <p:nvPr/>
            </p:nvSpPr>
            <p:spPr>
              <a:xfrm rot="5400000">
                <a:off x="4914900" y="20193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4" name="DRAM">
                <a:extLst>
                  <a:ext uri="{FF2B5EF4-FFF2-40B4-BE49-F238E27FC236}">
                    <a16:creationId xmlns:a16="http://schemas.microsoft.com/office/drawing/2014/main" id="{DBFD7E01-9EB8-5931-6847-19EDB0D767D2}"/>
                  </a:ext>
                </a:extLst>
              </p:cNvPr>
              <p:cNvSpPr/>
              <p:nvPr/>
            </p:nvSpPr>
            <p:spPr>
              <a:xfrm rot="5400000">
                <a:off x="4914900" y="24765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5" name="DRAM">
                <a:extLst>
                  <a:ext uri="{FF2B5EF4-FFF2-40B4-BE49-F238E27FC236}">
                    <a16:creationId xmlns:a16="http://schemas.microsoft.com/office/drawing/2014/main" id="{543A7A1D-6288-05D1-5358-4C29E7F33E98}"/>
                  </a:ext>
                </a:extLst>
              </p:cNvPr>
              <p:cNvSpPr/>
              <p:nvPr/>
            </p:nvSpPr>
            <p:spPr>
              <a:xfrm rot="5400000">
                <a:off x="4914900" y="29337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06" name="DRAM">
                <a:extLst>
                  <a:ext uri="{FF2B5EF4-FFF2-40B4-BE49-F238E27FC236}">
                    <a16:creationId xmlns:a16="http://schemas.microsoft.com/office/drawing/2014/main" id="{47907783-B628-97AB-F49E-8EAFCA0CC604}"/>
                  </a:ext>
                </a:extLst>
              </p:cNvPr>
              <p:cNvSpPr/>
              <p:nvPr/>
            </p:nvSpPr>
            <p:spPr>
              <a:xfrm rot="5400000">
                <a:off x="4914900" y="3390900"/>
                <a:ext cx="381000" cy="457200"/>
              </a:xfrm>
              <a:prstGeom prst="roundRect">
                <a:avLst>
                  <a:gd name="adj" fmla="val 11319"/>
                </a:avLst>
              </a:prstGeom>
              <a:solidFill>
                <a:schemeClr val="tx1">
                  <a:lumMod val="65000"/>
                  <a:lumOff val="35000"/>
                </a:schemeClr>
              </a:solidFill>
              <a:ln w="1270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164" name="Group 163">
              <a:extLst>
                <a:ext uri="{FF2B5EF4-FFF2-40B4-BE49-F238E27FC236}">
                  <a16:creationId xmlns:a16="http://schemas.microsoft.com/office/drawing/2014/main" id="{8F245FE2-624C-4191-100A-4DCD5C374A75}"/>
                </a:ext>
              </a:extLst>
            </p:cNvPr>
            <p:cNvGrpSpPr/>
            <p:nvPr/>
          </p:nvGrpSpPr>
          <p:grpSpPr>
            <a:xfrm>
              <a:off x="5676900" y="1600199"/>
              <a:ext cx="1828800" cy="2362201"/>
              <a:chOff x="5676900" y="1170708"/>
              <a:chExt cx="1828800" cy="2791692"/>
            </a:xfrm>
          </p:grpSpPr>
          <p:cxnSp>
            <p:nvCxnSpPr>
              <p:cNvPr id="197" name="Straight Connector 196">
                <a:extLst>
                  <a:ext uri="{FF2B5EF4-FFF2-40B4-BE49-F238E27FC236}">
                    <a16:creationId xmlns:a16="http://schemas.microsoft.com/office/drawing/2014/main" id="{C415C56D-8594-D144-E652-F6873AED5A8D}"/>
                  </a:ext>
                </a:extLst>
              </p:cNvPr>
              <p:cNvCxnSpPr>
                <a:cxnSpLocks/>
                <a:stCxn id="167" idx="0"/>
                <a:endCxn id="207" idx="0"/>
              </p:cNvCxnSpPr>
              <p:nvPr/>
            </p:nvCxnSpPr>
            <p:spPr>
              <a:xfrm>
                <a:off x="56769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599BE976-DD98-2067-05D2-2294272B55C9}"/>
                  </a:ext>
                </a:extLst>
              </p:cNvPr>
              <p:cNvCxnSpPr>
                <a:cxnSpLocks/>
                <a:stCxn id="169" idx="0"/>
                <a:endCxn id="209" idx="0"/>
              </p:cNvCxnSpPr>
              <p:nvPr/>
            </p:nvCxnSpPr>
            <p:spPr>
              <a:xfrm>
                <a:off x="6591299"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A66C926-71AC-8DAF-6DBF-1B5F46DD8965}"/>
                  </a:ext>
                </a:extLst>
              </p:cNvPr>
              <p:cNvCxnSpPr>
                <a:cxnSpLocks/>
                <a:stCxn id="170" idx="0"/>
                <a:endCxn id="210" idx="0"/>
              </p:cNvCxnSpPr>
              <p:nvPr/>
            </p:nvCxnSpPr>
            <p:spPr>
              <a:xfrm>
                <a:off x="70485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3BCB8053-A3DE-2416-92F2-B545B8F726E7}"/>
                  </a:ext>
                </a:extLst>
              </p:cNvPr>
              <p:cNvCxnSpPr>
                <a:cxnSpLocks/>
                <a:stCxn id="171" idx="0"/>
                <a:endCxn id="211" idx="0"/>
              </p:cNvCxnSpPr>
              <p:nvPr/>
            </p:nvCxnSpPr>
            <p:spPr>
              <a:xfrm>
                <a:off x="7505700" y="1170710"/>
                <a:ext cx="0" cy="279169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2D9F711C-6FEB-5236-59D4-5945DE8E49E2}"/>
                  </a:ext>
                </a:extLst>
              </p:cNvPr>
              <p:cNvCxnSpPr>
                <a:cxnSpLocks/>
                <a:stCxn id="168" idx="0"/>
                <a:endCxn id="208" idx="0"/>
              </p:cNvCxnSpPr>
              <p:nvPr/>
            </p:nvCxnSpPr>
            <p:spPr>
              <a:xfrm>
                <a:off x="6134100" y="1170708"/>
                <a:ext cx="0" cy="279169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65" name="Group 164">
              <a:extLst>
                <a:ext uri="{FF2B5EF4-FFF2-40B4-BE49-F238E27FC236}">
                  <a16:creationId xmlns:a16="http://schemas.microsoft.com/office/drawing/2014/main" id="{CC192DD9-7926-6D2F-064E-8F5EEB587E90}"/>
                </a:ext>
              </a:extLst>
            </p:cNvPr>
            <p:cNvGrpSpPr/>
            <p:nvPr/>
          </p:nvGrpSpPr>
          <p:grpSpPr>
            <a:xfrm>
              <a:off x="5334000" y="1790700"/>
              <a:ext cx="2362201" cy="1828800"/>
              <a:chOff x="5333998" y="1790700"/>
              <a:chExt cx="2791691" cy="1828800"/>
            </a:xfrm>
          </p:grpSpPr>
          <p:cxnSp>
            <p:nvCxnSpPr>
              <p:cNvPr id="192" name="Straight Connector 191">
                <a:extLst>
                  <a:ext uri="{FF2B5EF4-FFF2-40B4-BE49-F238E27FC236}">
                    <a16:creationId xmlns:a16="http://schemas.microsoft.com/office/drawing/2014/main" id="{A369B99A-A520-1713-A4E2-0AF0EBDB1B4A}"/>
                  </a:ext>
                </a:extLst>
              </p:cNvPr>
              <p:cNvCxnSpPr>
                <a:cxnSpLocks/>
                <a:stCxn id="171" idx="6"/>
                <a:endCxn id="202" idx="0"/>
              </p:cNvCxnSpPr>
              <p:nvPr/>
            </p:nvCxnSpPr>
            <p:spPr>
              <a:xfrm flipH="1">
                <a:off x="5333998" y="17907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EBD9279A-86C5-5DF3-97F8-071D00FD14EC}"/>
                  </a:ext>
                </a:extLst>
              </p:cNvPr>
              <p:cNvCxnSpPr>
                <a:cxnSpLocks/>
                <a:stCxn id="176" idx="6"/>
                <a:endCxn id="203" idx="0"/>
              </p:cNvCxnSpPr>
              <p:nvPr/>
            </p:nvCxnSpPr>
            <p:spPr>
              <a:xfrm flipH="1">
                <a:off x="5333998" y="22478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40AEA62C-5669-0B80-0849-1B99F1F1D9A3}"/>
                  </a:ext>
                </a:extLst>
              </p:cNvPr>
              <p:cNvCxnSpPr>
                <a:cxnSpLocks/>
                <a:stCxn id="181" idx="6"/>
                <a:endCxn id="204" idx="0"/>
              </p:cNvCxnSpPr>
              <p:nvPr/>
            </p:nvCxnSpPr>
            <p:spPr>
              <a:xfrm flipH="1">
                <a:off x="5333998" y="2705100"/>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45B09E48-8702-D902-4565-207CBE5B2DB1}"/>
                  </a:ext>
                </a:extLst>
              </p:cNvPr>
              <p:cNvCxnSpPr>
                <a:cxnSpLocks/>
                <a:stCxn id="186" idx="6"/>
                <a:endCxn id="205" idx="0"/>
              </p:cNvCxnSpPr>
              <p:nvPr/>
            </p:nvCxnSpPr>
            <p:spPr>
              <a:xfrm flipH="1">
                <a:off x="5333998" y="3162299"/>
                <a:ext cx="2791691" cy="2"/>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20C45816-7676-9B47-081F-7735276F25CD}"/>
                  </a:ext>
                </a:extLst>
              </p:cNvPr>
              <p:cNvCxnSpPr>
                <a:cxnSpLocks/>
                <a:stCxn id="191" idx="6"/>
                <a:endCxn id="206" idx="0"/>
              </p:cNvCxnSpPr>
              <p:nvPr/>
            </p:nvCxnSpPr>
            <p:spPr>
              <a:xfrm flipH="1">
                <a:off x="5333998" y="3619500"/>
                <a:ext cx="2791691" cy="0"/>
              </a:xfrm>
              <a:prstGeom prst="line">
                <a:avLst/>
              </a:prstGeom>
              <a:solidFill>
                <a:schemeClr val="tx1">
                  <a:lumMod val="65000"/>
                  <a:lumOff val="35000"/>
                </a:schemeClr>
              </a:solidFill>
              <a:ln w="12700" cap="rnd">
                <a:solidFill>
                  <a:schemeClr val="tx1">
                    <a:lumMod val="85000"/>
                    <a:lumOff val="15000"/>
                  </a:schemeClr>
                </a:solidFill>
                <a:round/>
              </a:ln>
            </p:spPr>
            <p:style>
              <a:lnRef idx="1">
                <a:schemeClr val="accent1"/>
              </a:lnRef>
              <a:fillRef idx="0">
                <a:schemeClr val="accent1"/>
              </a:fillRef>
              <a:effectRef idx="0">
                <a:schemeClr val="accent1"/>
              </a:effectRef>
              <a:fontRef idx="minor">
                <a:schemeClr val="tx1"/>
              </a:fontRef>
            </p:style>
          </p:cxnSp>
        </p:grpSp>
        <p:grpSp>
          <p:nvGrpSpPr>
            <p:cNvPr id="166" name="Group 165">
              <a:extLst>
                <a:ext uri="{FF2B5EF4-FFF2-40B4-BE49-F238E27FC236}">
                  <a16:creationId xmlns:a16="http://schemas.microsoft.com/office/drawing/2014/main" id="{B2FB1C3D-26C9-B442-347A-A48CC0A2322D}"/>
                </a:ext>
              </a:extLst>
            </p:cNvPr>
            <p:cNvGrpSpPr/>
            <p:nvPr/>
          </p:nvGrpSpPr>
          <p:grpSpPr>
            <a:xfrm>
              <a:off x="5486400" y="1600200"/>
              <a:ext cx="2209800" cy="2209800"/>
              <a:chOff x="5486400" y="1600200"/>
              <a:chExt cx="2209800" cy="2209800"/>
            </a:xfrm>
          </p:grpSpPr>
          <p:sp>
            <p:nvSpPr>
              <p:cNvPr id="167" name="Oval 166">
                <a:extLst>
                  <a:ext uri="{FF2B5EF4-FFF2-40B4-BE49-F238E27FC236}">
                    <a16:creationId xmlns:a16="http://schemas.microsoft.com/office/drawing/2014/main" id="{500657AD-DEA4-B87A-ACFC-8159322FAB89}"/>
                  </a:ext>
                </a:extLst>
              </p:cNvPr>
              <p:cNvSpPr/>
              <p:nvPr/>
            </p:nvSpPr>
            <p:spPr>
              <a:xfrm>
                <a:off x="54864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8" name="Oval 167">
                <a:extLst>
                  <a:ext uri="{FF2B5EF4-FFF2-40B4-BE49-F238E27FC236}">
                    <a16:creationId xmlns:a16="http://schemas.microsoft.com/office/drawing/2014/main" id="{3CA492AF-23E5-5A68-6634-F09E12E4F140}"/>
                  </a:ext>
                </a:extLst>
              </p:cNvPr>
              <p:cNvSpPr/>
              <p:nvPr/>
            </p:nvSpPr>
            <p:spPr>
              <a:xfrm>
                <a:off x="59436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69" name="Oval 168">
                <a:extLst>
                  <a:ext uri="{FF2B5EF4-FFF2-40B4-BE49-F238E27FC236}">
                    <a16:creationId xmlns:a16="http://schemas.microsoft.com/office/drawing/2014/main" id="{C07CF968-1987-EC2A-91A7-7885788BF593}"/>
                  </a:ext>
                </a:extLst>
              </p:cNvPr>
              <p:cNvSpPr/>
              <p:nvPr/>
            </p:nvSpPr>
            <p:spPr>
              <a:xfrm>
                <a:off x="64008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0" name="Oval 169">
                <a:extLst>
                  <a:ext uri="{FF2B5EF4-FFF2-40B4-BE49-F238E27FC236}">
                    <a16:creationId xmlns:a16="http://schemas.microsoft.com/office/drawing/2014/main" id="{37F707C4-140E-984A-952C-C146F89D9668}"/>
                  </a:ext>
                </a:extLst>
              </p:cNvPr>
              <p:cNvSpPr/>
              <p:nvPr/>
            </p:nvSpPr>
            <p:spPr>
              <a:xfrm>
                <a:off x="68580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1" name="Oval 170">
                <a:extLst>
                  <a:ext uri="{FF2B5EF4-FFF2-40B4-BE49-F238E27FC236}">
                    <a16:creationId xmlns:a16="http://schemas.microsoft.com/office/drawing/2014/main" id="{24F8C8D8-8E68-8AB3-3FD7-71ECB043B421}"/>
                  </a:ext>
                </a:extLst>
              </p:cNvPr>
              <p:cNvSpPr/>
              <p:nvPr/>
            </p:nvSpPr>
            <p:spPr>
              <a:xfrm>
                <a:off x="7315200" y="16002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2" name="Oval 171">
                <a:extLst>
                  <a:ext uri="{FF2B5EF4-FFF2-40B4-BE49-F238E27FC236}">
                    <a16:creationId xmlns:a16="http://schemas.microsoft.com/office/drawing/2014/main" id="{F33CB237-F24E-14A1-0983-EAE54612EA48}"/>
                  </a:ext>
                </a:extLst>
              </p:cNvPr>
              <p:cNvSpPr/>
              <p:nvPr/>
            </p:nvSpPr>
            <p:spPr>
              <a:xfrm>
                <a:off x="54864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3" name="Oval 172">
                <a:extLst>
                  <a:ext uri="{FF2B5EF4-FFF2-40B4-BE49-F238E27FC236}">
                    <a16:creationId xmlns:a16="http://schemas.microsoft.com/office/drawing/2014/main" id="{97D6E58F-876D-16AD-986D-EF96AC6D624A}"/>
                  </a:ext>
                </a:extLst>
              </p:cNvPr>
              <p:cNvSpPr/>
              <p:nvPr/>
            </p:nvSpPr>
            <p:spPr>
              <a:xfrm>
                <a:off x="59436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4" name="Oval 173">
                <a:extLst>
                  <a:ext uri="{FF2B5EF4-FFF2-40B4-BE49-F238E27FC236}">
                    <a16:creationId xmlns:a16="http://schemas.microsoft.com/office/drawing/2014/main" id="{DE29F4A5-0402-8162-3F90-ECC58037BE9A}"/>
                  </a:ext>
                </a:extLst>
              </p:cNvPr>
              <p:cNvSpPr/>
              <p:nvPr/>
            </p:nvSpPr>
            <p:spPr>
              <a:xfrm>
                <a:off x="64008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175" name="Oval 174">
                <a:extLst>
                  <a:ext uri="{FF2B5EF4-FFF2-40B4-BE49-F238E27FC236}">
                    <a16:creationId xmlns:a16="http://schemas.microsoft.com/office/drawing/2014/main" id="{5C894045-A035-B919-B49B-2D7A44F7A24C}"/>
                  </a:ext>
                </a:extLst>
              </p:cNvPr>
              <p:cNvSpPr/>
              <p:nvPr/>
            </p:nvSpPr>
            <p:spPr>
              <a:xfrm>
                <a:off x="68580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6" name="Oval 175">
                <a:extLst>
                  <a:ext uri="{FF2B5EF4-FFF2-40B4-BE49-F238E27FC236}">
                    <a16:creationId xmlns:a16="http://schemas.microsoft.com/office/drawing/2014/main" id="{E5041934-53DE-2291-016C-CCEEA2E04188}"/>
                  </a:ext>
                </a:extLst>
              </p:cNvPr>
              <p:cNvSpPr/>
              <p:nvPr/>
            </p:nvSpPr>
            <p:spPr>
              <a:xfrm>
                <a:off x="7315200" y="20574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7" name="Oval 176">
                <a:extLst>
                  <a:ext uri="{FF2B5EF4-FFF2-40B4-BE49-F238E27FC236}">
                    <a16:creationId xmlns:a16="http://schemas.microsoft.com/office/drawing/2014/main" id="{B431870C-F12C-98BA-A456-FEEF50FF5441}"/>
                  </a:ext>
                </a:extLst>
              </p:cNvPr>
              <p:cNvSpPr/>
              <p:nvPr/>
            </p:nvSpPr>
            <p:spPr>
              <a:xfrm>
                <a:off x="54864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8" name="Oval 177">
                <a:extLst>
                  <a:ext uri="{FF2B5EF4-FFF2-40B4-BE49-F238E27FC236}">
                    <a16:creationId xmlns:a16="http://schemas.microsoft.com/office/drawing/2014/main" id="{CDA326B9-1B0F-5FC5-762F-B006EC16EA04}"/>
                  </a:ext>
                </a:extLst>
              </p:cNvPr>
              <p:cNvSpPr/>
              <p:nvPr/>
            </p:nvSpPr>
            <p:spPr>
              <a:xfrm>
                <a:off x="59436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79" name="Oval 178">
                <a:extLst>
                  <a:ext uri="{FF2B5EF4-FFF2-40B4-BE49-F238E27FC236}">
                    <a16:creationId xmlns:a16="http://schemas.microsoft.com/office/drawing/2014/main" id="{E1F375AA-AE59-9717-0E28-0A87F4BA51BD}"/>
                  </a:ext>
                </a:extLst>
              </p:cNvPr>
              <p:cNvSpPr/>
              <p:nvPr/>
            </p:nvSpPr>
            <p:spPr>
              <a:xfrm>
                <a:off x="64008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0" name="Oval 179">
                <a:extLst>
                  <a:ext uri="{FF2B5EF4-FFF2-40B4-BE49-F238E27FC236}">
                    <a16:creationId xmlns:a16="http://schemas.microsoft.com/office/drawing/2014/main" id="{128C73E7-347C-6BDF-E690-2DB793D55441}"/>
                  </a:ext>
                </a:extLst>
              </p:cNvPr>
              <p:cNvSpPr/>
              <p:nvPr/>
            </p:nvSpPr>
            <p:spPr>
              <a:xfrm>
                <a:off x="68580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1" name="Oval 180">
                <a:extLst>
                  <a:ext uri="{FF2B5EF4-FFF2-40B4-BE49-F238E27FC236}">
                    <a16:creationId xmlns:a16="http://schemas.microsoft.com/office/drawing/2014/main" id="{53700731-5A84-EA36-3A6E-F64861D96FEC}"/>
                  </a:ext>
                </a:extLst>
              </p:cNvPr>
              <p:cNvSpPr/>
              <p:nvPr/>
            </p:nvSpPr>
            <p:spPr>
              <a:xfrm>
                <a:off x="7315200" y="25146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2" name="Oval 181">
                <a:extLst>
                  <a:ext uri="{FF2B5EF4-FFF2-40B4-BE49-F238E27FC236}">
                    <a16:creationId xmlns:a16="http://schemas.microsoft.com/office/drawing/2014/main" id="{10D1F3A3-F78A-E80A-FB90-728A81605B75}"/>
                  </a:ext>
                </a:extLst>
              </p:cNvPr>
              <p:cNvSpPr/>
              <p:nvPr/>
            </p:nvSpPr>
            <p:spPr>
              <a:xfrm>
                <a:off x="54864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3" name="Oval 182">
                <a:extLst>
                  <a:ext uri="{FF2B5EF4-FFF2-40B4-BE49-F238E27FC236}">
                    <a16:creationId xmlns:a16="http://schemas.microsoft.com/office/drawing/2014/main" id="{4D46226E-7BC2-CDB5-896E-6ABE7C988235}"/>
                  </a:ext>
                </a:extLst>
              </p:cNvPr>
              <p:cNvSpPr/>
              <p:nvPr/>
            </p:nvSpPr>
            <p:spPr>
              <a:xfrm>
                <a:off x="59436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4" name="Oval 183">
                <a:extLst>
                  <a:ext uri="{FF2B5EF4-FFF2-40B4-BE49-F238E27FC236}">
                    <a16:creationId xmlns:a16="http://schemas.microsoft.com/office/drawing/2014/main" id="{80E22B57-23F9-A1DA-EA84-B237477D51E6}"/>
                  </a:ext>
                </a:extLst>
              </p:cNvPr>
              <p:cNvSpPr/>
              <p:nvPr/>
            </p:nvSpPr>
            <p:spPr>
              <a:xfrm>
                <a:off x="64008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5" name="Oval 184">
                <a:extLst>
                  <a:ext uri="{FF2B5EF4-FFF2-40B4-BE49-F238E27FC236}">
                    <a16:creationId xmlns:a16="http://schemas.microsoft.com/office/drawing/2014/main" id="{F99A8D22-FE5B-FE4F-9AFA-B346DA69D5AF}"/>
                  </a:ext>
                </a:extLst>
              </p:cNvPr>
              <p:cNvSpPr/>
              <p:nvPr/>
            </p:nvSpPr>
            <p:spPr>
              <a:xfrm>
                <a:off x="68580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6" name="Oval 185">
                <a:extLst>
                  <a:ext uri="{FF2B5EF4-FFF2-40B4-BE49-F238E27FC236}">
                    <a16:creationId xmlns:a16="http://schemas.microsoft.com/office/drawing/2014/main" id="{8E2DDA56-B0FB-2874-A0A5-1012B7DC35A8}"/>
                  </a:ext>
                </a:extLst>
              </p:cNvPr>
              <p:cNvSpPr/>
              <p:nvPr/>
            </p:nvSpPr>
            <p:spPr>
              <a:xfrm>
                <a:off x="7315200" y="29718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7" name="Oval 186">
                <a:extLst>
                  <a:ext uri="{FF2B5EF4-FFF2-40B4-BE49-F238E27FC236}">
                    <a16:creationId xmlns:a16="http://schemas.microsoft.com/office/drawing/2014/main" id="{80496042-CD32-6655-958B-1A265D74D650}"/>
                  </a:ext>
                </a:extLst>
              </p:cNvPr>
              <p:cNvSpPr/>
              <p:nvPr/>
            </p:nvSpPr>
            <p:spPr>
              <a:xfrm>
                <a:off x="54864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8" name="Oval 187">
                <a:extLst>
                  <a:ext uri="{FF2B5EF4-FFF2-40B4-BE49-F238E27FC236}">
                    <a16:creationId xmlns:a16="http://schemas.microsoft.com/office/drawing/2014/main" id="{A1DB0F8A-F845-29D6-200C-2DF47257CC6B}"/>
                  </a:ext>
                </a:extLst>
              </p:cNvPr>
              <p:cNvSpPr/>
              <p:nvPr/>
            </p:nvSpPr>
            <p:spPr>
              <a:xfrm>
                <a:off x="59436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89" name="Oval 188">
                <a:extLst>
                  <a:ext uri="{FF2B5EF4-FFF2-40B4-BE49-F238E27FC236}">
                    <a16:creationId xmlns:a16="http://schemas.microsoft.com/office/drawing/2014/main" id="{6FA6A045-CFAB-085B-6F31-76E1E1C9AFBD}"/>
                  </a:ext>
                </a:extLst>
              </p:cNvPr>
              <p:cNvSpPr/>
              <p:nvPr/>
            </p:nvSpPr>
            <p:spPr>
              <a:xfrm>
                <a:off x="64008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0" name="Oval 189">
                <a:extLst>
                  <a:ext uri="{FF2B5EF4-FFF2-40B4-BE49-F238E27FC236}">
                    <a16:creationId xmlns:a16="http://schemas.microsoft.com/office/drawing/2014/main" id="{052F8890-68D6-4260-4800-BB1B256D760D}"/>
                  </a:ext>
                </a:extLst>
              </p:cNvPr>
              <p:cNvSpPr/>
              <p:nvPr/>
            </p:nvSpPr>
            <p:spPr>
              <a:xfrm>
                <a:off x="68580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191" name="Oval 190">
                <a:extLst>
                  <a:ext uri="{FF2B5EF4-FFF2-40B4-BE49-F238E27FC236}">
                    <a16:creationId xmlns:a16="http://schemas.microsoft.com/office/drawing/2014/main" id="{A4E2BD0D-78E1-9DE6-D4F7-6E5B97A91EB9}"/>
                  </a:ext>
                </a:extLst>
              </p:cNvPr>
              <p:cNvSpPr/>
              <p:nvPr/>
            </p:nvSpPr>
            <p:spPr>
              <a:xfrm>
                <a:off x="7315200" y="3429000"/>
                <a:ext cx="381000" cy="381000"/>
              </a:xfrm>
              <a:prstGeom prst="ellipse">
                <a:avLst/>
              </a:pr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sp>
        <p:nvSpPr>
          <p:cNvPr id="212" name="Rectangle 211">
            <a:extLst>
              <a:ext uri="{FF2B5EF4-FFF2-40B4-BE49-F238E27FC236}">
                <a16:creationId xmlns:a16="http://schemas.microsoft.com/office/drawing/2014/main" id="{B2005E0F-849E-5E2E-1EAF-3FF39113ADC1}"/>
              </a:ext>
            </a:extLst>
          </p:cNvPr>
          <p:cNvSpPr/>
          <p:nvPr/>
        </p:nvSpPr>
        <p:spPr>
          <a:xfrm>
            <a:off x="1475385" y="1324448"/>
            <a:ext cx="6477000" cy="1905000"/>
          </a:xfrm>
          <a:prstGeom prst="rect">
            <a:avLst/>
          </a:prstGeom>
          <a:solidFill>
            <a:schemeClr val="bg1">
              <a:alpha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457200" rtl="0" eaLnBrk="1" fontAlgn="auto" latinLnBrk="0" hangingPunct="1">
              <a:lnSpc>
                <a:spcPts val="2000"/>
              </a:lnSpc>
              <a:spcBef>
                <a:spcPts val="0"/>
              </a:spcBef>
              <a:spcAft>
                <a:spcPts val="0"/>
              </a:spcAft>
              <a:buClrTx/>
              <a:buSzTx/>
              <a:buFontTx/>
              <a:buNone/>
              <a:tabLst/>
              <a:defRPr/>
            </a:pPr>
            <a:endParaRPr kumimoji="0" lang="en-US" sz="2400" b="0" i="0" u="none" strike="noStrike" kern="1200" cap="none" spc="-80" normalizeH="0" baseline="0" noProof="0" dirty="0">
              <a:ln>
                <a:noFill/>
              </a:ln>
              <a:solidFill>
                <a:srgbClr val="FFFFFF"/>
              </a:solidFill>
              <a:effectLst/>
              <a:uLnTx/>
              <a:uFillTx/>
              <a:latin typeface="Avenir Next" panose="020B0503020202020204" pitchFamily="34" charset="0"/>
              <a:ea typeface="+mn-ea"/>
              <a:cs typeface="+mn-cs"/>
            </a:endParaRPr>
          </a:p>
        </p:txBody>
      </p:sp>
      <p:cxnSp>
        <p:nvCxnSpPr>
          <p:cNvPr id="213" name="Straight Connector 212">
            <a:extLst>
              <a:ext uri="{FF2B5EF4-FFF2-40B4-BE49-F238E27FC236}">
                <a16:creationId xmlns:a16="http://schemas.microsoft.com/office/drawing/2014/main" id="{DC77E31F-7776-D079-8213-9FAF5EE659AA}"/>
              </a:ext>
            </a:extLst>
          </p:cNvPr>
          <p:cNvCxnSpPr>
            <a:cxnSpLocks/>
          </p:cNvCxnSpPr>
          <p:nvPr/>
        </p:nvCxnSpPr>
        <p:spPr>
          <a:xfrm flipH="1">
            <a:off x="1399185" y="1476848"/>
            <a:ext cx="6228824" cy="0"/>
          </a:xfrm>
          <a:prstGeom prst="line">
            <a:avLst/>
          </a:prstGeom>
          <a:solidFill>
            <a:schemeClr val="tx1">
              <a:lumMod val="65000"/>
              <a:lumOff val="35000"/>
            </a:schemeClr>
          </a:solidFill>
          <a:ln w="38100" cap="rnd">
            <a:solidFill>
              <a:schemeClr val="tx1"/>
            </a:solidFill>
            <a:round/>
            <a:headEnd type="none"/>
            <a:tailEnd w="lg" len="sm"/>
          </a:ln>
        </p:spPr>
        <p:style>
          <a:lnRef idx="1">
            <a:schemeClr val="accent1"/>
          </a:lnRef>
          <a:fillRef idx="0">
            <a:schemeClr val="accent1"/>
          </a:fillRef>
          <a:effectRef idx="0">
            <a:schemeClr val="accent1"/>
          </a:effectRef>
          <a:fontRef idx="minor">
            <a:schemeClr val="tx1"/>
          </a:fontRef>
        </p:style>
      </p:cxnSp>
      <p:grpSp>
        <p:nvGrpSpPr>
          <p:cNvPr id="214" name="Group 213">
            <a:extLst>
              <a:ext uri="{FF2B5EF4-FFF2-40B4-BE49-F238E27FC236}">
                <a16:creationId xmlns:a16="http://schemas.microsoft.com/office/drawing/2014/main" id="{1948DBEA-DA08-82F0-5900-D08D3CB16E0F}"/>
              </a:ext>
            </a:extLst>
          </p:cNvPr>
          <p:cNvGrpSpPr/>
          <p:nvPr/>
        </p:nvGrpSpPr>
        <p:grpSpPr>
          <a:xfrm>
            <a:off x="1744430" y="1663010"/>
            <a:ext cx="4671060" cy="1033039"/>
            <a:chOff x="2174045" y="1329162"/>
            <a:chExt cx="4671060" cy="1033039"/>
          </a:xfrm>
        </p:grpSpPr>
        <p:cxnSp>
          <p:nvCxnSpPr>
            <p:cNvPr id="215" name="Straight Connector 214">
              <a:extLst>
                <a:ext uri="{FF2B5EF4-FFF2-40B4-BE49-F238E27FC236}">
                  <a16:creationId xmlns:a16="http://schemas.microsoft.com/office/drawing/2014/main" id="{402E0C80-0CB3-1DFC-BA6E-F4CB819AC190}"/>
                </a:ext>
              </a:extLst>
            </p:cNvPr>
            <p:cNvCxnSpPr>
              <a:cxnSpLocks/>
            </p:cNvCxnSpPr>
            <p:nvPr/>
          </p:nvCxnSpPr>
          <p:spPr>
            <a:xfrm flipV="1">
              <a:off x="2174045" y="1337174"/>
              <a:ext cx="0" cy="1025027"/>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7F62CF72-1AD9-CC10-BB95-B46B1BC3461D}"/>
                </a:ext>
              </a:extLst>
            </p:cNvPr>
            <p:cNvCxnSpPr>
              <a:cxnSpLocks/>
            </p:cNvCxnSpPr>
            <p:nvPr/>
          </p:nvCxnSpPr>
          <p:spPr>
            <a:xfrm flipV="1">
              <a:off x="3730049" y="1337174"/>
              <a:ext cx="0" cy="1025027"/>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D3C8E9B2-F972-C08D-B733-C59B781C38D5}"/>
                </a:ext>
              </a:extLst>
            </p:cNvPr>
            <p:cNvCxnSpPr>
              <a:cxnSpLocks/>
            </p:cNvCxnSpPr>
            <p:nvPr/>
          </p:nvCxnSpPr>
          <p:spPr>
            <a:xfrm flipV="1">
              <a:off x="5303325" y="1329162"/>
              <a:ext cx="0" cy="1033039"/>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3BED908A-4254-8D76-541F-4774AF62F578}"/>
                </a:ext>
              </a:extLst>
            </p:cNvPr>
            <p:cNvCxnSpPr>
              <a:cxnSpLocks/>
            </p:cNvCxnSpPr>
            <p:nvPr/>
          </p:nvCxnSpPr>
          <p:spPr>
            <a:xfrm flipV="1">
              <a:off x="6845105" y="1339315"/>
              <a:ext cx="0" cy="1022886"/>
            </a:xfrm>
            <a:prstGeom prst="line">
              <a:avLst/>
            </a:prstGeom>
            <a:solidFill>
              <a:schemeClr val="tx1">
                <a:lumMod val="65000"/>
                <a:lumOff val="35000"/>
              </a:schemeClr>
            </a:solidFill>
            <a:ln w="38100" cap="rnd">
              <a:solidFill>
                <a:schemeClr val="tx1"/>
              </a:solidFill>
              <a:round/>
              <a:headEnd type="none" w="lg" len="sm"/>
              <a:tailEnd type="none" w="lg" len="sm"/>
            </a:ln>
          </p:spPr>
          <p:style>
            <a:lnRef idx="1">
              <a:schemeClr val="accent1"/>
            </a:lnRef>
            <a:fillRef idx="0">
              <a:schemeClr val="accent1"/>
            </a:fillRef>
            <a:effectRef idx="0">
              <a:schemeClr val="accent1"/>
            </a:effectRef>
            <a:fontRef idx="minor">
              <a:schemeClr val="tx1"/>
            </a:fontRef>
          </p:style>
        </p:cxnSp>
      </p:grpSp>
      <p:sp>
        <p:nvSpPr>
          <p:cNvPr id="224" name="DRAM">
            <a:extLst>
              <a:ext uri="{FF2B5EF4-FFF2-40B4-BE49-F238E27FC236}">
                <a16:creationId xmlns:a16="http://schemas.microsoft.com/office/drawing/2014/main" id="{ED56E525-600A-350A-CE7D-E6BB2D6D79C9}"/>
              </a:ext>
            </a:extLst>
          </p:cNvPr>
          <p:cNvSpPr/>
          <p:nvPr/>
        </p:nvSpPr>
        <p:spPr>
          <a:xfrm rot="16200000">
            <a:off x="142431" y="2047802"/>
            <a:ext cx="2057400" cy="458292"/>
          </a:xfrm>
          <a:prstGeom prst="roundRect">
            <a:avLst>
              <a:gd name="adj" fmla="val 11319"/>
            </a:avLst>
          </a:prstGeom>
          <a:solidFill>
            <a:schemeClr val="bg1">
              <a:lumMod val="65000"/>
            </a:schemeClr>
          </a:solidFill>
          <a:ln w="19050">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0" normalizeH="0" baseline="0" noProof="0" dirty="0">
                <a:ln>
                  <a:noFill/>
                </a:ln>
                <a:solidFill>
                  <a:srgbClr val="000000"/>
                </a:solidFill>
                <a:effectLst/>
                <a:uLnTx/>
                <a:uFillTx/>
                <a:latin typeface="Avenir Next" panose="020B0503020202020204" pitchFamily="34" charset="0"/>
                <a:ea typeface="+mn-ea"/>
                <a:cs typeface="+mn-cs"/>
              </a:rPr>
              <a:t>row decoder</a:t>
            </a:r>
          </a:p>
        </p:txBody>
      </p:sp>
      <p:grpSp>
        <p:nvGrpSpPr>
          <p:cNvPr id="225" name="Group 224">
            <a:extLst>
              <a:ext uri="{FF2B5EF4-FFF2-40B4-BE49-F238E27FC236}">
                <a16:creationId xmlns:a16="http://schemas.microsoft.com/office/drawing/2014/main" id="{9A39ED76-4529-C78C-EA30-0D93206B5F23}"/>
              </a:ext>
            </a:extLst>
          </p:cNvPr>
          <p:cNvGrpSpPr/>
          <p:nvPr/>
        </p:nvGrpSpPr>
        <p:grpSpPr>
          <a:xfrm>
            <a:off x="1933523" y="1673163"/>
            <a:ext cx="2665827" cy="1402792"/>
            <a:chOff x="2134538" y="2243328"/>
            <a:chExt cx="2665827" cy="1490472"/>
          </a:xfrm>
        </p:grpSpPr>
        <p:grpSp>
          <p:nvGrpSpPr>
            <p:cNvPr id="226" name="Group 225">
              <a:extLst>
                <a:ext uri="{FF2B5EF4-FFF2-40B4-BE49-F238E27FC236}">
                  <a16:creationId xmlns:a16="http://schemas.microsoft.com/office/drawing/2014/main" id="{DB800D8A-AF10-2AC4-6D5A-F4BCAE15E968}"/>
                </a:ext>
              </a:extLst>
            </p:cNvPr>
            <p:cNvGrpSpPr/>
            <p:nvPr/>
          </p:nvGrpSpPr>
          <p:grpSpPr>
            <a:xfrm>
              <a:off x="2134538" y="2243328"/>
              <a:ext cx="1108299" cy="1490472"/>
              <a:chOff x="2134538" y="2243328"/>
              <a:chExt cx="1108299" cy="1490472"/>
            </a:xfrm>
          </p:grpSpPr>
          <p:grpSp>
            <p:nvGrpSpPr>
              <p:cNvPr id="266" name="Group 265">
                <a:extLst>
                  <a:ext uri="{FF2B5EF4-FFF2-40B4-BE49-F238E27FC236}">
                    <a16:creationId xmlns:a16="http://schemas.microsoft.com/office/drawing/2014/main" id="{6C3D128E-6972-D81F-22AF-116952873BCC}"/>
                  </a:ext>
                </a:extLst>
              </p:cNvPr>
              <p:cNvGrpSpPr/>
              <p:nvPr/>
            </p:nvGrpSpPr>
            <p:grpSpPr>
              <a:xfrm>
                <a:off x="2134538" y="3504497"/>
                <a:ext cx="1108299" cy="229303"/>
                <a:chOff x="5486400" y="3962400"/>
                <a:chExt cx="2209800" cy="457200"/>
              </a:xfrm>
            </p:grpSpPr>
            <p:sp>
              <p:nvSpPr>
                <p:cNvPr id="273" name="DRAM">
                  <a:extLst>
                    <a:ext uri="{FF2B5EF4-FFF2-40B4-BE49-F238E27FC236}">
                      <a16:creationId xmlns:a16="http://schemas.microsoft.com/office/drawing/2014/main" id="{88CA1D5A-9C42-836B-8CC5-713C2893475B}"/>
                    </a:ext>
                  </a:extLst>
                </p:cNvPr>
                <p:cNvSpPr/>
                <p:nvPr/>
              </p:nvSpPr>
              <p:spPr>
                <a:xfrm>
                  <a:off x="54864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4" name="DRAM">
                  <a:extLst>
                    <a:ext uri="{FF2B5EF4-FFF2-40B4-BE49-F238E27FC236}">
                      <a16:creationId xmlns:a16="http://schemas.microsoft.com/office/drawing/2014/main" id="{7B6C45F7-4162-DA73-D715-80EDA3493FD5}"/>
                    </a:ext>
                  </a:extLst>
                </p:cNvPr>
                <p:cNvSpPr/>
                <p:nvPr/>
              </p:nvSpPr>
              <p:spPr>
                <a:xfrm>
                  <a:off x="59436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5" name="DRAM">
                  <a:extLst>
                    <a:ext uri="{FF2B5EF4-FFF2-40B4-BE49-F238E27FC236}">
                      <a16:creationId xmlns:a16="http://schemas.microsoft.com/office/drawing/2014/main" id="{7648CFF9-F6C3-B30F-FDF1-31C5BA7786D4}"/>
                    </a:ext>
                  </a:extLst>
                </p:cNvPr>
                <p:cNvSpPr/>
                <p:nvPr/>
              </p:nvSpPr>
              <p:spPr>
                <a:xfrm>
                  <a:off x="64008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6" name="DRAM">
                  <a:extLst>
                    <a:ext uri="{FF2B5EF4-FFF2-40B4-BE49-F238E27FC236}">
                      <a16:creationId xmlns:a16="http://schemas.microsoft.com/office/drawing/2014/main" id="{ABC4E3DB-9E0C-057D-03A2-B9EB1A543297}"/>
                    </a:ext>
                  </a:extLst>
                </p:cNvPr>
                <p:cNvSpPr/>
                <p:nvPr/>
              </p:nvSpPr>
              <p:spPr>
                <a:xfrm>
                  <a:off x="68580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77" name="DRAM">
                  <a:extLst>
                    <a:ext uri="{FF2B5EF4-FFF2-40B4-BE49-F238E27FC236}">
                      <a16:creationId xmlns:a16="http://schemas.microsoft.com/office/drawing/2014/main" id="{AF4AC96C-2C49-1CDC-8E08-2E05CB6A00E8}"/>
                    </a:ext>
                  </a:extLst>
                </p:cNvPr>
                <p:cNvSpPr/>
                <p:nvPr/>
              </p:nvSpPr>
              <p:spPr>
                <a:xfrm>
                  <a:off x="73152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67" name="Group 266">
                <a:extLst>
                  <a:ext uri="{FF2B5EF4-FFF2-40B4-BE49-F238E27FC236}">
                    <a16:creationId xmlns:a16="http://schemas.microsoft.com/office/drawing/2014/main" id="{4F76F2FD-1A54-DDA6-CF07-7E846DAD7759}"/>
                  </a:ext>
                </a:extLst>
              </p:cNvPr>
              <p:cNvGrpSpPr/>
              <p:nvPr/>
            </p:nvGrpSpPr>
            <p:grpSpPr>
              <a:xfrm>
                <a:off x="2230081" y="2243328"/>
                <a:ext cx="917213" cy="1261169"/>
                <a:chOff x="5676900" y="990600"/>
                <a:chExt cx="1828800" cy="2971800"/>
              </a:xfrm>
            </p:grpSpPr>
            <p:cxnSp>
              <p:nvCxnSpPr>
                <p:cNvPr id="268" name="Straight Connector 267">
                  <a:extLst>
                    <a:ext uri="{FF2B5EF4-FFF2-40B4-BE49-F238E27FC236}">
                      <a16:creationId xmlns:a16="http://schemas.microsoft.com/office/drawing/2014/main" id="{4D666B80-76CD-E6ED-D8A2-809620DA3F83}"/>
                    </a:ext>
                  </a:extLst>
                </p:cNvPr>
                <p:cNvCxnSpPr>
                  <a:cxnSpLocks/>
                  <a:endCxn id="273" idx="0"/>
                </p:cNvCxnSpPr>
                <p:nvPr/>
              </p:nvCxnSpPr>
              <p:spPr>
                <a:xfrm>
                  <a:off x="5676900"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130395F8-3CDD-D46E-949F-A12771591700}"/>
                    </a:ext>
                  </a:extLst>
                </p:cNvPr>
                <p:cNvCxnSpPr>
                  <a:cxnSpLocks/>
                  <a:endCxn id="275" idx="0"/>
                </p:cNvCxnSpPr>
                <p:nvPr/>
              </p:nvCxnSpPr>
              <p:spPr>
                <a:xfrm>
                  <a:off x="6591299"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62045D98-07C6-C6C6-CFE4-7DC32DC1C3A8}"/>
                    </a:ext>
                  </a:extLst>
                </p:cNvPr>
                <p:cNvCxnSpPr>
                  <a:cxnSpLocks/>
                  <a:endCxn id="276" idx="0"/>
                </p:cNvCxnSpPr>
                <p:nvPr/>
              </p:nvCxnSpPr>
              <p:spPr>
                <a:xfrm>
                  <a:off x="7048500"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A28E6F1E-D8AB-6049-6722-29415A152DAA}"/>
                    </a:ext>
                  </a:extLst>
                </p:cNvPr>
                <p:cNvCxnSpPr>
                  <a:cxnSpLocks/>
                  <a:endCxn id="277" idx="0"/>
                </p:cNvCxnSpPr>
                <p:nvPr/>
              </p:nvCxnSpPr>
              <p:spPr>
                <a:xfrm>
                  <a:off x="7505700"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9A3F8AC9-D7F4-29E9-9A01-46EB3B1E1C80}"/>
                    </a:ext>
                  </a:extLst>
                </p:cNvPr>
                <p:cNvCxnSpPr>
                  <a:cxnSpLocks/>
                  <a:endCxn id="274" idx="0"/>
                </p:cNvCxnSpPr>
                <p:nvPr/>
              </p:nvCxnSpPr>
              <p:spPr>
                <a:xfrm>
                  <a:off x="6134100"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grpSp>
        </p:grpSp>
        <p:grpSp>
          <p:nvGrpSpPr>
            <p:cNvPr id="227" name="Group 226">
              <a:extLst>
                <a:ext uri="{FF2B5EF4-FFF2-40B4-BE49-F238E27FC236}">
                  <a16:creationId xmlns:a16="http://schemas.microsoft.com/office/drawing/2014/main" id="{8B840DF0-3309-E6DE-EFAD-20D2A882B65C}"/>
                </a:ext>
              </a:extLst>
            </p:cNvPr>
            <p:cNvGrpSpPr/>
            <p:nvPr/>
          </p:nvGrpSpPr>
          <p:grpSpPr>
            <a:xfrm>
              <a:off x="3692066" y="2243328"/>
              <a:ext cx="1108299" cy="1490472"/>
              <a:chOff x="3692066" y="2243328"/>
              <a:chExt cx="1108299" cy="1490472"/>
            </a:xfrm>
          </p:grpSpPr>
          <p:grpSp>
            <p:nvGrpSpPr>
              <p:cNvPr id="254" name="Group 253">
                <a:extLst>
                  <a:ext uri="{FF2B5EF4-FFF2-40B4-BE49-F238E27FC236}">
                    <a16:creationId xmlns:a16="http://schemas.microsoft.com/office/drawing/2014/main" id="{B09A963D-D053-8871-33A0-2416C63D4472}"/>
                  </a:ext>
                </a:extLst>
              </p:cNvPr>
              <p:cNvGrpSpPr/>
              <p:nvPr/>
            </p:nvGrpSpPr>
            <p:grpSpPr>
              <a:xfrm>
                <a:off x="3692066" y="3504497"/>
                <a:ext cx="1108299" cy="229303"/>
                <a:chOff x="5486400" y="3962400"/>
                <a:chExt cx="2209800" cy="457200"/>
              </a:xfrm>
            </p:grpSpPr>
            <p:sp>
              <p:nvSpPr>
                <p:cNvPr id="261" name="DRAM">
                  <a:extLst>
                    <a:ext uri="{FF2B5EF4-FFF2-40B4-BE49-F238E27FC236}">
                      <a16:creationId xmlns:a16="http://schemas.microsoft.com/office/drawing/2014/main" id="{D2C19464-0533-09E3-18A4-976BD23F087B}"/>
                    </a:ext>
                  </a:extLst>
                </p:cNvPr>
                <p:cNvSpPr/>
                <p:nvPr/>
              </p:nvSpPr>
              <p:spPr>
                <a:xfrm>
                  <a:off x="54864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2" name="DRAM">
                  <a:extLst>
                    <a:ext uri="{FF2B5EF4-FFF2-40B4-BE49-F238E27FC236}">
                      <a16:creationId xmlns:a16="http://schemas.microsoft.com/office/drawing/2014/main" id="{2F1A6B18-6B8C-12F7-F0CC-3576E0CB4B12}"/>
                    </a:ext>
                  </a:extLst>
                </p:cNvPr>
                <p:cNvSpPr/>
                <p:nvPr/>
              </p:nvSpPr>
              <p:spPr>
                <a:xfrm>
                  <a:off x="59436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3" name="DRAM">
                  <a:extLst>
                    <a:ext uri="{FF2B5EF4-FFF2-40B4-BE49-F238E27FC236}">
                      <a16:creationId xmlns:a16="http://schemas.microsoft.com/office/drawing/2014/main" id="{E703FCF1-29CA-A8DE-AEBD-863F9ACAC6C4}"/>
                    </a:ext>
                  </a:extLst>
                </p:cNvPr>
                <p:cNvSpPr/>
                <p:nvPr/>
              </p:nvSpPr>
              <p:spPr>
                <a:xfrm>
                  <a:off x="64008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4" name="DRAM">
                  <a:extLst>
                    <a:ext uri="{FF2B5EF4-FFF2-40B4-BE49-F238E27FC236}">
                      <a16:creationId xmlns:a16="http://schemas.microsoft.com/office/drawing/2014/main" id="{9E7E5177-E65A-A12E-56DE-E33E6286FC67}"/>
                    </a:ext>
                  </a:extLst>
                </p:cNvPr>
                <p:cNvSpPr/>
                <p:nvPr/>
              </p:nvSpPr>
              <p:spPr>
                <a:xfrm>
                  <a:off x="68580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65" name="DRAM">
                  <a:extLst>
                    <a:ext uri="{FF2B5EF4-FFF2-40B4-BE49-F238E27FC236}">
                      <a16:creationId xmlns:a16="http://schemas.microsoft.com/office/drawing/2014/main" id="{461D493C-E0D8-51C7-3FD1-477C8557604F}"/>
                    </a:ext>
                  </a:extLst>
                </p:cNvPr>
                <p:cNvSpPr/>
                <p:nvPr/>
              </p:nvSpPr>
              <p:spPr>
                <a:xfrm>
                  <a:off x="7315200" y="3962400"/>
                  <a:ext cx="381000" cy="457200"/>
                </a:xfrm>
                <a:prstGeom prst="roundRect">
                  <a:avLst>
                    <a:gd name="adj" fmla="val 11319"/>
                  </a:avLst>
                </a:prstGeom>
                <a:solidFill>
                  <a:schemeClr val="accent4"/>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55" name="Group 254">
                <a:extLst>
                  <a:ext uri="{FF2B5EF4-FFF2-40B4-BE49-F238E27FC236}">
                    <a16:creationId xmlns:a16="http://schemas.microsoft.com/office/drawing/2014/main" id="{DF03980A-C8A5-A6C7-AB3D-F27A867628B6}"/>
                  </a:ext>
                </a:extLst>
              </p:cNvPr>
              <p:cNvGrpSpPr/>
              <p:nvPr/>
            </p:nvGrpSpPr>
            <p:grpSpPr>
              <a:xfrm>
                <a:off x="3787609" y="2243328"/>
                <a:ext cx="917213" cy="1261169"/>
                <a:chOff x="5676900" y="990600"/>
                <a:chExt cx="1828800" cy="2971800"/>
              </a:xfrm>
            </p:grpSpPr>
            <p:cxnSp>
              <p:nvCxnSpPr>
                <p:cNvPr id="256" name="Straight Connector 255">
                  <a:extLst>
                    <a:ext uri="{FF2B5EF4-FFF2-40B4-BE49-F238E27FC236}">
                      <a16:creationId xmlns:a16="http://schemas.microsoft.com/office/drawing/2014/main" id="{BD3D8CDE-9D2C-76ED-5983-5F09BD871F90}"/>
                    </a:ext>
                  </a:extLst>
                </p:cNvPr>
                <p:cNvCxnSpPr>
                  <a:cxnSpLocks/>
                  <a:endCxn id="261" idx="0"/>
                </p:cNvCxnSpPr>
                <p:nvPr/>
              </p:nvCxnSpPr>
              <p:spPr>
                <a:xfrm>
                  <a:off x="5676900"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E445551A-2D1E-76EF-61BA-BA03694B1F5D}"/>
                    </a:ext>
                  </a:extLst>
                </p:cNvPr>
                <p:cNvCxnSpPr>
                  <a:cxnSpLocks/>
                  <a:endCxn id="263" idx="0"/>
                </p:cNvCxnSpPr>
                <p:nvPr/>
              </p:nvCxnSpPr>
              <p:spPr>
                <a:xfrm>
                  <a:off x="6591300"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4AB4274E-0819-90CC-91FF-F5C2F2048F49}"/>
                    </a:ext>
                  </a:extLst>
                </p:cNvPr>
                <p:cNvCxnSpPr>
                  <a:cxnSpLocks/>
                  <a:endCxn id="264" idx="0"/>
                </p:cNvCxnSpPr>
                <p:nvPr/>
              </p:nvCxnSpPr>
              <p:spPr>
                <a:xfrm>
                  <a:off x="7048500"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D548FC3C-4F71-FA18-F4C8-543E0D1B5A95}"/>
                    </a:ext>
                  </a:extLst>
                </p:cNvPr>
                <p:cNvCxnSpPr>
                  <a:cxnSpLocks/>
                  <a:endCxn id="265" idx="0"/>
                </p:cNvCxnSpPr>
                <p:nvPr/>
              </p:nvCxnSpPr>
              <p:spPr>
                <a:xfrm>
                  <a:off x="7505700"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0BD29CFC-709B-0CA4-A80A-8268BC9618A7}"/>
                    </a:ext>
                  </a:extLst>
                </p:cNvPr>
                <p:cNvCxnSpPr>
                  <a:cxnSpLocks/>
                  <a:endCxn id="262" idx="0"/>
                </p:cNvCxnSpPr>
                <p:nvPr/>
              </p:nvCxnSpPr>
              <p:spPr>
                <a:xfrm>
                  <a:off x="6134100" y="990600"/>
                  <a:ext cx="0" cy="2971800"/>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grpSp>
        </p:grpSp>
      </p:grpSp>
      <p:grpSp>
        <p:nvGrpSpPr>
          <p:cNvPr id="278" name="Group 277">
            <a:extLst>
              <a:ext uri="{FF2B5EF4-FFF2-40B4-BE49-F238E27FC236}">
                <a16:creationId xmlns:a16="http://schemas.microsoft.com/office/drawing/2014/main" id="{751D7810-28AE-9675-5D77-8AA91A762EF3}"/>
              </a:ext>
            </a:extLst>
          </p:cNvPr>
          <p:cNvGrpSpPr/>
          <p:nvPr/>
        </p:nvGrpSpPr>
        <p:grpSpPr>
          <a:xfrm>
            <a:off x="1627784" y="2350920"/>
            <a:ext cx="1414038" cy="191087"/>
            <a:chOff x="1828799" y="2017072"/>
            <a:chExt cx="1414038" cy="191087"/>
          </a:xfrm>
        </p:grpSpPr>
        <p:sp>
          <p:nvSpPr>
            <p:cNvPr id="279" name="DRAM">
              <a:extLst>
                <a:ext uri="{FF2B5EF4-FFF2-40B4-BE49-F238E27FC236}">
                  <a16:creationId xmlns:a16="http://schemas.microsoft.com/office/drawing/2014/main" id="{C35A3294-BDFD-9E12-C8D2-EE371A532BA2}"/>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280" name="Straight Connector 279">
              <a:extLst>
                <a:ext uri="{FF2B5EF4-FFF2-40B4-BE49-F238E27FC236}">
                  <a16:creationId xmlns:a16="http://schemas.microsoft.com/office/drawing/2014/main" id="{3BB5EC43-D735-AFE7-E0A5-7713F28751D2}"/>
                </a:ext>
              </a:extLst>
            </p:cNvPr>
            <p:cNvCxnSpPr>
              <a:cxnSpLocks/>
              <a:stCxn id="285" idx="6"/>
              <a:endCxn id="279"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281" name="Oval 280">
              <a:extLst>
                <a:ext uri="{FF2B5EF4-FFF2-40B4-BE49-F238E27FC236}">
                  <a16:creationId xmlns:a16="http://schemas.microsoft.com/office/drawing/2014/main" id="{879A072C-338B-12D6-4838-76398FE22BCF}"/>
                </a:ext>
              </a:extLst>
            </p:cNvPr>
            <p:cNvSpPr/>
            <p:nvPr/>
          </p:nvSpPr>
          <p:spPr>
            <a:xfrm>
              <a:off x="2134538"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2" name="Oval 281">
              <a:extLst>
                <a:ext uri="{FF2B5EF4-FFF2-40B4-BE49-F238E27FC236}">
                  <a16:creationId xmlns:a16="http://schemas.microsoft.com/office/drawing/2014/main" id="{E55D7B27-5DC1-AAA0-0DA4-5CA6F9821F1F}"/>
                </a:ext>
              </a:extLst>
            </p:cNvPr>
            <p:cNvSpPr/>
            <p:nvPr/>
          </p:nvSpPr>
          <p:spPr>
            <a:xfrm>
              <a:off x="2363841"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3" name="Oval 282">
              <a:extLst>
                <a:ext uri="{FF2B5EF4-FFF2-40B4-BE49-F238E27FC236}">
                  <a16:creationId xmlns:a16="http://schemas.microsoft.com/office/drawing/2014/main" id="{C170B65F-3D9F-0D69-73EE-EF153E8DC964}"/>
                </a:ext>
              </a:extLst>
            </p:cNvPr>
            <p:cNvSpPr/>
            <p:nvPr/>
          </p:nvSpPr>
          <p:spPr>
            <a:xfrm>
              <a:off x="2593144"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4" name="Oval 283">
              <a:extLst>
                <a:ext uri="{FF2B5EF4-FFF2-40B4-BE49-F238E27FC236}">
                  <a16:creationId xmlns:a16="http://schemas.microsoft.com/office/drawing/2014/main" id="{C3A4C91E-C5D4-40BA-C7EA-83A4FB7C3E43}"/>
                </a:ext>
              </a:extLst>
            </p:cNvPr>
            <p:cNvSpPr/>
            <p:nvPr/>
          </p:nvSpPr>
          <p:spPr>
            <a:xfrm>
              <a:off x="2822448"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85" name="Oval 284">
              <a:extLst>
                <a:ext uri="{FF2B5EF4-FFF2-40B4-BE49-F238E27FC236}">
                  <a16:creationId xmlns:a16="http://schemas.microsoft.com/office/drawing/2014/main" id="{096A691E-5AFE-95A5-99D1-5E53171BEB91}"/>
                </a:ext>
              </a:extLst>
            </p:cNvPr>
            <p:cNvSpPr/>
            <p:nvPr/>
          </p:nvSpPr>
          <p:spPr>
            <a:xfrm>
              <a:off x="3051751"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86" name="Group 285">
            <a:extLst>
              <a:ext uri="{FF2B5EF4-FFF2-40B4-BE49-F238E27FC236}">
                <a16:creationId xmlns:a16="http://schemas.microsoft.com/office/drawing/2014/main" id="{41E04434-98A9-5CCF-5F67-B1136DF1B683}"/>
              </a:ext>
            </a:extLst>
          </p:cNvPr>
          <p:cNvGrpSpPr/>
          <p:nvPr/>
        </p:nvGrpSpPr>
        <p:grpSpPr>
          <a:xfrm>
            <a:off x="3185312" y="2350920"/>
            <a:ext cx="1414038" cy="191087"/>
            <a:chOff x="3386327" y="2017072"/>
            <a:chExt cx="1414038" cy="191087"/>
          </a:xfrm>
        </p:grpSpPr>
        <p:sp>
          <p:nvSpPr>
            <p:cNvPr id="287" name="DRAM">
              <a:extLst>
                <a:ext uri="{FF2B5EF4-FFF2-40B4-BE49-F238E27FC236}">
                  <a16:creationId xmlns:a16="http://schemas.microsoft.com/office/drawing/2014/main" id="{5C80A2B5-B64C-A3F0-B2E9-643764B7C188}"/>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288" name="Straight Connector 287">
              <a:extLst>
                <a:ext uri="{FF2B5EF4-FFF2-40B4-BE49-F238E27FC236}">
                  <a16:creationId xmlns:a16="http://schemas.microsoft.com/office/drawing/2014/main" id="{4E25ACFE-4602-3A75-551D-615C41A7A20D}"/>
                </a:ext>
              </a:extLst>
            </p:cNvPr>
            <p:cNvCxnSpPr>
              <a:cxnSpLocks/>
              <a:endCxn id="287"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289" name="Oval 288">
              <a:extLst>
                <a:ext uri="{FF2B5EF4-FFF2-40B4-BE49-F238E27FC236}">
                  <a16:creationId xmlns:a16="http://schemas.microsoft.com/office/drawing/2014/main" id="{1435732A-384B-BF54-7817-CFC26522B3DB}"/>
                </a:ext>
              </a:extLst>
            </p:cNvPr>
            <p:cNvSpPr/>
            <p:nvPr/>
          </p:nvSpPr>
          <p:spPr>
            <a:xfrm>
              <a:off x="3692066"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0" name="Oval 289">
              <a:extLst>
                <a:ext uri="{FF2B5EF4-FFF2-40B4-BE49-F238E27FC236}">
                  <a16:creationId xmlns:a16="http://schemas.microsoft.com/office/drawing/2014/main" id="{BC1D30A3-B202-3482-27EA-D1D86950AC92}"/>
                </a:ext>
              </a:extLst>
            </p:cNvPr>
            <p:cNvSpPr/>
            <p:nvPr/>
          </p:nvSpPr>
          <p:spPr>
            <a:xfrm>
              <a:off x="3921369"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1" name="Oval 290">
              <a:extLst>
                <a:ext uri="{FF2B5EF4-FFF2-40B4-BE49-F238E27FC236}">
                  <a16:creationId xmlns:a16="http://schemas.microsoft.com/office/drawing/2014/main" id="{BC551B06-4978-618A-DF4D-90C300541FD5}"/>
                </a:ext>
              </a:extLst>
            </p:cNvPr>
            <p:cNvSpPr/>
            <p:nvPr/>
          </p:nvSpPr>
          <p:spPr>
            <a:xfrm>
              <a:off x="4150672"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2" name="Oval 291">
              <a:extLst>
                <a:ext uri="{FF2B5EF4-FFF2-40B4-BE49-F238E27FC236}">
                  <a16:creationId xmlns:a16="http://schemas.microsoft.com/office/drawing/2014/main" id="{93459750-2AB3-AE71-EC96-277FF0E3A1AA}"/>
                </a:ext>
              </a:extLst>
            </p:cNvPr>
            <p:cNvSpPr/>
            <p:nvPr/>
          </p:nvSpPr>
          <p:spPr>
            <a:xfrm>
              <a:off x="4379976"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3" name="Oval 292">
              <a:extLst>
                <a:ext uri="{FF2B5EF4-FFF2-40B4-BE49-F238E27FC236}">
                  <a16:creationId xmlns:a16="http://schemas.microsoft.com/office/drawing/2014/main" id="{925605BB-32BB-C536-E210-5A4F49A05F8B}"/>
                </a:ext>
              </a:extLst>
            </p:cNvPr>
            <p:cNvSpPr/>
            <p:nvPr/>
          </p:nvSpPr>
          <p:spPr>
            <a:xfrm>
              <a:off x="4609279"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31" name="Group 330">
            <a:extLst>
              <a:ext uri="{FF2B5EF4-FFF2-40B4-BE49-F238E27FC236}">
                <a16:creationId xmlns:a16="http://schemas.microsoft.com/office/drawing/2014/main" id="{8B1B3ED4-45C8-77E4-07E9-3A3F07ED4419}"/>
              </a:ext>
            </a:extLst>
          </p:cNvPr>
          <p:cNvGrpSpPr/>
          <p:nvPr/>
        </p:nvGrpSpPr>
        <p:grpSpPr>
          <a:xfrm>
            <a:off x="1627784" y="1891128"/>
            <a:ext cx="1414038" cy="191087"/>
            <a:chOff x="1828799" y="2017072"/>
            <a:chExt cx="1414038" cy="191087"/>
          </a:xfrm>
        </p:grpSpPr>
        <p:sp>
          <p:nvSpPr>
            <p:cNvPr id="332" name="DRAM">
              <a:extLst>
                <a:ext uri="{FF2B5EF4-FFF2-40B4-BE49-F238E27FC236}">
                  <a16:creationId xmlns:a16="http://schemas.microsoft.com/office/drawing/2014/main" id="{7EE68B79-0BDF-D7EC-0D67-9F3EC025BF67}"/>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33" name="Straight Connector 332">
              <a:extLst>
                <a:ext uri="{FF2B5EF4-FFF2-40B4-BE49-F238E27FC236}">
                  <a16:creationId xmlns:a16="http://schemas.microsoft.com/office/drawing/2014/main" id="{FD072386-6453-5695-FF21-E665ECE2B147}"/>
                </a:ext>
              </a:extLst>
            </p:cNvPr>
            <p:cNvCxnSpPr>
              <a:cxnSpLocks/>
              <a:stCxn id="338" idx="6"/>
              <a:endCxn id="332"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34" name="Oval 333">
              <a:extLst>
                <a:ext uri="{FF2B5EF4-FFF2-40B4-BE49-F238E27FC236}">
                  <a16:creationId xmlns:a16="http://schemas.microsoft.com/office/drawing/2014/main" id="{DE527410-678A-8F73-2277-93FB261A64FC}"/>
                </a:ext>
              </a:extLst>
            </p:cNvPr>
            <p:cNvSpPr/>
            <p:nvPr/>
          </p:nvSpPr>
          <p:spPr>
            <a:xfrm>
              <a:off x="2134538"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5" name="Oval 334">
              <a:extLst>
                <a:ext uri="{FF2B5EF4-FFF2-40B4-BE49-F238E27FC236}">
                  <a16:creationId xmlns:a16="http://schemas.microsoft.com/office/drawing/2014/main" id="{4165B646-EF15-8011-5FF9-D7EF94F4730D}"/>
                </a:ext>
              </a:extLst>
            </p:cNvPr>
            <p:cNvSpPr/>
            <p:nvPr/>
          </p:nvSpPr>
          <p:spPr>
            <a:xfrm>
              <a:off x="2363841"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6" name="Oval 335">
              <a:extLst>
                <a:ext uri="{FF2B5EF4-FFF2-40B4-BE49-F238E27FC236}">
                  <a16:creationId xmlns:a16="http://schemas.microsoft.com/office/drawing/2014/main" id="{6BAFFE52-6A53-E9E5-D685-49ACE3B9B3D4}"/>
                </a:ext>
              </a:extLst>
            </p:cNvPr>
            <p:cNvSpPr/>
            <p:nvPr/>
          </p:nvSpPr>
          <p:spPr>
            <a:xfrm>
              <a:off x="2593144"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7" name="Oval 336">
              <a:extLst>
                <a:ext uri="{FF2B5EF4-FFF2-40B4-BE49-F238E27FC236}">
                  <a16:creationId xmlns:a16="http://schemas.microsoft.com/office/drawing/2014/main" id="{367AE665-AC83-E4C2-895C-3AFED95252A2}"/>
                </a:ext>
              </a:extLst>
            </p:cNvPr>
            <p:cNvSpPr/>
            <p:nvPr/>
          </p:nvSpPr>
          <p:spPr>
            <a:xfrm>
              <a:off x="2822448"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38" name="Oval 337">
              <a:extLst>
                <a:ext uri="{FF2B5EF4-FFF2-40B4-BE49-F238E27FC236}">
                  <a16:creationId xmlns:a16="http://schemas.microsoft.com/office/drawing/2014/main" id="{056A4AF3-4049-24A4-034B-CA7773F2FD6B}"/>
                </a:ext>
              </a:extLst>
            </p:cNvPr>
            <p:cNvSpPr/>
            <p:nvPr/>
          </p:nvSpPr>
          <p:spPr>
            <a:xfrm>
              <a:off x="3051751"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39" name="Group 338">
            <a:extLst>
              <a:ext uri="{FF2B5EF4-FFF2-40B4-BE49-F238E27FC236}">
                <a16:creationId xmlns:a16="http://schemas.microsoft.com/office/drawing/2014/main" id="{7C9806C2-E998-C6D7-C941-3AAE38E8871F}"/>
              </a:ext>
            </a:extLst>
          </p:cNvPr>
          <p:cNvGrpSpPr/>
          <p:nvPr/>
        </p:nvGrpSpPr>
        <p:grpSpPr>
          <a:xfrm>
            <a:off x="3185312" y="1891128"/>
            <a:ext cx="1414038" cy="191087"/>
            <a:chOff x="3386327" y="2017072"/>
            <a:chExt cx="1414038" cy="191087"/>
          </a:xfrm>
        </p:grpSpPr>
        <p:sp>
          <p:nvSpPr>
            <p:cNvPr id="340" name="DRAM">
              <a:extLst>
                <a:ext uri="{FF2B5EF4-FFF2-40B4-BE49-F238E27FC236}">
                  <a16:creationId xmlns:a16="http://schemas.microsoft.com/office/drawing/2014/main" id="{666118CA-BD9B-ED39-50D2-2826C0C1DDEF}"/>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41" name="Straight Connector 340">
              <a:extLst>
                <a:ext uri="{FF2B5EF4-FFF2-40B4-BE49-F238E27FC236}">
                  <a16:creationId xmlns:a16="http://schemas.microsoft.com/office/drawing/2014/main" id="{B91B5FC9-1342-3446-5B8E-2EA81024FA2B}"/>
                </a:ext>
              </a:extLst>
            </p:cNvPr>
            <p:cNvCxnSpPr>
              <a:cxnSpLocks/>
              <a:endCxn id="340"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42" name="Oval 341">
              <a:extLst>
                <a:ext uri="{FF2B5EF4-FFF2-40B4-BE49-F238E27FC236}">
                  <a16:creationId xmlns:a16="http://schemas.microsoft.com/office/drawing/2014/main" id="{73C07C20-BAA9-106B-CAE9-9B670868FB84}"/>
                </a:ext>
              </a:extLst>
            </p:cNvPr>
            <p:cNvSpPr/>
            <p:nvPr/>
          </p:nvSpPr>
          <p:spPr>
            <a:xfrm>
              <a:off x="3692066"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3" name="Oval 342">
              <a:extLst>
                <a:ext uri="{FF2B5EF4-FFF2-40B4-BE49-F238E27FC236}">
                  <a16:creationId xmlns:a16="http://schemas.microsoft.com/office/drawing/2014/main" id="{A83ADA2C-2FFC-48A3-D1D4-3F90792E1436}"/>
                </a:ext>
              </a:extLst>
            </p:cNvPr>
            <p:cNvSpPr/>
            <p:nvPr/>
          </p:nvSpPr>
          <p:spPr>
            <a:xfrm>
              <a:off x="3921369"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4" name="Oval 343">
              <a:extLst>
                <a:ext uri="{FF2B5EF4-FFF2-40B4-BE49-F238E27FC236}">
                  <a16:creationId xmlns:a16="http://schemas.microsoft.com/office/drawing/2014/main" id="{BF7A768D-6FA9-0465-95A7-C9FB7B87651F}"/>
                </a:ext>
              </a:extLst>
            </p:cNvPr>
            <p:cNvSpPr/>
            <p:nvPr/>
          </p:nvSpPr>
          <p:spPr>
            <a:xfrm>
              <a:off x="4150672"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5" name="Oval 344">
              <a:extLst>
                <a:ext uri="{FF2B5EF4-FFF2-40B4-BE49-F238E27FC236}">
                  <a16:creationId xmlns:a16="http://schemas.microsoft.com/office/drawing/2014/main" id="{99EEC3A4-7F24-BE05-0468-A22B85ECC12F}"/>
                </a:ext>
              </a:extLst>
            </p:cNvPr>
            <p:cNvSpPr/>
            <p:nvPr/>
          </p:nvSpPr>
          <p:spPr>
            <a:xfrm>
              <a:off x="4379976"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6" name="Oval 345">
              <a:extLst>
                <a:ext uri="{FF2B5EF4-FFF2-40B4-BE49-F238E27FC236}">
                  <a16:creationId xmlns:a16="http://schemas.microsoft.com/office/drawing/2014/main" id="{CDE2C779-A438-CB1E-9EF5-1CE337FDB528}"/>
                </a:ext>
              </a:extLst>
            </p:cNvPr>
            <p:cNvSpPr/>
            <p:nvPr/>
          </p:nvSpPr>
          <p:spPr>
            <a:xfrm>
              <a:off x="4609279" y="2017072"/>
              <a:ext cx="191086" cy="191086"/>
            </a:xfrm>
            <a:prstGeom prst="ellipse">
              <a:avLst/>
            </a:prstGeom>
            <a:solidFill>
              <a:schemeClr val="accent4"/>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63" name="Group 362">
            <a:extLst>
              <a:ext uri="{FF2B5EF4-FFF2-40B4-BE49-F238E27FC236}">
                <a16:creationId xmlns:a16="http://schemas.microsoft.com/office/drawing/2014/main" id="{03D2156D-53C1-3291-762A-E3E769A325C9}"/>
              </a:ext>
            </a:extLst>
          </p:cNvPr>
          <p:cNvGrpSpPr/>
          <p:nvPr/>
        </p:nvGrpSpPr>
        <p:grpSpPr>
          <a:xfrm>
            <a:off x="1627784" y="2120734"/>
            <a:ext cx="1414038" cy="191087"/>
            <a:chOff x="1828799" y="2017072"/>
            <a:chExt cx="1414038" cy="191087"/>
          </a:xfrm>
        </p:grpSpPr>
        <p:sp>
          <p:nvSpPr>
            <p:cNvPr id="364" name="DRAM">
              <a:extLst>
                <a:ext uri="{FF2B5EF4-FFF2-40B4-BE49-F238E27FC236}">
                  <a16:creationId xmlns:a16="http://schemas.microsoft.com/office/drawing/2014/main" id="{A33476AE-7D06-4E1D-1B7D-97E59F879668}"/>
                </a:ext>
              </a:extLst>
            </p:cNvPr>
            <p:cNvSpPr/>
            <p:nvPr/>
          </p:nvSpPr>
          <p:spPr>
            <a:xfrm rot="5400000">
              <a:off x="1847908"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65" name="Straight Connector 364">
              <a:extLst>
                <a:ext uri="{FF2B5EF4-FFF2-40B4-BE49-F238E27FC236}">
                  <a16:creationId xmlns:a16="http://schemas.microsoft.com/office/drawing/2014/main" id="{1EF0EBBB-D2DF-53FC-DAC4-10D3F8354D02}"/>
                </a:ext>
              </a:extLst>
            </p:cNvPr>
            <p:cNvCxnSpPr>
              <a:cxnSpLocks/>
              <a:stCxn id="370" idx="6"/>
              <a:endCxn id="364" idx="0"/>
            </p:cNvCxnSpPr>
            <p:nvPr/>
          </p:nvCxnSpPr>
          <p:spPr>
            <a:xfrm flipH="1">
              <a:off x="2058103" y="2112615"/>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66" name="Oval 365">
              <a:extLst>
                <a:ext uri="{FF2B5EF4-FFF2-40B4-BE49-F238E27FC236}">
                  <a16:creationId xmlns:a16="http://schemas.microsoft.com/office/drawing/2014/main" id="{BB3EAAC7-A09E-3CDA-3AE9-710BB8289FF7}"/>
                </a:ext>
              </a:extLst>
            </p:cNvPr>
            <p:cNvSpPr/>
            <p:nvPr/>
          </p:nvSpPr>
          <p:spPr>
            <a:xfrm>
              <a:off x="2134538"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7" name="Oval 366">
              <a:extLst>
                <a:ext uri="{FF2B5EF4-FFF2-40B4-BE49-F238E27FC236}">
                  <a16:creationId xmlns:a16="http://schemas.microsoft.com/office/drawing/2014/main" id="{6632B356-D188-8AAB-A0D4-C288F31747E5}"/>
                </a:ext>
              </a:extLst>
            </p:cNvPr>
            <p:cNvSpPr/>
            <p:nvPr/>
          </p:nvSpPr>
          <p:spPr>
            <a:xfrm>
              <a:off x="2363841"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8" name="Oval 367">
              <a:extLst>
                <a:ext uri="{FF2B5EF4-FFF2-40B4-BE49-F238E27FC236}">
                  <a16:creationId xmlns:a16="http://schemas.microsoft.com/office/drawing/2014/main" id="{60B64B00-9738-5F63-2EE8-20C8ABAC0D89}"/>
                </a:ext>
              </a:extLst>
            </p:cNvPr>
            <p:cNvSpPr/>
            <p:nvPr/>
          </p:nvSpPr>
          <p:spPr>
            <a:xfrm>
              <a:off x="2593144"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9" name="Oval 368">
              <a:extLst>
                <a:ext uri="{FF2B5EF4-FFF2-40B4-BE49-F238E27FC236}">
                  <a16:creationId xmlns:a16="http://schemas.microsoft.com/office/drawing/2014/main" id="{C95BA703-DAF0-035F-9AB1-4BF32675062B}"/>
                </a:ext>
              </a:extLst>
            </p:cNvPr>
            <p:cNvSpPr/>
            <p:nvPr/>
          </p:nvSpPr>
          <p:spPr>
            <a:xfrm>
              <a:off x="2822448"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0" name="Oval 369">
              <a:extLst>
                <a:ext uri="{FF2B5EF4-FFF2-40B4-BE49-F238E27FC236}">
                  <a16:creationId xmlns:a16="http://schemas.microsoft.com/office/drawing/2014/main" id="{28A21BD4-37FE-E7C7-123C-CCE1B237055E}"/>
                </a:ext>
              </a:extLst>
            </p:cNvPr>
            <p:cNvSpPr/>
            <p:nvPr/>
          </p:nvSpPr>
          <p:spPr>
            <a:xfrm>
              <a:off x="3051751"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71" name="Group 370">
            <a:extLst>
              <a:ext uri="{FF2B5EF4-FFF2-40B4-BE49-F238E27FC236}">
                <a16:creationId xmlns:a16="http://schemas.microsoft.com/office/drawing/2014/main" id="{6DB68126-E3CB-0E33-EA5A-3A5D6B094E52}"/>
              </a:ext>
            </a:extLst>
          </p:cNvPr>
          <p:cNvGrpSpPr/>
          <p:nvPr/>
        </p:nvGrpSpPr>
        <p:grpSpPr>
          <a:xfrm>
            <a:off x="3185312" y="2120734"/>
            <a:ext cx="1414038" cy="191087"/>
            <a:chOff x="3386327" y="2017072"/>
            <a:chExt cx="1414038" cy="191087"/>
          </a:xfrm>
        </p:grpSpPr>
        <p:sp>
          <p:nvSpPr>
            <p:cNvPr id="372" name="DRAM">
              <a:extLst>
                <a:ext uri="{FF2B5EF4-FFF2-40B4-BE49-F238E27FC236}">
                  <a16:creationId xmlns:a16="http://schemas.microsoft.com/office/drawing/2014/main" id="{29A80598-D0EC-5775-86EE-43E2E1FB6CEF}"/>
                </a:ext>
              </a:extLst>
            </p:cNvPr>
            <p:cNvSpPr/>
            <p:nvPr/>
          </p:nvSpPr>
          <p:spPr>
            <a:xfrm rot="5400000">
              <a:off x="3405436" y="1997964"/>
              <a:ext cx="191086" cy="229303"/>
            </a:xfrm>
            <a:prstGeom prst="roundRect">
              <a:avLst>
                <a:gd name="adj" fmla="val 11319"/>
              </a:avLst>
            </a:prstGeom>
            <a:solidFill>
              <a:schemeClr val="accent1">
                <a:lumMod val="60000"/>
                <a:lumOff val="40000"/>
              </a:schemeClr>
            </a:solidFill>
            <a:ln w="254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73" name="Straight Connector 372">
              <a:extLst>
                <a:ext uri="{FF2B5EF4-FFF2-40B4-BE49-F238E27FC236}">
                  <a16:creationId xmlns:a16="http://schemas.microsoft.com/office/drawing/2014/main" id="{F42B0436-F9FD-8CDF-CCD5-78F4C72F1BF6}"/>
                </a:ext>
              </a:extLst>
            </p:cNvPr>
            <p:cNvCxnSpPr>
              <a:cxnSpLocks/>
              <a:endCxn id="372" idx="0"/>
            </p:cNvCxnSpPr>
            <p:nvPr/>
          </p:nvCxnSpPr>
          <p:spPr>
            <a:xfrm flipH="1" flipV="1">
              <a:off x="3615631" y="2112616"/>
              <a:ext cx="1184734" cy="1"/>
            </a:xfrm>
            <a:prstGeom prst="line">
              <a:avLst/>
            </a:prstGeom>
            <a:solidFill>
              <a:schemeClr val="tx1">
                <a:lumMod val="65000"/>
                <a:lumOff val="35000"/>
              </a:schemeClr>
            </a:solidFill>
            <a:ln w="25400" cap="rnd">
              <a:solidFill>
                <a:srgbClr val="C00000"/>
              </a:solidFill>
              <a:round/>
            </a:ln>
          </p:spPr>
          <p:style>
            <a:lnRef idx="1">
              <a:schemeClr val="accent1"/>
            </a:lnRef>
            <a:fillRef idx="0">
              <a:schemeClr val="accent1"/>
            </a:fillRef>
            <a:effectRef idx="0">
              <a:schemeClr val="accent1"/>
            </a:effectRef>
            <a:fontRef idx="minor">
              <a:schemeClr val="tx1"/>
            </a:fontRef>
          </p:style>
        </p:cxnSp>
        <p:sp>
          <p:nvSpPr>
            <p:cNvPr id="374" name="Oval 373">
              <a:extLst>
                <a:ext uri="{FF2B5EF4-FFF2-40B4-BE49-F238E27FC236}">
                  <a16:creationId xmlns:a16="http://schemas.microsoft.com/office/drawing/2014/main" id="{895AA001-B87F-4D73-257A-892D7F7E91E2}"/>
                </a:ext>
              </a:extLst>
            </p:cNvPr>
            <p:cNvSpPr/>
            <p:nvPr/>
          </p:nvSpPr>
          <p:spPr>
            <a:xfrm>
              <a:off x="3692066"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5" name="Oval 374">
              <a:extLst>
                <a:ext uri="{FF2B5EF4-FFF2-40B4-BE49-F238E27FC236}">
                  <a16:creationId xmlns:a16="http://schemas.microsoft.com/office/drawing/2014/main" id="{EC220833-140A-6751-410A-E409792A18A0}"/>
                </a:ext>
              </a:extLst>
            </p:cNvPr>
            <p:cNvSpPr/>
            <p:nvPr/>
          </p:nvSpPr>
          <p:spPr>
            <a:xfrm>
              <a:off x="3921369"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6" name="Oval 375">
              <a:extLst>
                <a:ext uri="{FF2B5EF4-FFF2-40B4-BE49-F238E27FC236}">
                  <a16:creationId xmlns:a16="http://schemas.microsoft.com/office/drawing/2014/main" id="{EBBCDD01-3E41-9C17-E672-F4EDE43F9363}"/>
                </a:ext>
              </a:extLst>
            </p:cNvPr>
            <p:cNvSpPr/>
            <p:nvPr/>
          </p:nvSpPr>
          <p:spPr>
            <a:xfrm>
              <a:off x="4150672"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7" name="Oval 376">
              <a:extLst>
                <a:ext uri="{FF2B5EF4-FFF2-40B4-BE49-F238E27FC236}">
                  <a16:creationId xmlns:a16="http://schemas.microsoft.com/office/drawing/2014/main" id="{99CA265E-A624-86F0-8FB0-C8DDE9CA6C8E}"/>
                </a:ext>
              </a:extLst>
            </p:cNvPr>
            <p:cNvSpPr/>
            <p:nvPr/>
          </p:nvSpPr>
          <p:spPr>
            <a:xfrm>
              <a:off x="4379976"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8" name="Oval 377">
              <a:extLst>
                <a:ext uri="{FF2B5EF4-FFF2-40B4-BE49-F238E27FC236}">
                  <a16:creationId xmlns:a16="http://schemas.microsoft.com/office/drawing/2014/main" id="{3ABCE4AB-361A-42F9-B07B-7AFD362BF2E2}"/>
                </a:ext>
              </a:extLst>
            </p:cNvPr>
            <p:cNvSpPr/>
            <p:nvPr/>
          </p:nvSpPr>
          <p:spPr>
            <a:xfrm>
              <a:off x="4609279" y="2017072"/>
              <a:ext cx="191086" cy="191086"/>
            </a:xfrm>
            <a:prstGeom prst="ellipse">
              <a:avLst/>
            </a:prstGeom>
            <a:solidFill>
              <a:schemeClr val="accent2"/>
            </a:solid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sp>
        <p:nvSpPr>
          <p:cNvPr id="330" name="TextBox 329">
            <a:extLst>
              <a:ext uri="{FF2B5EF4-FFF2-40B4-BE49-F238E27FC236}">
                <a16:creationId xmlns:a16="http://schemas.microsoft.com/office/drawing/2014/main" id="{170B0079-999B-634A-50ED-EC07C4B48580}"/>
              </a:ext>
            </a:extLst>
          </p:cNvPr>
          <p:cNvSpPr txBox="1"/>
          <p:nvPr/>
        </p:nvSpPr>
        <p:spPr>
          <a:xfrm>
            <a:off x="4310776" y="1052317"/>
            <a:ext cx="4305183" cy="457200"/>
          </a:xfrm>
          <a:prstGeom prst="rect">
            <a:avLst/>
          </a:prstGeom>
          <a:noFill/>
        </p:spPr>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mn-cs"/>
              </a:rPr>
              <a:t>segmented global wordline</a:t>
            </a:r>
          </a:p>
        </p:txBody>
      </p:sp>
      <p:sp>
        <p:nvSpPr>
          <p:cNvPr id="320" name="Rectangle 319">
            <a:extLst>
              <a:ext uri="{FF2B5EF4-FFF2-40B4-BE49-F238E27FC236}">
                <a16:creationId xmlns:a16="http://schemas.microsoft.com/office/drawing/2014/main" id="{44C2EA2F-00A4-DCDF-747B-A44DEA526E5E}"/>
              </a:ext>
            </a:extLst>
          </p:cNvPr>
          <p:cNvSpPr/>
          <p:nvPr/>
        </p:nvSpPr>
        <p:spPr>
          <a:xfrm>
            <a:off x="-14722" y="3568396"/>
            <a:ext cx="9143999" cy="461665"/>
          </a:xfrm>
          <a:prstGeom prst="rect">
            <a:avLst/>
          </a:prstGeom>
          <a:noFill/>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black"/>
                </a:solidFill>
                <a:latin typeface="Avenir Next" panose="020B0503020202020204" pitchFamily="34" charset="0"/>
                <a:cs typeface="Gill Sans MT"/>
              </a:rPr>
              <a:t>Use f</a:t>
            </a:r>
            <a:r>
              <a:rPr kumimoji="0" lang="en-US" sz="2400" b="1" i="0" u="none" strike="noStrike" kern="1200" cap="none" spc="0" normalizeH="0" baseline="0" noProof="0" dirty="0" err="1">
                <a:ln>
                  <a:noFill/>
                </a:ln>
                <a:solidFill>
                  <a:prstClr val="black"/>
                </a:solidFill>
                <a:effectLst/>
                <a:uLnTx/>
                <a:uFillTx/>
                <a:latin typeface="Avenir Next" panose="020B0503020202020204" pitchFamily="34" charset="0"/>
                <a:ea typeface="+mn-ea"/>
                <a:cs typeface="Gill Sans MT"/>
              </a:rPr>
              <a:t>ine</a:t>
            </a:r>
            <a:r>
              <a:rPr kumimoji="0" lang="en-US" sz="2400" b="1" i="0" u="none" strike="noStrike" kern="1200" cap="none" spc="0" normalizeH="0" baseline="0" noProof="0" dirty="0">
                <a:ln>
                  <a:noFill/>
                </a:ln>
                <a:solidFill>
                  <a:prstClr val="black"/>
                </a:solidFill>
                <a:effectLst/>
                <a:uLnTx/>
                <a:uFillTx/>
                <a:latin typeface="Avenir Next" panose="020B0503020202020204" pitchFamily="34" charset="0"/>
                <a:ea typeface="+mn-ea"/>
                <a:cs typeface="Gill Sans MT"/>
              </a:rPr>
              <a:t>-grained DRAM for processing-using-DRAM: </a:t>
            </a:r>
          </a:p>
        </p:txBody>
      </p:sp>
      <p:grpSp>
        <p:nvGrpSpPr>
          <p:cNvPr id="2" name="Group 1">
            <a:extLst>
              <a:ext uri="{FF2B5EF4-FFF2-40B4-BE49-F238E27FC236}">
                <a16:creationId xmlns:a16="http://schemas.microsoft.com/office/drawing/2014/main" id="{CA353D25-7C61-28E5-1100-1CC7B4D8880D}"/>
              </a:ext>
            </a:extLst>
          </p:cNvPr>
          <p:cNvGrpSpPr/>
          <p:nvPr/>
        </p:nvGrpSpPr>
        <p:grpSpPr>
          <a:xfrm>
            <a:off x="7530" y="3929127"/>
            <a:ext cx="9470110" cy="1612035"/>
            <a:chOff x="549218" y="3454216"/>
            <a:chExt cx="8426174" cy="1627778"/>
          </a:xfrm>
        </p:grpSpPr>
        <p:sp>
          <p:nvSpPr>
            <p:cNvPr id="3" name="TextBox 2">
              <a:extLst>
                <a:ext uri="{FF2B5EF4-FFF2-40B4-BE49-F238E27FC236}">
                  <a16:creationId xmlns:a16="http://schemas.microsoft.com/office/drawing/2014/main" id="{411F4A0B-A23D-C33A-7950-12FA9B0D025F}"/>
                </a:ext>
              </a:extLst>
            </p:cNvPr>
            <p:cNvSpPr txBox="1"/>
            <p:nvPr/>
          </p:nvSpPr>
          <p:spPr>
            <a:xfrm>
              <a:off x="549218" y="3454216"/>
              <a:ext cx="474011"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1</a:t>
              </a:r>
            </a:p>
          </p:txBody>
        </p:sp>
        <p:sp>
          <p:nvSpPr>
            <p:cNvPr id="5" name="TextBox 4">
              <a:extLst>
                <a:ext uri="{FF2B5EF4-FFF2-40B4-BE49-F238E27FC236}">
                  <a16:creationId xmlns:a16="http://schemas.microsoft.com/office/drawing/2014/main" id="{348D7EEB-F02B-39FC-5EC9-DAEF6ABE8039}"/>
                </a:ext>
              </a:extLst>
            </p:cNvPr>
            <p:cNvSpPr txBox="1"/>
            <p:nvPr/>
          </p:nvSpPr>
          <p:spPr>
            <a:xfrm>
              <a:off x="974390" y="3528082"/>
              <a:ext cx="8001002" cy="155391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Improves SIMD utilization </a:t>
              </a:r>
              <a:endParaRPr kumimoji="0" lang="en-US" sz="2200" b="0"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for a single PUD operation, only access the DRAM mats with target data</a:t>
              </a: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for multiple PUD operations, execute independent operations concurrently</a:t>
              </a:r>
              <a:b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b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 </a:t>
              </a:r>
              <a:r>
                <a:rPr kumimoji="0" lang="en-US" sz="18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multiple instruction, multiple data (MIMD) execution model </a:t>
              </a:r>
            </a:p>
            <a:p>
              <a:pPr marL="342900" marR="0" lvl="0" indent="-342900" algn="l" defTabSz="914400" rtl="0" eaLnBrk="1" fontAlgn="auto" latinLnBrk="0" hangingPunct="1">
                <a:lnSpc>
                  <a:spcPct val="100000"/>
                </a:lnSpc>
                <a:spcBef>
                  <a:spcPts val="0"/>
                </a:spcBef>
                <a:spcAft>
                  <a:spcPts val="0"/>
                </a:spcAft>
                <a:buClrTx/>
                <a:buSzTx/>
                <a:buFontTx/>
                <a:buChar char="-"/>
                <a:tabLst/>
                <a:defRPr/>
              </a:pPr>
              <a:endParaRPr kumimoji="0" lang="en-US" sz="18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endParaRPr>
            </a:p>
          </p:txBody>
        </p:sp>
      </p:grpSp>
      <p:grpSp>
        <p:nvGrpSpPr>
          <p:cNvPr id="222" name="Group 221">
            <a:extLst>
              <a:ext uri="{FF2B5EF4-FFF2-40B4-BE49-F238E27FC236}">
                <a16:creationId xmlns:a16="http://schemas.microsoft.com/office/drawing/2014/main" id="{CA463EB3-29EF-E48C-7F93-8A36AAAFF4CC}"/>
              </a:ext>
            </a:extLst>
          </p:cNvPr>
          <p:cNvGrpSpPr/>
          <p:nvPr/>
        </p:nvGrpSpPr>
        <p:grpSpPr>
          <a:xfrm>
            <a:off x="5052233" y="1671022"/>
            <a:ext cx="2665827" cy="1402792"/>
            <a:chOff x="2134538" y="2243328"/>
            <a:chExt cx="2665827" cy="1490472"/>
          </a:xfrm>
        </p:grpSpPr>
        <p:grpSp>
          <p:nvGrpSpPr>
            <p:cNvPr id="233" name="Group 232">
              <a:extLst>
                <a:ext uri="{FF2B5EF4-FFF2-40B4-BE49-F238E27FC236}">
                  <a16:creationId xmlns:a16="http://schemas.microsoft.com/office/drawing/2014/main" id="{EC7A130A-037A-B46D-37B2-1B1AA2CBB091}"/>
                </a:ext>
              </a:extLst>
            </p:cNvPr>
            <p:cNvGrpSpPr/>
            <p:nvPr/>
          </p:nvGrpSpPr>
          <p:grpSpPr>
            <a:xfrm>
              <a:off x="2134538" y="2243328"/>
              <a:ext cx="1108299" cy="1490472"/>
              <a:chOff x="2134538" y="2243328"/>
              <a:chExt cx="1108299" cy="1490472"/>
            </a:xfrm>
          </p:grpSpPr>
          <p:grpSp>
            <p:nvGrpSpPr>
              <p:cNvPr id="247" name="Group 246">
                <a:extLst>
                  <a:ext uri="{FF2B5EF4-FFF2-40B4-BE49-F238E27FC236}">
                    <a16:creationId xmlns:a16="http://schemas.microsoft.com/office/drawing/2014/main" id="{86C16793-43EB-366C-EFA8-7054F8644B1C}"/>
                  </a:ext>
                </a:extLst>
              </p:cNvPr>
              <p:cNvGrpSpPr/>
              <p:nvPr/>
            </p:nvGrpSpPr>
            <p:grpSpPr>
              <a:xfrm>
                <a:off x="2134538" y="3504497"/>
                <a:ext cx="1108299" cy="229303"/>
                <a:chOff x="5486400" y="3962400"/>
                <a:chExt cx="2209800" cy="457200"/>
              </a:xfrm>
            </p:grpSpPr>
            <p:sp>
              <p:nvSpPr>
                <p:cNvPr id="294" name="DRAM">
                  <a:extLst>
                    <a:ext uri="{FF2B5EF4-FFF2-40B4-BE49-F238E27FC236}">
                      <a16:creationId xmlns:a16="http://schemas.microsoft.com/office/drawing/2014/main" id="{1A473BC3-230D-0F94-13FC-E75C927123C2}"/>
                    </a:ext>
                  </a:extLst>
                </p:cNvPr>
                <p:cNvSpPr/>
                <p:nvPr/>
              </p:nvSpPr>
              <p:spPr>
                <a:xfrm>
                  <a:off x="54864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5" name="DRAM">
                  <a:extLst>
                    <a:ext uri="{FF2B5EF4-FFF2-40B4-BE49-F238E27FC236}">
                      <a16:creationId xmlns:a16="http://schemas.microsoft.com/office/drawing/2014/main" id="{439924DB-28CB-D5E3-4874-3D9B78DA362B}"/>
                    </a:ext>
                  </a:extLst>
                </p:cNvPr>
                <p:cNvSpPr/>
                <p:nvPr/>
              </p:nvSpPr>
              <p:spPr>
                <a:xfrm>
                  <a:off x="59436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6" name="DRAM">
                  <a:extLst>
                    <a:ext uri="{FF2B5EF4-FFF2-40B4-BE49-F238E27FC236}">
                      <a16:creationId xmlns:a16="http://schemas.microsoft.com/office/drawing/2014/main" id="{5250AA90-06BB-85A5-1A59-2A63CDB5501C}"/>
                    </a:ext>
                  </a:extLst>
                </p:cNvPr>
                <p:cNvSpPr/>
                <p:nvPr/>
              </p:nvSpPr>
              <p:spPr>
                <a:xfrm>
                  <a:off x="64008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7" name="DRAM">
                  <a:extLst>
                    <a:ext uri="{FF2B5EF4-FFF2-40B4-BE49-F238E27FC236}">
                      <a16:creationId xmlns:a16="http://schemas.microsoft.com/office/drawing/2014/main" id="{B9E1949F-7857-10B1-89E6-61D6FFA00C56}"/>
                    </a:ext>
                  </a:extLst>
                </p:cNvPr>
                <p:cNvSpPr/>
                <p:nvPr/>
              </p:nvSpPr>
              <p:spPr>
                <a:xfrm>
                  <a:off x="68580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98" name="DRAM">
                  <a:extLst>
                    <a:ext uri="{FF2B5EF4-FFF2-40B4-BE49-F238E27FC236}">
                      <a16:creationId xmlns:a16="http://schemas.microsoft.com/office/drawing/2014/main" id="{40B46F78-EB64-C5A8-EDC2-AE4B4E98061B}"/>
                    </a:ext>
                  </a:extLst>
                </p:cNvPr>
                <p:cNvSpPr/>
                <p:nvPr/>
              </p:nvSpPr>
              <p:spPr>
                <a:xfrm>
                  <a:off x="73152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48" name="Group 247">
                <a:extLst>
                  <a:ext uri="{FF2B5EF4-FFF2-40B4-BE49-F238E27FC236}">
                    <a16:creationId xmlns:a16="http://schemas.microsoft.com/office/drawing/2014/main" id="{7057E7EF-43F8-7654-6627-4F946840DC10}"/>
                  </a:ext>
                </a:extLst>
              </p:cNvPr>
              <p:cNvGrpSpPr/>
              <p:nvPr/>
            </p:nvGrpSpPr>
            <p:grpSpPr>
              <a:xfrm>
                <a:off x="2230081" y="2243328"/>
                <a:ext cx="917213" cy="1261169"/>
                <a:chOff x="5676900" y="990600"/>
                <a:chExt cx="1828800" cy="2971800"/>
              </a:xfrm>
            </p:grpSpPr>
            <p:cxnSp>
              <p:nvCxnSpPr>
                <p:cNvPr id="249" name="Straight Connector 248">
                  <a:extLst>
                    <a:ext uri="{FF2B5EF4-FFF2-40B4-BE49-F238E27FC236}">
                      <a16:creationId xmlns:a16="http://schemas.microsoft.com/office/drawing/2014/main" id="{4E3D9DA7-DA56-F5C5-AA92-E3DABA7CBFC9}"/>
                    </a:ext>
                  </a:extLst>
                </p:cNvPr>
                <p:cNvCxnSpPr>
                  <a:cxnSpLocks/>
                  <a:endCxn id="294" idx="0"/>
                </p:cNvCxnSpPr>
                <p:nvPr/>
              </p:nvCxnSpPr>
              <p:spPr>
                <a:xfrm>
                  <a:off x="56769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87422FE9-DC21-1578-91C9-76BC15C38F3D}"/>
                    </a:ext>
                  </a:extLst>
                </p:cNvPr>
                <p:cNvCxnSpPr>
                  <a:cxnSpLocks/>
                  <a:endCxn id="296" idx="0"/>
                </p:cNvCxnSpPr>
                <p:nvPr/>
              </p:nvCxnSpPr>
              <p:spPr>
                <a:xfrm>
                  <a:off x="6591299"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D5027420-D0C9-ECBF-8512-1D07632A9527}"/>
                    </a:ext>
                  </a:extLst>
                </p:cNvPr>
                <p:cNvCxnSpPr>
                  <a:cxnSpLocks/>
                  <a:endCxn id="297" idx="0"/>
                </p:cNvCxnSpPr>
                <p:nvPr/>
              </p:nvCxnSpPr>
              <p:spPr>
                <a:xfrm>
                  <a:off x="70485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79C66344-C314-5963-7623-2D57BE747A69}"/>
                    </a:ext>
                  </a:extLst>
                </p:cNvPr>
                <p:cNvCxnSpPr>
                  <a:cxnSpLocks/>
                  <a:endCxn id="298" idx="0"/>
                </p:cNvCxnSpPr>
                <p:nvPr/>
              </p:nvCxnSpPr>
              <p:spPr>
                <a:xfrm>
                  <a:off x="75057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A7B4DE0-7B2C-05F7-7F68-0BB48BD09599}"/>
                    </a:ext>
                  </a:extLst>
                </p:cNvPr>
                <p:cNvCxnSpPr>
                  <a:cxnSpLocks/>
                  <a:endCxn id="295" idx="0"/>
                </p:cNvCxnSpPr>
                <p:nvPr/>
              </p:nvCxnSpPr>
              <p:spPr>
                <a:xfrm>
                  <a:off x="61341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grpSp>
        </p:grpSp>
        <p:grpSp>
          <p:nvGrpSpPr>
            <p:cNvPr id="234" name="Group 233">
              <a:extLst>
                <a:ext uri="{FF2B5EF4-FFF2-40B4-BE49-F238E27FC236}">
                  <a16:creationId xmlns:a16="http://schemas.microsoft.com/office/drawing/2014/main" id="{30BAA28D-3E8F-EE0D-ECD3-1B91698ECA9A}"/>
                </a:ext>
              </a:extLst>
            </p:cNvPr>
            <p:cNvGrpSpPr/>
            <p:nvPr/>
          </p:nvGrpSpPr>
          <p:grpSpPr>
            <a:xfrm>
              <a:off x="3692066" y="2243328"/>
              <a:ext cx="1108299" cy="1490472"/>
              <a:chOff x="3692066" y="2243328"/>
              <a:chExt cx="1108299" cy="1490472"/>
            </a:xfrm>
          </p:grpSpPr>
          <p:grpSp>
            <p:nvGrpSpPr>
              <p:cNvPr id="235" name="Group 234">
                <a:extLst>
                  <a:ext uri="{FF2B5EF4-FFF2-40B4-BE49-F238E27FC236}">
                    <a16:creationId xmlns:a16="http://schemas.microsoft.com/office/drawing/2014/main" id="{5FBC66E6-15E8-6588-43F1-BCE0278680C6}"/>
                  </a:ext>
                </a:extLst>
              </p:cNvPr>
              <p:cNvGrpSpPr/>
              <p:nvPr/>
            </p:nvGrpSpPr>
            <p:grpSpPr>
              <a:xfrm>
                <a:off x="3692066" y="3504497"/>
                <a:ext cx="1108299" cy="229303"/>
                <a:chOff x="5486400" y="3962400"/>
                <a:chExt cx="2209800" cy="457200"/>
              </a:xfrm>
            </p:grpSpPr>
            <p:sp>
              <p:nvSpPr>
                <p:cNvPr id="242" name="DRAM">
                  <a:extLst>
                    <a:ext uri="{FF2B5EF4-FFF2-40B4-BE49-F238E27FC236}">
                      <a16:creationId xmlns:a16="http://schemas.microsoft.com/office/drawing/2014/main" id="{BF5F35A0-1A2B-7251-383C-8B634052D258}"/>
                    </a:ext>
                  </a:extLst>
                </p:cNvPr>
                <p:cNvSpPr/>
                <p:nvPr/>
              </p:nvSpPr>
              <p:spPr>
                <a:xfrm>
                  <a:off x="54864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3" name="DRAM">
                  <a:extLst>
                    <a:ext uri="{FF2B5EF4-FFF2-40B4-BE49-F238E27FC236}">
                      <a16:creationId xmlns:a16="http://schemas.microsoft.com/office/drawing/2014/main" id="{2273CB65-5AA7-735F-EA55-294094F5E9A0}"/>
                    </a:ext>
                  </a:extLst>
                </p:cNvPr>
                <p:cNvSpPr/>
                <p:nvPr/>
              </p:nvSpPr>
              <p:spPr>
                <a:xfrm>
                  <a:off x="59436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4" name="DRAM">
                  <a:extLst>
                    <a:ext uri="{FF2B5EF4-FFF2-40B4-BE49-F238E27FC236}">
                      <a16:creationId xmlns:a16="http://schemas.microsoft.com/office/drawing/2014/main" id="{C473BE62-F99E-2D40-AAEF-5CB59B563C17}"/>
                    </a:ext>
                  </a:extLst>
                </p:cNvPr>
                <p:cNvSpPr/>
                <p:nvPr/>
              </p:nvSpPr>
              <p:spPr>
                <a:xfrm>
                  <a:off x="64008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5" name="DRAM">
                  <a:extLst>
                    <a:ext uri="{FF2B5EF4-FFF2-40B4-BE49-F238E27FC236}">
                      <a16:creationId xmlns:a16="http://schemas.microsoft.com/office/drawing/2014/main" id="{CBE5B55C-7FEE-A218-3860-3CC2DE2503C7}"/>
                    </a:ext>
                  </a:extLst>
                </p:cNvPr>
                <p:cNvSpPr/>
                <p:nvPr/>
              </p:nvSpPr>
              <p:spPr>
                <a:xfrm>
                  <a:off x="68580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246" name="DRAM">
                  <a:extLst>
                    <a:ext uri="{FF2B5EF4-FFF2-40B4-BE49-F238E27FC236}">
                      <a16:creationId xmlns:a16="http://schemas.microsoft.com/office/drawing/2014/main" id="{73F9D1E2-32BA-60C3-99C7-5FFFD95888CC}"/>
                    </a:ext>
                  </a:extLst>
                </p:cNvPr>
                <p:cNvSpPr/>
                <p:nvPr/>
              </p:nvSpPr>
              <p:spPr>
                <a:xfrm>
                  <a:off x="7315200" y="3962400"/>
                  <a:ext cx="381000" cy="457200"/>
                </a:xfrm>
                <a:prstGeom prst="roundRect">
                  <a:avLst>
                    <a:gd name="adj" fmla="val 11319"/>
                  </a:avLst>
                </a:prstGeom>
                <a:solidFill>
                  <a:schemeClr val="accent5"/>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236" name="Group 235">
                <a:extLst>
                  <a:ext uri="{FF2B5EF4-FFF2-40B4-BE49-F238E27FC236}">
                    <a16:creationId xmlns:a16="http://schemas.microsoft.com/office/drawing/2014/main" id="{4FF58F55-3F67-9C44-5204-8415974B2223}"/>
                  </a:ext>
                </a:extLst>
              </p:cNvPr>
              <p:cNvGrpSpPr/>
              <p:nvPr/>
            </p:nvGrpSpPr>
            <p:grpSpPr>
              <a:xfrm>
                <a:off x="3787609" y="2243328"/>
                <a:ext cx="917213" cy="1261169"/>
                <a:chOff x="5676900" y="990600"/>
                <a:chExt cx="1828800" cy="2971800"/>
              </a:xfrm>
            </p:grpSpPr>
            <p:cxnSp>
              <p:nvCxnSpPr>
                <p:cNvPr id="237" name="Straight Connector 236">
                  <a:extLst>
                    <a:ext uri="{FF2B5EF4-FFF2-40B4-BE49-F238E27FC236}">
                      <a16:creationId xmlns:a16="http://schemas.microsoft.com/office/drawing/2014/main" id="{4E1667B0-A512-1DC7-393B-7E07CFCB0351}"/>
                    </a:ext>
                  </a:extLst>
                </p:cNvPr>
                <p:cNvCxnSpPr>
                  <a:cxnSpLocks/>
                  <a:endCxn id="242" idx="0"/>
                </p:cNvCxnSpPr>
                <p:nvPr/>
              </p:nvCxnSpPr>
              <p:spPr>
                <a:xfrm>
                  <a:off x="56769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5E78D5D0-708A-43ED-F3EB-1F55953360E5}"/>
                    </a:ext>
                  </a:extLst>
                </p:cNvPr>
                <p:cNvCxnSpPr>
                  <a:cxnSpLocks/>
                  <a:endCxn id="244" idx="0"/>
                </p:cNvCxnSpPr>
                <p:nvPr/>
              </p:nvCxnSpPr>
              <p:spPr>
                <a:xfrm>
                  <a:off x="65913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65DEDC74-64DA-96EF-57D4-0743E79A567B}"/>
                    </a:ext>
                  </a:extLst>
                </p:cNvPr>
                <p:cNvCxnSpPr>
                  <a:cxnSpLocks/>
                  <a:endCxn id="245" idx="0"/>
                </p:cNvCxnSpPr>
                <p:nvPr/>
              </p:nvCxnSpPr>
              <p:spPr>
                <a:xfrm>
                  <a:off x="70485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92EBAB71-455D-A06D-51F8-8036B96C052A}"/>
                    </a:ext>
                  </a:extLst>
                </p:cNvPr>
                <p:cNvCxnSpPr>
                  <a:cxnSpLocks/>
                  <a:endCxn id="246" idx="0"/>
                </p:cNvCxnSpPr>
                <p:nvPr/>
              </p:nvCxnSpPr>
              <p:spPr>
                <a:xfrm>
                  <a:off x="75057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0F71D95D-86A7-96EE-10CC-AD438161307B}"/>
                    </a:ext>
                  </a:extLst>
                </p:cNvPr>
                <p:cNvCxnSpPr>
                  <a:cxnSpLocks/>
                  <a:endCxn id="243" idx="0"/>
                </p:cNvCxnSpPr>
                <p:nvPr/>
              </p:nvCxnSpPr>
              <p:spPr>
                <a:xfrm>
                  <a:off x="6134100" y="990600"/>
                  <a:ext cx="0" cy="2971800"/>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grpSp>
        </p:grpSp>
      </p:grpSp>
      <p:grpSp>
        <p:nvGrpSpPr>
          <p:cNvPr id="299" name="Group 298">
            <a:extLst>
              <a:ext uri="{FF2B5EF4-FFF2-40B4-BE49-F238E27FC236}">
                <a16:creationId xmlns:a16="http://schemas.microsoft.com/office/drawing/2014/main" id="{5B5930AB-7FA8-4984-8DC8-98A2257581F3}"/>
              </a:ext>
            </a:extLst>
          </p:cNvPr>
          <p:cNvGrpSpPr/>
          <p:nvPr/>
        </p:nvGrpSpPr>
        <p:grpSpPr>
          <a:xfrm>
            <a:off x="4746494" y="2348779"/>
            <a:ext cx="1414038" cy="191087"/>
            <a:chOff x="1828799" y="2017072"/>
            <a:chExt cx="1414038" cy="191087"/>
          </a:xfrm>
        </p:grpSpPr>
        <p:sp>
          <p:nvSpPr>
            <p:cNvPr id="300" name="DRAM">
              <a:extLst>
                <a:ext uri="{FF2B5EF4-FFF2-40B4-BE49-F238E27FC236}">
                  <a16:creationId xmlns:a16="http://schemas.microsoft.com/office/drawing/2014/main" id="{EEB69EEB-6484-8A1C-291B-F424321A43E5}"/>
                </a:ext>
              </a:extLst>
            </p:cNvPr>
            <p:cNvSpPr/>
            <p:nvPr/>
          </p:nvSpPr>
          <p:spPr>
            <a:xfrm rot="5400000">
              <a:off x="1847908"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01" name="Straight Connector 300">
              <a:extLst>
                <a:ext uri="{FF2B5EF4-FFF2-40B4-BE49-F238E27FC236}">
                  <a16:creationId xmlns:a16="http://schemas.microsoft.com/office/drawing/2014/main" id="{3449373D-F574-DADF-B86D-D21E178FD5ED}"/>
                </a:ext>
              </a:extLst>
            </p:cNvPr>
            <p:cNvCxnSpPr>
              <a:cxnSpLocks/>
              <a:stCxn id="306" idx="6"/>
              <a:endCxn id="300" idx="0"/>
            </p:cNvCxnSpPr>
            <p:nvPr/>
          </p:nvCxnSpPr>
          <p:spPr>
            <a:xfrm flipH="1">
              <a:off x="2058103" y="2112615"/>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02" name="Oval 301">
              <a:extLst>
                <a:ext uri="{FF2B5EF4-FFF2-40B4-BE49-F238E27FC236}">
                  <a16:creationId xmlns:a16="http://schemas.microsoft.com/office/drawing/2014/main" id="{7FE75F60-128B-FA7B-DDC5-8A3A2A82136C}"/>
                </a:ext>
              </a:extLst>
            </p:cNvPr>
            <p:cNvSpPr/>
            <p:nvPr/>
          </p:nvSpPr>
          <p:spPr>
            <a:xfrm>
              <a:off x="213453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3" name="Oval 302">
              <a:extLst>
                <a:ext uri="{FF2B5EF4-FFF2-40B4-BE49-F238E27FC236}">
                  <a16:creationId xmlns:a16="http://schemas.microsoft.com/office/drawing/2014/main" id="{C1623163-142A-1844-18F4-7C652BE4F422}"/>
                </a:ext>
              </a:extLst>
            </p:cNvPr>
            <p:cNvSpPr/>
            <p:nvPr/>
          </p:nvSpPr>
          <p:spPr>
            <a:xfrm>
              <a:off x="236384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4" name="Oval 303">
              <a:extLst>
                <a:ext uri="{FF2B5EF4-FFF2-40B4-BE49-F238E27FC236}">
                  <a16:creationId xmlns:a16="http://schemas.microsoft.com/office/drawing/2014/main" id="{BAA3CC2C-A7E5-565F-C84F-959511C7778C}"/>
                </a:ext>
              </a:extLst>
            </p:cNvPr>
            <p:cNvSpPr/>
            <p:nvPr/>
          </p:nvSpPr>
          <p:spPr>
            <a:xfrm>
              <a:off x="2593144"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5" name="Oval 304">
              <a:extLst>
                <a:ext uri="{FF2B5EF4-FFF2-40B4-BE49-F238E27FC236}">
                  <a16:creationId xmlns:a16="http://schemas.microsoft.com/office/drawing/2014/main" id="{5D5FFA11-8EE4-398C-8EED-0E3C15625299}"/>
                </a:ext>
              </a:extLst>
            </p:cNvPr>
            <p:cNvSpPr/>
            <p:nvPr/>
          </p:nvSpPr>
          <p:spPr>
            <a:xfrm>
              <a:off x="282244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06" name="Oval 305">
              <a:extLst>
                <a:ext uri="{FF2B5EF4-FFF2-40B4-BE49-F238E27FC236}">
                  <a16:creationId xmlns:a16="http://schemas.microsoft.com/office/drawing/2014/main" id="{AD625DF6-DDA1-0D42-A126-8E845F45DB4D}"/>
                </a:ext>
              </a:extLst>
            </p:cNvPr>
            <p:cNvSpPr/>
            <p:nvPr/>
          </p:nvSpPr>
          <p:spPr>
            <a:xfrm>
              <a:off x="305175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07" name="Group 306">
            <a:extLst>
              <a:ext uri="{FF2B5EF4-FFF2-40B4-BE49-F238E27FC236}">
                <a16:creationId xmlns:a16="http://schemas.microsoft.com/office/drawing/2014/main" id="{5D8BF13D-3021-99A0-3A06-AFA3325AB9B6}"/>
              </a:ext>
            </a:extLst>
          </p:cNvPr>
          <p:cNvGrpSpPr/>
          <p:nvPr/>
        </p:nvGrpSpPr>
        <p:grpSpPr>
          <a:xfrm>
            <a:off x="6304022" y="2348779"/>
            <a:ext cx="1414038" cy="191087"/>
            <a:chOff x="3386327" y="2017072"/>
            <a:chExt cx="1414038" cy="191087"/>
          </a:xfrm>
        </p:grpSpPr>
        <p:sp>
          <p:nvSpPr>
            <p:cNvPr id="308" name="DRAM">
              <a:extLst>
                <a:ext uri="{FF2B5EF4-FFF2-40B4-BE49-F238E27FC236}">
                  <a16:creationId xmlns:a16="http://schemas.microsoft.com/office/drawing/2014/main" id="{2797F0D6-0071-2EC9-477F-91E2FA97542B}"/>
                </a:ext>
              </a:extLst>
            </p:cNvPr>
            <p:cNvSpPr/>
            <p:nvPr/>
          </p:nvSpPr>
          <p:spPr>
            <a:xfrm rot="5400000">
              <a:off x="3405436"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09" name="Straight Connector 308">
              <a:extLst>
                <a:ext uri="{FF2B5EF4-FFF2-40B4-BE49-F238E27FC236}">
                  <a16:creationId xmlns:a16="http://schemas.microsoft.com/office/drawing/2014/main" id="{72A17121-F215-FC4C-5F0D-147420C6F530}"/>
                </a:ext>
              </a:extLst>
            </p:cNvPr>
            <p:cNvCxnSpPr>
              <a:cxnSpLocks/>
              <a:endCxn id="308" idx="0"/>
            </p:cNvCxnSpPr>
            <p:nvPr/>
          </p:nvCxnSpPr>
          <p:spPr>
            <a:xfrm flipH="1" flipV="1">
              <a:off x="3615631" y="2112616"/>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10" name="Oval 309">
              <a:extLst>
                <a:ext uri="{FF2B5EF4-FFF2-40B4-BE49-F238E27FC236}">
                  <a16:creationId xmlns:a16="http://schemas.microsoft.com/office/drawing/2014/main" id="{B04BB8EF-FF45-3E88-5AC3-DABAFF29990B}"/>
                </a:ext>
              </a:extLst>
            </p:cNvPr>
            <p:cNvSpPr/>
            <p:nvPr/>
          </p:nvSpPr>
          <p:spPr>
            <a:xfrm>
              <a:off x="369206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1" name="Oval 310">
              <a:extLst>
                <a:ext uri="{FF2B5EF4-FFF2-40B4-BE49-F238E27FC236}">
                  <a16:creationId xmlns:a16="http://schemas.microsoft.com/office/drawing/2014/main" id="{DFF2D600-2A90-4B09-D774-E77A5478D12E}"/>
                </a:ext>
              </a:extLst>
            </p:cNvPr>
            <p:cNvSpPr/>
            <p:nvPr/>
          </p:nvSpPr>
          <p:spPr>
            <a:xfrm>
              <a:off x="392136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2" name="Oval 311">
              <a:extLst>
                <a:ext uri="{FF2B5EF4-FFF2-40B4-BE49-F238E27FC236}">
                  <a16:creationId xmlns:a16="http://schemas.microsoft.com/office/drawing/2014/main" id="{0B5F992A-FBCA-0AA5-2355-B8D3BF5AE140}"/>
                </a:ext>
              </a:extLst>
            </p:cNvPr>
            <p:cNvSpPr/>
            <p:nvPr/>
          </p:nvSpPr>
          <p:spPr>
            <a:xfrm>
              <a:off x="4150672"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3" name="Oval 312">
              <a:extLst>
                <a:ext uri="{FF2B5EF4-FFF2-40B4-BE49-F238E27FC236}">
                  <a16:creationId xmlns:a16="http://schemas.microsoft.com/office/drawing/2014/main" id="{52474A84-EAB0-CEF0-5100-0452DCB951DF}"/>
                </a:ext>
              </a:extLst>
            </p:cNvPr>
            <p:cNvSpPr/>
            <p:nvPr/>
          </p:nvSpPr>
          <p:spPr>
            <a:xfrm>
              <a:off x="437997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4" name="Oval 313">
              <a:extLst>
                <a:ext uri="{FF2B5EF4-FFF2-40B4-BE49-F238E27FC236}">
                  <a16:creationId xmlns:a16="http://schemas.microsoft.com/office/drawing/2014/main" id="{391E094B-D796-D7A6-665F-0B7805DA5804}"/>
                </a:ext>
              </a:extLst>
            </p:cNvPr>
            <p:cNvSpPr/>
            <p:nvPr/>
          </p:nvSpPr>
          <p:spPr>
            <a:xfrm>
              <a:off x="460927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15" name="Group 314">
            <a:extLst>
              <a:ext uri="{FF2B5EF4-FFF2-40B4-BE49-F238E27FC236}">
                <a16:creationId xmlns:a16="http://schemas.microsoft.com/office/drawing/2014/main" id="{2A22309F-BAE1-9CCB-E37F-0E66C3061C46}"/>
              </a:ext>
            </a:extLst>
          </p:cNvPr>
          <p:cNvGrpSpPr/>
          <p:nvPr/>
        </p:nvGrpSpPr>
        <p:grpSpPr>
          <a:xfrm>
            <a:off x="4746494" y="1888987"/>
            <a:ext cx="1414038" cy="191087"/>
            <a:chOff x="1828799" y="2017072"/>
            <a:chExt cx="1414038" cy="191087"/>
          </a:xfrm>
        </p:grpSpPr>
        <p:sp>
          <p:nvSpPr>
            <p:cNvPr id="316" name="DRAM">
              <a:extLst>
                <a:ext uri="{FF2B5EF4-FFF2-40B4-BE49-F238E27FC236}">
                  <a16:creationId xmlns:a16="http://schemas.microsoft.com/office/drawing/2014/main" id="{3F9F3A9F-49F1-99C5-2CFC-39BB52644487}"/>
                </a:ext>
              </a:extLst>
            </p:cNvPr>
            <p:cNvSpPr/>
            <p:nvPr/>
          </p:nvSpPr>
          <p:spPr>
            <a:xfrm rot="5400000">
              <a:off x="1847908"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17" name="Straight Connector 316">
              <a:extLst>
                <a:ext uri="{FF2B5EF4-FFF2-40B4-BE49-F238E27FC236}">
                  <a16:creationId xmlns:a16="http://schemas.microsoft.com/office/drawing/2014/main" id="{F03D4FEA-C087-D158-29D9-48AAE4164D75}"/>
                </a:ext>
              </a:extLst>
            </p:cNvPr>
            <p:cNvCxnSpPr>
              <a:cxnSpLocks/>
              <a:stCxn id="323" idx="6"/>
              <a:endCxn id="316" idx="0"/>
            </p:cNvCxnSpPr>
            <p:nvPr/>
          </p:nvCxnSpPr>
          <p:spPr>
            <a:xfrm flipH="1">
              <a:off x="2058103" y="2112615"/>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18" name="Oval 317">
              <a:extLst>
                <a:ext uri="{FF2B5EF4-FFF2-40B4-BE49-F238E27FC236}">
                  <a16:creationId xmlns:a16="http://schemas.microsoft.com/office/drawing/2014/main" id="{79608F25-B0BC-86E0-F6F3-FB2640A494A1}"/>
                </a:ext>
              </a:extLst>
            </p:cNvPr>
            <p:cNvSpPr/>
            <p:nvPr/>
          </p:nvSpPr>
          <p:spPr>
            <a:xfrm>
              <a:off x="213453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19" name="Oval 318">
              <a:extLst>
                <a:ext uri="{FF2B5EF4-FFF2-40B4-BE49-F238E27FC236}">
                  <a16:creationId xmlns:a16="http://schemas.microsoft.com/office/drawing/2014/main" id="{7CA1F1F7-0BB5-53BE-20F1-13A9B6E4B50B}"/>
                </a:ext>
              </a:extLst>
            </p:cNvPr>
            <p:cNvSpPr/>
            <p:nvPr/>
          </p:nvSpPr>
          <p:spPr>
            <a:xfrm>
              <a:off x="236384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1" name="Oval 320">
              <a:extLst>
                <a:ext uri="{FF2B5EF4-FFF2-40B4-BE49-F238E27FC236}">
                  <a16:creationId xmlns:a16="http://schemas.microsoft.com/office/drawing/2014/main" id="{C9417EED-4E14-247A-2132-F6B280789BA8}"/>
                </a:ext>
              </a:extLst>
            </p:cNvPr>
            <p:cNvSpPr/>
            <p:nvPr/>
          </p:nvSpPr>
          <p:spPr>
            <a:xfrm>
              <a:off x="2593144"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2" name="Oval 321">
              <a:extLst>
                <a:ext uri="{FF2B5EF4-FFF2-40B4-BE49-F238E27FC236}">
                  <a16:creationId xmlns:a16="http://schemas.microsoft.com/office/drawing/2014/main" id="{E20CE618-582B-BCD0-797B-C2B9BDD0EF92}"/>
                </a:ext>
              </a:extLst>
            </p:cNvPr>
            <p:cNvSpPr/>
            <p:nvPr/>
          </p:nvSpPr>
          <p:spPr>
            <a:xfrm>
              <a:off x="2822448"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3" name="Oval 322">
              <a:extLst>
                <a:ext uri="{FF2B5EF4-FFF2-40B4-BE49-F238E27FC236}">
                  <a16:creationId xmlns:a16="http://schemas.microsoft.com/office/drawing/2014/main" id="{B9A56D1D-A4D5-AD1F-D0C7-3085EA24528A}"/>
                </a:ext>
              </a:extLst>
            </p:cNvPr>
            <p:cNvSpPr/>
            <p:nvPr/>
          </p:nvSpPr>
          <p:spPr>
            <a:xfrm>
              <a:off x="3051751"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24" name="Group 323">
            <a:extLst>
              <a:ext uri="{FF2B5EF4-FFF2-40B4-BE49-F238E27FC236}">
                <a16:creationId xmlns:a16="http://schemas.microsoft.com/office/drawing/2014/main" id="{0B269F79-A9A7-1A98-24E6-E2C683FF78AD}"/>
              </a:ext>
            </a:extLst>
          </p:cNvPr>
          <p:cNvGrpSpPr/>
          <p:nvPr/>
        </p:nvGrpSpPr>
        <p:grpSpPr>
          <a:xfrm>
            <a:off x="6304022" y="1888987"/>
            <a:ext cx="1414038" cy="191087"/>
            <a:chOff x="3386327" y="2017072"/>
            <a:chExt cx="1414038" cy="191087"/>
          </a:xfrm>
        </p:grpSpPr>
        <p:sp>
          <p:nvSpPr>
            <p:cNvPr id="325" name="DRAM">
              <a:extLst>
                <a:ext uri="{FF2B5EF4-FFF2-40B4-BE49-F238E27FC236}">
                  <a16:creationId xmlns:a16="http://schemas.microsoft.com/office/drawing/2014/main" id="{D6004F7B-C33E-286B-97B7-5813A5D1A7DF}"/>
                </a:ext>
              </a:extLst>
            </p:cNvPr>
            <p:cNvSpPr/>
            <p:nvPr/>
          </p:nvSpPr>
          <p:spPr>
            <a:xfrm rot="5400000">
              <a:off x="3405436"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26" name="Straight Connector 325">
              <a:extLst>
                <a:ext uri="{FF2B5EF4-FFF2-40B4-BE49-F238E27FC236}">
                  <a16:creationId xmlns:a16="http://schemas.microsoft.com/office/drawing/2014/main" id="{F191CCBE-A787-5BE0-E95F-1692A3F88A27}"/>
                </a:ext>
              </a:extLst>
            </p:cNvPr>
            <p:cNvCxnSpPr>
              <a:cxnSpLocks/>
              <a:endCxn id="325" idx="0"/>
            </p:cNvCxnSpPr>
            <p:nvPr/>
          </p:nvCxnSpPr>
          <p:spPr>
            <a:xfrm flipH="1" flipV="1">
              <a:off x="3615631" y="2112616"/>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27" name="Oval 326">
              <a:extLst>
                <a:ext uri="{FF2B5EF4-FFF2-40B4-BE49-F238E27FC236}">
                  <a16:creationId xmlns:a16="http://schemas.microsoft.com/office/drawing/2014/main" id="{6E72FD5C-E289-C91F-42EE-C43E10CF066F}"/>
                </a:ext>
              </a:extLst>
            </p:cNvPr>
            <p:cNvSpPr/>
            <p:nvPr/>
          </p:nvSpPr>
          <p:spPr>
            <a:xfrm>
              <a:off x="369206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8" name="Oval 327">
              <a:extLst>
                <a:ext uri="{FF2B5EF4-FFF2-40B4-BE49-F238E27FC236}">
                  <a16:creationId xmlns:a16="http://schemas.microsoft.com/office/drawing/2014/main" id="{6ADCD851-7199-82EB-969E-CE7D1B970FE9}"/>
                </a:ext>
              </a:extLst>
            </p:cNvPr>
            <p:cNvSpPr/>
            <p:nvPr/>
          </p:nvSpPr>
          <p:spPr>
            <a:xfrm>
              <a:off x="392136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29" name="Oval 328">
              <a:extLst>
                <a:ext uri="{FF2B5EF4-FFF2-40B4-BE49-F238E27FC236}">
                  <a16:creationId xmlns:a16="http://schemas.microsoft.com/office/drawing/2014/main" id="{33EFDD3B-CAFE-17B6-510A-78ADDEEC3E9B}"/>
                </a:ext>
              </a:extLst>
            </p:cNvPr>
            <p:cNvSpPr/>
            <p:nvPr/>
          </p:nvSpPr>
          <p:spPr>
            <a:xfrm>
              <a:off x="4150672"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7" name="Oval 346">
              <a:extLst>
                <a:ext uri="{FF2B5EF4-FFF2-40B4-BE49-F238E27FC236}">
                  <a16:creationId xmlns:a16="http://schemas.microsoft.com/office/drawing/2014/main" id="{682F40D4-E54C-8E86-02FD-FC5E73682339}"/>
                </a:ext>
              </a:extLst>
            </p:cNvPr>
            <p:cNvSpPr/>
            <p:nvPr/>
          </p:nvSpPr>
          <p:spPr>
            <a:xfrm>
              <a:off x="4379976"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48" name="Oval 347">
              <a:extLst>
                <a:ext uri="{FF2B5EF4-FFF2-40B4-BE49-F238E27FC236}">
                  <a16:creationId xmlns:a16="http://schemas.microsoft.com/office/drawing/2014/main" id="{FCCB6128-FE7C-4F39-022C-C07DC8677DFA}"/>
                </a:ext>
              </a:extLst>
            </p:cNvPr>
            <p:cNvSpPr/>
            <p:nvPr/>
          </p:nvSpPr>
          <p:spPr>
            <a:xfrm>
              <a:off x="4609279" y="2017072"/>
              <a:ext cx="191086" cy="191086"/>
            </a:xfrm>
            <a:prstGeom prst="ellipse">
              <a:avLst/>
            </a:prstGeom>
            <a:solidFill>
              <a:schemeClr val="accent5"/>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49" name="Group 348">
            <a:extLst>
              <a:ext uri="{FF2B5EF4-FFF2-40B4-BE49-F238E27FC236}">
                <a16:creationId xmlns:a16="http://schemas.microsoft.com/office/drawing/2014/main" id="{874D1307-59AE-A358-28A8-7D9BB717EEAE}"/>
              </a:ext>
            </a:extLst>
          </p:cNvPr>
          <p:cNvGrpSpPr/>
          <p:nvPr/>
        </p:nvGrpSpPr>
        <p:grpSpPr>
          <a:xfrm>
            <a:off x="4746494" y="2118593"/>
            <a:ext cx="1414038" cy="191087"/>
            <a:chOff x="1828799" y="2017072"/>
            <a:chExt cx="1414038" cy="191087"/>
          </a:xfrm>
        </p:grpSpPr>
        <p:sp>
          <p:nvSpPr>
            <p:cNvPr id="350" name="DRAM">
              <a:extLst>
                <a:ext uri="{FF2B5EF4-FFF2-40B4-BE49-F238E27FC236}">
                  <a16:creationId xmlns:a16="http://schemas.microsoft.com/office/drawing/2014/main" id="{EF257035-C3DF-6ED7-9E0E-5ABB6681C97E}"/>
                </a:ext>
              </a:extLst>
            </p:cNvPr>
            <p:cNvSpPr/>
            <p:nvPr/>
          </p:nvSpPr>
          <p:spPr>
            <a:xfrm rot="5400000">
              <a:off x="1847908"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51" name="Straight Connector 350">
              <a:extLst>
                <a:ext uri="{FF2B5EF4-FFF2-40B4-BE49-F238E27FC236}">
                  <a16:creationId xmlns:a16="http://schemas.microsoft.com/office/drawing/2014/main" id="{AE6DB108-D261-E80D-1963-23789D705207}"/>
                </a:ext>
              </a:extLst>
            </p:cNvPr>
            <p:cNvCxnSpPr>
              <a:cxnSpLocks/>
              <a:stCxn id="356" idx="6"/>
              <a:endCxn id="350" idx="0"/>
            </p:cNvCxnSpPr>
            <p:nvPr/>
          </p:nvCxnSpPr>
          <p:spPr>
            <a:xfrm flipH="1">
              <a:off x="2058103" y="2112615"/>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52" name="Oval 351">
              <a:extLst>
                <a:ext uri="{FF2B5EF4-FFF2-40B4-BE49-F238E27FC236}">
                  <a16:creationId xmlns:a16="http://schemas.microsoft.com/office/drawing/2014/main" id="{7F09A63D-392A-5384-F511-CE704376196C}"/>
                </a:ext>
              </a:extLst>
            </p:cNvPr>
            <p:cNvSpPr/>
            <p:nvPr/>
          </p:nvSpPr>
          <p:spPr>
            <a:xfrm>
              <a:off x="2134538"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3" name="Oval 352">
              <a:extLst>
                <a:ext uri="{FF2B5EF4-FFF2-40B4-BE49-F238E27FC236}">
                  <a16:creationId xmlns:a16="http://schemas.microsoft.com/office/drawing/2014/main" id="{ED3B2E97-7984-4986-BBB0-A7C2E6E1D690}"/>
                </a:ext>
              </a:extLst>
            </p:cNvPr>
            <p:cNvSpPr/>
            <p:nvPr/>
          </p:nvSpPr>
          <p:spPr>
            <a:xfrm>
              <a:off x="2363841"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4" name="Oval 353">
              <a:extLst>
                <a:ext uri="{FF2B5EF4-FFF2-40B4-BE49-F238E27FC236}">
                  <a16:creationId xmlns:a16="http://schemas.microsoft.com/office/drawing/2014/main" id="{3E111E80-3032-B6AE-2D6E-FBACB291AB22}"/>
                </a:ext>
              </a:extLst>
            </p:cNvPr>
            <p:cNvSpPr/>
            <p:nvPr/>
          </p:nvSpPr>
          <p:spPr>
            <a:xfrm>
              <a:off x="2593144"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5" name="Oval 354">
              <a:extLst>
                <a:ext uri="{FF2B5EF4-FFF2-40B4-BE49-F238E27FC236}">
                  <a16:creationId xmlns:a16="http://schemas.microsoft.com/office/drawing/2014/main" id="{BD7CB9A4-2DE1-D71E-1C35-00FD5D5D2196}"/>
                </a:ext>
              </a:extLst>
            </p:cNvPr>
            <p:cNvSpPr/>
            <p:nvPr/>
          </p:nvSpPr>
          <p:spPr>
            <a:xfrm>
              <a:off x="2822448"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56" name="Oval 355">
              <a:extLst>
                <a:ext uri="{FF2B5EF4-FFF2-40B4-BE49-F238E27FC236}">
                  <a16:creationId xmlns:a16="http://schemas.microsoft.com/office/drawing/2014/main" id="{88458397-ABAB-CFFD-3B27-06D51122EB63}"/>
                </a:ext>
              </a:extLst>
            </p:cNvPr>
            <p:cNvSpPr/>
            <p:nvPr/>
          </p:nvSpPr>
          <p:spPr>
            <a:xfrm>
              <a:off x="3051751"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57" name="Group 356">
            <a:extLst>
              <a:ext uri="{FF2B5EF4-FFF2-40B4-BE49-F238E27FC236}">
                <a16:creationId xmlns:a16="http://schemas.microsoft.com/office/drawing/2014/main" id="{19866068-FC27-C1A0-BF21-383DBB4FE667}"/>
              </a:ext>
            </a:extLst>
          </p:cNvPr>
          <p:cNvGrpSpPr/>
          <p:nvPr/>
        </p:nvGrpSpPr>
        <p:grpSpPr>
          <a:xfrm>
            <a:off x="6304022" y="2118593"/>
            <a:ext cx="1414038" cy="191087"/>
            <a:chOff x="3386327" y="2017072"/>
            <a:chExt cx="1414038" cy="191087"/>
          </a:xfrm>
        </p:grpSpPr>
        <p:sp>
          <p:nvSpPr>
            <p:cNvPr id="358" name="DRAM">
              <a:extLst>
                <a:ext uri="{FF2B5EF4-FFF2-40B4-BE49-F238E27FC236}">
                  <a16:creationId xmlns:a16="http://schemas.microsoft.com/office/drawing/2014/main" id="{62FDF9B2-FD1E-8432-660A-125AF0278BA6}"/>
                </a:ext>
              </a:extLst>
            </p:cNvPr>
            <p:cNvSpPr/>
            <p:nvPr/>
          </p:nvSpPr>
          <p:spPr>
            <a:xfrm rot="5400000">
              <a:off x="3405436" y="1997964"/>
              <a:ext cx="191086" cy="229303"/>
            </a:xfrm>
            <a:prstGeom prst="roundRect">
              <a:avLst>
                <a:gd name="adj" fmla="val 11319"/>
              </a:avLst>
            </a:prstGeom>
            <a:solidFill>
              <a:srgbClr val="FFD5B3"/>
            </a:solidFill>
            <a:ln w="25400">
              <a:solidFill>
                <a:srgbClr val="FF71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cxnSp>
          <p:nvCxnSpPr>
            <p:cNvPr id="359" name="Straight Connector 358">
              <a:extLst>
                <a:ext uri="{FF2B5EF4-FFF2-40B4-BE49-F238E27FC236}">
                  <a16:creationId xmlns:a16="http://schemas.microsoft.com/office/drawing/2014/main" id="{E692EA09-2ADC-2B06-6C69-BA7F98A8E1C9}"/>
                </a:ext>
              </a:extLst>
            </p:cNvPr>
            <p:cNvCxnSpPr>
              <a:cxnSpLocks/>
              <a:endCxn id="358" idx="0"/>
            </p:cNvCxnSpPr>
            <p:nvPr/>
          </p:nvCxnSpPr>
          <p:spPr>
            <a:xfrm flipH="1" flipV="1">
              <a:off x="3615631" y="2112616"/>
              <a:ext cx="1184734" cy="1"/>
            </a:xfrm>
            <a:prstGeom prst="line">
              <a:avLst/>
            </a:prstGeom>
            <a:solidFill>
              <a:schemeClr val="tx1">
                <a:lumMod val="65000"/>
                <a:lumOff val="35000"/>
              </a:schemeClr>
            </a:solidFill>
            <a:ln w="25400" cap="rnd">
              <a:solidFill>
                <a:srgbClr val="FF7100"/>
              </a:solidFill>
              <a:round/>
            </a:ln>
          </p:spPr>
          <p:style>
            <a:lnRef idx="1">
              <a:schemeClr val="accent1"/>
            </a:lnRef>
            <a:fillRef idx="0">
              <a:schemeClr val="accent1"/>
            </a:fillRef>
            <a:effectRef idx="0">
              <a:schemeClr val="accent1"/>
            </a:effectRef>
            <a:fontRef idx="minor">
              <a:schemeClr val="tx1"/>
            </a:fontRef>
          </p:style>
        </p:cxnSp>
        <p:sp>
          <p:nvSpPr>
            <p:cNvPr id="360" name="Oval 359">
              <a:extLst>
                <a:ext uri="{FF2B5EF4-FFF2-40B4-BE49-F238E27FC236}">
                  <a16:creationId xmlns:a16="http://schemas.microsoft.com/office/drawing/2014/main" id="{F5053594-705B-FAC7-5105-1E52CAF8FD73}"/>
                </a:ext>
              </a:extLst>
            </p:cNvPr>
            <p:cNvSpPr/>
            <p:nvPr/>
          </p:nvSpPr>
          <p:spPr>
            <a:xfrm>
              <a:off x="3692066"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1" name="Oval 360">
              <a:extLst>
                <a:ext uri="{FF2B5EF4-FFF2-40B4-BE49-F238E27FC236}">
                  <a16:creationId xmlns:a16="http://schemas.microsoft.com/office/drawing/2014/main" id="{7840ACBD-9195-815A-0118-FDCBB943F9F3}"/>
                </a:ext>
              </a:extLst>
            </p:cNvPr>
            <p:cNvSpPr/>
            <p:nvPr/>
          </p:nvSpPr>
          <p:spPr>
            <a:xfrm>
              <a:off x="3921369"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62" name="Oval 361">
              <a:extLst>
                <a:ext uri="{FF2B5EF4-FFF2-40B4-BE49-F238E27FC236}">
                  <a16:creationId xmlns:a16="http://schemas.microsoft.com/office/drawing/2014/main" id="{87B0E762-B92C-2CFA-5127-9A3A0C861824}"/>
                </a:ext>
              </a:extLst>
            </p:cNvPr>
            <p:cNvSpPr/>
            <p:nvPr/>
          </p:nvSpPr>
          <p:spPr>
            <a:xfrm>
              <a:off x="4150672"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79" name="Oval 378">
              <a:extLst>
                <a:ext uri="{FF2B5EF4-FFF2-40B4-BE49-F238E27FC236}">
                  <a16:creationId xmlns:a16="http://schemas.microsoft.com/office/drawing/2014/main" id="{0F20546C-9417-397E-F334-4E1FD5DF5E64}"/>
                </a:ext>
              </a:extLst>
            </p:cNvPr>
            <p:cNvSpPr/>
            <p:nvPr/>
          </p:nvSpPr>
          <p:spPr>
            <a:xfrm>
              <a:off x="4379976"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sp>
          <p:nvSpPr>
            <p:cNvPr id="380" name="Oval 379">
              <a:extLst>
                <a:ext uri="{FF2B5EF4-FFF2-40B4-BE49-F238E27FC236}">
                  <a16:creationId xmlns:a16="http://schemas.microsoft.com/office/drawing/2014/main" id="{F8DF46E2-F40D-17BF-D7D2-4A322064E9B4}"/>
                </a:ext>
              </a:extLst>
            </p:cNvPr>
            <p:cNvSpPr/>
            <p:nvPr/>
          </p:nvSpPr>
          <p:spPr>
            <a:xfrm>
              <a:off x="4609279" y="2017072"/>
              <a:ext cx="191086" cy="191086"/>
            </a:xfrm>
            <a:prstGeom prst="ellipse">
              <a:avLst/>
            </a:prstGeom>
            <a:solidFill>
              <a:schemeClr val="accent6"/>
            </a:solidFill>
            <a:ln w="25400">
              <a:solidFill>
                <a:srgbClr val="FF7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panose="020B0503020202020204" pitchFamily="34" charset="0"/>
                <a:ea typeface="+mn-ea"/>
                <a:cs typeface="+mn-cs"/>
              </a:endParaRPr>
            </a:p>
          </p:txBody>
        </p:sp>
      </p:grpSp>
      <p:grpSp>
        <p:nvGrpSpPr>
          <p:cNvPr id="397" name="Group 396">
            <a:extLst>
              <a:ext uri="{FF2B5EF4-FFF2-40B4-BE49-F238E27FC236}">
                <a16:creationId xmlns:a16="http://schemas.microsoft.com/office/drawing/2014/main" id="{7C4CCB0E-D7D5-2702-8229-836279B7CA56}"/>
              </a:ext>
            </a:extLst>
          </p:cNvPr>
          <p:cNvGrpSpPr/>
          <p:nvPr/>
        </p:nvGrpSpPr>
        <p:grpSpPr>
          <a:xfrm>
            <a:off x="787942" y="2970901"/>
            <a:ext cx="6938410" cy="647381"/>
            <a:chOff x="757719" y="4572696"/>
            <a:chExt cx="6938410" cy="647381"/>
          </a:xfrm>
        </p:grpSpPr>
        <p:grpSp>
          <p:nvGrpSpPr>
            <p:cNvPr id="398" name="Group 397">
              <a:extLst>
                <a:ext uri="{FF2B5EF4-FFF2-40B4-BE49-F238E27FC236}">
                  <a16:creationId xmlns:a16="http://schemas.microsoft.com/office/drawing/2014/main" id="{3C188E67-B9AE-89B6-378C-4250591B7210}"/>
                </a:ext>
              </a:extLst>
            </p:cNvPr>
            <p:cNvGrpSpPr/>
            <p:nvPr/>
          </p:nvGrpSpPr>
          <p:grpSpPr>
            <a:xfrm>
              <a:off x="1906102" y="4572696"/>
              <a:ext cx="5790027" cy="251465"/>
              <a:chOff x="1906102" y="4572696"/>
              <a:chExt cx="5790027" cy="251465"/>
            </a:xfrm>
          </p:grpSpPr>
          <p:grpSp>
            <p:nvGrpSpPr>
              <p:cNvPr id="400" name="Group 399">
                <a:extLst>
                  <a:ext uri="{FF2B5EF4-FFF2-40B4-BE49-F238E27FC236}">
                    <a16:creationId xmlns:a16="http://schemas.microsoft.com/office/drawing/2014/main" id="{0916FE0C-FC13-6EFD-8FC3-539A563EF145}"/>
                  </a:ext>
                </a:extLst>
              </p:cNvPr>
              <p:cNvGrpSpPr/>
              <p:nvPr/>
            </p:nvGrpSpPr>
            <p:grpSpPr>
              <a:xfrm>
                <a:off x="1906102" y="4572696"/>
                <a:ext cx="5790027" cy="251465"/>
                <a:chOff x="1906102" y="4605667"/>
                <a:chExt cx="5790027" cy="251465"/>
              </a:xfrm>
            </p:grpSpPr>
            <p:cxnSp>
              <p:nvCxnSpPr>
                <p:cNvPr id="402" name="Straight Connector 401">
                  <a:extLst>
                    <a:ext uri="{FF2B5EF4-FFF2-40B4-BE49-F238E27FC236}">
                      <a16:creationId xmlns:a16="http://schemas.microsoft.com/office/drawing/2014/main" id="{D53F069B-1FEC-2848-9B09-4186F9949EE7}"/>
                    </a:ext>
                  </a:extLst>
                </p:cNvPr>
                <p:cNvCxnSpPr/>
                <p:nvPr/>
              </p:nvCxnSpPr>
              <p:spPr>
                <a:xfrm flipH="1">
                  <a:off x="1906102"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B2ADFD02-2F5B-E85A-3699-91F445F00C08}"/>
                    </a:ext>
                  </a:extLst>
                </p:cNvPr>
                <p:cNvCxnSpPr/>
                <p:nvPr/>
              </p:nvCxnSpPr>
              <p:spPr>
                <a:xfrm flipH="1">
                  <a:off x="3463630"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E27B028C-52D6-2246-A54C-C1741C9D91CA}"/>
                    </a:ext>
                  </a:extLst>
                </p:cNvPr>
                <p:cNvCxnSpPr/>
                <p:nvPr/>
              </p:nvCxnSpPr>
              <p:spPr>
                <a:xfrm flipH="1">
                  <a:off x="5030302" y="4612936"/>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1529CB80-7815-390D-F606-94065A9DD083}"/>
                    </a:ext>
                  </a:extLst>
                </p:cNvPr>
                <p:cNvCxnSpPr/>
                <p:nvPr/>
              </p:nvCxnSpPr>
              <p:spPr>
                <a:xfrm flipH="1">
                  <a:off x="6587830" y="4605667"/>
                  <a:ext cx="1108299"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F3614106-0999-2540-5224-7A6FC588CA86}"/>
                    </a:ext>
                  </a:extLst>
                </p:cNvPr>
                <p:cNvCxnSpPr>
                  <a:cxnSpLocks/>
                </p:cNvCxnSpPr>
                <p:nvPr/>
              </p:nvCxnSpPr>
              <p:spPr>
                <a:xfrm flipV="1">
                  <a:off x="2460251" y="4615982"/>
                  <a:ext cx="0" cy="226344"/>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6EB0CC8A-3783-81DF-5489-B254212D4FBF}"/>
                    </a:ext>
                  </a:extLst>
                </p:cNvPr>
                <p:cNvCxnSpPr>
                  <a:cxnSpLocks/>
                </p:cNvCxnSpPr>
                <p:nvPr/>
              </p:nvCxnSpPr>
              <p:spPr>
                <a:xfrm flipV="1">
                  <a:off x="4017779"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BA014CE8-A11E-778C-3C0C-2050730C48A7}"/>
                    </a:ext>
                  </a:extLst>
                </p:cNvPr>
                <p:cNvCxnSpPr>
                  <a:cxnSpLocks/>
                </p:cNvCxnSpPr>
                <p:nvPr/>
              </p:nvCxnSpPr>
              <p:spPr>
                <a:xfrm flipV="1">
                  <a:off x="5584451"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26258DE8-F8BD-07C0-6395-22A14F841263}"/>
                    </a:ext>
                  </a:extLst>
                </p:cNvPr>
                <p:cNvCxnSpPr>
                  <a:cxnSpLocks/>
                </p:cNvCxnSpPr>
                <p:nvPr/>
              </p:nvCxnSpPr>
              <p:spPr>
                <a:xfrm flipV="1">
                  <a:off x="7141979" y="4615982"/>
                  <a:ext cx="0" cy="24115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grpSp>
          <p:cxnSp>
            <p:nvCxnSpPr>
              <p:cNvPr id="401" name="Straight Connector 400">
                <a:extLst>
                  <a:ext uri="{FF2B5EF4-FFF2-40B4-BE49-F238E27FC236}">
                    <a16:creationId xmlns:a16="http://schemas.microsoft.com/office/drawing/2014/main" id="{84FDC660-A3C9-59F4-CAD8-D1BBD9F1D343}"/>
                  </a:ext>
                </a:extLst>
              </p:cNvPr>
              <p:cNvCxnSpPr>
                <a:cxnSpLocks/>
              </p:cNvCxnSpPr>
              <p:nvPr/>
            </p:nvCxnSpPr>
            <p:spPr>
              <a:xfrm>
                <a:off x="2135695" y="4824161"/>
                <a:ext cx="5397405" cy="0"/>
              </a:xfrm>
              <a:prstGeom prst="line">
                <a:avLst/>
              </a:prstGeom>
              <a:solidFill>
                <a:schemeClr val="tx1">
                  <a:lumMod val="65000"/>
                  <a:lumOff val="35000"/>
                </a:schemeClr>
              </a:solidFill>
              <a:ln w="38100" cap="rnd">
                <a:solidFill>
                  <a:schemeClr val="tx1">
                    <a:lumMod val="85000"/>
                    <a:lumOff val="15000"/>
                  </a:schemeClr>
                </a:solidFill>
                <a:round/>
                <a:tailEnd w="lg" len="sm"/>
              </a:ln>
            </p:spPr>
            <p:style>
              <a:lnRef idx="1">
                <a:schemeClr val="accent1"/>
              </a:lnRef>
              <a:fillRef idx="0">
                <a:schemeClr val="accent1"/>
              </a:fillRef>
              <a:effectRef idx="0">
                <a:schemeClr val="accent1"/>
              </a:effectRef>
              <a:fontRef idx="minor">
                <a:schemeClr val="tx1"/>
              </a:fontRef>
            </p:style>
          </p:cxnSp>
        </p:grpSp>
        <p:sp>
          <p:nvSpPr>
            <p:cNvPr id="399" name="TextBox 398">
              <a:extLst>
                <a:ext uri="{FF2B5EF4-FFF2-40B4-BE49-F238E27FC236}">
                  <a16:creationId xmlns:a16="http://schemas.microsoft.com/office/drawing/2014/main" id="{A6935B6E-1105-0B0A-7DCB-F72B40152E3C}"/>
                </a:ext>
              </a:extLst>
            </p:cNvPr>
            <p:cNvSpPr txBox="1"/>
            <p:nvPr/>
          </p:nvSpPr>
          <p:spPr>
            <a:xfrm>
              <a:off x="757719" y="4762877"/>
              <a:ext cx="3672585" cy="457200"/>
            </a:xfrm>
            <a:prstGeom prst="rect">
              <a:avLst/>
            </a:prstGeom>
            <a:noFill/>
          </p:spPr>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mn-cs"/>
                </a:rPr>
                <a:t>global sense amplifier </a:t>
              </a:r>
            </a:p>
          </p:txBody>
        </p:sp>
      </p:grpSp>
      <p:grpSp>
        <p:nvGrpSpPr>
          <p:cNvPr id="220" name="Group 219">
            <a:extLst>
              <a:ext uri="{FF2B5EF4-FFF2-40B4-BE49-F238E27FC236}">
                <a16:creationId xmlns:a16="http://schemas.microsoft.com/office/drawing/2014/main" id="{A6C02B7B-3574-9113-4CDC-B4122C166732}"/>
              </a:ext>
            </a:extLst>
          </p:cNvPr>
          <p:cNvGrpSpPr/>
          <p:nvPr/>
        </p:nvGrpSpPr>
        <p:grpSpPr>
          <a:xfrm>
            <a:off x="3239" y="5150643"/>
            <a:ext cx="9470110" cy="781038"/>
            <a:chOff x="549218" y="3454216"/>
            <a:chExt cx="8426174" cy="788666"/>
          </a:xfrm>
        </p:grpSpPr>
        <p:sp>
          <p:nvSpPr>
            <p:cNvPr id="221" name="TextBox 220">
              <a:extLst>
                <a:ext uri="{FF2B5EF4-FFF2-40B4-BE49-F238E27FC236}">
                  <a16:creationId xmlns:a16="http://schemas.microsoft.com/office/drawing/2014/main" id="{7E095E66-B7A3-3BC8-A6E1-DB69A134CA51}"/>
                </a:ext>
              </a:extLst>
            </p:cNvPr>
            <p:cNvSpPr txBox="1"/>
            <p:nvPr/>
          </p:nvSpPr>
          <p:spPr>
            <a:xfrm>
              <a:off x="549218" y="3454216"/>
              <a:ext cx="474011"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2</a:t>
              </a:r>
            </a:p>
          </p:txBody>
        </p:sp>
        <p:sp>
          <p:nvSpPr>
            <p:cNvPr id="223" name="TextBox 222">
              <a:extLst>
                <a:ext uri="{FF2B5EF4-FFF2-40B4-BE49-F238E27FC236}">
                  <a16:creationId xmlns:a16="http://schemas.microsoft.com/office/drawing/2014/main" id="{0B9BBA30-6AAB-BE80-7885-94A7F9C043CA}"/>
                </a:ext>
              </a:extLst>
            </p:cNvPr>
            <p:cNvSpPr txBox="1"/>
            <p:nvPr/>
          </p:nvSpPr>
          <p:spPr>
            <a:xfrm>
              <a:off x="974390" y="3528082"/>
              <a:ext cx="8001002"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Enables low-cost interconnects for vector reduction </a:t>
              </a:r>
              <a:endParaRPr kumimoji="0" lang="en-US" sz="2200" b="0"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global and local data buses can be used for inter-/intra-mat communication    </a:t>
              </a:r>
              <a:endParaRPr kumimoji="0" lang="en-US" sz="18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endParaRPr>
            </a:p>
          </p:txBody>
        </p:sp>
      </p:grpSp>
      <p:grpSp>
        <p:nvGrpSpPr>
          <p:cNvPr id="228" name="Group 227">
            <a:extLst>
              <a:ext uri="{FF2B5EF4-FFF2-40B4-BE49-F238E27FC236}">
                <a16:creationId xmlns:a16="http://schemas.microsoft.com/office/drawing/2014/main" id="{E46F4404-BC62-B4F3-ACCD-5494AB90A171}"/>
              </a:ext>
            </a:extLst>
          </p:cNvPr>
          <p:cNvGrpSpPr/>
          <p:nvPr/>
        </p:nvGrpSpPr>
        <p:grpSpPr>
          <a:xfrm>
            <a:off x="7336" y="5831862"/>
            <a:ext cx="9470110" cy="781038"/>
            <a:chOff x="549218" y="3454216"/>
            <a:chExt cx="8426174" cy="788666"/>
          </a:xfrm>
        </p:grpSpPr>
        <p:sp>
          <p:nvSpPr>
            <p:cNvPr id="229" name="TextBox 228">
              <a:extLst>
                <a:ext uri="{FF2B5EF4-FFF2-40B4-BE49-F238E27FC236}">
                  <a16:creationId xmlns:a16="http://schemas.microsoft.com/office/drawing/2014/main" id="{85E81FB7-5BF8-CD34-1CFE-01872A17B084}"/>
                </a:ext>
              </a:extLst>
            </p:cNvPr>
            <p:cNvSpPr txBox="1"/>
            <p:nvPr/>
          </p:nvSpPr>
          <p:spPr>
            <a:xfrm>
              <a:off x="549218" y="3454216"/>
              <a:ext cx="474011"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3</a:t>
              </a:r>
            </a:p>
          </p:txBody>
        </p:sp>
        <p:sp>
          <p:nvSpPr>
            <p:cNvPr id="230" name="TextBox 229">
              <a:extLst>
                <a:ext uri="{FF2B5EF4-FFF2-40B4-BE49-F238E27FC236}">
                  <a16:creationId xmlns:a16="http://schemas.microsoft.com/office/drawing/2014/main" id="{2B3D6435-FF6F-8C93-2A2C-8A7668C5FA86}"/>
                </a:ext>
              </a:extLst>
            </p:cNvPr>
            <p:cNvSpPr txBox="1"/>
            <p:nvPr/>
          </p:nvSpPr>
          <p:spPr>
            <a:xfrm>
              <a:off x="974390" y="3528082"/>
              <a:ext cx="8001002" cy="714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rPr>
                <a:t>Eases programmability </a:t>
              </a:r>
              <a:endParaRPr kumimoji="0" lang="en-US" sz="2200" b="0" i="0" u="none" strike="noStrike" kern="1200" cap="none" spc="0" normalizeH="0" baseline="0" noProof="0" dirty="0">
                <a:ln>
                  <a:noFill/>
                </a:ln>
                <a:solidFill>
                  <a:srgbClr val="1982C3"/>
                </a:solidFill>
                <a:effectLst/>
                <a:uLnTx/>
                <a:uFillTx/>
                <a:latin typeface="Avenir Next" panose="020B0503020202020204" pitchFamily="34" charset="0"/>
                <a:ea typeface="+mn-ea"/>
                <a:cs typeface="Gill Sans MT"/>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srgbClr val="000000"/>
                  </a:solidFill>
                  <a:effectLst/>
                  <a:uLnTx/>
                  <a:uFillTx/>
                  <a:latin typeface="Avenir Next" panose="020B0503020202020204" pitchFamily="34" charset="0"/>
                  <a:ea typeface="+mn-ea"/>
                  <a:cs typeface="Gill Sans MT"/>
                </a:rPr>
                <a:t>SIMD parallelism in a DRAM mat is on par with vector ISAs’ SIMD width </a:t>
              </a:r>
              <a:endParaRPr kumimoji="0" lang="en-US" sz="1800" b="0" i="0" u="none" strike="noStrike" kern="1200" cap="none" spc="0" normalizeH="0" baseline="0" noProof="0" dirty="0">
                <a:ln>
                  <a:noFill/>
                </a:ln>
                <a:solidFill>
                  <a:srgbClr val="C00000"/>
                </a:solidFill>
                <a:effectLst/>
                <a:uLnTx/>
                <a:uFillTx/>
                <a:latin typeface="Avenir Next" panose="020B0503020202020204" pitchFamily="34" charset="0"/>
                <a:ea typeface="+mn-ea"/>
                <a:cs typeface="Gill Sans MT"/>
              </a:endParaRPr>
            </a:p>
          </p:txBody>
        </p:sp>
      </p:grpSp>
      <p:sp>
        <p:nvSpPr>
          <p:cNvPr id="231" name="Rectangle 230">
            <a:extLst>
              <a:ext uri="{FF2B5EF4-FFF2-40B4-BE49-F238E27FC236}">
                <a16:creationId xmlns:a16="http://schemas.microsoft.com/office/drawing/2014/main" id="{984434A9-11B4-6C56-B5A1-632FFFC7478C}"/>
              </a:ext>
            </a:extLst>
          </p:cNvPr>
          <p:cNvSpPr/>
          <p:nvPr/>
        </p:nvSpPr>
        <p:spPr>
          <a:xfrm>
            <a:off x="7530" y="4052166"/>
            <a:ext cx="9121747" cy="1852848"/>
          </a:xfrm>
          <a:prstGeom prst="rect">
            <a:avLst/>
          </a:prstGeom>
          <a:solidFill>
            <a:schemeClr val="bg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2" name="Rounded Rectangle 231">
            <a:extLst>
              <a:ext uri="{FF2B5EF4-FFF2-40B4-BE49-F238E27FC236}">
                <a16:creationId xmlns:a16="http://schemas.microsoft.com/office/drawing/2014/main" id="{439A8839-CF62-F175-9023-1DA19C8B03B6}"/>
              </a:ext>
            </a:extLst>
          </p:cNvPr>
          <p:cNvSpPr/>
          <p:nvPr/>
        </p:nvSpPr>
        <p:spPr>
          <a:xfrm>
            <a:off x="1501955" y="1600005"/>
            <a:ext cx="1650846" cy="1219405"/>
          </a:xfrm>
          <a:prstGeom prst="roundRect">
            <a:avLst>
              <a:gd name="adj" fmla="val 11846"/>
            </a:avLst>
          </a:prstGeom>
          <a:noFill/>
          <a:ln w="38100">
            <a:solidFill>
              <a:schemeClr val="accent4"/>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457200" rtl="0" eaLnBrk="1" fontAlgn="auto" latinLnBrk="0" hangingPunct="1">
              <a:lnSpc>
                <a:spcPts val="2000"/>
              </a:lnSpc>
              <a:spcBef>
                <a:spcPts val="0"/>
              </a:spcBef>
              <a:spcAft>
                <a:spcPts val="0"/>
              </a:spcAft>
              <a:buClrTx/>
              <a:buSzTx/>
              <a:buFontTx/>
              <a:buNone/>
              <a:tabLst/>
              <a:defRPr/>
            </a:pPr>
            <a:endParaRPr kumimoji="0" lang="en-US" sz="2400" b="0" i="0" u="none" strike="noStrike" kern="1200" cap="none" spc="-80" normalizeH="0" baseline="0" noProof="0" dirty="0">
              <a:ln>
                <a:noFill/>
              </a:ln>
              <a:solidFill>
                <a:srgbClr val="FFFFFF"/>
              </a:solidFill>
              <a:effectLst/>
              <a:uLnTx/>
              <a:uFillTx/>
              <a:latin typeface="Avenir Next" panose="020B0503020202020204" pitchFamily="34" charset="0"/>
              <a:ea typeface="+mn-ea"/>
              <a:cs typeface="+mn-cs"/>
            </a:endParaRPr>
          </a:p>
        </p:txBody>
      </p:sp>
      <p:sp>
        <p:nvSpPr>
          <p:cNvPr id="381" name="TextBox 380">
            <a:extLst>
              <a:ext uri="{FF2B5EF4-FFF2-40B4-BE49-F238E27FC236}">
                <a16:creationId xmlns:a16="http://schemas.microsoft.com/office/drawing/2014/main" id="{65261135-95BE-743B-898C-780B3D4139F1}"/>
              </a:ext>
            </a:extLst>
          </p:cNvPr>
          <p:cNvSpPr txBox="1"/>
          <p:nvPr/>
        </p:nvSpPr>
        <p:spPr>
          <a:xfrm>
            <a:off x="820194" y="1124744"/>
            <a:ext cx="3535782" cy="387103"/>
          </a:xfrm>
          <a:prstGeom prst="rect">
            <a:avLst/>
          </a:prstGeom>
          <a:noFill/>
        </p:spPr>
        <p:txBody>
          <a:bodyPr wrap="square" rtlCol="0" anchor="ctr">
            <a:noAutofit/>
          </a:bodyPr>
          <a:lstStyle/>
          <a:p>
            <a:pPr marL="0" marR="0" lvl="0" indent="0" algn="ctr" defTabSz="457200" rtl="0" eaLnBrk="1" fontAlgn="auto" latinLnBrk="0" hangingPunct="1">
              <a:lnSpc>
                <a:spcPct val="7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1982C3"/>
                </a:solidFill>
                <a:effectLst/>
                <a:uLnTx/>
                <a:uFillTx/>
                <a:latin typeface="Avenir Next" panose="020B0503020202020204" pitchFamily="34" charset="0"/>
                <a:ea typeface="+mn-ea"/>
                <a:cs typeface="+mn-cs"/>
              </a:rPr>
              <a:t>512 columns</a:t>
            </a:r>
          </a:p>
        </p:txBody>
      </p:sp>
      <p:sp>
        <p:nvSpPr>
          <p:cNvPr id="385" name="Title 1">
            <a:extLst>
              <a:ext uri="{FF2B5EF4-FFF2-40B4-BE49-F238E27FC236}">
                <a16:creationId xmlns:a16="http://schemas.microsoft.com/office/drawing/2014/main" id="{C69E1B86-97F0-4BF3-1FAD-BBA78F89D664}"/>
              </a:ext>
            </a:extLst>
          </p:cNvPr>
          <p:cNvSpPr>
            <a:spLocks noGrp="1"/>
          </p:cNvSpPr>
          <p:nvPr>
            <p:ph type="title"/>
          </p:nvPr>
        </p:nvSpPr>
        <p:spPr>
          <a:xfrm>
            <a:off x="169011" y="-89128"/>
            <a:ext cx="8894602" cy="925840"/>
          </a:xfrm>
        </p:spPr>
        <p:txBody>
          <a:bodyPr>
            <a:noAutofit/>
          </a:bodyPr>
          <a:lstStyle/>
          <a:p>
            <a:r>
              <a:rPr lang="en-US" sz="3600" dirty="0"/>
              <a:t>MIMDRAM: </a:t>
            </a:r>
            <a:r>
              <a:rPr lang="en-US" sz="2800" dirty="0"/>
              <a:t>Key Idea</a:t>
            </a:r>
          </a:p>
        </p:txBody>
      </p:sp>
      <p:sp>
        <p:nvSpPr>
          <p:cNvPr id="386" name="Rounded Rectangle 385">
            <a:extLst>
              <a:ext uri="{FF2B5EF4-FFF2-40B4-BE49-F238E27FC236}">
                <a16:creationId xmlns:a16="http://schemas.microsoft.com/office/drawing/2014/main" id="{2F42CB36-63BF-15FB-C37A-E6D0D3153AF8}"/>
              </a:ext>
            </a:extLst>
          </p:cNvPr>
          <p:cNvSpPr/>
          <p:nvPr/>
        </p:nvSpPr>
        <p:spPr>
          <a:xfrm>
            <a:off x="-13792" y="400229"/>
            <a:ext cx="9144000" cy="780739"/>
          </a:xfrm>
          <a:prstGeom prst="roundRect">
            <a:avLst>
              <a:gd name="adj" fmla="val 9020"/>
            </a:avLst>
          </a:prstGeom>
          <a:noFill/>
          <a:ln w="381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0" cap="none" spc="0" normalizeH="0" baseline="0" noProof="0" dirty="0">
                <a:ln>
                  <a:noFill/>
                </a:ln>
                <a:solidFill>
                  <a:srgbClr val="000000"/>
                </a:solidFill>
                <a:effectLst/>
                <a:uLnTx/>
                <a:uFillTx/>
                <a:latin typeface="Avenir Next" panose="020B0503020202020204" pitchFamily="34" charset="0"/>
                <a:ea typeface="+mn-ea"/>
                <a:cs typeface="+mn-cs"/>
              </a:rPr>
              <a:t>Enable narrower-width operations than a DRAM row</a:t>
            </a:r>
            <a:endParaRPr kumimoji="0" lang="en-US" sz="2600" b="1" i="0" u="sng" strike="noStrike" kern="0" cap="none" spc="0" normalizeH="0" baseline="0" noProof="0" dirty="0">
              <a:ln>
                <a:noFill/>
              </a:ln>
              <a:solidFill>
                <a:srgbClr val="000000"/>
              </a:solidFill>
              <a:effectLst/>
              <a:uLnTx/>
              <a:uFillTx/>
              <a:latin typeface="Avenir Next" panose="020B0503020202020204" pitchFamily="34" charset="0"/>
              <a:ea typeface="+mn-ea"/>
              <a:cs typeface="+mn-cs"/>
            </a:endParaRPr>
          </a:p>
        </p:txBody>
      </p:sp>
    </p:spTree>
    <p:extLst>
      <p:ext uri="{BB962C8B-B14F-4D97-AF65-F5344CB8AC3E}">
        <p14:creationId xmlns:p14="http://schemas.microsoft.com/office/powerpoint/2010/main" val="1804859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8"/>
                                        </p:tgtEl>
                                        <p:attrNameLst>
                                          <p:attrName>style.visibility</p:attrName>
                                        </p:attrNameLst>
                                      </p:cBhvr>
                                      <p:to>
                                        <p:strVal val="visible"/>
                                      </p:to>
                                    </p:set>
                                    <p:animEffect transition="in" filter="fade">
                                      <p:cBhvr>
                                        <p:cTn id="7" dur="500"/>
                                        <p:tgtEl>
                                          <p:spTgt spid="22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1"/>
                                        </p:tgtEl>
                                        <p:attrNameLst>
                                          <p:attrName>style.visibility</p:attrName>
                                        </p:attrNameLst>
                                      </p:cBhvr>
                                      <p:to>
                                        <p:strVal val="visible"/>
                                      </p:to>
                                    </p:set>
                                    <p:animEffect transition="in" filter="fade">
                                      <p:cBhvr>
                                        <p:cTn id="10" dur="500"/>
                                        <p:tgtEl>
                                          <p:spTgt spid="38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32"/>
                                        </p:tgtEl>
                                        <p:attrNameLst>
                                          <p:attrName>style.visibility</p:attrName>
                                        </p:attrNameLst>
                                      </p:cBhvr>
                                      <p:to>
                                        <p:strVal val="visible"/>
                                      </p:to>
                                    </p:set>
                                    <p:animEffect transition="in" filter="fade">
                                      <p:cBhvr>
                                        <p:cTn id="13" dur="500"/>
                                        <p:tgtEl>
                                          <p:spTgt spid="2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2" grpId="0" animBg="1"/>
      <p:bldP spid="381"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DAE3152-EF73-7C24-AA26-102709B5CCF8}"/>
              </a:ext>
            </a:extLst>
          </p:cNvPr>
          <p:cNvGrpSpPr/>
          <p:nvPr/>
        </p:nvGrpSpPr>
        <p:grpSpPr>
          <a:xfrm>
            <a:off x="371659" y="1308732"/>
            <a:ext cx="8400681" cy="1328496"/>
            <a:chOff x="371659" y="2793619"/>
            <a:chExt cx="8400681" cy="1324131"/>
          </a:xfrm>
        </p:grpSpPr>
        <p:sp>
          <p:nvSpPr>
            <p:cNvPr id="4" name="Rounded Rectangle 3">
              <a:extLst>
                <a:ext uri="{FF2B5EF4-FFF2-40B4-BE49-F238E27FC236}">
                  <a16:creationId xmlns:a16="http://schemas.microsoft.com/office/drawing/2014/main" id="{A7E6E4CA-4219-9A84-8012-2A407B6E2FA5}"/>
                </a:ext>
              </a:extLst>
            </p:cNvPr>
            <p:cNvSpPr/>
            <p:nvPr/>
          </p:nvSpPr>
          <p:spPr>
            <a:xfrm>
              <a:off x="371659" y="2796294"/>
              <a:ext cx="8400681" cy="1321456"/>
            </a:xfrm>
            <a:prstGeom prst="roundRect">
              <a:avLst>
                <a:gd name="adj" fmla="val 9020"/>
              </a:avLst>
            </a:prstGeom>
            <a:solidFill>
              <a:schemeClr val="bg1">
                <a:lumMod val="95000"/>
              </a:schemeClr>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mn-cs"/>
                </a:rPr>
                <a:t>Transparently to programmer: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sng" strike="noStrike" kern="1200" cap="none" spc="0" normalizeH="0" baseline="0" noProof="0" dirty="0">
                  <a:ln>
                    <a:noFill/>
                  </a:ln>
                  <a:solidFill>
                    <a:srgbClr val="1982C3"/>
                  </a:solidFill>
                  <a:effectLst/>
                  <a:uLnTx/>
                  <a:uFillTx/>
                  <a:latin typeface="Avenir Next" panose="020B0503020202020204" pitchFamily="34" charset="0"/>
                  <a:ea typeface="+mn-ea"/>
                  <a:cs typeface="+mn-cs"/>
                </a:rPr>
                <a:t>extract</a:t>
              </a: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mn-cs"/>
                </a:rPr>
                <a:t> SIMD parallelism from an application, and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sng" strike="noStrike" kern="1200" cap="none" spc="0" normalizeH="0" baseline="0" noProof="0" dirty="0">
                  <a:ln>
                    <a:noFill/>
                  </a:ln>
                  <a:solidFill>
                    <a:srgbClr val="1982C3"/>
                  </a:solidFill>
                  <a:effectLst/>
                  <a:uLnTx/>
                  <a:uFillTx/>
                  <a:latin typeface="Avenir Next" panose="020B0503020202020204" pitchFamily="34" charset="0"/>
                  <a:ea typeface="+mn-ea"/>
                  <a:cs typeface="+mn-cs"/>
                </a:rPr>
                <a:t>schedule</a:t>
              </a:r>
              <a:r>
                <a:rPr kumimoji="0" lang="en-US" sz="22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mn-cs"/>
                </a:rPr>
                <a:t> PUD instructions while maximizing </a:t>
              </a:r>
              <a:r>
                <a:rPr kumimoji="0" lang="en-US" sz="2200" b="1" i="0" u="sng" strike="noStrike" kern="1200" cap="none" spc="0" normalizeH="0" baseline="0" noProof="0" dirty="0">
                  <a:ln>
                    <a:noFill/>
                  </a:ln>
                  <a:solidFill>
                    <a:srgbClr val="1982C3"/>
                  </a:solidFill>
                  <a:effectLst/>
                  <a:uLnTx/>
                  <a:uFillTx/>
                  <a:latin typeface="Avenir Next" panose="020B0503020202020204" pitchFamily="34" charset="0"/>
                  <a:ea typeface="+mn-ea"/>
                  <a:cs typeface="+mn-cs"/>
                </a:rPr>
                <a:t>utilization</a:t>
              </a:r>
              <a:r>
                <a:rPr kumimoji="0" lang="en-US" sz="1600" b="1" i="0" u="none" strike="noStrike" kern="1200" cap="none" spc="0" normalizeH="0" baseline="0" noProof="0" dirty="0">
                  <a:ln>
                    <a:noFill/>
                  </a:ln>
                  <a:solidFill>
                    <a:srgbClr val="1982C3"/>
                  </a:solidFill>
                  <a:effectLst/>
                  <a:uLnTx/>
                  <a:uFillTx/>
                  <a:latin typeface="Avenir Next" panose="020B0503020202020204" pitchFamily="34" charset="0"/>
                  <a:ea typeface="+mn-ea"/>
                  <a:cs typeface="+mn-cs"/>
                </a:rPr>
                <a:t> </a:t>
              </a:r>
            </a:p>
          </p:txBody>
        </p:sp>
        <p:sp>
          <p:nvSpPr>
            <p:cNvPr id="5" name="TextBox 4">
              <a:extLst>
                <a:ext uri="{FF2B5EF4-FFF2-40B4-BE49-F238E27FC236}">
                  <a16:creationId xmlns:a16="http://schemas.microsoft.com/office/drawing/2014/main" id="{964CD386-BCB4-2F0B-2A1B-1C4D0C6C8168}"/>
                </a:ext>
              </a:extLst>
            </p:cNvPr>
            <p:cNvSpPr txBox="1"/>
            <p:nvPr/>
          </p:nvSpPr>
          <p:spPr>
            <a:xfrm rot="16200000">
              <a:off x="-28022" y="3269681"/>
              <a:ext cx="1321456"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E7E6E6">
                      <a:lumMod val="90000"/>
                    </a:srgbClr>
                  </a:solidFill>
                  <a:effectLst/>
                  <a:uLnTx/>
                  <a:uFillTx/>
                  <a:latin typeface="Avenir Next" panose="020B0503020202020204" pitchFamily="34" charset="0"/>
                  <a:ea typeface="+mn-ea"/>
                  <a:cs typeface="+mn-cs"/>
                </a:rPr>
                <a:t>Goal</a:t>
              </a:r>
            </a:p>
          </p:txBody>
        </p:sp>
      </p:grpSp>
      <p:sp>
        <p:nvSpPr>
          <p:cNvPr id="6" name="Up Arrow 5">
            <a:extLst>
              <a:ext uri="{FF2B5EF4-FFF2-40B4-BE49-F238E27FC236}">
                <a16:creationId xmlns:a16="http://schemas.microsoft.com/office/drawing/2014/main" id="{A8F08BDB-400B-8331-1F5B-B874FEE83E31}"/>
              </a:ext>
            </a:extLst>
          </p:cNvPr>
          <p:cNvSpPr/>
          <p:nvPr/>
        </p:nvSpPr>
        <p:spPr>
          <a:xfrm rot="10800000">
            <a:off x="4331688" y="2913587"/>
            <a:ext cx="480624" cy="555811"/>
          </a:xfrm>
          <a:prstGeom prst="upArrow">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595E">
                  <a:lumMod val="20000"/>
                  <a:lumOff val="80000"/>
                </a:srgbClr>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12828C3-9632-A1EE-3DD3-F4DEAF77E3F2}"/>
              </a:ext>
            </a:extLst>
          </p:cNvPr>
          <p:cNvSpPr txBox="1"/>
          <p:nvPr/>
        </p:nvSpPr>
        <p:spPr>
          <a:xfrm>
            <a:off x="1" y="3628154"/>
            <a:ext cx="9144000" cy="430887"/>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00"/>
                </a:solidFill>
                <a:effectLst/>
                <a:uLnTx/>
                <a:uFillTx/>
                <a:latin typeface="Avenir Next" panose="020B0503020202020204" pitchFamily="34" charset="0"/>
                <a:ea typeface="+mn-ea"/>
                <a:cs typeface="+mn-cs"/>
              </a:rPr>
              <a:t>Three new LLVM-based passes targeting PUD execution</a:t>
            </a:r>
          </a:p>
        </p:txBody>
      </p:sp>
      <p:sp>
        <p:nvSpPr>
          <p:cNvPr id="10" name="Title 1">
            <a:extLst>
              <a:ext uri="{FF2B5EF4-FFF2-40B4-BE49-F238E27FC236}">
                <a16:creationId xmlns:a16="http://schemas.microsoft.com/office/drawing/2014/main" id="{73FB861D-C0E5-F24A-2621-83AF84FFD801}"/>
              </a:ext>
            </a:extLst>
          </p:cNvPr>
          <p:cNvSpPr>
            <a:spLocks noGrp="1"/>
          </p:cNvSpPr>
          <p:nvPr>
            <p:ph type="title"/>
          </p:nvPr>
        </p:nvSpPr>
        <p:spPr>
          <a:xfrm>
            <a:off x="169011" y="132334"/>
            <a:ext cx="8894602" cy="925840"/>
          </a:xfrm>
        </p:spPr>
        <p:txBody>
          <a:bodyPr>
            <a:noAutofit/>
          </a:bodyPr>
          <a:lstStyle/>
          <a:p>
            <a:r>
              <a:rPr lang="en-US" sz="3600" dirty="0"/>
              <a:t>MIMDRAM: </a:t>
            </a:r>
            <a:br>
              <a:rPr lang="en-US" sz="3600" dirty="0"/>
            </a:br>
            <a:r>
              <a:rPr lang="en-US" sz="2800" dirty="0"/>
              <a:t>Compiler Support</a:t>
            </a:r>
          </a:p>
        </p:txBody>
      </p:sp>
      <p:grpSp>
        <p:nvGrpSpPr>
          <p:cNvPr id="15" name="Group 14">
            <a:extLst>
              <a:ext uri="{FF2B5EF4-FFF2-40B4-BE49-F238E27FC236}">
                <a16:creationId xmlns:a16="http://schemas.microsoft.com/office/drawing/2014/main" id="{4D61C165-8173-658F-0DFF-1E651D5A89E4}"/>
              </a:ext>
            </a:extLst>
          </p:cNvPr>
          <p:cNvGrpSpPr/>
          <p:nvPr/>
        </p:nvGrpSpPr>
        <p:grpSpPr>
          <a:xfrm>
            <a:off x="400623" y="4241301"/>
            <a:ext cx="8342754" cy="1926446"/>
            <a:chOff x="400623" y="4241301"/>
            <a:chExt cx="8342754" cy="1926446"/>
          </a:xfrm>
        </p:grpSpPr>
        <p:pic>
          <p:nvPicPr>
            <p:cNvPr id="8" name="Picture 7">
              <a:extLst>
                <a:ext uri="{FF2B5EF4-FFF2-40B4-BE49-F238E27FC236}">
                  <a16:creationId xmlns:a16="http://schemas.microsoft.com/office/drawing/2014/main" id="{1E9FE1CE-C6ED-97FD-DE56-A674E05E227E}"/>
                </a:ext>
              </a:extLst>
            </p:cNvPr>
            <p:cNvPicPr>
              <a:picLocks noChangeAspect="1"/>
            </p:cNvPicPr>
            <p:nvPr/>
          </p:nvPicPr>
          <p:blipFill>
            <a:blip r:embed="rId3"/>
            <a:stretch>
              <a:fillRect/>
            </a:stretch>
          </p:blipFill>
          <p:spPr>
            <a:xfrm>
              <a:off x="400623" y="4241301"/>
              <a:ext cx="8342754" cy="1926446"/>
            </a:xfrm>
            <a:prstGeom prst="rect">
              <a:avLst/>
            </a:prstGeom>
          </p:spPr>
        </p:pic>
        <p:sp>
          <p:nvSpPr>
            <p:cNvPr id="9" name="Oval 8">
              <a:extLst>
                <a:ext uri="{FF2B5EF4-FFF2-40B4-BE49-F238E27FC236}">
                  <a16:creationId xmlns:a16="http://schemas.microsoft.com/office/drawing/2014/main" id="{9B7F09A4-8F92-9029-8A3B-7BF2DB55491A}"/>
                </a:ext>
              </a:extLst>
            </p:cNvPr>
            <p:cNvSpPr/>
            <p:nvPr/>
          </p:nvSpPr>
          <p:spPr>
            <a:xfrm>
              <a:off x="2124829" y="4558843"/>
              <a:ext cx="236823" cy="217088"/>
            </a:xfrm>
            <a:prstGeom prst="ellipse">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103C3D96-E6A9-DFB9-1A0A-4548E48A5148}"/>
                </a:ext>
              </a:extLst>
            </p:cNvPr>
            <p:cNvSpPr/>
            <p:nvPr/>
          </p:nvSpPr>
          <p:spPr>
            <a:xfrm>
              <a:off x="4575489" y="4558843"/>
              <a:ext cx="236823" cy="217088"/>
            </a:xfrm>
            <a:prstGeom prst="ellipse">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17C791A2-37C6-342B-D2EE-53544BA899F6}"/>
                </a:ext>
              </a:extLst>
            </p:cNvPr>
            <p:cNvSpPr/>
            <p:nvPr/>
          </p:nvSpPr>
          <p:spPr>
            <a:xfrm>
              <a:off x="5638800" y="4558843"/>
              <a:ext cx="236823" cy="217088"/>
            </a:xfrm>
            <a:prstGeom prst="ellipse">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774D2A2E-1453-4E4C-8549-95A4FC3A4C8F}"/>
                </a:ext>
              </a:extLst>
            </p:cNvPr>
            <p:cNvSpPr/>
            <p:nvPr/>
          </p:nvSpPr>
          <p:spPr>
            <a:xfrm>
              <a:off x="7243716" y="4545685"/>
              <a:ext cx="236824" cy="217089"/>
            </a:xfrm>
            <a:prstGeom prst="ellipse">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69146680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4506E0-0527-8923-8045-266E74F50F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A2A50C-22BB-ADF7-77D0-4751CEB6CE74}"/>
              </a:ext>
            </a:extLst>
          </p:cNvPr>
          <p:cNvSpPr>
            <a:spLocks noGrp="1"/>
          </p:cNvSpPr>
          <p:nvPr>
            <p:ph type="title"/>
          </p:nvPr>
        </p:nvSpPr>
        <p:spPr/>
        <p:txBody>
          <a:bodyPr/>
          <a:lstStyle/>
          <a:p>
            <a:r>
              <a:rPr lang="en-US" dirty="0"/>
              <a:t>MIMDRAM Perf, Energy, Perf/Watt</a:t>
            </a:r>
          </a:p>
        </p:txBody>
      </p:sp>
      <p:sp>
        <p:nvSpPr>
          <p:cNvPr id="3" name="Content Placeholder 2">
            <a:extLst>
              <a:ext uri="{FF2B5EF4-FFF2-40B4-BE49-F238E27FC236}">
                <a16:creationId xmlns:a16="http://schemas.microsoft.com/office/drawing/2014/main" id="{0BB1E5DB-A451-0E27-9D82-73812CD8477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F567D31-B64B-D9BC-BAE8-A1982932AA8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DE84DF6B-FE9F-8681-4C23-3DF586C22B8C}"/>
              </a:ext>
            </a:extLst>
          </p:cNvPr>
          <p:cNvPicPr>
            <a:picLocks noChangeAspect="1"/>
          </p:cNvPicPr>
          <p:nvPr/>
        </p:nvPicPr>
        <p:blipFill>
          <a:blip r:embed="rId3"/>
          <a:stretch>
            <a:fillRect/>
          </a:stretch>
        </p:blipFill>
        <p:spPr>
          <a:xfrm>
            <a:off x="1115616" y="980728"/>
            <a:ext cx="6624736" cy="4769287"/>
          </a:xfrm>
          <a:prstGeom prst="rect">
            <a:avLst/>
          </a:prstGeom>
        </p:spPr>
      </p:pic>
      <p:sp>
        <p:nvSpPr>
          <p:cNvPr id="6" name="TextBox 5">
            <a:extLst>
              <a:ext uri="{FF2B5EF4-FFF2-40B4-BE49-F238E27FC236}">
                <a16:creationId xmlns:a16="http://schemas.microsoft.com/office/drawing/2014/main" id="{8BAB03F5-C229-2BE7-B5DE-6A95AC9DFAAC}"/>
              </a:ext>
            </a:extLst>
          </p:cNvPr>
          <p:cNvSpPr txBox="1"/>
          <p:nvPr/>
        </p:nvSpPr>
        <p:spPr>
          <a:xfrm>
            <a:off x="467544" y="5949280"/>
            <a:ext cx="8186857" cy="369332"/>
          </a:xfrm>
          <a:prstGeom prst="rect">
            <a:avLst/>
          </a:prstGeom>
          <a:noFill/>
        </p:spPr>
        <p:txBody>
          <a:bodyPr wrap="none" rtlCol="0">
            <a:spAutoFit/>
          </a:bodyPr>
          <a:lstStyle/>
          <a:p>
            <a:r>
              <a:rPr lang="en-US" b="1" dirty="0">
                <a:solidFill>
                  <a:srgbClr val="0000FF"/>
                </a:solidFill>
              </a:rPr>
              <a:t>582X and 13,612X the energy efficiency of CPU and GPU, respectively</a:t>
            </a:r>
          </a:p>
        </p:txBody>
      </p:sp>
    </p:spTree>
    <p:extLst>
      <p:ext uri="{BB962C8B-B14F-4D97-AF65-F5344CB8AC3E}">
        <p14:creationId xmlns:p14="http://schemas.microsoft.com/office/powerpoint/2010/main" val="2006800192"/>
      </p:ext>
    </p:extLst>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Capabilities of Off-The-Shelf Memory</a:t>
            </a:r>
          </a:p>
        </p:txBody>
      </p:sp>
      <p:sp>
        <p:nvSpPr>
          <p:cNvPr id="19459" name="Content Placeholder 2"/>
          <p:cNvSpPr>
            <a:spLocks noGrp="1"/>
          </p:cNvSpPr>
          <p:nvPr>
            <p:ph idx="1"/>
          </p:nvPr>
        </p:nvSpPr>
        <p:spPr>
          <a:xfrm>
            <a:off x="107504" y="1268760"/>
            <a:ext cx="9036496"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Existing DRAM Chips </a:t>
            </a:r>
          </a:p>
          <a:p>
            <a:pPr marL="0" indent="0" algn="ctr" eaLnBrk="1" hangingPunct="1">
              <a:buNone/>
            </a:pPr>
            <a:r>
              <a:rPr lang="en-US" sz="6000" dirty="0">
                <a:solidFill>
                  <a:srgbClr val="FF0000"/>
                </a:solidFill>
                <a:latin typeface="Tahoma" charset="0"/>
                <a:ea typeface="ＭＳ Ｐゴシック" charset="0"/>
                <a:cs typeface="ＭＳ Ｐゴシック" charset="0"/>
              </a:rPr>
              <a:t>Are Already Quite Capable</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419809232"/>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p:txBody>
          <a:bodyPr/>
          <a:lstStyle/>
          <a:p>
            <a:r>
              <a:rPr lang="en-US" dirty="0"/>
              <a:t>Real Processing Using 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0" y="997527"/>
            <a:ext cx="9468544" cy="5193723"/>
          </a:xfrm>
        </p:spPr>
        <p:txBody>
          <a:bodyPr/>
          <a:lstStyle/>
          <a:p>
            <a:r>
              <a:rPr lang="en-US" dirty="0">
                <a:solidFill>
                  <a:srgbClr val="FF0000"/>
                </a:solidFill>
              </a:rPr>
              <a:t>End-to-end </a:t>
            </a:r>
            <a:r>
              <a:rPr lang="en-US" dirty="0" err="1">
                <a:solidFill>
                  <a:srgbClr val="FF0000"/>
                </a:solidFill>
              </a:rPr>
              <a:t>RowClone</a:t>
            </a:r>
            <a:r>
              <a:rPr lang="en-US" dirty="0">
                <a:solidFill>
                  <a:srgbClr val="FF0000"/>
                </a:solidFill>
              </a:rPr>
              <a:t> &amp; TRNG using off-the-shelf DRAM chips</a:t>
            </a:r>
          </a:p>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indent="0" algn="ct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a:extLst>
              <a:ext uri="{FF2B5EF4-FFF2-40B4-BE49-F238E27FC236}">
                <a16:creationId xmlns:a16="http://schemas.microsoft.com/office/drawing/2014/main" id="{4968A077-68D5-B642-B9B4-2961262DEAA6}"/>
              </a:ext>
            </a:extLst>
          </p:cNvPr>
          <p:cNvPicPr>
            <a:picLocks noChangeAspect="1"/>
          </p:cNvPicPr>
          <p:nvPr/>
        </p:nvPicPr>
        <p:blipFill>
          <a:blip r:embed="rId5"/>
          <a:stretch>
            <a:fillRect/>
          </a:stretch>
        </p:blipFill>
        <p:spPr>
          <a:xfrm>
            <a:off x="0" y="2576267"/>
            <a:ext cx="9144000" cy="1788837"/>
          </a:xfrm>
          <a:prstGeom prst="rect">
            <a:avLst/>
          </a:prstGeom>
        </p:spPr>
      </p:pic>
    </p:spTree>
    <p:extLst>
      <p:ext uri="{BB962C8B-B14F-4D97-AF65-F5344CB8AC3E}">
        <p14:creationId xmlns:p14="http://schemas.microsoft.com/office/powerpoint/2010/main" val="1497679489"/>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20" name="TextBox 19">
            <a:extLst>
              <a:ext uri="{FF2B5EF4-FFF2-40B4-BE49-F238E27FC236}">
                <a16:creationId xmlns:a16="http://schemas.microsoft.com/office/drawing/2014/main" id="{71888F9C-ADAD-3C85-EDCD-C4077ADE1C71}"/>
              </a:ext>
            </a:extLst>
          </p:cNvPr>
          <p:cNvSpPr txBox="1"/>
          <p:nvPr/>
        </p:nvSpPr>
        <p:spPr>
          <a:xfrm>
            <a:off x="2286000" y="3002890"/>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21" name="Picture 20" descr="A picture containing text, electronics, computer&#10;&#10;Description automatically generated">
            <a:extLst>
              <a:ext uri="{FF2B5EF4-FFF2-40B4-BE49-F238E27FC236}">
                <a16:creationId xmlns:a16="http://schemas.microsoft.com/office/drawing/2014/main" id="{90A84942-0C58-EE06-5DCC-7EA31021A407}"/>
              </a:ext>
            </a:extLst>
          </p:cNvPr>
          <p:cNvPicPr>
            <a:picLocks noChangeAspect="1"/>
          </p:cNvPicPr>
          <p:nvPr/>
        </p:nvPicPr>
        <p:blipFill rotWithShape="1">
          <a:blip r:embed="rId5"/>
          <a:srcRect l="11013" r="18661"/>
          <a:stretch/>
        </p:blipFill>
        <p:spPr>
          <a:xfrm rot="5400000">
            <a:off x="2761306" y="-438353"/>
            <a:ext cx="3621387" cy="6858000"/>
          </a:xfrm>
          <a:prstGeom prst="rect">
            <a:avLst/>
          </a:prstGeom>
        </p:spPr>
      </p:pic>
      <p:sp>
        <p:nvSpPr>
          <p:cNvPr id="22" name="Freeform 21">
            <a:extLst>
              <a:ext uri="{FF2B5EF4-FFF2-40B4-BE49-F238E27FC236}">
                <a16:creationId xmlns:a16="http://schemas.microsoft.com/office/drawing/2014/main" id="{F43A5D1A-E45A-26F0-1E29-A341A2FDAFF3}"/>
              </a:ext>
            </a:extLst>
          </p:cNvPr>
          <p:cNvSpPr/>
          <p:nvPr/>
        </p:nvSpPr>
        <p:spPr>
          <a:xfrm>
            <a:off x="2950669" y="1187786"/>
            <a:ext cx="3588444" cy="1283234"/>
          </a:xfrm>
          <a:custGeom>
            <a:avLst/>
            <a:gdLst>
              <a:gd name="connsiteX0" fmla="*/ 0 w 3588444"/>
              <a:gd name="connsiteY0" fmla="*/ 23052 h 1283234"/>
              <a:gd name="connsiteX1" fmla="*/ 276625 w 3588444"/>
              <a:gd name="connsiteY1" fmla="*/ 1283234 h 1283234"/>
              <a:gd name="connsiteX2" fmla="*/ 3281082 w 3588444"/>
              <a:gd name="connsiteY2" fmla="*/ 1221762 h 1283234"/>
              <a:gd name="connsiteX3" fmla="*/ 3588444 w 3588444"/>
              <a:gd name="connsiteY3" fmla="*/ 0 h 1283234"/>
              <a:gd name="connsiteX4" fmla="*/ 0 w 3588444"/>
              <a:gd name="connsiteY4" fmla="*/ 23052 h 12832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88444" h="1283234">
                <a:moveTo>
                  <a:pt x="0" y="23052"/>
                </a:moveTo>
                <a:lnTo>
                  <a:pt x="276625" y="1283234"/>
                </a:lnTo>
                <a:lnTo>
                  <a:pt x="3281082" y="1221762"/>
                </a:lnTo>
                <a:lnTo>
                  <a:pt x="3588444" y="0"/>
                </a:lnTo>
                <a:lnTo>
                  <a:pt x="0" y="23052"/>
                </a:lnTo>
                <a:close/>
              </a:path>
            </a:pathLst>
          </a:custGeom>
          <a:noFill/>
          <a:ln w="38100">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Freeform 22">
            <a:extLst>
              <a:ext uri="{FF2B5EF4-FFF2-40B4-BE49-F238E27FC236}">
                <a16:creationId xmlns:a16="http://schemas.microsoft.com/office/drawing/2014/main" id="{A7A02C61-C625-DC0D-D2CF-B7212AA2C791}"/>
              </a:ext>
            </a:extLst>
          </p:cNvPr>
          <p:cNvSpPr/>
          <p:nvPr/>
        </p:nvSpPr>
        <p:spPr>
          <a:xfrm>
            <a:off x="2957639" y="1207030"/>
            <a:ext cx="1666959" cy="206347"/>
          </a:xfrm>
          <a:custGeom>
            <a:avLst/>
            <a:gdLst>
              <a:gd name="connsiteX0" fmla="*/ 0 w 1533441"/>
              <a:gd name="connsiteY0" fmla="*/ 0 h 206347"/>
              <a:gd name="connsiteX1" fmla="*/ 36414 w 1533441"/>
              <a:gd name="connsiteY1" fmla="*/ 206347 h 206347"/>
              <a:gd name="connsiteX2" fmla="*/ 1424198 w 1533441"/>
              <a:gd name="connsiteY2" fmla="*/ 206347 h 206347"/>
              <a:gd name="connsiteX3" fmla="*/ 1533441 w 1533441"/>
              <a:gd name="connsiteY3" fmla="*/ 12138 h 206347"/>
              <a:gd name="connsiteX4" fmla="*/ 0 w 1533441"/>
              <a:gd name="connsiteY4" fmla="*/ 0 h 20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3441" h="206347">
                <a:moveTo>
                  <a:pt x="0" y="0"/>
                </a:moveTo>
                <a:lnTo>
                  <a:pt x="36414" y="206347"/>
                </a:lnTo>
                <a:lnTo>
                  <a:pt x="1424198" y="206347"/>
                </a:lnTo>
                <a:lnTo>
                  <a:pt x="1533441" y="12138"/>
                </a:lnTo>
                <a:lnTo>
                  <a:pt x="0" y="0"/>
                </a:lnTo>
                <a:close/>
              </a:path>
            </a:pathLst>
          </a:custGeom>
          <a:solidFill>
            <a:srgbClr val="1E7E42"/>
          </a:solidFill>
          <a:ln>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Host Machine</a:t>
            </a:r>
          </a:p>
        </p:txBody>
      </p:sp>
      <p:sp>
        <p:nvSpPr>
          <p:cNvPr id="24" name="Freeform 23">
            <a:extLst>
              <a:ext uri="{FF2B5EF4-FFF2-40B4-BE49-F238E27FC236}">
                <a16:creationId xmlns:a16="http://schemas.microsoft.com/office/drawing/2014/main" id="{88B03DE1-9BDF-A27F-7BB8-8DB98C14839E}"/>
              </a:ext>
            </a:extLst>
          </p:cNvPr>
          <p:cNvSpPr/>
          <p:nvPr/>
        </p:nvSpPr>
        <p:spPr>
          <a:xfrm>
            <a:off x="1917700" y="2431906"/>
            <a:ext cx="5029200" cy="1339850"/>
          </a:xfrm>
          <a:custGeom>
            <a:avLst/>
            <a:gdLst>
              <a:gd name="connsiteX0" fmla="*/ 666750 w 5029200"/>
              <a:gd name="connsiteY0" fmla="*/ 95250 h 1339850"/>
              <a:gd name="connsiteX1" fmla="*/ 0 w 5029200"/>
              <a:gd name="connsiteY1" fmla="*/ 1339850 h 1339850"/>
              <a:gd name="connsiteX2" fmla="*/ 5029200 w 5029200"/>
              <a:gd name="connsiteY2" fmla="*/ 1270000 h 1339850"/>
              <a:gd name="connsiteX3" fmla="*/ 4356100 w 5029200"/>
              <a:gd name="connsiteY3" fmla="*/ 0 h 1339850"/>
              <a:gd name="connsiteX4" fmla="*/ 666750 w 5029200"/>
              <a:gd name="connsiteY4" fmla="*/ 95250 h 1339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9200" h="1339850">
                <a:moveTo>
                  <a:pt x="666750" y="95250"/>
                </a:moveTo>
                <a:lnTo>
                  <a:pt x="0" y="1339850"/>
                </a:lnTo>
                <a:lnTo>
                  <a:pt x="5029200" y="1270000"/>
                </a:lnTo>
                <a:lnTo>
                  <a:pt x="4356100" y="0"/>
                </a:lnTo>
                <a:lnTo>
                  <a:pt x="666750" y="95250"/>
                </a:lnTo>
                <a:close/>
              </a:path>
            </a:pathLst>
          </a:custGeom>
          <a:noFill/>
          <a:ln w="38100">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5" name="Freeform 24">
            <a:extLst>
              <a:ext uri="{FF2B5EF4-FFF2-40B4-BE49-F238E27FC236}">
                <a16:creationId xmlns:a16="http://schemas.microsoft.com/office/drawing/2014/main" id="{0B27AA9E-4C4B-D9AD-ADE1-3836514327AC}"/>
              </a:ext>
            </a:extLst>
          </p:cNvPr>
          <p:cNvSpPr/>
          <p:nvPr/>
        </p:nvSpPr>
        <p:spPr>
          <a:xfrm>
            <a:off x="2443795" y="2489618"/>
            <a:ext cx="1581993" cy="303451"/>
          </a:xfrm>
          <a:custGeom>
            <a:avLst/>
            <a:gdLst>
              <a:gd name="connsiteX0" fmla="*/ 0 w 1581993"/>
              <a:gd name="connsiteY0" fmla="*/ 303451 h 303451"/>
              <a:gd name="connsiteX1" fmla="*/ 1521302 w 1581993"/>
              <a:gd name="connsiteY1" fmla="*/ 283221 h 303451"/>
              <a:gd name="connsiteX2" fmla="*/ 1581993 w 1581993"/>
              <a:gd name="connsiteY2" fmla="*/ 0 h 303451"/>
              <a:gd name="connsiteX3" fmla="*/ 145656 w 1581993"/>
              <a:gd name="connsiteY3" fmla="*/ 32368 h 303451"/>
              <a:gd name="connsiteX4" fmla="*/ 0 w 1581993"/>
              <a:gd name="connsiteY4" fmla="*/ 303451 h 303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993" h="303451">
                <a:moveTo>
                  <a:pt x="0" y="303451"/>
                </a:moveTo>
                <a:lnTo>
                  <a:pt x="1521302" y="283221"/>
                </a:lnTo>
                <a:lnTo>
                  <a:pt x="1581993" y="0"/>
                </a:lnTo>
                <a:lnTo>
                  <a:pt x="145656" y="32368"/>
                </a:lnTo>
                <a:lnTo>
                  <a:pt x="0" y="303451"/>
                </a:lnTo>
                <a:close/>
              </a:path>
            </a:pathLst>
          </a:custGeom>
          <a:solidFill>
            <a:srgbClr val="006CBA"/>
          </a:solidFill>
          <a:ln>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FPGA Board</a:t>
            </a:r>
          </a:p>
        </p:txBody>
      </p:sp>
      <p:sp>
        <p:nvSpPr>
          <p:cNvPr id="26" name="Freeform 25">
            <a:extLst>
              <a:ext uri="{FF2B5EF4-FFF2-40B4-BE49-F238E27FC236}">
                <a16:creationId xmlns:a16="http://schemas.microsoft.com/office/drawing/2014/main" id="{25F84937-148A-0176-98A1-3C9A01C9E3CF}"/>
              </a:ext>
            </a:extLst>
          </p:cNvPr>
          <p:cNvSpPr/>
          <p:nvPr/>
        </p:nvSpPr>
        <p:spPr>
          <a:xfrm>
            <a:off x="4381500" y="2501756"/>
            <a:ext cx="615950" cy="450850"/>
          </a:xfrm>
          <a:custGeom>
            <a:avLst/>
            <a:gdLst>
              <a:gd name="connsiteX0" fmla="*/ 0 w 615950"/>
              <a:gd name="connsiteY0" fmla="*/ 450850 h 450850"/>
              <a:gd name="connsiteX1" fmla="*/ 9525 w 615950"/>
              <a:gd name="connsiteY1" fmla="*/ 171450 h 450850"/>
              <a:gd name="connsiteX2" fmla="*/ 57150 w 615950"/>
              <a:gd name="connsiteY2" fmla="*/ 171450 h 450850"/>
              <a:gd name="connsiteX3" fmla="*/ 85725 w 615950"/>
              <a:gd name="connsiteY3" fmla="*/ 44450 h 450850"/>
              <a:gd name="connsiteX4" fmla="*/ 273050 w 615950"/>
              <a:gd name="connsiteY4" fmla="*/ 0 h 450850"/>
              <a:gd name="connsiteX5" fmla="*/ 514350 w 615950"/>
              <a:gd name="connsiteY5" fmla="*/ 63500 h 450850"/>
              <a:gd name="connsiteX6" fmla="*/ 530225 w 615950"/>
              <a:gd name="connsiteY6" fmla="*/ 133350 h 450850"/>
              <a:gd name="connsiteX7" fmla="*/ 568325 w 615950"/>
              <a:gd name="connsiteY7" fmla="*/ 161925 h 450850"/>
              <a:gd name="connsiteX8" fmla="*/ 615950 w 615950"/>
              <a:gd name="connsiteY8" fmla="*/ 450850 h 450850"/>
              <a:gd name="connsiteX9" fmla="*/ 0 w 615950"/>
              <a:gd name="connsiteY9" fmla="*/ 450850 h 45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5950" h="450850">
                <a:moveTo>
                  <a:pt x="0" y="450850"/>
                </a:moveTo>
                <a:lnTo>
                  <a:pt x="9525" y="171450"/>
                </a:lnTo>
                <a:lnTo>
                  <a:pt x="57150" y="171450"/>
                </a:lnTo>
                <a:lnTo>
                  <a:pt x="85725" y="44450"/>
                </a:lnTo>
                <a:lnTo>
                  <a:pt x="273050" y="0"/>
                </a:lnTo>
                <a:lnTo>
                  <a:pt x="514350" y="63500"/>
                </a:lnTo>
                <a:lnTo>
                  <a:pt x="530225" y="133350"/>
                </a:lnTo>
                <a:lnTo>
                  <a:pt x="568325" y="161925"/>
                </a:lnTo>
                <a:lnTo>
                  <a:pt x="615950" y="450850"/>
                </a:lnTo>
                <a:lnTo>
                  <a:pt x="0" y="450850"/>
                </a:lnTo>
                <a:close/>
              </a:path>
            </a:pathLst>
          </a:custGeom>
          <a:noFill/>
          <a:ln w="38100">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Rectangle 26">
            <a:extLst>
              <a:ext uri="{FF2B5EF4-FFF2-40B4-BE49-F238E27FC236}">
                <a16:creationId xmlns:a16="http://schemas.microsoft.com/office/drawing/2014/main" id="{7538B207-8DD0-08B2-6BAE-7EF1510E36E5}"/>
              </a:ext>
            </a:extLst>
          </p:cNvPr>
          <p:cNvSpPr/>
          <p:nvPr/>
        </p:nvSpPr>
        <p:spPr>
          <a:xfrm>
            <a:off x="4624598" y="2952606"/>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8" name="Rectangle 27">
            <a:extLst>
              <a:ext uri="{FF2B5EF4-FFF2-40B4-BE49-F238E27FC236}">
                <a16:creationId xmlns:a16="http://schemas.microsoft.com/office/drawing/2014/main" id="{00C60EA2-B2F3-02F0-9E0A-294DFB2FED87}"/>
              </a:ext>
            </a:extLst>
          </p:cNvPr>
          <p:cNvSpPr/>
          <p:nvPr/>
        </p:nvSpPr>
        <p:spPr>
          <a:xfrm rot="16200000">
            <a:off x="4466483" y="3110721"/>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9" name="Rectangle 28">
            <a:extLst>
              <a:ext uri="{FF2B5EF4-FFF2-40B4-BE49-F238E27FC236}">
                <a16:creationId xmlns:a16="http://schemas.microsoft.com/office/drawing/2014/main" id="{30D8093F-4D81-B331-FCCD-AD61838C4100}"/>
              </a:ext>
            </a:extLst>
          </p:cNvPr>
          <p:cNvSpPr/>
          <p:nvPr/>
        </p:nvSpPr>
        <p:spPr>
          <a:xfrm>
            <a:off x="2625725" y="3133581"/>
            <a:ext cx="1682642" cy="2730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RISC-V System</a:t>
            </a:r>
          </a:p>
        </p:txBody>
      </p:sp>
      <p:sp>
        <p:nvSpPr>
          <p:cNvPr id="30" name="Freeform 29">
            <a:extLst>
              <a:ext uri="{FF2B5EF4-FFF2-40B4-BE49-F238E27FC236}">
                <a16:creationId xmlns:a16="http://schemas.microsoft.com/office/drawing/2014/main" id="{60099585-B42B-89A3-2611-B48DC2F571FD}"/>
              </a:ext>
            </a:extLst>
          </p:cNvPr>
          <p:cNvSpPr/>
          <p:nvPr/>
        </p:nvSpPr>
        <p:spPr>
          <a:xfrm>
            <a:off x="5105400" y="2485881"/>
            <a:ext cx="819150" cy="695325"/>
          </a:xfrm>
          <a:custGeom>
            <a:avLst/>
            <a:gdLst>
              <a:gd name="connsiteX0" fmla="*/ 127000 w 819150"/>
              <a:gd name="connsiteY0" fmla="*/ 695325 h 695325"/>
              <a:gd name="connsiteX1" fmla="*/ 0 w 819150"/>
              <a:gd name="connsiteY1" fmla="*/ 31750 h 695325"/>
              <a:gd name="connsiteX2" fmla="*/ 581025 w 819150"/>
              <a:gd name="connsiteY2" fmla="*/ 0 h 695325"/>
              <a:gd name="connsiteX3" fmla="*/ 819150 w 819150"/>
              <a:gd name="connsiteY3" fmla="*/ 660400 h 695325"/>
              <a:gd name="connsiteX4" fmla="*/ 127000 w 819150"/>
              <a:gd name="connsiteY4" fmla="*/ 695325 h 6953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50" h="695325">
                <a:moveTo>
                  <a:pt x="127000" y="695325"/>
                </a:moveTo>
                <a:lnTo>
                  <a:pt x="0" y="31750"/>
                </a:lnTo>
                <a:lnTo>
                  <a:pt x="581025" y="0"/>
                </a:lnTo>
                <a:lnTo>
                  <a:pt x="819150" y="660400"/>
                </a:lnTo>
                <a:lnTo>
                  <a:pt x="127000" y="695325"/>
                </a:lnTo>
                <a:close/>
              </a:path>
            </a:pathLst>
          </a:custGeom>
          <a:noFill/>
          <a:ln w="38100">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1" name="Rectangle 30">
            <a:extLst>
              <a:ext uri="{FF2B5EF4-FFF2-40B4-BE49-F238E27FC236}">
                <a16:creationId xmlns:a16="http://schemas.microsoft.com/office/drawing/2014/main" id="{ABFB4926-DE8D-C9DB-8A39-86B2CE615D7E}"/>
              </a:ext>
            </a:extLst>
          </p:cNvPr>
          <p:cNvSpPr/>
          <p:nvPr/>
        </p:nvSpPr>
        <p:spPr>
          <a:xfrm rot="21330135">
            <a:off x="5580549" y="3164734"/>
            <a:ext cx="45719" cy="321954"/>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2" name="Rectangle 31">
            <a:extLst>
              <a:ext uri="{FF2B5EF4-FFF2-40B4-BE49-F238E27FC236}">
                <a16:creationId xmlns:a16="http://schemas.microsoft.com/office/drawing/2014/main" id="{4333ED37-5FD2-AB80-5473-32379CD7C9EA}"/>
              </a:ext>
            </a:extLst>
          </p:cNvPr>
          <p:cNvSpPr/>
          <p:nvPr/>
        </p:nvSpPr>
        <p:spPr>
          <a:xfrm>
            <a:off x="4572000" y="3378572"/>
            <a:ext cx="2133644" cy="273050"/>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PiM-Enabled DIMM</a:t>
            </a:r>
          </a:p>
        </p:txBody>
      </p:sp>
    </p:spTree>
    <p:extLst>
      <p:ext uri="{BB962C8B-B14F-4D97-AF65-F5344CB8AC3E}">
        <p14:creationId xmlns:p14="http://schemas.microsoft.com/office/powerpoint/2010/main" val="3020132124"/>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pic>
        <p:nvPicPr>
          <p:cNvPr id="5" name="Picture 4">
            <a:extLst>
              <a:ext uri="{FF2B5EF4-FFF2-40B4-BE49-F238E27FC236}">
                <a16:creationId xmlns:a16="http://schemas.microsoft.com/office/drawing/2014/main" id="{09224E90-C360-B388-5097-BBE3A0F83251}"/>
              </a:ext>
            </a:extLst>
          </p:cNvPr>
          <p:cNvPicPr>
            <a:picLocks noChangeAspect="1"/>
          </p:cNvPicPr>
          <p:nvPr/>
        </p:nvPicPr>
        <p:blipFill>
          <a:blip r:embed="rId5"/>
          <a:stretch>
            <a:fillRect/>
          </a:stretch>
        </p:blipFill>
        <p:spPr>
          <a:xfrm>
            <a:off x="2222312" y="908720"/>
            <a:ext cx="4623175" cy="4548608"/>
          </a:xfrm>
          <a:prstGeom prst="rect">
            <a:avLst/>
          </a:prstGeom>
        </p:spPr>
      </p:pic>
    </p:spTree>
    <p:extLst>
      <p:ext uri="{BB962C8B-B14F-4D97-AF65-F5344CB8AC3E}">
        <p14:creationId xmlns:p14="http://schemas.microsoft.com/office/powerpoint/2010/main" val="2601418542"/>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04A71-19F9-9749-9FC4-F9ED50A72BD2}"/>
              </a:ext>
            </a:extLst>
          </p:cNvPr>
          <p:cNvSpPr>
            <a:spLocks noGrp="1"/>
          </p:cNvSpPr>
          <p:nvPr>
            <p:ph type="title"/>
          </p:nvPr>
        </p:nvSpPr>
        <p:spPr/>
        <p:txBody>
          <a:bodyPr>
            <a:noAutofit/>
          </a:bodyPr>
          <a:lstStyle/>
          <a:p>
            <a:r>
              <a:rPr lang="en-US" sz="2800" dirty="0"/>
              <a:t>Microbenchmark Copy/Initialization Throughput</a:t>
            </a:r>
            <a:endParaRPr lang="en-TR" sz="2800" dirty="0"/>
          </a:p>
        </p:txBody>
      </p:sp>
      <p:pic>
        <p:nvPicPr>
          <p:cNvPr id="9" name="Content Placeholder 8">
            <a:extLst>
              <a:ext uri="{FF2B5EF4-FFF2-40B4-BE49-F238E27FC236}">
                <a16:creationId xmlns:a16="http://schemas.microsoft.com/office/drawing/2014/main" id="{E051C46A-9C47-674C-AE42-9B3CBB0D112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775130" y="1331302"/>
            <a:ext cx="7576103" cy="3398821"/>
          </a:xfrm>
          <a:prstGeom prst="rect">
            <a:avLst/>
          </a:prstGeom>
        </p:spPr>
      </p:pic>
      <p:sp>
        <p:nvSpPr>
          <p:cNvPr id="7" name="Rectangle 6">
            <a:extLst>
              <a:ext uri="{FF2B5EF4-FFF2-40B4-BE49-F238E27FC236}">
                <a16:creationId xmlns:a16="http://schemas.microsoft.com/office/drawing/2014/main" id="{9A61C9F5-2C65-CE47-82B8-2FB7FC48B9D5}"/>
              </a:ext>
            </a:extLst>
          </p:cNvPr>
          <p:cNvSpPr/>
          <p:nvPr/>
        </p:nvSpPr>
        <p:spPr>
          <a:xfrm>
            <a:off x="237003" y="4930515"/>
            <a:ext cx="8652358" cy="1378425"/>
          </a:xfrm>
          <a:prstGeom prst="rect">
            <a:avLst/>
          </a:prstGeom>
          <a:solidFill>
            <a:schemeClr val="accent1">
              <a:lumMod val="40000"/>
              <a:lumOff val="60000"/>
            </a:schemeClr>
          </a:solid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t>In-DRAM Copy and Initialization </a:t>
            </a:r>
            <a:b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br>
            <a:r>
              <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rPr>
              <a:t>improve throughput by 119x </a:t>
            </a:r>
            <a:r>
              <a:rPr kumimoji="0" lang="en-TR" sz="3200" b="1" i="0" u="none" strike="noStrike" kern="1200" cap="none" spc="0" normalizeH="0" baseline="0" noProof="0">
                <a:ln>
                  <a:noFill/>
                </a:ln>
                <a:solidFill>
                  <a:srgbClr val="FF0000"/>
                </a:solidFill>
                <a:effectLst/>
                <a:uLnTx/>
                <a:uFillTx/>
                <a:latin typeface="Calibri" panose="020F0502020204030204"/>
                <a:ea typeface="+mn-ea"/>
                <a:cs typeface="+mn-cs"/>
              </a:rPr>
              <a:t>and 89x</a:t>
            </a:r>
            <a:endPar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895050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a:t>
            </a:r>
            <a:r>
              <a:rPr lang="en-US" dirty="0" err="1"/>
              <a:t>PiDRAM</a:t>
            </a:r>
            <a:endParaRPr lang="en-US" dirty="0"/>
          </a:p>
        </p:txBody>
      </p:sp>
      <p:sp>
        <p:nvSpPr>
          <p:cNvPr id="3" name="Content Placeholder 2"/>
          <p:cNvSpPr>
            <a:spLocks noGrp="1"/>
          </p:cNvSpPr>
          <p:nvPr>
            <p:ph idx="1"/>
          </p:nvPr>
        </p:nvSpPr>
        <p:spPr>
          <a:xfrm>
            <a:off x="228600" y="908720"/>
            <a:ext cx="8610600" cy="5040560"/>
          </a:xfrm>
        </p:spPr>
        <p:txBody>
          <a:bodyPr/>
          <a:lstStyle/>
          <a:p>
            <a:r>
              <a:rPr lang="en-US" sz="1800" b="0" i="0" dirty="0" err="1">
                <a:solidFill>
                  <a:srgbClr val="000000"/>
                </a:solidFill>
                <a:effectLst/>
              </a:rPr>
              <a:t>Ataberk</a:t>
            </a:r>
            <a:r>
              <a:rPr lang="en-US" sz="1800" b="0" i="0" dirty="0">
                <a:solidFill>
                  <a:srgbClr val="000000"/>
                </a:solidFill>
                <a:effectLst/>
              </a:rPr>
              <a:t> </a:t>
            </a:r>
            <a:r>
              <a:rPr lang="en-US" sz="1800" b="0" i="0" dirty="0" err="1">
                <a:solidFill>
                  <a:srgbClr val="000000"/>
                </a:solidFill>
                <a:effectLst/>
              </a:rPr>
              <a:t>Olgun</a:t>
            </a:r>
            <a:r>
              <a:rPr lang="en-US" sz="1800" b="0" i="0" dirty="0">
                <a:solidFill>
                  <a:srgbClr val="000000"/>
                </a:solidFill>
                <a:effectLst/>
              </a:rPr>
              <a:t>, Juan Gomez Luna, Konstantinos </a:t>
            </a:r>
            <a:r>
              <a:rPr lang="en-US" sz="1800" b="0" i="0" dirty="0" err="1">
                <a:solidFill>
                  <a:srgbClr val="000000"/>
                </a:solidFill>
                <a:effectLst/>
              </a:rPr>
              <a:t>Kanellopoulos</a:t>
            </a:r>
            <a:r>
              <a:rPr lang="en-US" sz="1800" b="0" i="0" dirty="0">
                <a:solidFill>
                  <a:srgbClr val="000000"/>
                </a:solidFill>
                <a:effectLst/>
              </a:rPr>
              <a:t>, Behzad Salami, Hasan Hassan, </a:t>
            </a:r>
            <a:r>
              <a:rPr lang="en-US" sz="1800" b="0" i="0" dirty="0" err="1">
                <a:solidFill>
                  <a:srgbClr val="000000"/>
                </a:solidFill>
                <a:effectLst/>
              </a:rPr>
              <a:t>Oguz</a:t>
            </a:r>
            <a:r>
              <a:rPr lang="en-US" sz="1800" b="0" i="0" dirty="0">
                <a:solidFill>
                  <a:srgbClr val="000000"/>
                </a:solidFill>
                <a:effectLst/>
              </a:rPr>
              <a:t> </a:t>
            </a:r>
            <a:r>
              <a:rPr lang="en-US" sz="1800" b="0" i="0" dirty="0" err="1">
                <a:solidFill>
                  <a:srgbClr val="000000"/>
                </a:solidFill>
                <a:effectLst/>
              </a:rPr>
              <a:t>Ergin</a:t>
            </a:r>
            <a:r>
              <a:rPr lang="en-US" sz="1800" b="0" i="0" dirty="0">
                <a:solidFill>
                  <a:srgbClr val="000000"/>
                </a:solidFill>
                <a:effectLst/>
              </a:rPr>
              <a:t>, and Onur Mutlu,</a:t>
            </a:r>
            <a:br>
              <a:rPr lang="en-US" sz="1800" dirty="0"/>
            </a:br>
            <a:r>
              <a:rPr lang="en-US" sz="1800" b="1" i="0" dirty="0">
                <a:solidFill>
                  <a:srgbClr val="0000FF"/>
                </a:solidFill>
                <a:effectLst/>
                <a:hlinkClick r:id="rId2">
                  <a:extLst>
                    <a:ext uri="{A12FA001-AC4F-418D-AE19-62706E023703}">
                      <ahyp:hlinkClr xmlns:ahyp="http://schemas.microsoft.com/office/drawing/2018/hyperlinkcolor" val="tx"/>
                    </a:ext>
                  </a:extLst>
                </a:hlinkClick>
              </a:rPr>
              <a:t>"PiDRAM: A Holistic End-to-end FPGA-based Framework for Processing-in-DRAM"</a:t>
            </a:r>
            <a:br>
              <a:rPr lang="en-US" sz="1800" dirty="0"/>
            </a:br>
            <a:r>
              <a:rPr lang="en-US" sz="1800" b="0" i="1" dirty="0">
                <a:solidFill>
                  <a:srgbClr val="000000"/>
                </a:solidFill>
                <a:effectLst/>
                <a:hlinkClick r:id="rId3"/>
              </a:rPr>
              <a:t>ACM Transactions on Architecture and Code Optimization</a:t>
            </a:r>
            <a:r>
              <a:rPr lang="en-US" sz="1800" b="0" i="1" dirty="0">
                <a:solidFill>
                  <a:srgbClr val="000000"/>
                </a:solidFill>
                <a:effectLst/>
              </a:rPr>
              <a:t> (</a:t>
            </a:r>
            <a:r>
              <a:rPr lang="en-US" sz="1800" b="1" i="1" dirty="0">
                <a:solidFill>
                  <a:srgbClr val="000000"/>
                </a:solidFill>
                <a:effectLst/>
              </a:rPr>
              <a:t>TACO</a:t>
            </a:r>
            <a:r>
              <a:rPr lang="en-US" sz="1800" b="0" i="1" dirty="0">
                <a:solidFill>
                  <a:srgbClr val="000000"/>
                </a:solidFill>
                <a:effectLst/>
              </a:rPr>
              <a:t>)</a:t>
            </a:r>
            <a:r>
              <a:rPr lang="en-US" sz="1800" b="0" i="0" dirty="0">
                <a:solidFill>
                  <a:srgbClr val="000000"/>
                </a:solidFill>
                <a:effectLst/>
              </a:rPr>
              <a:t>, March 2023.</a:t>
            </a:r>
            <a:br>
              <a:rPr lang="en-US" sz="1800" dirty="0"/>
            </a:br>
            <a:r>
              <a:rPr lang="en-US" sz="1800" b="0" i="0" dirty="0">
                <a:solidFill>
                  <a:srgbClr val="000000"/>
                </a:solidFill>
                <a:effectLst/>
              </a:rPr>
              <a:t>[</a:t>
            </a:r>
            <a:r>
              <a:rPr lang="en-US" sz="1800" b="0" i="0" dirty="0">
                <a:effectLst/>
                <a:hlinkClick r:id="rId4"/>
              </a:rPr>
              <a:t>arXiv version</a:t>
            </a:r>
            <a:r>
              <a:rPr lang="en-US" sz="1800" b="0" i="0" dirty="0">
                <a:solidFill>
                  <a:srgbClr val="000000"/>
                </a:solidFill>
                <a:effectLst/>
              </a:rPr>
              <a:t>]</a:t>
            </a:r>
            <a:br>
              <a:rPr lang="en-US" sz="1800" dirty="0"/>
            </a:br>
            <a:r>
              <a:rPr lang="en-US" sz="1800" b="0" i="0" dirty="0">
                <a:solidFill>
                  <a:srgbClr val="000000"/>
                </a:solidFill>
                <a:effectLst/>
              </a:rPr>
              <a:t>Presented at the </a:t>
            </a:r>
            <a:r>
              <a:rPr lang="en-US" sz="1800" b="0" i="0" dirty="0">
                <a:effectLst/>
                <a:hlinkClick r:id="rId5"/>
              </a:rPr>
              <a:t>18th HiPEAC Conference</a:t>
            </a:r>
            <a:r>
              <a:rPr lang="en-US" sz="1800" b="0" i="0" dirty="0">
                <a:solidFill>
                  <a:srgbClr val="000000"/>
                </a:solidFill>
                <a:effectLst/>
              </a:rPr>
              <a:t>, Toulouse, France, January 2023.</a:t>
            </a:r>
            <a:br>
              <a:rPr lang="en-US" sz="1800" b="0" i="0" dirty="0">
                <a:solidFill>
                  <a:srgbClr val="000000"/>
                </a:solidFill>
                <a:effectLst/>
              </a:rPr>
            </a:br>
            <a:r>
              <a:rPr lang="en-US" sz="1800" b="0" i="0" dirty="0">
                <a:solidFill>
                  <a:srgbClr val="000000"/>
                </a:solidFill>
                <a:effectLst/>
              </a:rPr>
              <a:t>[</a:t>
            </a:r>
            <a:r>
              <a:rPr lang="en-US" sz="1800" b="0" i="0" dirty="0">
                <a:effectLst/>
                <a:hlinkClick r:id="rId6"/>
              </a:rPr>
              <a:t>Slides (pptx)</a:t>
            </a:r>
            <a:r>
              <a:rPr lang="en-US" sz="1800" b="0" i="0" dirty="0">
                <a:solidFill>
                  <a:srgbClr val="000000"/>
                </a:solidFill>
                <a:effectLst/>
              </a:rPr>
              <a:t> </a:t>
            </a:r>
            <a:r>
              <a:rPr lang="en-US" sz="1800" b="0" i="0" dirty="0">
                <a:effectLst/>
                <a:hlinkClick r:id="rId7"/>
              </a:rPr>
              <a:t>(pdf)</a:t>
            </a:r>
            <a:r>
              <a:rPr lang="en-US" sz="1800" b="0" i="0" dirty="0">
                <a:solidFill>
                  <a:srgbClr val="000000"/>
                </a:solidFill>
                <a:effectLst/>
              </a:rPr>
              <a:t>]</a:t>
            </a:r>
            <a:br>
              <a:rPr lang="en-US" sz="1800" dirty="0"/>
            </a:br>
            <a:r>
              <a:rPr lang="en-US" sz="1800" b="0" i="0" dirty="0">
                <a:solidFill>
                  <a:srgbClr val="000000"/>
                </a:solidFill>
                <a:effectLst/>
              </a:rPr>
              <a:t>[</a:t>
            </a:r>
            <a:r>
              <a:rPr lang="en-US" sz="1800" b="0" i="0" dirty="0">
                <a:effectLst/>
                <a:hlinkClick r:id="rId8"/>
              </a:rPr>
              <a:t>Longer Lecture Slides (pptx)</a:t>
            </a:r>
            <a:r>
              <a:rPr lang="en-US" sz="1800" b="0" i="0" dirty="0">
                <a:solidFill>
                  <a:srgbClr val="000000"/>
                </a:solidFill>
                <a:effectLst/>
              </a:rPr>
              <a:t> </a:t>
            </a:r>
            <a:r>
              <a:rPr lang="en-US" sz="1800" b="0" i="0" dirty="0">
                <a:effectLst/>
                <a:hlinkClick r:id="rId9"/>
              </a:rPr>
              <a:t>(pdf)</a:t>
            </a:r>
            <a:r>
              <a:rPr lang="en-US" sz="1800" b="0" i="0" dirty="0">
                <a:solidFill>
                  <a:srgbClr val="000000"/>
                </a:solidFill>
                <a:effectLst/>
              </a:rPr>
              <a:t>]</a:t>
            </a:r>
            <a:br>
              <a:rPr lang="en-US" sz="1800" dirty="0"/>
            </a:br>
            <a:r>
              <a:rPr lang="en-US" sz="1800" b="0" i="0" dirty="0">
                <a:solidFill>
                  <a:srgbClr val="000000"/>
                </a:solidFill>
                <a:effectLst/>
              </a:rPr>
              <a:t>[</a:t>
            </a:r>
            <a:r>
              <a:rPr lang="en-US" sz="1800" b="0" i="0" dirty="0">
                <a:effectLst/>
                <a:hlinkClick r:id="rId10"/>
              </a:rPr>
              <a:t>Lecture Video</a:t>
            </a:r>
            <a:r>
              <a:rPr lang="en-US" sz="1800" b="0" i="0" dirty="0">
                <a:solidFill>
                  <a:srgbClr val="000000"/>
                </a:solidFill>
                <a:effectLst/>
              </a:rPr>
              <a:t> (40 minutes)]</a:t>
            </a:r>
            <a:br>
              <a:rPr lang="en-US" sz="1800" dirty="0"/>
            </a:br>
            <a:r>
              <a:rPr lang="en-US" sz="1800" b="0" i="0" dirty="0">
                <a:solidFill>
                  <a:srgbClr val="000000"/>
                </a:solidFill>
                <a:effectLst/>
              </a:rPr>
              <a:t>[</a:t>
            </a:r>
            <a:r>
              <a:rPr lang="en-US" sz="1800" b="0" i="0" dirty="0">
                <a:effectLst/>
                <a:hlinkClick r:id="rId11"/>
              </a:rPr>
              <a:t>PiDRAM Source Code</a:t>
            </a:r>
            <a:r>
              <a:rPr lang="en-US" sz="1800" b="0" i="0" dirty="0">
                <a:solidFill>
                  <a:srgbClr val="000000"/>
                </a:solidFill>
                <a:effectLst/>
              </a:rPr>
              <a:t>]</a:t>
            </a:r>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5AD6CB6-DDCC-9D55-05AF-42F9FC75EFE3}"/>
              </a:ext>
            </a:extLst>
          </p:cNvPr>
          <p:cNvPicPr>
            <a:picLocks noChangeAspect="1"/>
          </p:cNvPicPr>
          <p:nvPr/>
        </p:nvPicPr>
        <p:blipFill>
          <a:blip r:embed="rId12"/>
          <a:stretch>
            <a:fillRect/>
          </a:stretch>
        </p:blipFill>
        <p:spPr>
          <a:xfrm>
            <a:off x="207281" y="4365104"/>
            <a:ext cx="8609949" cy="1878534"/>
          </a:xfrm>
          <a:prstGeom prst="rect">
            <a:avLst/>
          </a:prstGeom>
        </p:spPr>
      </p:pic>
    </p:spTree>
    <p:extLst>
      <p:ext uri="{BB962C8B-B14F-4D97-AF65-F5344CB8AC3E}">
        <p14:creationId xmlns:p14="http://schemas.microsoft.com/office/powerpoint/2010/main" val="326623660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F4667-8808-E72B-17C7-5A673A2FB2AD}"/>
              </a:ext>
            </a:extLst>
          </p:cNvPr>
          <p:cNvSpPr>
            <a:spLocks noGrp="1"/>
          </p:cNvSpPr>
          <p:nvPr>
            <p:ph type="title"/>
          </p:nvPr>
        </p:nvSpPr>
        <p:spPr>
          <a:xfrm>
            <a:off x="228600" y="152400"/>
            <a:ext cx="9023920" cy="884238"/>
          </a:xfrm>
        </p:spPr>
        <p:txBody>
          <a:bodyPr/>
          <a:lstStyle/>
          <a:p>
            <a:r>
              <a:rPr lang="en-US" dirty="0"/>
              <a:t>DRAM Chips Are Already (Quite) Capable!</a:t>
            </a:r>
          </a:p>
        </p:txBody>
      </p:sp>
      <p:sp>
        <p:nvSpPr>
          <p:cNvPr id="3" name="Content Placeholder 2">
            <a:extLst>
              <a:ext uri="{FF2B5EF4-FFF2-40B4-BE49-F238E27FC236}">
                <a16:creationId xmlns:a16="http://schemas.microsoft.com/office/drawing/2014/main" id="{440C3BE8-9E69-F22B-9299-C70C2CDC775A}"/>
              </a:ext>
            </a:extLst>
          </p:cNvPr>
          <p:cNvSpPr>
            <a:spLocks noGrp="1"/>
          </p:cNvSpPr>
          <p:nvPr>
            <p:ph idx="1"/>
          </p:nvPr>
        </p:nvSpPr>
        <p:spPr>
          <a:xfrm>
            <a:off x="228600" y="1012279"/>
            <a:ext cx="8610600" cy="5153025"/>
          </a:xfrm>
        </p:spPr>
        <p:txBody>
          <a:bodyPr/>
          <a:lstStyle/>
          <a:p>
            <a:r>
              <a:rPr lang="en-US" b="1" dirty="0">
                <a:solidFill>
                  <a:srgbClr val="0000FF"/>
                </a:solidFill>
              </a:rPr>
              <a:t>Appears at HPCA 2024</a:t>
            </a:r>
          </a:p>
          <a:p>
            <a:endParaRPr lang="en-US" dirty="0"/>
          </a:p>
        </p:txBody>
      </p:sp>
      <p:sp>
        <p:nvSpPr>
          <p:cNvPr id="4" name="Slide Number Placeholder 3">
            <a:extLst>
              <a:ext uri="{FF2B5EF4-FFF2-40B4-BE49-F238E27FC236}">
                <a16:creationId xmlns:a16="http://schemas.microsoft.com/office/drawing/2014/main" id="{5BDC33D6-E8D8-2AEE-76ED-6F990CA8387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4DA74827-B476-A7C9-DDF9-F888E70F87FF}"/>
              </a:ext>
            </a:extLst>
          </p:cNvPr>
          <p:cNvPicPr>
            <a:picLocks noChangeAspect="1"/>
          </p:cNvPicPr>
          <p:nvPr/>
        </p:nvPicPr>
        <p:blipFill>
          <a:blip r:embed="rId2"/>
          <a:stretch>
            <a:fillRect/>
          </a:stretch>
        </p:blipFill>
        <p:spPr>
          <a:xfrm>
            <a:off x="163062" y="1658595"/>
            <a:ext cx="8917438" cy="1914421"/>
          </a:xfrm>
          <a:prstGeom prst="rect">
            <a:avLst/>
          </a:prstGeom>
        </p:spPr>
      </p:pic>
      <p:pic>
        <p:nvPicPr>
          <p:cNvPr id="6" name="Picture 5">
            <a:extLst>
              <a:ext uri="{FF2B5EF4-FFF2-40B4-BE49-F238E27FC236}">
                <a16:creationId xmlns:a16="http://schemas.microsoft.com/office/drawing/2014/main" id="{0DF69DC9-A5D7-C71C-2B32-4DCBD3EC7982}"/>
              </a:ext>
            </a:extLst>
          </p:cNvPr>
          <p:cNvPicPr>
            <a:picLocks noChangeAspect="1"/>
          </p:cNvPicPr>
          <p:nvPr/>
        </p:nvPicPr>
        <p:blipFill>
          <a:blip r:embed="rId3"/>
          <a:stretch>
            <a:fillRect/>
          </a:stretch>
        </p:blipFill>
        <p:spPr>
          <a:xfrm>
            <a:off x="2374843" y="3736274"/>
            <a:ext cx="4344144" cy="3077102"/>
          </a:xfrm>
          <a:prstGeom prst="rect">
            <a:avLst/>
          </a:prstGeom>
        </p:spPr>
      </p:pic>
      <p:sp>
        <p:nvSpPr>
          <p:cNvPr id="7" name="TextBox 6">
            <a:extLst>
              <a:ext uri="{FF2B5EF4-FFF2-40B4-BE49-F238E27FC236}">
                <a16:creationId xmlns:a16="http://schemas.microsoft.com/office/drawing/2014/main" id="{962F01C6-C567-2FD0-2B34-77D12D916BC6}"/>
              </a:ext>
            </a:extLst>
          </p:cNvPr>
          <p:cNvSpPr txBox="1"/>
          <p:nvPr/>
        </p:nvSpPr>
        <p:spPr>
          <a:xfrm>
            <a:off x="4466052" y="104344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https://arxiv.org/pdf/2402.18736.pdf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30285217"/>
      </p:ext>
    </p:extLst>
  </p:cSld>
  <p:clrMapOvr>
    <a:masterClrMapping/>
  </p:clrMapOvr>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90331-46A6-747E-D575-532D29B1E5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7D9422-7F4F-FFAB-111B-A5E21CC70F4F}"/>
              </a:ext>
            </a:extLst>
          </p:cNvPr>
          <p:cNvSpPr>
            <a:spLocks noGrp="1"/>
          </p:cNvSpPr>
          <p:nvPr>
            <p:ph type="title"/>
          </p:nvPr>
        </p:nvSpPr>
        <p:spPr>
          <a:xfrm>
            <a:off x="0" y="79447"/>
            <a:ext cx="9144000" cy="740193"/>
          </a:xfrm>
        </p:spPr>
        <p:txBody>
          <a:bodyPr/>
          <a:lstStyle/>
          <a:p>
            <a:r>
              <a:rPr lang="en-US" dirty="0">
                <a:solidFill>
                  <a:schemeClr val="accent5">
                    <a:lumMod val="75000"/>
                  </a:schemeClr>
                </a:solidFill>
              </a:rPr>
              <a:t>The Capability of COTS DRAM Chips</a:t>
            </a:r>
            <a:br>
              <a:rPr lang="en-US" dirty="0">
                <a:solidFill>
                  <a:schemeClr val="accent5">
                    <a:lumMod val="75000"/>
                  </a:schemeClr>
                </a:solidFill>
              </a:rPr>
            </a:br>
            <a:endParaRPr lang="en-US" dirty="0">
              <a:solidFill>
                <a:schemeClr val="accent5">
                  <a:lumMod val="75000"/>
                </a:schemeClr>
              </a:solidFill>
            </a:endParaRPr>
          </a:p>
        </p:txBody>
      </p:sp>
      <p:sp>
        <p:nvSpPr>
          <p:cNvPr id="17" name="Slide Number Placeholder 3">
            <a:extLst>
              <a:ext uri="{FF2B5EF4-FFF2-40B4-BE49-F238E27FC236}">
                <a16:creationId xmlns:a16="http://schemas.microsoft.com/office/drawing/2014/main" id="{EDFF5035-F04E-D21F-71B2-FA2A1AD378C0}"/>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sp>
        <p:nvSpPr>
          <p:cNvPr id="85" name="Title 1">
            <a:extLst>
              <a:ext uri="{FF2B5EF4-FFF2-40B4-BE49-F238E27FC236}">
                <a16:creationId xmlns:a16="http://schemas.microsoft.com/office/drawing/2014/main" id="{A0BF504C-FDC0-A2ED-FD65-3B8992A719AD}"/>
              </a:ext>
            </a:extLst>
          </p:cNvPr>
          <p:cNvSpPr txBox="1">
            <a:spLocks/>
          </p:cNvSpPr>
          <p:nvPr/>
        </p:nvSpPr>
        <p:spPr>
          <a:xfrm>
            <a:off x="-2" y="763397"/>
            <a:ext cx="9143999" cy="936000"/>
          </a:xfrm>
          <a:prstGeom prst="rect">
            <a:avLst/>
          </a:prstGeom>
          <a:solidFill>
            <a:schemeClr val="tx2">
              <a:lumMod val="60000"/>
              <a:lumOff val="40000"/>
            </a:schemeClr>
          </a:solidFill>
        </p:spPr>
        <p:txBody>
          <a:bodyPr anchor="ctr"/>
          <a:lstStyle>
            <a:lvl1pPr algn="l" defTabSz="914400" rtl="0" eaLnBrk="1" latinLnBrk="0" hangingPunct="1">
              <a:lnSpc>
                <a:spcPct val="90000"/>
              </a:lnSpc>
              <a:spcBef>
                <a:spcPct val="0"/>
              </a:spcBef>
              <a:buNone/>
              <a:defRPr sz="4000" b="1" kern="1200">
                <a:solidFill>
                  <a:schemeClr val="tx1"/>
                </a:solidFill>
                <a:latin typeface="Cambria" panose="02040503050406030204" pitchFamily="18" charset="0"/>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mbria" panose="02040503050406030204" pitchFamily="18" charset="0"/>
                <a:ea typeface="+mj-ea"/>
                <a:cs typeface="+mj-cs"/>
              </a:rPr>
              <a:t>We </a:t>
            </a: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j-ea"/>
                <a:cs typeface="+mj-cs"/>
              </a:rPr>
              <a:t>demonstrate </a:t>
            </a:r>
            <a:r>
              <a:rPr kumimoji="0" lang="en-US" sz="3200" b="0" i="0" u="none" strike="noStrike" kern="1200" cap="none" spc="0" normalizeH="0" baseline="0" noProof="0" dirty="0">
                <a:ln>
                  <a:noFill/>
                </a:ln>
                <a:solidFill>
                  <a:prstClr val="white"/>
                </a:solidFill>
                <a:effectLst/>
                <a:uLnTx/>
                <a:uFillTx/>
                <a:latin typeface="Cambria" panose="02040503050406030204" pitchFamily="18" charset="0"/>
                <a:ea typeface="+mj-ea"/>
                <a:cs typeface="+mj-cs"/>
              </a:rPr>
              <a:t>that</a:t>
            </a: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j-ea"/>
                <a:cs typeface="+mj-cs"/>
              </a:rPr>
              <a:t> COTS DRAM chips:</a:t>
            </a:r>
          </a:p>
        </p:txBody>
      </p:sp>
      <p:grpSp>
        <p:nvGrpSpPr>
          <p:cNvPr id="89" name="Grup 88">
            <a:extLst>
              <a:ext uri="{FF2B5EF4-FFF2-40B4-BE49-F238E27FC236}">
                <a16:creationId xmlns:a16="http://schemas.microsoft.com/office/drawing/2014/main" id="{90B28E80-827A-B0CF-A849-0C861AA12ADB}"/>
              </a:ext>
            </a:extLst>
          </p:cNvPr>
          <p:cNvGrpSpPr/>
          <p:nvPr/>
        </p:nvGrpSpPr>
        <p:grpSpPr>
          <a:xfrm>
            <a:off x="4" y="1843189"/>
            <a:ext cx="9143996" cy="1260000"/>
            <a:chOff x="3" y="1231799"/>
            <a:chExt cx="9143996" cy="1260000"/>
          </a:xfrm>
        </p:grpSpPr>
        <p:sp>
          <p:nvSpPr>
            <p:cNvPr id="84" name="Rectangle 274">
              <a:extLst>
                <a:ext uri="{FF2B5EF4-FFF2-40B4-BE49-F238E27FC236}">
                  <a16:creationId xmlns:a16="http://schemas.microsoft.com/office/drawing/2014/main" id="{F20A372A-800F-1CE7-5848-BD46CD4D3CD9}"/>
                </a:ext>
              </a:extLst>
            </p:cNvPr>
            <p:cNvSpPr/>
            <p:nvPr/>
          </p:nvSpPr>
          <p:spPr>
            <a:xfrm>
              <a:off x="900113" y="1231799"/>
              <a:ext cx="8243886" cy="1260000"/>
            </a:xfrm>
            <a:prstGeom prst="rect">
              <a:avLst/>
            </a:prstGeom>
            <a:solidFill>
              <a:schemeClr val="accent5">
                <a:lumMod val="40000"/>
                <a:lumOff val="60000"/>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Can</a:t>
              </a:r>
              <a:r>
                <a:rPr kumimoji="0" lang="en-US" sz="3200" b="1" i="0" u="none" strike="noStrike" kern="1200" cap="none" spc="0" normalizeH="0" baseline="0" noProof="0" dirty="0">
                  <a:ln>
                    <a:noFill/>
                  </a:ln>
                  <a:solidFill>
                    <a:srgbClr val="7BA79D">
                      <a:lumMod val="50000"/>
                    </a:srgbClr>
                  </a:solidFill>
                  <a:effectLst/>
                  <a:uLnTx/>
                  <a:uFillTx/>
                  <a:latin typeface="Cambria" panose="02040503050406030204" pitchFamily="18" charset="0"/>
                  <a:ea typeface="+mn-ea"/>
                  <a:cs typeface="+mn-cs"/>
                </a:rPr>
                <a:t> copy one row into up to 31 other rows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7BA79D">
                      <a:lumMod val="50000"/>
                    </a:srgbClr>
                  </a:solidFill>
                  <a:effectLst/>
                  <a:uLnTx/>
                  <a:uFillTx/>
                  <a:latin typeface="Cambria" panose="02040503050406030204" pitchFamily="18" charset="0"/>
                  <a:ea typeface="+mn-ea"/>
                  <a:cs typeface="+mn-cs"/>
                </a:rPr>
                <a:t>with &gt;99.98% success rate</a:t>
              </a:r>
            </a:p>
          </p:txBody>
        </p:sp>
        <p:sp>
          <p:nvSpPr>
            <p:cNvPr id="88" name="Rectangle 274">
              <a:extLst>
                <a:ext uri="{FF2B5EF4-FFF2-40B4-BE49-F238E27FC236}">
                  <a16:creationId xmlns:a16="http://schemas.microsoft.com/office/drawing/2014/main" id="{DC07A385-9139-84BF-8224-94494515988D}"/>
                </a:ext>
              </a:extLst>
            </p:cNvPr>
            <p:cNvSpPr/>
            <p:nvPr/>
          </p:nvSpPr>
          <p:spPr>
            <a:xfrm>
              <a:off x="3" y="1231799"/>
              <a:ext cx="900110" cy="1260000"/>
            </a:xfrm>
            <a:prstGeom prst="rect">
              <a:avLst/>
            </a:prstGeom>
            <a:solidFill>
              <a:schemeClr val="accent5">
                <a:lumMod val="40000"/>
                <a:lumOff val="60000"/>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1</a:t>
              </a:r>
            </a:p>
          </p:txBody>
        </p:sp>
      </p:grpSp>
      <p:grpSp>
        <p:nvGrpSpPr>
          <p:cNvPr id="91" name="Grup 90">
            <a:extLst>
              <a:ext uri="{FF2B5EF4-FFF2-40B4-BE49-F238E27FC236}">
                <a16:creationId xmlns:a16="http://schemas.microsoft.com/office/drawing/2014/main" id="{08E74F9C-AF91-FC6D-9313-359E3B509903}"/>
              </a:ext>
            </a:extLst>
          </p:cNvPr>
          <p:cNvGrpSpPr/>
          <p:nvPr/>
        </p:nvGrpSpPr>
        <p:grpSpPr>
          <a:xfrm>
            <a:off x="0" y="3338873"/>
            <a:ext cx="9143998" cy="1262841"/>
            <a:chOff x="0" y="2946040"/>
            <a:chExt cx="9143998" cy="1262841"/>
          </a:xfrm>
        </p:grpSpPr>
        <p:sp>
          <p:nvSpPr>
            <p:cNvPr id="86" name="Rectangle 274">
              <a:extLst>
                <a:ext uri="{FF2B5EF4-FFF2-40B4-BE49-F238E27FC236}">
                  <a16:creationId xmlns:a16="http://schemas.microsoft.com/office/drawing/2014/main" id="{C6834D6C-CB12-B26F-9C71-A857EB42EC29}"/>
                </a:ext>
              </a:extLst>
            </p:cNvPr>
            <p:cNvSpPr/>
            <p:nvPr/>
          </p:nvSpPr>
          <p:spPr>
            <a:xfrm>
              <a:off x="900112" y="2948881"/>
              <a:ext cx="8243886" cy="1260000"/>
            </a:xfrm>
            <a:prstGeom prst="rect">
              <a:avLst/>
            </a:prstGeom>
            <a:solidFill>
              <a:schemeClr val="accent1">
                <a:lumMod val="40000"/>
                <a:lumOff val="60000"/>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Can perform</a:t>
              </a:r>
              <a:r>
                <a:rPr kumimoji="0" lang="en-US" sz="32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a:t>
              </a:r>
              <a:r>
                <a:rPr kumimoji="0" lang="en-US" sz="3200" b="1"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NOT operation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with</a:t>
              </a:r>
              <a:r>
                <a:rPr kumimoji="0" lang="en-US" sz="32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up to </a:t>
              </a:r>
              <a:r>
                <a:rPr kumimoji="0" lang="en-US" sz="3200" b="1"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32 output operands</a:t>
              </a:r>
            </a:p>
          </p:txBody>
        </p:sp>
        <p:sp>
          <p:nvSpPr>
            <p:cNvPr id="90" name="Rectangle 274">
              <a:extLst>
                <a:ext uri="{FF2B5EF4-FFF2-40B4-BE49-F238E27FC236}">
                  <a16:creationId xmlns:a16="http://schemas.microsoft.com/office/drawing/2014/main" id="{57B0877F-490C-4119-0A56-6A7C5BE7C4D6}"/>
                </a:ext>
              </a:extLst>
            </p:cNvPr>
            <p:cNvSpPr/>
            <p:nvPr/>
          </p:nvSpPr>
          <p:spPr>
            <a:xfrm>
              <a:off x="0" y="2946040"/>
              <a:ext cx="900110" cy="1260000"/>
            </a:xfrm>
            <a:prstGeom prst="rect">
              <a:avLst/>
            </a:prstGeom>
            <a:solidFill>
              <a:schemeClr val="accent1">
                <a:lumMod val="40000"/>
                <a:lumOff val="60000"/>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2</a:t>
              </a:r>
            </a:p>
          </p:txBody>
        </p:sp>
      </p:grpSp>
      <p:grpSp>
        <p:nvGrpSpPr>
          <p:cNvPr id="93" name="Grup 92">
            <a:extLst>
              <a:ext uri="{FF2B5EF4-FFF2-40B4-BE49-F238E27FC236}">
                <a16:creationId xmlns:a16="http://schemas.microsoft.com/office/drawing/2014/main" id="{53B11014-9AF5-0DD7-7E69-595D0C74A122}"/>
              </a:ext>
            </a:extLst>
          </p:cNvPr>
          <p:cNvGrpSpPr/>
          <p:nvPr/>
        </p:nvGrpSpPr>
        <p:grpSpPr>
          <a:xfrm>
            <a:off x="6" y="4837397"/>
            <a:ext cx="9143994" cy="1265684"/>
            <a:chOff x="3" y="4658859"/>
            <a:chExt cx="9143994" cy="1265684"/>
          </a:xfrm>
        </p:grpSpPr>
        <p:sp>
          <p:nvSpPr>
            <p:cNvPr id="87" name="Rectangle 274">
              <a:extLst>
                <a:ext uri="{FF2B5EF4-FFF2-40B4-BE49-F238E27FC236}">
                  <a16:creationId xmlns:a16="http://schemas.microsoft.com/office/drawing/2014/main" id="{7EEA4E0F-DB7D-B789-AA20-4B93078F7F67}"/>
                </a:ext>
              </a:extLst>
            </p:cNvPr>
            <p:cNvSpPr/>
            <p:nvPr/>
          </p:nvSpPr>
          <p:spPr>
            <a:xfrm>
              <a:off x="900111" y="4664543"/>
              <a:ext cx="8243886" cy="1260000"/>
            </a:xfrm>
            <a:prstGeom prst="rect">
              <a:avLst/>
            </a:prstGeom>
            <a:solidFill>
              <a:srgbClr val="E8E6FE"/>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Can perform</a:t>
              </a:r>
              <a:r>
                <a:rPr kumimoji="0" lang="en-US" sz="3200" b="0"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 </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up to </a:t>
              </a:r>
              <a:r>
                <a:rPr kumimoji="0" lang="en-US" sz="3200" b="1"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16-input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7030A0"/>
                  </a:solidFill>
                  <a:effectLst/>
                  <a:uLnTx/>
                  <a:uFillTx/>
                  <a:latin typeface="Cambria" panose="02040503050406030204" pitchFamily="18" charset="0"/>
                  <a:ea typeface="+mn-ea"/>
                  <a:cs typeface="+mn-cs"/>
                </a:rPr>
                <a:t>AND, NAND, OR, and NOR </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operations</a:t>
              </a:r>
            </a:p>
          </p:txBody>
        </p:sp>
        <p:sp>
          <p:nvSpPr>
            <p:cNvPr id="92" name="Rectangle 274">
              <a:extLst>
                <a:ext uri="{FF2B5EF4-FFF2-40B4-BE49-F238E27FC236}">
                  <a16:creationId xmlns:a16="http://schemas.microsoft.com/office/drawing/2014/main" id="{B6CE005B-D58F-AD4D-8931-0CF35894DA0E}"/>
                </a:ext>
              </a:extLst>
            </p:cNvPr>
            <p:cNvSpPr/>
            <p:nvPr/>
          </p:nvSpPr>
          <p:spPr>
            <a:xfrm>
              <a:off x="3" y="4658859"/>
              <a:ext cx="900110" cy="1260000"/>
            </a:xfrm>
            <a:prstGeom prst="rect">
              <a:avLst/>
            </a:prstGeom>
            <a:solidFill>
              <a:srgbClr val="E8E6FE"/>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3</a:t>
              </a:r>
            </a:p>
          </p:txBody>
        </p:sp>
      </p:grpSp>
    </p:spTree>
    <p:extLst>
      <p:ext uri="{BB962C8B-B14F-4D97-AF65-F5344CB8AC3E}">
        <p14:creationId xmlns:p14="http://schemas.microsoft.com/office/powerpoint/2010/main" val="859874779"/>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454AD-0F65-FF46-014B-05AFD8D10662}"/>
              </a:ext>
            </a:extLst>
          </p:cNvPr>
          <p:cNvSpPr>
            <a:spLocks noGrp="1"/>
          </p:cNvSpPr>
          <p:nvPr>
            <p:ph type="title"/>
          </p:nvPr>
        </p:nvSpPr>
        <p:spPr/>
        <p:txBody>
          <a:bodyPr/>
          <a:lstStyle/>
          <a:p>
            <a:r>
              <a:rPr lang="en-US" sz="3200" dirty="0"/>
              <a:t>In-DRAM Multiple Row Copy (Multi-</a:t>
            </a:r>
            <a:r>
              <a:rPr lang="en-US" sz="3200" dirty="0" err="1"/>
              <a:t>RowCopy</a:t>
            </a:r>
            <a:r>
              <a:rPr lang="en-US" sz="3200" dirty="0"/>
              <a:t>)</a:t>
            </a:r>
            <a:endParaRPr lang="en-CH" sz="3200" dirty="0"/>
          </a:p>
        </p:txBody>
      </p:sp>
      <p:sp>
        <p:nvSpPr>
          <p:cNvPr id="3" name="Dikdörtgen 251">
            <a:extLst>
              <a:ext uri="{FF2B5EF4-FFF2-40B4-BE49-F238E27FC236}">
                <a16:creationId xmlns:a16="http://schemas.microsoft.com/office/drawing/2014/main" id="{39FF59DA-299E-DAEC-AB9D-3A23EE355699}"/>
              </a:ext>
            </a:extLst>
          </p:cNvPr>
          <p:cNvSpPr/>
          <p:nvPr/>
        </p:nvSpPr>
        <p:spPr>
          <a:xfrm>
            <a:off x="1331539" y="3191828"/>
            <a:ext cx="2260600" cy="2997201"/>
          </a:xfrm>
          <a:prstGeom prst="roundRect">
            <a:avLst>
              <a:gd name="adj" fmla="val 4605"/>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lumMod val="50000"/>
                  <a:lumOff val="50000"/>
                </a:prstClr>
              </a:solidFill>
              <a:effectLst/>
              <a:uLnTx/>
              <a:uFillTx/>
              <a:latin typeface="Aptos Display"/>
              <a:ea typeface="Cambria" panose="02040503050406030204" pitchFamily="18" charset="0"/>
              <a:cs typeface="Cascadia Mono" panose="020B0609020000020004" pitchFamily="49" charset="0"/>
            </a:endParaRPr>
          </a:p>
        </p:txBody>
      </p:sp>
      <p:cxnSp>
        <p:nvCxnSpPr>
          <p:cNvPr id="8" name="Düz Bağlayıcı 440">
            <a:extLst>
              <a:ext uri="{FF2B5EF4-FFF2-40B4-BE49-F238E27FC236}">
                <a16:creationId xmlns:a16="http://schemas.microsoft.com/office/drawing/2014/main" id="{F1EB0CF8-27C9-AA7D-43C6-F3B67E776545}"/>
              </a:ext>
            </a:extLst>
          </p:cNvPr>
          <p:cNvCxnSpPr>
            <a:cxnSpLocks/>
          </p:cNvCxnSpPr>
          <p:nvPr/>
        </p:nvCxnSpPr>
        <p:spPr>
          <a:xfrm flipH="1">
            <a:off x="1923366" y="3426242"/>
            <a:ext cx="3745" cy="2125263"/>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 name="Düz Bağlayıcı 440">
            <a:extLst>
              <a:ext uri="{FF2B5EF4-FFF2-40B4-BE49-F238E27FC236}">
                <a16:creationId xmlns:a16="http://schemas.microsoft.com/office/drawing/2014/main" id="{CE24C724-E757-EE10-7CE6-9E7A1015360C}"/>
              </a:ext>
            </a:extLst>
          </p:cNvPr>
          <p:cNvCxnSpPr>
            <a:cxnSpLocks/>
          </p:cNvCxnSpPr>
          <p:nvPr/>
        </p:nvCxnSpPr>
        <p:spPr>
          <a:xfrm>
            <a:off x="2523071" y="3823003"/>
            <a:ext cx="3359" cy="1728501"/>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0" name="Düz Bağlayıcı 440">
            <a:extLst>
              <a:ext uri="{FF2B5EF4-FFF2-40B4-BE49-F238E27FC236}">
                <a16:creationId xmlns:a16="http://schemas.microsoft.com/office/drawing/2014/main" id="{ED88DC49-6710-D6D2-D658-44EA1B7F7221}"/>
              </a:ext>
            </a:extLst>
          </p:cNvPr>
          <p:cNvCxnSpPr>
            <a:cxnSpLocks/>
          </p:cNvCxnSpPr>
          <p:nvPr/>
        </p:nvCxnSpPr>
        <p:spPr>
          <a:xfrm>
            <a:off x="3119032" y="3823003"/>
            <a:ext cx="10462" cy="1728501"/>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 name="Düz Bağlayıcı 440">
            <a:extLst>
              <a:ext uri="{FF2B5EF4-FFF2-40B4-BE49-F238E27FC236}">
                <a16:creationId xmlns:a16="http://schemas.microsoft.com/office/drawing/2014/main" id="{0DCF6616-E390-41BA-4318-E6D8FC6168F0}"/>
              </a:ext>
            </a:extLst>
          </p:cNvPr>
          <p:cNvCxnSpPr>
            <a:cxnSpLocks/>
          </p:cNvCxnSpPr>
          <p:nvPr/>
        </p:nvCxnSpPr>
        <p:spPr>
          <a:xfrm>
            <a:off x="1421130" y="4156964"/>
            <a:ext cx="2051999" cy="0"/>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4" name="Düz Bağlayıcı 440">
            <a:extLst>
              <a:ext uri="{FF2B5EF4-FFF2-40B4-BE49-F238E27FC236}">
                <a16:creationId xmlns:a16="http://schemas.microsoft.com/office/drawing/2014/main" id="{2B45900C-11D9-6E81-FA1E-91441AB9E8A1}"/>
              </a:ext>
            </a:extLst>
          </p:cNvPr>
          <p:cNvCxnSpPr>
            <a:cxnSpLocks/>
          </p:cNvCxnSpPr>
          <p:nvPr/>
        </p:nvCxnSpPr>
        <p:spPr>
          <a:xfrm>
            <a:off x="1927109" y="3326467"/>
            <a:ext cx="0" cy="396762"/>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5" name="Düz Bağlayıcı 440">
            <a:extLst>
              <a:ext uri="{FF2B5EF4-FFF2-40B4-BE49-F238E27FC236}">
                <a16:creationId xmlns:a16="http://schemas.microsoft.com/office/drawing/2014/main" id="{CC0871EB-4518-C76A-0DE5-7BB42434113E}"/>
              </a:ext>
            </a:extLst>
          </p:cNvPr>
          <p:cNvCxnSpPr>
            <a:cxnSpLocks/>
          </p:cNvCxnSpPr>
          <p:nvPr/>
        </p:nvCxnSpPr>
        <p:spPr>
          <a:xfrm>
            <a:off x="2523071" y="3326467"/>
            <a:ext cx="0" cy="396762"/>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Düz Bağlayıcı 440">
            <a:extLst>
              <a:ext uri="{FF2B5EF4-FFF2-40B4-BE49-F238E27FC236}">
                <a16:creationId xmlns:a16="http://schemas.microsoft.com/office/drawing/2014/main" id="{DF2CED00-231D-BEB1-242E-EB74DFC0F242}"/>
              </a:ext>
            </a:extLst>
          </p:cNvPr>
          <p:cNvCxnSpPr>
            <a:cxnSpLocks/>
          </p:cNvCxnSpPr>
          <p:nvPr/>
        </p:nvCxnSpPr>
        <p:spPr>
          <a:xfrm>
            <a:off x="3119032" y="3326467"/>
            <a:ext cx="0" cy="396762"/>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7" name="Düz Bağlayıcı 440">
            <a:extLst>
              <a:ext uri="{FF2B5EF4-FFF2-40B4-BE49-F238E27FC236}">
                <a16:creationId xmlns:a16="http://schemas.microsoft.com/office/drawing/2014/main" id="{AC15A5D9-FD5E-E816-DC79-C08EA7AD04FC}"/>
              </a:ext>
            </a:extLst>
          </p:cNvPr>
          <p:cNvCxnSpPr>
            <a:cxnSpLocks/>
          </p:cNvCxnSpPr>
          <p:nvPr/>
        </p:nvCxnSpPr>
        <p:spPr>
          <a:xfrm>
            <a:off x="1421130" y="3624623"/>
            <a:ext cx="2051999" cy="0"/>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 name="Düz Bağlayıcı 440">
            <a:extLst>
              <a:ext uri="{FF2B5EF4-FFF2-40B4-BE49-F238E27FC236}">
                <a16:creationId xmlns:a16="http://schemas.microsoft.com/office/drawing/2014/main" id="{FFB9590C-3301-D8DD-29BC-5C3BCA50E4A3}"/>
              </a:ext>
            </a:extLst>
          </p:cNvPr>
          <p:cNvCxnSpPr>
            <a:cxnSpLocks/>
          </p:cNvCxnSpPr>
          <p:nvPr/>
        </p:nvCxnSpPr>
        <p:spPr>
          <a:xfrm>
            <a:off x="3119032" y="3326467"/>
            <a:ext cx="0" cy="396762"/>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 name="Düz Bağlayıcı 440">
            <a:extLst>
              <a:ext uri="{FF2B5EF4-FFF2-40B4-BE49-F238E27FC236}">
                <a16:creationId xmlns:a16="http://schemas.microsoft.com/office/drawing/2014/main" id="{4B572C5B-0E4B-6418-0314-7445284B523C}"/>
              </a:ext>
            </a:extLst>
          </p:cNvPr>
          <p:cNvCxnSpPr>
            <a:cxnSpLocks/>
          </p:cNvCxnSpPr>
          <p:nvPr/>
        </p:nvCxnSpPr>
        <p:spPr>
          <a:xfrm>
            <a:off x="1421130" y="4689304"/>
            <a:ext cx="2051999" cy="0"/>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0AEF5602-0B8D-A098-FC6C-68F5CD637AFE}"/>
              </a:ext>
            </a:extLst>
          </p:cNvPr>
          <p:cNvSpPr/>
          <p:nvPr/>
        </p:nvSpPr>
        <p:spPr>
          <a:xfrm>
            <a:off x="1728860" y="4490922"/>
            <a:ext cx="396503" cy="396762"/>
          </a:xfrm>
          <a:prstGeom prst="ellipse">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Aptos Display"/>
              <a:ea typeface="Cambria" panose="02040503050406030204" pitchFamily="18" charset="0"/>
              <a:cs typeface="+mn-cs"/>
            </a:endParaRPr>
          </a:p>
        </p:txBody>
      </p:sp>
      <p:sp>
        <p:nvSpPr>
          <p:cNvPr id="22" name="Oval 21">
            <a:extLst>
              <a:ext uri="{FF2B5EF4-FFF2-40B4-BE49-F238E27FC236}">
                <a16:creationId xmlns:a16="http://schemas.microsoft.com/office/drawing/2014/main" id="{F36A86B6-608C-B5B8-4C18-A3E8E89EF948}"/>
              </a:ext>
            </a:extLst>
          </p:cNvPr>
          <p:cNvSpPr/>
          <p:nvPr/>
        </p:nvSpPr>
        <p:spPr>
          <a:xfrm>
            <a:off x="2324819" y="4490922"/>
            <a:ext cx="396503" cy="396762"/>
          </a:xfrm>
          <a:prstGeom prst="ellipse">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Aptos Display"/>
              <a:ea typeface="Cambria" panose="02040503050406030204" pitchFamily="18" charset="0"/>
              <a:cs typeface="+mn-cs"/>
            </a:endParaRPr>
          </a:p>
        </p:txBody>
      </p:sp>
      <p:sp>
        <p:nvSpPr>
          <p:cNvPr id="23" name="Oval 22">
            <a:extLst>
              <a:ext uri="{FF2B5EF4-FFF2-40B4-BE49-F238E27FC236}">
                <a16:creationId xmlns:a16="http://schemas.microsoft.com/office/drawing/2014/main" id="{4A0EE558-DA0B-0684-653C-C32094B4C35B}"/>
              </a:ext>
            </a:extLst>
          </p:cNvPr>
          <p:cNvSpPr/>
          <p:nvPr/>
        </p:nvSpPr>
        <p:spPr>
          <a:xfrm>
            <a:off x="2920780" y="4490922"/>
            <a:ext cx="396503" cy="396762"/>
          </a:xfrm>
          <a:prstGeom prst="ellipse">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Aptos Display"/>
              <a:ea typeface="Cambria" panose="02040503050406030204" pitchFamily="18" charset="0"/>
              <a:cs typeface="+mn-cs"/>
            </a:endParaRPr>
          </a:p>
        </p:txBody>
      </p:sp>
      <p:cxnSp>
        <p:nvCxnSpPr>
          <p:cNvPr id="24" name="Düz Bağlayıcı 440">
            <a:extLst>
              <a:ext uri="{FF2B5EF4-FFF2-40B4-BE49-F238E27FC236}">
                <a16:creationId xmlns:a16="http://schemas.microsoft.com/office/drawing/2014/main" id="{1387AADE-B393-9B81-47F4-2F6143672B29}"/>
              </a:ext>
            </a:extLst>
          </p:cNvPr>
          <p:cNvCxnSpPr>
            <a:cxnSpLocks/>
          </p:cNvCxnSpPr>
          <p:nvPr/>
        </p:nvCxnSpPr>
        <p:spPr>
          <a:xfrm>
            <a:off x="1421130" y="5221643"/>
            <a:ext cx="2051999" cy="0"/>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5CB80717-BCB6-D365-363F-2FFFA159C5A9}"/>
              </a:ext>
            </a:extLst>
          </p:cNvPr>
          <p:cNvSpPr/>
          <p:nvPr/>
        </p:nvSpPr>
        <p:spPr>
          <a:xfrm>
            <a:off x="1728860" y="5023261"/>
            <a:ext cx="396503" cy="396762"/>
          </a:xfrm>
          <a:prstGeom prst="ellipse">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d</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26" name="Oval 25">
            <a:extLst>
              <a:ext uri="{FF2B5EF4-FFF2-40B4-BE49-F238E27FC236}">
                <a16:creationId xmlns:a16="http://schemas.microsoft.com/office/drawing/2014/main" id="{6692530E-D58C-A26D-6804-81692AC47AA6}"/>
              </a:ext>
            </a:extLst>
          </p:cNvPr>
          <p:cNvSpPr/>
          <p:nvPr/>
        </p:nvSpPr>
        <p:spPr>
          <a:xfrm>
            <a:off x="2324819" y="5023261"/>
            <a:ext cx="396503" cy="396762"/>
          </a:xfrm>
          <a:prstGeom prst="ellipse">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27" name="Oval 26">
            <a:extLst>
              <a:ext uri="{FF2B5EF4-FFF2-40B4-BE49-F238E27FC236}">
                <a16:creationId xmlns:a16="http://schemas.microsoft.com/office/drawing/2014/main" id="{4E8BF970-1717-60F9-FD28-7521B95793C0}"/>
              </a:ext>
            </a:extLst>
          </p:cNvPr>
          <p:cNvSpPr/>
          <p:nvPr/>
        </p:nvSpPr>
        <p:spPr>
          <a:xfrm>
            <a:off x="2920780" y="5023261"/>
            <a:ext cx="396503" cy="396762"/>
          </a:xfrm>
          <a:prstGeom prst="ellipse">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t</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cxnSp>
        <p:nvCxnSpPr>
          <p:cNvPr id="29" name="Straight Connector 267">
            <a:extLst>
              <a:ext uri="{FF2B5EF4-FFF2-40B4-BE49-F238E27FC236}">
                <a16:creationId xmlns:a16="http://schemas.microsoft.com/office/drawing/2014/main" id="{29ACA168-58F7-9EE1-167D-CF4309D84D3B}"/>
              </a:ext>
            </a:extLst>
          </p:cNvPr>
          <p:cNvCxnSpPr>
            <a:cxnSpLocks/>
          </p:cNvCxnSpPr>
          <p:nvPr/>
        </p:nvCxnSpPr>
        <p:spPr>
          <a:xfrm>
            <a:off x="1927110" y="3269300"/>
            <a:ext cx="0" cy="2272542"/>
          </a:xfrm>
          <a:prstGeom prst="line">
            <a:avLst/>
          </a:prstGeom>
          <a:solidFill>
            <a:sysClr val="window" lastClr="FFFFFF">
              <a:lumMod val="85000"/>
            </a:sysClr>
          </a:solidFill>
          <a:ln w="76200" cap="flat" cmpd="sng" algn="ctr">
            <a:solidFill>
              <a:schemeClr val="accent2"/>
            </a:solidFill>
            <a:prstDash val="solid"/>
            <a:miter lim="800000"/>
            <a:headEnd type="none" w="med" len="med"/>
            <a:tailEnd type="none" w="med" len="med"/>
          </a:ln>
          <a:effectLst/>
        </p:spPr>
      </p:cxnSp>
      <p:cxnSp>
        <p:nvCxnSpPr>
          <p:cNvPr id="30" name="Straight Connector 268">
            <a:extLst>
              <a:ext uri="{FF2B5EF4-FFF2-40B4-BE49-F238E27FC236}">
                <a16:creationId xmlns:a16="http://schemas.microsoft.com/office/drawing/2014/main" id="{6FCEA31F-E3E7-502C-937B-5FAB11D9AC17}"/>
              </a:ext>
            </a:extLst>
          </p:cNvPr>
          <p:cNvCxnSpPr>
            <a:cxnSpLocks/>
          </p:cNvCxnSpPr>
          <p:nvPr/>
        </p:nvCxnSpPr>
        <p:spPr>
          <a:xfrm>
            <a:off x="2527180" y="3269300"/>
            <a:ext cx="0" cy="2272542"/>
          </a:xfrm>
          <a:prstGeom prst="line">
            <a:avLst/>
          </a:prstGeom>
          <a:solidFill>
            <a:sysClr val="window" lastClr="FFFFFF">
              <a:lumMod val="85000"/>
            </a:sysClr>
          </a:solidFill>
          <a:ln w="76200" cap="flat" cmpd="sng" algn="ctr">
            <a:solidFill>
              <a:schemeClr val="accent2"/>
            </a:solidFill>
            <a:prstDash val="solid"/>
            <a:miter lim="800000"/>
            <a:headEnd type="none" w="med" len="med"/>
            <a:tailEnd type="none" w="med" len="med"/>
          </a:ln>
          <a:effectLst/>
        </p:spPr>
      </p:cxnSp>
      <p:cxnSp>
        <p:nvCxnSpPr>
          <p:cNvPr id="31" name="Straight Connector 269">
            <a:extLst>
              <a:ext uri="{FF2B5EF4-FFF2-40B4-BE49-F238E27FC236}">
                <a16:creationId xmlns:a16="http://schemas.microsoft.com/office/drawing/2014/main" id="{0A5B809F-380F-B494-116C-05C9D296177F}"/>
              </a:ext>
            </a:extLst>
          </p:cNvPr>
          <p:cNvCxnSpPr>
            <a:cxnSpLocks/>
          </p:cNvCxnSpPr>
          <p:nvPr/>
        </p:nvCxnSpPr>
        <p:spPr>
          <a:xfrm>
            <a:off x="3133238" y="3269300"/>
            <a:ext cx="0" cy="2272542"/>
          </a:xfrm>
          <a:prstGeom prst="line">
            <a:avLst/>
          </a:prstGeom>
          <a:solidFill>
            <a:sysClr val="window" lastClr="FFFFFF">
              <a:lumMod val="85000"/>
            </a:sysClr>
          </a:solidFill>
          <a:ln w="76200" cap="flat" cmpd="sng" algn="ctr">
            <a:solidFill>
              <a:schemeClr val="accent2"/>
            </a:solidFill>
            <a:prstDash val="solid"/>
            <a:miter lim="800000"/>
            <a:headEnd type="none" w="med" len="med"/>
            <a:tailEnd type="none" w="med" len="med"/>
          </a:ln>
          <a:effectLst/>
        </p:spPr>
      </p:cxnSp>
      <p:sp>
        <p:nvSpPr>
          <p:cNvPr id="33" name="Dikdörtgen 256">
            <a:extLst>
              <a:ext uri="{FF2B5EF4-FFF2-40B4-BE49-F238E27FC236}">
                <a16:creationId xmlns:a16="http://schemas.microsoft.com/office/drawing/2014/main" id="{2770302F-441A-64C3-16A7-E3039261BDF5}"/>
              </a:ext>
            </a:extLst>
          </p:cNvPr>
          <p:cNvSpPr/>
          <p:nvPr/>
        </p:nvSpPr>
        <p:spPr>
          <a:xfrm>
            <a:off x="2331924" y="5559171"/>
            <a:ext cx="358739" cy="512232"/>
          </a:xfrm>
          <a:prstGeom prst="roundRect">
            <a:avLst/>
          </a:prstGeom>
          <a:solidFill>
            <a:schemeClr val="accent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Cascadia Mono" panose="020B0609020000020004" pitchFamily="49" charset="0"/>
              </a:rPr>
              <a:t>r</a:t>
            </a:r>
          </a:p>
        </p:txBody>
      </p:sp>
      <p:sp>
        <p:nvSpPr>
          <p:cNvPr id="34" name="Dikdörtgen 256">
            <a:extLst>
              <a:ext uri="{FF2B5EF4-FFF2-40B4-BE49-F238E27FC236}">
                <a16:creationId xmlns:a16="http://schemas.microsoft.com/office/drawing/2014/main" id="{E9B474A9-B553-1B68-C211-5755FB5418F7}"/>
              </a:ext>
            </a:extLst>
          </p:cNvPr>
          <p:cNvSpPr/>
          <p:nvPr/>
        </p:nvSpPr>
        <p:spPr>
          <a:xfrm>
            <a:off x="2935388" y="5555600"/>
            <a:ext cx="358739" cy="512232"/>
          </a:xfrm>
          <a:prstGeom prst="roundRect">
            <a:avLst/>
          </a:prstGeom>
          <a:solidFill>
            <a:schemeClr val="accent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Cascadia Mono" panose="020B0609020000020004" pitchFamily="49" charset="0"/>
              </a:rPr>
              <a:t>c</a:t>
            </a:r>
          </a:p>
        </p:txBody>
      </p:sp>
      <p:sp>
        <p:nvSpPr>
          <p:cNvPr id="35" name="Dikdörtgen 256">
            <a:extLst>
              <a:ext uri="{FF2B5EF4-FFF2-40B4-BE49-F238E27FC236}">
                <a16:creationId xmlns:a16="http://schemas.microsoft.com/office/drawing/2014/main" id="{BD979A71-F932-1016-19AC-A7E6561D5DBB}"/>
              </a:ext>
            </a:extLst>
          </p:cNvPr>
          <p:cNvSpPr/>
          <p:nvPr/>
        </p:nvSpPr>
        <p:spPr>
          <a:xfrm>
            <a:off x="1728860" y="5559171"/>
            <a:ext cx="358739" cy="512232"/>
          </a:xfrm>
          <a:prstGeom prst="roundRect">
            <a:avLst/>
          </a:prstGeom>
          <a:solidFill>
            <a:schemeClr val="accent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Cascadia Mono" panose="020B0609020000020004" pitchFamily="49" charset="0"/>
              </a:rPr>
              <a:t>s</a:t>
            </a:r>
          </a:p>
        </p:txBody>
      </p:sp>
      <p:sp>
        <p:nvSpPr>
          <p:cNvPr id="36" name="Dikdörtgen 256">
            <a:extLst>
              <a:ext uri="{FF2B5EF4-FFF2-40B4-BE49-F238E27FC236}">
                <a16:creationId xmlns:a16="http://schemas.microsoft.com/office/drawing/2014/main" id="{C6527870-0E73-470B-4331-A64640197741}"/>
              </a:ext>
            </a:extLst>
          </p:cNvPr>
          <p:cNvSpPr/>
          <p:nvPr/>
        </p:nvSpPr>
        <p:spPr>
          <a:xfrm>
            <a:off x="2347062" y="5551505"/>
            <a:ext cx="358739" cy="518108"/>
          </a:xfrm>
          <a:prstGeom prst="round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Cambria" panose="02040503050406030204" pitchFamily="18" charset="0"/>
              <a:cs typeface="Cascadia Mono" panose="020B0609020000020004" pitchFamily="49" charset="0"/>
            </a:endParaRPr>
          </a:p>
        </p:txBody>
      </p:sp>
      <p:sp>
        <p:nvSpPr>
          <p:cNvPr id="50" name="Dikdörtgen 256">
            <a:extLst>
              <a:ext uri="{FF2B5EF4-FFF2-40B4-BE49-F238E27FC236}">
                <a16:creationId xmlns:a16="http://schemas.microsoft.com/office/drawing/2014/main" id="{84745546-B9B0-DA51-611E-907070914FA0}"/>
              </a:ext>
            </a:extLst>
          </p:cNvPr>
          <p:cNvSpPr/>
          <p:nvPr/>
        </p:nvSpPr>
        <p:spPr>
          <a:xfrm>
            <a:off x="2950126" y="5551505"/>
            <a:ext cx="358739" cy="518108"/>
          </a:xfrm>
          <a:prstGeom prst="round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Cambria" panose="02040503050406030204" pitchFamily="18" charset="0"/>
              <a:cs typeface="Cascadia Mono" panose="020B0609020000020004" pitchFamily="49" charset="0"/>
            </a:endParaRPr>
          </a:p>
        </p:txBody>
      </p:sp>
      <p:sp>
        <p:nvSpPr>
          <p:cNvPr id="51" name="Dikdörtgen 256">
            <a:extLst>
              <a:ext uri="{FF2B5EF4-FFF2-40B4-BE49-F238E27FC236}">
                <a16:creationId xmlns:a16="http://schemas.microsoft.com/office/drawing/2014/main" id="{1DFA44B3-9DF6-FC77-87D1-A45B48A04F33}"/>
              </a:ext>
            </a:extLst>
          </p:cNvPr>
          <p:cNvSpPr/>
          <p:nvPr/>
        </p:nvSpPr>
        <p:spPr>
          <a:xfrm>
            <a:off x="1743998" y="5551505"/>
            <a:ext cx="358739" cy="518108"/>
          </a:xfrm>
          <a:prstGeom prst="round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Cambria" panose="02040503050406030204" pitchFamily="18" charset="0"/>
              <a:cs typeface="Cascadia Mono" panose="020B0609020000020004" pitchFamily="49" charset="0"/>
            </a:endParaRPr>
          </a:p>
        </p:txBody>
      </p:sp>
      <p:sp>
        <p:nvSpPr>
          <p:cNvPr id="12" name="Content Placeholder 2">
            <a:extLst>
              <a:ext uri="{FF2B5EF4-FFF2-40B4-BE49-F238E27FC236}">
                <a16:creationId xmlns:a16="http://schemas.microsoft.com/office/drawing/2014/main" id="{50BD7684-23B2-CA11-13CF-86EA3E379C72}"/>
              </a:ext>
            </a:extLst>
          </p:cNvPr>
          <p:cNvSpPr txBox="1">
            <a:spLocks/>
          </p:cNvSpPr>
          <p:nvPr/>
        </p:nvSpPr>
        <p:spPr>
          <a:xfrm>
            <a:off x="611188" y="1041200"/>
            <a:ext cx="7989716" cy="1279756"/>
          </a:xfrm>
          <a:prstGeom prst="roundRect">
            <a:avLst>
              <a:gd name="adj" fmla="val 7998"/>
            </a:avLst>
          </a:prstGeom>
          <a:solidFill>
            <a:schemeClr val="accent1">
              <a:lumMod val="20000"/>
              <a:lumOff val="80000"/>
            </a:schemeClr>
          </a:solidFill>
          <a:ln w="38100">
            <a:solidFill>
              <a:schemeClr val="accent1">
                <a:lumMod val="75000"/>
              </a:schemeClr>
            </a:solid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Aptos Display"/>
                <a:ea typeface="+mn-ea"/>
                <a:cs typeface="+mn-cs"/>
              </a:rPr>
              <a:t>Simultaneously activate many rows to </a:t>
            </a:r>
            <a:br>
              <a:rPr kumimoji="0" lang="en-US" sz="2800" b="0" i="0" u="none" strike="noStrike" kern="1200" cap="none" spc="0" normalizeH="0" baseline="0" noProof="0" dirty="0">
                <a:ln>
                  <a:noFill/>
                </a:ln>
                <a:solidFill>
                  <a:prstClr val="black"/>
                </a:solidFill>
                <a:effectLst/>
                <a:uLnTx/>
                <a:uFillTx/>
                <a:latin typeface="Aptos Display"/>
                <a:ea typeface="+mn-ea"/>
                <a:cs typeface="+mn-cs"/>
              </a:rPr>
            </a:br>
            <a:r>
              <a:rPr kumimoji="0" lang="en-US" sz="2800" b="0" i="0" u="none" strike="noStrike" kern="1200" cap="none" spc="0" normalizeH="0" baseline="0" noProof="0" dirty="0">
                <a:ln>
                  <a:noFill/>
                </a:ln>
                <a:solidFill>
                  <a:prstClr val="black"/>
                </a:solidFill>
                <a:effectLst/>
                <a:uLnTx/>
                <a:uFillTx/>
                <a:latin typeface="Aptos Display"/>
                <a:ea typeface="+mn-ea"/>
                <a:cs typeface="+mn-cs"/>
              </a:rPr>
              <a:t>copy </a:t>
            </a:r>
            <a:r>
              <a:rPr kumimoji="0" lang="en-US" sz="2800" b="1" i="0" u="none" strike="noStrike" kern="1200" cap="none" spc="0" normalizeH="0" baseline="0" noProof="0" dirty="0">
                <a:ln>
                  <a:noFill/>
                </a:ln>
                <a:solidFill>
                  <a:srgbClr val="F07F09">
                    <a:lumMod val="75000"/>
                  </a:srgbClr>
                </a:solidFill>
                <a:effectLst/>
                <a:uLnTx/>
                <a:uFillTx/>
                <a:latin typeface="Aptos Display"/>
                <a:ea typeface="+mn-ea"/>
                <a:cs typeface="+mn-cs"/>
              </a:rPr>
              <a:t>one row’s content </a:t>
            </a:r>
            <a:r>
              <a:rPr kumimoji="0" lang="en-US" sz="2800" b="0" i="0" u="none" strike="noStrike" kern="1200" cap="none" spc="0" normalizeH="0" baseline="0" noProof="0" dirty="0">
                <a:ln>
                  <a:noFill/>
                </a:ln>
                <a:solidFill>
                  <a:prstClr val="black"/>
                </a:solidFill>
                <a:effectLst/>
                <a:uLnTx/>
                <a:uFillTx/>
                <a:latin typeface="Aptos Display"/>
                <a:ea typeface="+mn-ea"/>
                <a:cs typeface="+mn-cs"/>
              </a:rPr>
              <a:t>to </a:t>
            </a:r>
            <a:r>
              <a:rPr kumimoji="0" lang="en-US" sz="2800" b="1" i="0" u="none" strike="noStrike" kern="1200" cap="none" spc="0" normalizeH="0" baseline="0" noProof="0" dirty="0">
                <a:ln>
                  <a:noFill/>
                </a:ln>
                <a:solidFill>
                  <a:srgbClr val="F07F09">
                    <a:lumMod val="75000"/>
                  </a:srgbClr>
                </a:solidFill>
                <a:effectLst/>
                <a:uLnTx/>
                <a:uFillTx/>
                <a:latin typeface="Aptos Display"/>
                <a:ea typeface="+mn-ea"/>
                <a:cs typeface="+mn-cs"/>
              </a:rPr>
              <a:t>multiple destination rows </a:t>
            </a:r>
            <a:endParaRPr kumimoji="0" lang="en-US" sz="2800" b="0" i="0" u="none" strike="noStrike" kern="1200" cap="none" spc="0" normalizeH="0" baseline="0" noProof="0" dirty="0">
              <a:ln>
                <a:noFill/>
              </a:ln>
              <a:solidFill>
                <a:prstClr val="black"/>
              </a:solidFill>
              <a:effectLst/>
              <a:uLnTx/>
              <a:uFillTx/>
              <a:latin typeface="Aptos Display"/>
              <a:ea typeface="+mn-ea"/>
              <a:cs typeface="+mn-cs"/>
            </a:endParaRPr>
          </a:p>
        </p:txBody>
      </p:sp>
      <p:cxnSp>
        <p:nvCxnSpPr>
          <p:cNvPr id="37" name="Düz Bağlayıcı 440">
            <a:extLst>
              <a:ext uri="{FF2B5EF4-FFF2-40B4-BE49-F238E27FC236}">
                <a16:creationId xmlns:a16="http://schemas.microsoft.com/office/drawing/2014/main" id="{02F590CF-E41A-7010-F6FD-9BF42487427A}"/>
              </a:ext>
            </a:extLst>
          </p:cNvPr>
          <p:cNvCxnSpPr>
            <a:cxnSpLocks/>
          </p:cNvCxnSpPr>
          <p:nvPr/>
        </p:nvCxnSpPr>
        <p:spPr>
          <a:xfrm>
            <a:off x="1421130" y="3626854"/>
            <a:ext cx="2051999" cy="0"/>
          </a:xfrm>
          <a:prstGeom prst="line">
            <a:avLst/>
          </a:prstGeom>
          <a:ln w="76200" cap="rnd">
            <a:solidFill>
              <a:schemeClr val="accent3"/>
            </a:solidFill>
            <a:prstDash val="solid"/>
          </a:ln>
        </p:spPr>
        <p:style>
          <a:lnRef idx="1">
            <a:schemeClr val="accent1"/>
          </a:lnRef>
          <a:fillRef idx="0">
            <a:schemeClr val="accent1"/>
          </a:fillRef>
          <a:effectRef idx="0">
            <a:schemeClr val="accent1"/>
          </a:effectRef>
          <a:fontRef idx="minor">
            <a:schemeClr val="tx1"/>
          </a:fontRef>
        </p:style>
      </p:cxnSp>
      <p:sp>
        <p:nvSpPr>
          <p:cNvPr id="39" name="Oval 38">
            <a:extLst>
              <a:ext uri="{FF2B5EF4-FFF2-40B4-BE49-F238E27FC236}">
                <a16:creationId xmlns:a16="http://schemas.microsoft.com/office/drawing/2014/main" id="{2D73144C-E59F-E70D-A2B0-1A45A45B945C}"/>
              </a:ext>
            </a:extLst>
          </p:cNvPr>
          <p:cNvSpPr/>
          <p:nvPr/>
        </p:nvSpPr>
        <p:spPr>
          <a:xfrm>
            <a:off x="1728860" y="3426242"/>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d</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40" name="Oval 39">
            <a:extLst>
              <a:ext uri="{FF2B5EF4-FFF2-40B4-BE49-F238E27FC236}">
                <a16:creationId xmlns:a16="http://schemas.microsoft.com/office/drawing/2014/main" id="{89C43787-3061-DEAF-EF6F-BECE4E8484FE}"/>
              </a:ext>
            </a:extLst>
          </p:cNvPr>
          <p:cNvSpPr/>
          <p:nvPr/>
        </p:nvSpPr>
        <p:spPr>
          <a:xfrm>
            <a:off x="2324819" y="3426242"/>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41" name="Oval 40">
            <a:extLst>
              <a:ext uri="{FF2B5EF4-FFF2-40B4-BE49-F238E27FC236}">
                <a16:creationId xmlns:a16="http://schemas.microsoft.com/office/drawing/2014/main" id="{86B420A3-3481-7014-5CB9-461B9C77BC7A}"/>
              </a:ext>
            </a:extLst>
          </p:cNvPr>
          <p:cNvSpPr/>
          <p:nvPr/>
        </p:nvSpPr>
        <p:spPr>
          <a:xfrm>
            <a:off x="2920780" y="3426242"/>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t</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cxnSp>
        <p:nvCxnSpPr>
          <p:cNvPr id="42" name="Düz Bağlayıcı 440">
            <a:extLst>
              <a:ext uri="{FF2B5EF4-FFF2-40B4-BE49-F238E27FC236}">
                <a16:creationId xmlns:a16="http://schemas.microsoft.com/office/drawing/2014/main" id="{CB08611F-8BBD-9367-9A02-224DF94E0942}"/>
              </a:ext>
            </a:extLst>
          </p:cNvPr>
          <p:cNvCxnSpPr>
            <a:cxnSpLocks/>
          </p:cNvCxnSpPr>
          <p:nvPr/>
        </p:nvCxnSpPr>
        <p:spPr>
          <a:xfrm>
            <a:off x="1421129" y="4144263"/>
            <a:ext cx="2051999" cy="0"/>
          </a:xfrm>
          <a:prstGeom prst="line">
            <a:avLst/>
          </a:prstGeom>
          <a:ln w="76200" cap="rnd">
            <a:solidFill>
              <a:schemeClr val="accent3"/>
            </a:solidFill>
            <a:prstDash val="solid"/>
          </a:ln>
        </p:spPr>
        <p:style>
          <a:lnRef idx="1">
            <a:schemeClr val="accent1"/>
          </a:lnRef>
          <a:fillRef idx="0">
            <a:schemeClr val="accent1"/>
          </a:fillRef>
          <a:effectRef idx="0">
            <a:schemeClr val="accent1"/>
          </a:effectRef>
          <a:fontRef idx="minor">
            <a:schemeClr val="tx1"/>
          </a:fontRef>
        </p:style>
      </p:cxnSp>
      <p:sp>
        <p:nvSpPr>
          <p:cNvPr id="43" name="Oval 42">
            <a:extLst>
              <a:ext uri="{FF2B5EF4-FFF2-40B4-BE49-F238E27FC236}">
                <a16:creationId xmlns:a16="http://schemas.microsoft.com/office/drawing/2014/main" id="{AA37C265-D1FC-9874-B940-872F28EE95A7}"/>
              </a:ext>
            </a:extLst>
          </p:cNvPr>
          <p:cNvSpPr/>
          <p:nvPr/>
        </p:nvSpPr>
        <p:spPr>
          <a:xfrm>
            <a:off x="1728860" y="3958582"/>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44" name="Oval 43">
            <a:extLst>
              <a:ext uri="{FF2B5EF4-FFF2-40B4-BE49-F238E27FC236}">
                <a16:creationId xmlns:a16="http://schemas.microsoft.com/office/drawing/2014/main" id="{F7EDE38A-EEC5-FD26-874D-C3B69569791B}"/>
              </a:ext>
            </a:extLst>
          </p:cNvPr>
          <p:cNvSpPr/>
          <p:nvPr/>
        </p:nvSpPr>
        <p:spPr>
          <a:xfrm>
            <a:off x="2324819" y="3958582"/>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r</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45" name="Oval 44">
            <a:extLst>
              <a:ext uri="{FF2B5EF4-FFF2-40B4-BE49-F238E27FC236}">
                <a16:creationId xmlns:a16="http://schemas.microsoft.com/office/drawing/2014/main" id="{6CD06447-4F38-C428-823D-2A6B8B529C18}"/>
              </a:ext>
            </a:extLst>
          </p:cNvPr>
          <p:cNvSpPr/>
          <p:nvPr/>
        </p:nvSpPr>
        <p:spPr>
          <a:xfrm>
            <a:off x="2920780" y="3958582"/>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c</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46" name="Rounded Rectangle 73">
            <a:extLst>
              <a:ext uri="{FF2B5EF4-FFF2-40B4-BE49-F238E27FC236}">
                <a16:creationId xmlns:a16="http://schemas.microsoft.com/office/drawing/2014/main" id="{92DD2CB3-9E82-E0DB-5C97-5053B28B43E0}"/>
              </a:ext>
            </a:extLst>
          </p:cNvPr>
          <p:cNvSpPr/>
          <p:nvPr/>
        </p:nvSpPr>
        <p:spPr>
          <a:xfrm>
            <a:off x="1331539" y="2458857"/>
            <a:ext cx="2260600" cy="590066"/>
          </a:xfrm>
          <a:prstGeom prst="roundRect">
            <a:avLst/>
          </a:prstGeom>
          <a:noFill/>
          <a:ln>
            <a:noFill/>
          </a:ln>
        </p:spPr>
        <p:style>
          <a:lnRef idx="2">
            <a:schemeClr val="dk1"/>
          </a:lnRef>
          <a:fillRef idx="1">
            <a:schemeClr val="lt1"/>
          </a:fillRef>
          <a:effectRef idx="0">
            <a:schemeClr val="dk1"/>
          </a:effectRef>
          <a:fontRef idx="minor">
            <a:schemeClr val="dk1"/>
          </a:fontRef>
        </p:style>
        <p:txBody>
          <a:bodyPr lIns="2743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err="1">
                <a:ln>
                  <a:noFill/>
                </a:ln>
                <a:solidFill>
                  <a:prstClr val="black"/>
                </a:solidFill>
                <a:effectLst/>
                <a:uLnTx/>
                <a:uFillTx/>
                <a:latin typeface="Aptos Display"/>
                <a:ea typeface="+mn-ea"/>
                <a:cs typeface="+mn-cs"/>
              </a:rPr>
              <a:t>RowClone</a:t>
            </a:r>
            <a:endParaRPr kumimoji="0" lang="en-US" sz="2500" b="1" i="0" u="none" strike="noStrike" kern="1200" cap="none" spc="0" normalizeH="0" baseline="0" noProof="0" dirty="0">
              <a:ln>
                <a:noFill/>
              </a:ln>
              <a:solidFill>
                <a:prstClr val="black"/>
              </a:solidFill>
              <a:effectLst/>
              <a:uLnTx/>
              <a:uFillTx/>
              <a:latin typeface="Aptos Display"/>
              <a:ea typeface="+mn-ea"/>
              <a:cs typeface="+mn-cs"/>
            </a:endParaRPr>
          </a:p>
        </p:txBody>
      </p:sp>
      <p:cxnSp>
        <p:nvCxnSpPr>
          <p:cNvPr id="47" name="Curved Connector 64">
            <a:extLst>
              <a:ext uri="{FF2B5EF4-FFF2-40B4-BE49-F238E27FC236}">
                <a16:creationId xmlns:a16="http://schemas.microsoft.com/office/drawing/2014/main" id="{EE22A4ED-67F6-CCA7-5202-AB3012419D00}"/>
              </a:ext>
            </a:extLst>
          </p:cNvPr>
          <p:cNvCxnSpPr>
            <a:cxnSpLocks/>
          </p:cNvCxnSpPr>
          <p:nvPr/>
        </p:nvCxnSpPr>
        <p:spPr>
          <a:xfrm flipV="1">
            <a:off x="3308865" y="3624623"/>
            <a:ext cx="8418" cy="2185936"/>
          </a:xfrm>
          <a:prstGeom prst="curvedConnector3">
            <a:avLst>
              <a:gd name="adj1" fmla="val 7017106"/>
            </a:avLst>
          </a:prstGeom>
          <a:ln w="57150">
            <a:solidFill>
              <a:schemeClr val="accent2"/>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48" name="Curved Connector 64">
            <a:extLst>
              <a:ext uri="{FF2B5EF4-FFF2-40B4-BE49-F238E27FC236}">
                <a16:creationId xmlns:a16="http://schemas.microsoft.com/office/drawing/2014/main" id="{FF935F64-B9DB-39A0-812F-38168F2E2BAF}"/>
              </a:ext>
            </a:extLst>
          </p:cNvPr>
          <p:cNvCxnSpPr>
            <a:cxnSpLocks/>
          </p:cNvCxnSpPr>
          <p:nvPr/>
        </p:nvCxnSpPr>
        <p:spPr>
          <a:xfrm rot="10800000" flipH="1" flipV="1">
            <a:off x="1728860" y="4156963"/>
            <a:ext cx="15138" cy="1653596"/>
          </a:xfrm>
          <a:prstGeom prst="curvedConnector3">
            <a:avLst>
              <a:gd name="adj1" fmla="val -4156745"/>
            </a:avLst>
          </a:prstGeom>
          <a:ln w="57150">
            <a:solidFill>
              <a:schemeClr val="accent2"/>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grpSp>
        <p:nvGrpSpPr>
          <p:cNvPr id="32" name="Group 31">
            <a:extLst>
              <a:ext uri="{FF2B5EF4-FFF2-40B4-BE49-F238E27FC236}">
                <a16:creationId xmlns:a16="http://schemas.microsoft.com/office/drawing/2014/main" id="{1F7B1C1F-B3BA-AA57-601D-3EB768554418}"/>
              </a:ext>
            </a:extLst>
          </p:cNvPr>
          <p:cNvGrpSpPr/>
          <p:nvPr/>
        </p:nvGrpSpPr>
        <p:grpSpPr>
          <a:xfrm>
            <a:off x="1726104" y="3423129"/>
            <a:ext cx="1588423" cy="396762"/>
            <a:chOff x="1579377" y="3168676"/>
            <a:chExt cx="1588423" cy="396762"/>
          </a:xfrm>
        </p:grpSpPr>
        <p:sp>
          <p:nvSpPr>
            <p:cNvPr id="13" name="Oval 12">
              <a:extLst>
                <a:ext uri="{FF2B5EF4-FFF2-40B4-BE49-F238E27FC236}">
                  <a16:creationId xmlns:a16="http://schemas.microsoft.com/office/drawing/2014/main" id="{4FC38743-940C-ED2E-2B1B-3BF12326E05F}"/>
                </a:ext>
              </a:extLst>
            </p:cNvPr>
            <p:cNvSpPr/>
            <p:nvPr/>
          </p:nvSpPr>
          <p:spPr>
            <a:xfrm>
              <a:off x="1579377"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8" name="Oval 17">
              <a:extLst>
                <a:ext uri="{FF2B5EF4-FFF2-40B4-BE49-F238E27FC236}">
                  <a16:creationId xmlns:a16="http://schemas.microsoft.com/office/drawing/2014/main" id="{59DCA462-0530-9A13-7816-ED0787CC83BD}"/>
                </a:ext>
              </a:extLst>
            </p:cNvPr>
            <p:cNvSpPr/>
            <p:nvPr/>
          </p:nvSpPr>
          <p:spPr>
            <a:xfrm>
              <a:off x="2175336"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r</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28" name="Oval 27">
              <a:extLst>
                <a:ext uri="{FF2B5EF4-FFF2-40B4-BE49-F238E27FC236}">
                  <a16:creationId xmlns:a16="http://schemas.microsoft.com/office/drawing/2014/main" id="{F7CBCCC9-468D-AB5F-FA8F-471CE5BF7F22}"/>
                </a:ext>
              </a:extLst>
            </p:cNvPr>
            <p:cNvSpPr/>
            <p:nvPr/>
          </p:nvSpPr>
          <p:spPr>
            <a:xfrm>
              <a:off x="2771297"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c</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grpSp>
      <p:grpSp>
        <p:nvGrpSpPr>
          <p:cNvPr id="103" name="Group 102">
            <a:extLst>
              <a:ext uri="{FF2B5EF4-FFF2-40B4-BE49-F238E27FC236}">
                <a16:creationId xmlns:a16="http://schemas.microsoft.com/office/drawing/2014/main" id="{E5532C55-F351-3867-617B-01A728E3D0C0}"/>
              </a:ext>
            </a:extLst>
          </p:cNvPr>
          <p:cNvGrpSpPr/>
          <p:nvPr/>
        </p:nvGrpSpPr>
        <p:grpSpPr>
          <a:xfrm>
            <a:off x="5276306" y="3190703"/>
            <a:ext cx="2260600" cy="2997201"/>
            <a:chOff x="5276306" y="3190703"/>
            <a:chExt cx="2260600" cy="2997201"/>
          </a:xfrm>
        </p:grpSpPr>
        <p:sp>
          <p:nvSpPr>
            <p:cNvPr id="87" name="Dikdörtgen 251">
              <a:extLst>
                <a:ext uri="{FF2B5EF4-FFF2-40B4-BE49-F238E27FC236}">
                  <a16:creationId xmlns:a16="http://schemas.microsoft.com/office/drawing/2014/main" id="{BBDA72CF-7C81-4024-5613-BE1D2450C09E}"/>
                </a:ext>
              </a:extLst>
            </p:cNvPr>
            <p:cNvSpPr/>
            <p:nvPr/>
          </p:nvSpPr>
          <p:spPr>
            <a:xfrm>
              <a:off x="5276306" y="3190703"/>
              <a:ext cx="2260600" cy="2997201"/>
            </a:xfrm>
            <a:prstGeom prst="roundRect">
              <a:avLst>
                <a:gd name="adj" fmla="val 4605"/>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lumMod val="50000"/>
                    <a:lumOff val="50000"/>
                  </a:prstClr>
                </a:solidFill>
                <a:effectLst/>
                <a:uLnTx/>
                <a:uFillTx/>
                <a:latin typeface="Aptos Display"/>
                <a:ea typeface="Cambria" panose="02040503050406030204" pitchFamily="18" charset="0"/>
                <a:cs typeface="Cascadia Mono" panose="020B0609020000020004" pitchFamily="49" charset="0"/>
              </a:endParaRPr>
            </a:p>
          </p:txBody>
        </p:sp>
        <p:cxnSp>
          <p:nvCxnSpPr>
            <p:cNvPr id="88" name="Düz Bağlayıcı 440">
              <a:extLst>
                <a:ext uri="{FF2B5EF4-FFF2-40B4-BE49-F238E27FC236}">
                  <a16:creationId xmlns:a16="http://schemas.microsoft.com/office/drawing/2014/main" id="{B5C2C70A-4D78-6B47-8BE8-6E1061B5409A}"/>
                </a:ext>
              </a:extLst>
            </p:cNvPr>
            <p:cNvCxnSpPr>
              <a:cxnSpLocks/>
            </p:cNvCxnSpPr>
            <p:nvPr/>
          </p:nvCxnSpPr>
          <p:spPr>
            <a:xfrm flipH="1">
              <a:off x="5868133" y="3425117"/>
              <a:ext cx="3745" cy="2125263"/>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89" name="Düz Bağlayıcı 440">
              <a:extLst>
                <a:ext uri="{FF2B5EF4-FFF2-40B4-BE49-F238E27FC236}">
                  <a16:creationId xmlns:a16="http://schemas.microsoft.com/office/drawing/2014/main" id="{91C417C7-A440-5EA7-9875-D7695F73B249}"/>
                </a:ext>
              </a:extLst>
            </p:cNvPr>
            <p:cNvCxnSpPr>
              <a:cxnSpLocks/>
            </p:cNvCxnSpPr>
            <p:nvPr/>
          </p:nvCxnSpPr>
          <p:spPr>
            <a:xfrm>
              <a:off x="6467838" y="3821878"/>
              <a:ext cx="3359" cy="1728501"/>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0" name="Düz Bağlayıcı 440">
              <a:extLst>
                <a:ext uri="{FF2B5EF4-FFF2-40B4-BE49-F238E27FC236}">
                  <a16:creationId xmlns:a16="http://schemas.microsoft.com/office/drawing/2014/main" id="{0F52479F-36F5-6127-D539-CECDD02C70B4}"/>
                </a:ext>
              </a:extLst>
            </p:cNvPr>
            <p:cNvCxnSpPr>
              <a:cxnSpLocks/>
            </p:cNvCxnSpPr>
            <p:nvPr/>
          </p:nvCxnSpPr>
          <p:spPr>
            <a:xfrm>
              <a:off x="7063799" y="3821878"/>
              <a:ext cx="10462" cy="1728501"/>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1" name="Düz Bağlayıcı 440">
              <a:extLst>
                <a:ext uri="{FF2B5EF4-FFF2-40B4-BE49-F238E27FC236}">
                  <a16:creationId xmlns:a16="http://schemas.microsoft.com/office/drawing/2014/main" id="{D5936A1C-2751-129D-1021-B3943F5C3E87}"/>
                </a:ext>
              </a:extLst>
            </p:cNvPr>
            <p:cNvCxnSpPr>
              <a:cxnSpLocks/>
            </p:cNvCxnSpPr>
            <p:nvPr/>
          </p:nvCxnSpPr>
          <p:spPr>
            <a:xfrm>
              <a:off x="5365897" y="4155839"/>
              <a:ext cx="2051999" cy="0"/>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2" name="Düz Bağlayıcı 440">
              <a:extLst>
                <a:ext uri="{FF2B5EF4-FFF2-40B4-BE49-F238E27FC236}">
                  <a16:creationId xmlns:a16="http://schemas.microsoft.com/office/drawing/2014/main" id="{9983657C-7755-38AE-117B-CE9B4AC6EECB}"/>
                </a:ext>
              </a:extLst>
            </p:cNvPr>
            <p:cNvCxnSpPr>
              <a:cxnSpLocks/>
            </p:cNvCxnSpPr>
            <p:nvPr/>
          </p:nvCxnSpPr>
          <p:spPr>
            <a:xfrm>
              <a:off x="5871876" y="3325342"/>
              <a:ext cx="0" cy="396762"/>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3" name="Düz Bağlayıcı 440">
              <a:extLst>
                <a:ext uri="{FF2B5EF4-FFF2-40B4-BE49-F238E27FC236}">
                  <a16:creationId xmlns:a16="http://schemas.microsoft.com/office/drawing/2014/main" id="{48961490-8D7C-9A53-26CD-090552387BE3}"/>
                </a:ext>
              </a:extLst>
            </p:cNvPr>
            <p:cNvCxnSpPr>
              <a:cxnSpLocks/>
            </p:cNvCxnSpPr>
            <p:nvPr/>
          </p:nvCxnSpPr>
          <p:spPr>
            <a:xfrm>
              <a:off x="6467838" y="3325342"/>
              <a:ext cx="0" cy="396762"/>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4" name="Düz Bağlayıcı 440">
              <a:extLst>
                <a:ext uri="{FF2B5EF4-FFF2-40B4-BE49-F238E27FC236}">
                  <a16:creationId xmlns:a16="http://schemas.microsoft.com/office/drawing/2014/main" id="{C2E2C256-5009-92C4-E5D1-606DE90C5CA8}"/>
                </a:ext>
              </a:extLst>
            </p:cNvPr>
            <p:cNvCxnSpPr>
              <a:cxnSpLocks/>
            </p:cNvCxnSpPr>
            <p:nvPr/>
          </p:nvCxnSpPr>
          <p:spPr>
            <a:xfrm>
              <a:off x="7063799" y="3325342"/>
              <a:ext cx="0" cy="396762"/>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5" name="Düz Bağlayıcı 440">
              <a:extLst>
                <a:ext uri="{FF2B5EF4-FFF2-40B4-BE49-F238E27FC236}">
                  <a16:creationId xmlns:a16="http://schemas.microsoft.com/office/drawing/2014/main" id="{0CA7A304-4A74-267C-A4E7-520EAC9E9CBC}"/>
                </a:ext>
              </a:extLst>
            </p:cNvPr>
            <p:cNvCxnSpPr>
              <a:cxnSpLocks/>
            </p:cNvCxnSpPr>
            <p:nvPr/>
          </p:nvCxnSpPr>
          <p:spPr>
            <a:xfrm>
              <a:off x="5365897" y="3623498"/>
              <a:ext cx="2051999" cy="0"/>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6" name="Düz Bağlayıcı 440">
              <a:extLst>
                <a:ext uri="{FF2B5EF4-FFF2-40B4-BE49-F238E27FC236}">
                  <a16:creationId xmlns:a16="http://schemas.microsoft.com/office/drawing/2014/main" id="{D89FDF38-894B-6F44-6463-B2BB74E4E0F7}"/>
                </a:ext>
              </a:extLst>
            </p:cNvPr>
            <p:cNvCxnSpPr>
              <a:cxnSpLocks/>
            </p:cNvCxnSpPr>
            <p:nvPr/>
          </p:nvCxnSpPr>
          <p:spPr>
            <a:xfrm>
              <a:off x="7063799" y="3325342"/>
              <a:ext cx="0" cy="396762"/>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7" name="Düz Bağlayıcı 440">
              <a:extLst>
                <a:ext uri="{FF2B5EF4-FFF2-40B4-BE49-F238E27FC236}">
                  <a16:creationId xmlns:a16="http://schemas.microsoft.com/office/drawing/2014/main" id="{6B394F12-7911-537C-547E-A842990BDC1C}"/>
                </a:ext>
              </a:extLst>
            </p:cNvPr>
            <p:cNvCxnSpPr>
              <a:cxnSpLocks/>
            </p:cNvCxnSpPr>
            <p:nvPr/>
          </p:nvCxnSpPr>
          <p:spPr>
            <a:xfrm>
              <a:off x="5365897" y="4688179"/>
              <a:ext cx="2051999" cy="0"/>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01" name="Düz Bağlayıcı 440">
              <a:extLst>
                <a:ext uri="{FF2B5EF4-FFF2-40B4-BE49-F238E27FC236}">
                  <a16:creationId xmlns:a16="http://schemas.microsoft.com/office/drawing/2014/main" id="{828DAE9D-3311-1689-EFBD-4E4FC9F1DB76}"/>
                </a:ext>
              </a:extLst>
            </p:cNvPr>
            <p:cNvCxnSpPr>
              <a:cxnSpLocks/>
            </p:cNvCxnSpPr>
            <p:nvPr/>
          </p:nvCxnSpPr>
          <p:spPr>
            <a:xfrm>
              <a:off x="5365897" y="5220518"/>
              <a:ext cx="2051999" cy="0"/>
            </a:xfrm>
            <a:prstGeom prst="line">
              <a:avLst/>
            </a:prstGeom>
            <a:ln w="38100" cap="rnd">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05" name="Straight Connector 267">
              <a:extLst>
                <a:ext uri="{FF2B5EF4-FFF2-40B4-BE49-F238E27FC236}">
                  <a16:creationId xmlns:a16="http://schemas.microsoft.com/office/drawing/2014/main" id="{EF580DF9-1108-9C96-DEBE-DBDB4CF684CE}"/>
                </a:ext>
              </a:extLst>
            </p:cNvPr>
            <p:cNvCxnSpPr>
              <a:cxnSpLocks/>
            </p:cNvCxnSpPr>
            <p:nvPr/>
          </p:nvCxnSpPr>
          <p:spPr>
            <a:xfrm>
              <a:off x="5871877" y="3268175"/>
              <a:ext cx="0" cy="2272542"/>
            </a:xfrm>
            <a:prstGeom prst="line">
              <a:avLst/>
            </a:prstGeom>
            <a:solidFill>
              <a:sysClr val="window" lastClr="FFFFFF">
                <a:lumMod val="85000"/>
              </a:sysClr>
            </a:solidFill>
            <a:ln w="76200" cap="flat" cmpd="sng" algn="ctr">
              <a:solidFill>
                <a:schemeClr val="accent2"/>
              </a:solidFill>
              <a:prstDash val="solid"/>
              <a:miter lim="800000"/>
              <a:headEnd type="none" w="med" len="med"/>
              <a:tailEnd type="none" w="med" len="med"/>
            </a:ln>
            <a:effectLst/>
          </p:spPr>
        </p:cxnSp>
        <p:cxnSp>
          <p:nvCxnSpPr>
            <p:cNvPr id="106" name="Straight Connector 268">
              <a:extLst>
                <a:ext uri="{FF2B5EF4-FFF2-40B4-BE49-F238E27FC236}">
                  <a16:creationId xmlns:a16="http://schemas.microsoft.com/office/drawing/2014/main" id="{5FA199CB-327E-9DA5-F25A-0602AC87A45E}"/>
                </a:ext>
              </a:extLst>
            </p:cNvPr>
            <p:cNvCxnSpPr>
              <a:cxnSpLocks/>
            </p:cNvCxnSpPr>
            <p:nvPr/>
          </p:nvCxnSpPr>
          <p:spPr>
            <a:xfrm>
              <a:off x="6471947" y="3268175"/>
              <a:ext cx="0" cy="2272542"/>
            </a:xfrm>
            <a:prstGeom prst="line">
              <a:avLst/>
            </a:prstGeom>
            <a:solidFill>
              <a:sysClr val="window" lastClr="FFFFFF">
                <a:lumMod val="85000"/>
              </a:sysClr>
            </a:solidFill>
            <a:ln w="76200" cap="flat" cmpd="sng" algn="ctr">
              <a:solidFill>
                <a:schemeClr val="accent2"/>
              </a:solidFill>
              <a:prstDash val="solid"/>
              <a:miter lim="800000"/>
              <a:headEnd type="none" w="med" len="med"/>
              <a:tailEnd type="none" w="med" len="med"/>
            </a:ln>
            <a:effectLst/>
          </p:spPr>
        </p:cxnSp>
        <p:cxnSp>
          <p:nvCxnSpPr>
            <p:cNvPr id="107" name="Straight Connector 269">
              <a:extLst>
                <a:ext uri="{FF2B5EF4-FFF2-40B4-BE49-F238E27FC236}">
                  <a16:creationId xmlns:a16="http://schemas.microsoft.com/office/drawing/2014/main" id="{B31169B4-21A6-7F50-C00D-15730D0EB017}"/>
                </a:ext>
              </a:extLst>
            </p:cNvPr>
            <p:cNvCxnSpPr>
              <a:cxnSpLocks/>
            </p:cNvCxnSpPr>
            <p:nvPr/>
          </p:nvCxnSpPr>
          <p:spPr>
            <a:xfrm>
              <a:off x="7078005" y="3268175"/>
              <a:ext cx="0" cy="2272542"/>
            </a:xfrm>
            <a:prstGeom prst="line">
              <a:avLst/>
            </a:prstGeom>
            <a:solidFill>
              <a:sysClr val="window" lastClr="FFFFFF">
                <a:lumMod val="85000"/>
              </a:sysClr>
            </a:solidFill>
            <a:ln w="76200" cap="flat" cmpd="sng" algn="ctr">
              <a:solidFill>
                <a:schemeClr val="accent2"/>
              </a:solidFill>
              <a:prstDash val="solid"/>
              <a:miter lim="800000"/>
              <a:headEnd type="none" w="med" len="med"/>
              <a:tailEnd type="none" w="med" len="med"/>
            </a:ln>
            <a:effectLst/>
          </p:spPr>
        </p:cxnSp>
        <p:sp>
          <p:nvSpPr>
            <p:cNvPr id="108" name="Dikdörtgen 256">
              <a:extLst>
                <a:ext uri="{FF2B5EF4-FFF2-40B4-BE49-F238E27FC236}">
                  <a16:creationId xmlns:a16="http://schemas.microsoft.com/office/drawing/2014/main" id="{FDC27EEB-3FF7-12B5-5564-0D46815CE463}"/>
                </a:ext>
              </a:extLst>
            </p:cNvPr>
            <p:cNvSpPr/>
            <p:nvPr/>
          </p:nvSpPr>
          <p:spPr>
            <a:xfrm>
              <a:off x="6276691" y="5558046"/>
              <a:ext cx="358739" cy="512232"/>
            </a:xfrm>
            <a:prstGeom prst="roundRect">
              <a:avLst/>
            </a:prstGeom>
            <a:solidFill>
              <a:schemeClr val="accent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Cascadia Mono" panose="020B0609020000020004" pitchFamily="49" charset="0"/>
                </a:rPr>
                <a:t>r</a:t>
              </a:r>
            </a:p>
          </p:txBody>
        </p:sp>
        <p:sp>
          <p:nvSpPr>
            <p:cNvPr id="109" name="Dikdörtgen 256">
              <a:extLst>
                <a:ext uri="{FF2B5EF4-FFF2-40B4-BE49-F238E27FC236}">
                  <a16:creationId xmlns:a16="http://schemas.microsoft.com/office/drawing/2014/main" id="{6E8C5A0F-5C49-2823-B5A3-CC1DC83BEC89}"/>
                </a:ext>
              </a:extLst>
            </p:cNvPr>
            <p:cNvSpPr/>
            <p:nvPr/>
          </p:nvSpPr>
          <p:spPr>
            <a:xfrm>
              <a:off x="6880155" y="5554475"/>
              <a:ext cx="358739" cy="512232"/>
            </a:xfrm>
            <a:prstGeom prst="roundRect">
              <a:avLst/>
            </a:prstGeom>
            <a:solidFill>
              <a:schemeClr val="accent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Cascadia Mono" panose="020B0609020000020004" pitchFamily="49" charset="0"/>
                </a:rPr>
                <a:t>c</a:t>
              </a:r>
            </a:p>
          </p:txBody>
        </p:sp>
        <p:sp>
          <p:nvSpPr>
            <p:cNvPr id="110" name="Dikdörtgen 256">
              <a:extLst>
                <a:ext uri="{FF2B5EF4-FFF2-40B4-BE49-F238E27FC236}">
                  <a16:creationId xmlns:a16="http://schemas.microsoft.com/office/drawing/2014/main" id="{83B93A07-4B6E-34F4-E1DA-4ED7C94E0002}"/>
                </a:ext>
              </a:extLst>
            </p:cNvPr>
            <p:cNvSpPr/>
            <p:nvPr/>
          </p:nvSpPr>
          <p:spPr>
            <a:xfrm>
              <a:off x="5673627" y="5558046"/>
              <a:ext cx="358739" cy="512232"/>
            </a:xfrm>
            <a:prstGeom prst="roundRect">
              <a:avLst/>
            </a:prstGeom>
            <a:solidFill>
              <a:schemeClr val="accent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Cascadia Mono" panose="020B0609020000020004" pitchFamily="49" charset="0"/>
                </a:rPr>
                <a:t>s</a:t>
              </a:r>
            </a:p>
          </p:txBody>
        </p:sp>
        <p:sp>
          <p:nvSpPr>
            <p:cNvPr id="111" name="Dikdörtgen 256">
              <a:extLst>
                <a:ext uri="{FF2B5EF4-FFF2-40B4-BE49-F238E27FC236}">
                  <a16:creationId xmlns:a16="http://schemas.microsoft.com/office/drawing/2014/main" id="{9521A420-D0A0-3188-62EA-5749477EECEC}"/>
                </a:ext>
              </a:extLst>
            </p:cNvPr>
            <p:cNvSpPr/>
            <p:nvPr/>
          </p:nvSpPr>
          <p:spPr>
            <a:xfrm>
              <a:off x="6291829" y="5550380"/>
              <a:ext cx="358739" cy="518108"/>
            </a:xfrm>
            <a:prstGeom prst="round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Cambria" panose="02040503050406030204" pitchFamily="18" charset="0"/>
                <a:cs typeface="Cascadia Mono" panose="020B0609020000020004" pitchFamily="49" charset="0"/>
              </a:endParaRPr>
            </a:p>
          </p:txBody>
        </p:sp>
        <p:sp>
          <p:nvSpPr>
            <p:cNvPr id="112" name="Dikdörtgen 256">
              <a:extLst>
                <a:ext uri="{FF2B5EF4-FFF2-40B4-BE49-F238E27FC236}">
                  <a16:creationId xmlns:a16="http://schemas.microsoft.com/office/drawing/2014/main" id="{F06BCF41-422D-2A94-822C-3811A473B5EA}"/>
                </a:ext>
              </a:extLst>
            </p:cNvPr>
            <p:cNvSpPr/>
            <p:nvPr/>
          </p:nvSpPr>
          <p:spPr>
            <a:xfrm>
              <a:off x="6894893" y="5550380"/>
              <a:ext cx="358739" cy="518108"/>
            </a:xfrm>
            <a:prstGeom prst="round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Cambria" panose="02040503050406030204" pitchFamily="18" charset="0"/>
                <a:cs typeface="Cascadia Mono" panose="020B0609020000020004" pitchFamily="49" charset="0"/>
              </a:endParaRPr>
            </a:p>
          </p:txBody>
        </p:sp>
        <p:sp>
          <p:nvSpPr>
            <p:cNvPr id="113" name="Dikdörtgen 256">
              <a:extLst>
                <a:ext uri="{FF2B5EF4-FFF2-40B4-BE49-F238E27FC236}">
                  <a16:creationId xmlns:a16="http://schemas.microsoft.com/office/drawing/2014/main" id="{C327CA44-6C79-F0CF-6C19-20C3DF42D170}"/>
                </a:ext>
              </a:extLst>
            </p:cNvPr>
            <p:cNvSpPr/>
            <p:nvPr/>
          </p:nvSpPr>
          <p:spPr>
            <a:xfrm>
              <a:off x="5688765" y="5550380"/>
              <a:ext cx="358739" cy="518108"/>
            </a:xfrm>
            <a:prstGeom prst="round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Cambria" panose="02040503050406030204" pitchFamily="18" charset="0"/>
                <a:cs typeface="Cascadia Mono" panose="020B0609020000020004" pitchFamily="49" charset="0"/>
              </a:endParaRPr>
            </a:p>
          </p:txBody>
        </p:sp>
        <p:cxnSp>
          <p:nvCxnSpPr>
            <p:cNvPr id="114" name="Curved Connector 64">
              <a:extLst>
                <a:ext uri="{FF2B5EF4-FFF2-40B4-BE49-F238E27FC236}">
                  <a16:creationId xmlns:a16="http://schemas.microsoft.com/office/drawing/2014/main" id="{A7B4B84B-8AD5-13D6-4F20-8C2F314FB810}"/>
                </a:ext>
              </a:extLst>
            </p:cNvPr>
            <p:cNvCxnSpPr>
              <a:cxnSpLocks/>
              <a:endCxn id="113" idx="1"/>
            </p:cNvCxnSpPr>
            <p:nvPr/>
          </p:nvCxnSpPr>
          <p:spPr>
            <a:xfrm rot="10800000" flipH="1" flipV="1">
              <a:off x="5673627" y="4155838"/>
              <a:ext cx="15138" cy="1653596"/>
            </a:xfrm>
            <a:prstGeom prst="curvedConnector3">
              <a:avLst>
                <a:gd name="adj1" fmla="val -4156745"/>
              </a:avLst>
            </a:prstGeom>
            <a:ln w="57150">
              <a:solidFill>
                <a:schemeClr val="accent2"/>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58" name="Düz Bağlayıcı 440">
              <a:extLst>
                <a:ext uri="{FF2B5EF4-FFF2-40B4-BE49-F238E27FC236}">
                  <a16:creationId xmlns:a16="http://schemas.microsoft.com/office/drawing/2014/main" id="{F7B04682-E52D-CCBE-1426-2DA6054BBC16}"/>
                </a:ext>
              </a:extLst>
            </p:cNvPr>
            <p:cNvCxnSpPr>
              <a:cxnSpLocks/>
            </p:cNvCxnSpPr>
            <p:nvPr/>
          </p:nvCxnSpPr>
          <p:spPr>
            <a:xfrm>
              <a:off x="5380606" y="4166251"/>
              <a:ext cx="2051999" cy="0"/>
            </a:xfrm>
            <a:prstGeom prst="line">
              <a:avLst/>
            </a:prstGeom>
            <a:ln w="76200" cap="rnd">
              <a:solidFill>
                <a:schemeClr val="accent3"/>
              </a:solidFill>
              <a:prstDash val="solid"/>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69C0E0BF-6779-8D51-B9CA-D43980E26D1B}"/>
                </a:ext>
              </a:extLst>
            </p:cNvPr>
            <p:cNvSpPr/>
            <p:nvPr/>
          </p:nvSpPr>
          <p:spPr>
            <a:xfrm>
              <a:off x="5673627" y="3957457"/>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60" name="Oval 59">
              <a:extLst>
                <a:ext uri="{FF2B5EF4-FFF2-40B4-BE49-F238E27FC236}">
                  <a16:creationId xmlns:a16="http://schemas.microsoft.com/office/drawing/2014/main" id="{F474C900-7597-DDC5-E389-68FAC37224C3}"/>
                </a:ext>
              </a:extLst>
            </p:cNvPr>
            <p:cNvSpPr/>
            <p:nvPr/>
          </p:nvSpPr>
          <p:spPr>
            <a:xfrm>
              <a:off x="6269586" y="3957457"/>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r</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61" name="Oval 60">
              <a:extLst>
                <a:ext uri="{FF2B5EF4-FFF2-40B4-BE49-F238E27FC236}">
                  <a16:creationId xmlns:a16="http://schemas.microsoft.com/office/drawing/2014/main" id="{AD8C1B39-653C-FB20-17DD-02CBCC24309D}"/>
                </a:ext>
              </a:extLst>
            </p:cNvPr>
            <p:cNvSpPr/>
            <p:nvPr/>
          </p:nvSpPr>
          <p:spPr>
            <a:xfrm>
              <a:off x="6865547" y="3957457"/>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c</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grpSp>
      <p:grpSp>
        <p:nvGrpSpPr>
          <p:cNvPr id="102" name="Group 101">
            <a:extLst>
              <a:ext uri="{FF2B5EF4-FFF2-40B4-BE49-F238E27FC236}">
                <a16:creationId xmlns:a16="http://schemas.microsoft.com/office/drawing/2014/main" id="{7285CD7B-00A0-B27F-0C51-4DB7BBE578B8}"/>
              </a:ext>
            </a:extLst>
          </p:cNvPr>
          <p:cNvGrpSpPr/>
          <p:nvPr/>
        </p:nvGrpSpPr>
        <p:grpSpPr>
          <a:xfrm>
            <a:off x="5341976" y="3622762"/>
            <a:ext cx="2073164" cy="1597756"/>
            <a:chOff x="-565110" y="2359701"/>
            <a:chExt cx="2073164" cy="1597756"/>
          </a:xfrm>
        </p:grpSpPr>
        <p:cxnSp>
          <p:nvCxnSpPr>
            <p:cNvPr id="62" name="Düz Bağlayıcı 440">
              <a:extLst>
                <a:ext uri="{FF2B5EF4-FFF2-40B4-BE49-F238E27FC236}">
                  <a16:creationId xmlns:a16="http://schemas.microsoft.com/office/drawing/2014/main" id="{7AE2F6F1-6136-899F-A04F-7B4CCB6615F8}"/>
                </a:ext>
              </a:extLst>
            </p:cNvPr>
            <p:cNvCxnSpPr>
              <a:cxnSpLocks/>
            </p:cNvCxnSpPr>
            <p:nvPr/>
          </p:nvCxnSpPr>
          <p:spPr>
            <a:xfrm>
              <a:off x="-558654" y="3403162"/>
              <a:ext cx="2051999" cy="0"/>
            </a:xfrm>
            <a:prstGeom prst="line">
              <a:avLst/>
            </a:prstGeom>
            <a:ln w="76200" cap="rnd">
              <a:solidFill>
                <a:schemeClr val="accent3"/>
              </a:solidFill>
              <a:prstDash val="solid"/>
            </a:ln>
          </p:spPr>
          <p:style>
            <a:lnRef idx="1">
              <a:schemeClr val="accent1"/>
            </a:lnRef>
            <a:fillRef idx="0">
              <a:schemeClr val="accent1"/>
            </a:fillRef>
            <a:effectRef idx="0">
              <a:schemeClr val="accent1"/>
            </a:effectRef>
            <a:fontRef idx="minor">
              <a:schemeClr val="tx1"/>
            </a:fontRef>
          </p:style>
        </p:cxnSp>
        <p:cxnSp>
          <p:nvCxnSpPr>
            <p:cNvPr id="66" name="Düz Bağlayıcı 440">
              <a:extLst>
                <a:ext uri="{FF2B5EF4-FFF2-40B4-BE49-F238E27FC236}">
                  <a16:creationId xmlns:a16="http://schemas.microsoft.com/office/drawing/2014/main" id="{B93170BA-779D-67B3-4BB6-A949D6547806}"/>
                </a:ext>
              </a:extLst>
            </p:cNvPr>
            <p:cNvCxnSpPr>
              <a:cxnSpLocks/>
            </p:cNvCxnSpPr>
            <p:nvPr/>
          </p:nvCxnSpPr>
          <p:spPr>
            <a:xfrm>
              <a:off x="-565110" y="3957457"/>
              <a:ext cx="2051999" cy="0"/>
            </a:xfrm>
            <a:prstGeom prst="line">
              <a:avLst/>
            </a:prstGeom>
            <a:ln w="76200" cap="rnd">
              <a:solidFill>
                <a:schemeClr val="accent3"/>
              </a:solidFill>
              <a:prstDash val="solid"/>
            </a:ln>
          </p:spPr>
          <p:style>
            <a:lnRef idx="1">
              <a:schemeClr val="accent1"/>
            </a:lnRef>
            <a:fillRef idx="0">
              <a:schemeClr val="accent1"/>
            </a:fillRef>
            <a:effectRef idx="0">
              <a:schemeClr val="accent1"/>
            </a:effectRef>
            <a:fontRef idx="minor">
              <a:schemeClr val="tx1"/>
            </a:fontRef>
          </p:style>
        </p:cxnSp>
        <p:cxnSp>
          <p:nvCxnSpPr>
            <p:cNvPr id="86" name="Düz Bağlayıcı 440">
              <a:extLst>
                <a:ext uri="{FF2B5EF4-FFF2-40B4-BE49-F238E27FC236}">
                  <a16:creationId xmlns:a16="http://schemas.microsoft.com/office/drawing/2014/main" id="{A34B60EE-EAD5-0268-7D4A-D2933F539709}"/>
                </a:ext>
              </a:extLst>
            </p:cNvPr>
            <p:cNvCxnSpPr>
              <a:cxnSpLocks/>
            </p:cNvCxnSpPr>
            <p:nvPr/>
          </p:nvCxnSpPr>
          <p:spPr>
            <a:xfrm>
              <a:off x="-543945" y="2359701"/>
              <a:ext cx="2051999" cy="0"/>
            </a:xfrm>
            <a:prstGeom prst="line">
              <a:avLst/>
            </a:prstGeom>
            <a:ln w="76200" cap="rnd">
              <a:solidFill>
                <a:schemeClr val="accent3"/>
              </a:solidFill>
              <a:prstDash val="solid"/>
            </a:ln>
          </p:spPr>
          <p:style>
            <a:lnRef idx="1">
              <a:schemeClr val="accent1"/>
            </a:lnRef>
            <a:fillRef idx="0">
              <a:schemeClr val="accent1"/>
            </a:fillRef>
            <a:effectRef idx="0">
              <a:schemeClr val="accent1"/>
            </a:effectRef>
            <a:fontRef idx="minor">
              <a:schemeClr val="tx1"/>
            </a:fontRef>
          </p:style>
        </p:cxnSp>
      </p:grpSp>
      <p:sp>
        <p:nvSpPr>
          <p:cNvPr id="104" name="Oval 103">
            <a:extLst>
              <a:ext uri="{FF2B5EF4-FFF2-40B4-BE49-F238E27FC236}">
                <a16:creationId xmlns:a16="http://schemas.microsoft.com/office/drawing/2014/main" id="{DE725742-52A0-9EEE-50F6-DC7019FBBDF8}"/>
              </a:ext>
            </a:extLst>
          </p:cNvPr>
          <p:cNvSpPr/>
          <p:nvPr/>
        </p:nvSpPr>
        <p:spPr>
          <a:xfrm>
            <a:off x="5673627" y="4498775"/>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d</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29" name="Oval 128">
            <a:extLst>
              <a:ext uri="{FF2B5EF4-FFF2-40B4-BE49-F238E27FC236}">
                <a16:creationId xmlns:a16="http://schemas.microsoft.com/office/drawing/2014/main" id="{046C5930-9C71-0766-AE3B-0FD0E1367794}"/>
              </a:ext>
            </a:extLst>
          </p:cNvPr>
          <p:cNvSpPr/>
          <p:nvPr/>
        </p:nvSpPr>
        <p:spPr>
          <a:xfrm>
            <a:off x="6269586" y="4498775"/>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30" name="Oval 129">
            <a:extLst>
              <a:ext uri="{FF2B5EF4-FFF2-40B4-BE49-F238E27FC236}">
                <a16:creationId xmlns:a16="http://schemas.microsoft.com/office/drawing/2014/main" id="{567C58F9-CC50-F09D-F435-5D549F632337}"/>
              </a:ext>
            </a:extLst>
          </p:cNvPr>
          <p:cNvSpPr/>
          <p:nvPr/>
        </p:nvSpPr>
        <p:spPr>
          <a:xfrm>
            <a:off x="6865547" y="4498775"/>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t</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31" name="Oval 130">
            <a:extLst>
              <a:ext uri="{FF2B5EF4-FFF2-40B4-BE49-F238E27FC236}">
                <a16:creationId xmlns:a16="http://schemas.microsoft.com/office/drawing/2014/main" id="{1AA75434-4051-307B-5CF3-F1D99D0FD14D}"/>
              </a:ext>
            </a:extLst>
          </p:cNvPr>
          <p:cNvSpPr/>
          <p:nvPr/>
        </p:nvSpPr>
        <p:spPr>
          <a:xfrm>
            <a:off x="5688235" y="5013363"/>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d</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33" name="Oval 132">
            <a:extLst>
              <a:ext uri="{FF2B5EF4-FFF2-40B4-BE49-F238E27FC236}">
                <a16:creationId xmlns:a16="http://schemas.microsoft.com/office/drawing/2014/main" id="{771608FB-6108-F178-70C3-1DEA81106FB0}"/>
              </a:ext>
            </a:extLst>
          </p:cNvPr>
          <p:cNvSpPr/>
          <p:nvPr/>
        </p:nvSpPr>
        <p:spPr>
          <a:xfrm>
            <a:off x="6284194" y="5013363"/>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34" name="Oval 133">
            <a:extLst>
              <a:ext uri="{FF2B5EF4-FFF2-40B4-BE49-F238E27FC236}">
                <a16:creationId xmlns:a16="http://schemas.microsoft.com/office/drawing/2014/main" id="{9990340A-7584-7AC0-684C-398429B78727}"/>
              </a:ext>
            </a:extLst>
          </p:cNvPr>
          <p:cNvSpPr/>
          <p:nvPr/>
        </p:nvSpPr>
        <p:spPr>
          <a:xfrm>
            <a:off x="6880155" y="5013363"/>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t</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35" name="Oval 134">
            <a:extLst>
              <a:ext uri="{FF2B5EF4-FFF2-40B4-BE49-F238E27FC236}">
                <a16:creationId xmlns:a16="http://schemas.microsoft.com/office/drawing/2014/main" id="{D85E51C5-DA9A-5A5E-272E-EC68D1CA5354}"/>
              </a:ext>
            </a:extLst>
          </p:cNvPr>
          <p:cNvSpPr/>
          <p:nvPr/>
        </p:nvSpPr>
        <p:spPr>
          <a:xfrm>
            <a:off x="5673627" y="3438251"/>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d</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36" name="Oval 135">
            <a:extLst>
              <a:ext uri="{FF2B5EF4-FFF2-40B4-BE49-F238E27FC236}">
                <a16:creationId xmlns:a16="http://schemas.microsoft.com/office/drawing/2014/main" id="{9FA62A36-FF7E-ADF2-56F7-4E6EC929719A}"/>
              </a:ext>
            </a:extLst>
          </p:cNvPr>
          <p:cNvSpPr/>
          <p:nvPr/>
        </p:nvSpPr>
        <p:spPr>
          <a:xfrm>
            <a:off x="6269586" y="3438251"/>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37" name="Oval 136">
            <a:extLst>
              <a:ext uri="{FF2B5EF4-FFF2-40B4-BE49-F238E27FC236}">
                <a16:creationId xmlns:a16="http://schemas.microsoft.com/office/drawing/2014/main" id="{5FA14BF1-4DCA-3928-9ED8-FF626994A3B4}"/>
              </a:ext>
            </a:extLst>
          </p:cNvPr>
          <p:cNvSpPr/>
          <p:nvPr/>
        </p:nvSpPr>
        <p:spPr>
          <a:xfrm>
            <a:off x="6865547" y="3438251"/>
            <a:ext cx="396503" cy="396762"/>
          </a:xfrm>
          <a:prstGeom prst="ellipse">
            <a:avLst/>
          </a:prstGeom>
          <a:solidFill>
            <a:schemeClr val="bg1">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t</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38" name="Rounded Rectangle 73">
            <a:extLst>
              <a:ext uri="{FF2B5EF4-FFF2-40B4-BE49-F238E27FC236}">
                <a16:creationId xmlns:a16="http://schemas.microsoft.com/office/drawing/2014/main" id="{4C56627E-AE89-8320-6E8D-D3160D509EF3}"/>
              </a:ext>
            </a:extLst>
          </p:cNvPr>
          <p:cNvSpPr/>
          <p:nvPr/>
        </p:nvSpPr>
        <p:spPr>
          <a:xfrm>
            <a:off x="4992385" y="2505633"/>
            <a:ext cx="2927350" cy="590066"/>
          </a:xfrm>
          <a:prstGeom prst="roundRect">
            <a:avLst/>
          </a:prstGeom>
          <a:noFill/>
          <a:ln>
            <a:noFill/>
          </a:ln>
        </p:spPr>
        <p:style>
          <a:lnRef idx="2">
            <a:schemeClr val="dk1"/>
          </a:lnRef>
          <a:fillRef idx="1">
            <a:schemeClr val="lt1"/>
          </a:fillRef>
          <a:effectRef idx="0">
            <a:schemeClr val="dk1"/>
          </a:effectRef>
          <a:fontRef idx="minor">
            <a:schemeClr val="dk1"/>
          </a:fontRef>
        </p:style>
        <p:txBody>
          <a:bodyPr lIns="2743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Aptos Display"/>
                <a:ea typeface="+mn-ea"/>
                <a:cs typeface="+mn-cs"/>
              </a:rPr>
              <a:t>Multi-</a:t>
            </a:r>
            <a:r>
              <a:rPr kumimoji="0" lang="en-US" sz="2500" b="1" i="0" u="none" strike="noStrike" kern="1200" cap="none" spc="0" normalizeH="0" baseline="0" noProof="0" dirty="0" err="1">
                <a:ln>
                  <a:noFill/>
                </a:ln>
                <a:solidFill>
                  <a:prstClr val="black"/>
                </a:solidFill>
                <a:effectLst/>
                <a:uLnTx/>
                <a:uFillTx/>
                <a:latin typeface="Aptos Display"/>
                <a:ea typeface="+mn-ea"/>
                <a:cs typeface="+mn-cs"/>
              </a:rPr>
              <a:t>RowCopy</a:t>
            </a:r>
            <a:endParaRPr kumimoji="0" lang="en-US" sz="2500" b="1" i="0" u="none" strike="noStrike" kern="1200" cap="none" spc="0" normalizeH="0" baseline="0" noProof="0" dirty="0">
              <a:ln>
                <a:noFill/>
              </a:ln>
              <a:solidFill>
                <a:prstClr val="black"/>
              </a:solidFill>
              <a:effectLst/>
              <a:uLnTx/>
              <a:uFillTx/>
              <a:latin typeface="Aptos Display"/>
              <a:ea typeface="+mn-ea"/>
              <a:cs typeface="+mn-cs"/>
            </a:endParaRPr>
          </a:p>
        </p:txBody>
      </p:sp>
      <p:cxnSp>
        <p:nvCxnSpPr>
          <p:cNvPr id="139" name="Curved Connector 64">
            <a:extLst>
              <a:ext uri="{FF2B5EF4-FFF2-40B4-BE49-F238E27FC236}">
                <a16:creationId xmlns:a16="http://schemas.microsoft.com/office/drawing/2014/main" id="{A17DC4AE-7C26-990A-6809-908EBEF49A02}"/>
              </a:ext>
            </a:extLst>
          </p:cNvPr>
          <p:cNvCxnSpPr>
            <a:cxnSpLocks/>
          </p:cNvCxnSpPr>
          <p:nvPr/>
        </p:nvCxnSpPr>
        <p:spPr>
          <a:xfrm flipV="1">
            <a:off x="7283326" y="3622341"/>
            <a:ext cx="8418" cy="2185936"/>
          </a:xfrm>
          <a:prstGeom prst="curvedConnector3">
            <a:avLst>
              <a:gd name="adj1" fmla="val 7017106"/>
            </a:avLst>
          </a:prstGeom>
          <a:ln w="57150">
            <a:solidFill>
              <a:schemeClr val="accent2"/>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140" name="Curved Connector 64">
            <a:extLst>
              <a:ext uri="{FF2B5EF4-FFF2-40B4-BE49-F238E27FC236}">
                <a16:creationId xmlns:a16="http://schemas.microsoft.com/office/drawing/2014/main" id="{0FF8017F-470E-C07A-D9BE-18A1364D3393}"/>
              </a:ext>
            </a:extLst>
          </p:cNvPr>
          <p:cNvCxnSpPr>
            <a:cxnSpLocks/>
          </p:cNvCxnSpPr>
          <p:nvPr/>
        </p:nvCxnSpPr>
        <p:spPr>
          <a:xfrm flipV="1">
            <a:off x="7283326" y="4695999"/>
            <a:ext cx="8418" cy="1112278"/>
          </a:xfrm>
          <a:prstGeom prst="curvedConnector3">
            <a:avLst>
              <a:gd name="adj1" fmla="val 9681480"/>
            </a:avLst>
          </a:prstGeom>
          <a:ln w="57150">
            <a:solidFill>
              <a:schemeClr val="accent2"/>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141" name="Curved Connector 64">
            <a:extLst>
              <a:ext uri="{FF2B5EF4-FFF2-40B4-BE49-F238E27FC236}">
                <a16:creationId xmlns:a16="http://schemas.microsoft.com/office/drawing/2014/main" id="{A4C77649-94DB-79AF-E9CA-CD0691D75C5E}"/>
              </a:ext>
            </a:extLst>
          </p:cNvPr>
          <p:cNvCxnSpPr>
            <a:cxnSpLocks/>
          </p:cNvCxnSpPr>
          <p:nvPr/>
        </p:nvCxnSpPr>
        <p:spPr>
          <a:xfrm flipV="1">
            <a:off x="7268588" y="5210587"/>
            <a:ext cx="37764" cy="598847"/>
          </a:xfrm>
          <a:prstGeom prst="curvedConnector3">
            <a:avLst>
              <a:gd name="adj1" fmla="val 3058161"/>
            </a:avLst>
          </a:prstGeom>
          <a:ln w="57150">
            <a:solidFill>
              <a:schemeClr val="accent2"/>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grpSp>
        <p:nvGrpSpPr>
          <p:cNvPr id="154" name="Group 153">
            <a:extLst>
              <a:ext uri="{FF2B5EF4-FFF2-40B4-BE49-F238E27FC236}">
                <a16:creationId xmlns:a16="http://schemas.microsoft.com/office/drawing/2014/main" id="{5097C2DE-3AA5-E0A5-091E-DE96E11C8FB3}"/>
              </a:ext>
            </a:extLst>
          </p:cNvPr>
          <p:cNvGrpSpPr/>
          <p:nvPr/>
        </p:nvGrpSpPr>
        <p:grpSpPr>
          <a:xfrm>
            <a:off x="5671559" y="3429000"/>
            <a:ext cx="1597029" cy="1983463"/>
            <a:chOff x="5671559" y="3429000"/>
            <a:chExt cx="1597029" cy="1983463"/>
          </a:xfrm>
        </p:grpSpPr>
        <p:grpSp>
          <p:nvGrpSpPr>
            <p:cNvPr id="142" name="Group 141">
              <a:extLst>
                <a:ext uri="{FF2B5EF4-FFF2-40B4-BE49-F238E27FC236}">
                  <a16:creationId xmlns:a16="http://schemas.microsoft.com/office/drawing/2014/main" id="{3BAA2BE1-0C3E-E36D-A04E-0E7272F7E886}"/>
                </a:ext>
              </a:extLst>
            </p:cNvPr>
            <p:cNvGrpSpPr/>
            <p:nvPr/>
          </p:nvGrpSpPr>
          <p:grpSpPr>
            <a:xfrm>
              <a:off x="5671559" y="4489054"/>
              <a:ext cx="1588423" cy="396762"/>
              <a:chOff x="1579377" y="3168676"/>
              <a:chExt cx="1588423" cy="396762"/>
            </a:xfrm>
          </p:grpSpPr>
          <p:sp>
            <p:nvSpPr>
              <p:cNvPr id="143" name="Oval 142">
                <a:extLst>
                  <a:ext uri="{FF2B5EF4-FFF2-40B4-BE49-F238E27FC236}">
                    <a16:creationId xmlns:a16="http://schemas.microsoft.com/office/drawing/2014/main" id="{151A723C-FE50-C9FA-C02F-377DD2EA6DBE}"/>
                  </a:ext>
                </a:extLst>
              </p:cNvPr>
              <p:cNvSpPr/>
              <p:nvPr/>
            </p:nvSpPr>
            <p:spPr>
              <a:xfrm>
                <a:off x="1579377"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44" name="Oval 143">
                <a:extLst>
                  <a:ext uri="{FF2B5EF4-FFF2-40B4-BE49-F238E27FC236}">
                    <a16:creationId xmlns:a16="http://schemas.microsoft.com/office/drawing/2014/main" id="{73833CC0-BD4F-F003-B9F6-6464C6FB00A6}"/>
                  </a:ext>
                </a:extLst>
              </p:cNvPr>
              <p:cNvSpPr/>
              <p:nvPr/>
            </p:nvSpPr>
            <p:spPr>
              <a:xfrm>
                <a:off x="2175336"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r</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45" name="Oval 144">
                <a:extLst>
                  <a:ext uri="{FF2B5EF4-FFF2-40B4-BE49-F238E27FC236}">
                    <a16:creationId xmlns:a16="http://schemas.microsoft.com/office/drawing/2014/main" id="{06E1026F-9BA5-C760-49D2-AE08E5256280}"/>
                  </a:ext>
                </a:extLst>
              </p:cNvPr>
              <p:cNvSpPr/>
              <p:nvPr/>
            </p:nvSpPr>
            <p:spPr>
              <a:xfrm>
                <a:off x="2771297"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c</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grpSp>
        <p:grpSp>
          <p:nvGrpSpPr>
            <p:cNvPr id="146" name="Group 145">
              <a:extLst>
                <a:ext uri="{FF2B5EF4-FFF2-40B4-BE49-F238E27FC236}">
                  <a16:creationId xmlns:a16="http://schemas.microsoft.com/office/drawing/2014/main" id="{C9DA7848-CB58-76B5-F460-D0E1D0A07172}"/>
                </a:ext>
              </a:extLst>
            </p:cNvPr>
            <p:cNvGrpSpPr/>
            <p:nvPr/>
          </p:nvGrpSpPr>
          <p:grpSpPr>
            <a:xfrm>
              <a:off x="5680165" y="5015701"/>
              <a:ext cx="1588423" cy="396762"/>
              <a:chOff x="1579377" y="3168676"/>
              <a:chExt cx="1588423" cy="396762"/>
            </a:xfrm>
          </p:grpSpPr>
          <p:sp>
            <p:nvSpPr>
              <p:cNvPr id="147" name="Oval 146">
                <a:extLst>
                  <a:ext uri="{FF2B5EF4-FFF2-40B4-BE49-F238E27FC236}">
                    <a16:creationId xmlns:a16="http://schemas.microsoft.com/office/drawing/2014/main" id="{F95A6C75-64DD-CF5E-1E0A-C3B5CFCCAF85}"/>
                  </a:ext>
                </a:extLst>
              </p:cNvPr>
              <p:cNvSpPr/>
              <p:nvPr/>
            </p:nvSpPr>
            <p:spPr>
              <a:xfrm>
                <a:off x="1579377"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48" name="Oval 147">
                <a:extLst>
                  <a:ext uri="{FF2B5EF4-FFF2-40B4-BE49-F238E27FC236}">
                    <a16:creationId xmlns:a16="http://schemas.microsoft.com/office/drawing/2014/main" id="{0E98A64E-5EFB-C5C4-5B2F-6A89F8D1D407}"/>
                  </a:ext>
                </a:extLst>
              </p:cNvPr>
              <p:cNvSpPr/>
              <p:nvPr/>
            </p:nvSpPr>
            <p:spPr>
              <a:xfrm>
                <a:off x="2175336"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r</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49" name="Oval 148">
                <a:extLst>
                  <a:ext uri="{FF2B5EF4-FFF2-40B4-BE49-F238E27FC236}">
                    <a16:creationId xmlns:a16="http://schemas.microsoft.com/office/drawing/2014/main" id="{EF31A96E-E468-2420-49F1-89DBB0F2230C}"/>
                  </a:ext>
                </a:extLst>
              </p:cNvPr>
              <p:cNvSpPr/>
              <p:nvPr/>
            </p:nvSpPr>
            <p:spPr>
              <a:xfrm>
                <a:off x="2771297"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c</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grpSp>
        <p:grpSp>
          <p:nvGrpSpPr>
            <p:cNvPr id="150" name="Group 149">
              <a:extLst>
                <a:ext uri="{FF2B5EF4-FFF2-40B4-BE49-F238E27FC236}">
                  <a16:creationId xmlns:a16="http://schemas.microsoft.com/office/drawing/2014/main" id="{340E8AD9-304A-4551-8C11-525CBE874B99}"/>
                </a:ext>
              </a:extLst>
            </p:cNvPr>
            <p:cNvGrpSpPr/>
            <p:nvPr/>
          </p:nvGrpSpPr>
          <p:grpSpPr>
            <a:xfrm>
              <a:off x="5671559" y="3429000"/>
              <a:ext cx="1588423" cy="396762"/>
              <a:chOff x="1579377" y="3168676"/>
              <a:chExt cx="1588423" cy="396762"/>
            </a:xfrm>
          </p:grpSpPr>
          <p:sp>
            <p:nvSpPr>
              <p:cNvPr id="151" name="Oval 150">
                <a:extLst>
                  <a:ext uri="{FF2B5EF4-FFF2-40B4-BE49-F238E27FC236}">
                    <a16:creationId xmlns:a16="http://schemas.microsoft.com/office/drawing/2014/main" id="{BB7F0A63-992A-AAC7-76B4-61595DE44C3C}"/>
                  </a:ext>
                </a:extLst>
              </p:cNvPr>
              <p:cNvSpPr/>
              <p:nvPr/>
            </p:nvSpPr>
            <p:spPr>
              <a:xfrm>
                <a:off x="1579377"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s</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52" name="Oval 151">
                <a:extLst>
                  <a:ext uri="{FF2B5EF4-FFF2-40B4-BE49-F238E27FC236}">
                    <a16:creationId xmlns:a16="http://schemas.microsoft.com/office/drawing/2014/main" id="{1C0DE3C8-B903-D2AE-349F-C2E10D307EF4}"/>
                  </a:ext>
                </a:extLst>
              </p:cNvPr>
              <p:cNvSpPr/>
              <p:nvPr/>
            </p:nvSpPr>
            <p:spPr>
              <a:xfrm>
                <a:off x="2175336"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r</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sp>
            <p:nvSpPr>
              <p:cNvPr id="153" name="Oval 152">
                <a:extLst>
                  <a:ext uri="{FF2B5EF4-FFF2-40B4-BE49-F238E27FC236}">
                    <a16:creationId xmlns:a16="http://schemas.microsoft.com/office/drawing/2014/main" id="{C1A246CF-2EF6-ACF1-5BA3-CA19BAFC1630}"/>
                  </a:ext>
                </a:extLst>
              </p:cNvPr>
              <p:cNvSpPr/>
              <p:nvPr/>
            </p:nvSpPr>
            <p:spPr>
              <a:xfrm>
                <a:off x="2771297" y="3168676"/>
                <a:ext cx="396503" cy="396762"/>
              </a:xfrm>
              <a:prstGeom prst="ellipse">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c</a:t>
                </a:r>
                <a:endParaRPr kumimoji="0" lang="en-CH" sz="28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endParaRPr>
              </a:p>
            </p:txBody>
          </p:sp>
        </p:grpSp>
      </p:grpSp>
    </p:spTree>
    <p:extLst>
      <p:ext uri="{BB962C8B-B14F-4D97-AF65-F5344CB8AC3E}">
        <p14:creationId xmlns:p14="http://schemas.microsoft.com/office/powerpoint/2010/main" val="203924967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77DB13-75A0-126A-C447-EAFA3429F3A7}"/>
            </a:ext>
          </a:extLst>
        </p:cNvPr>
        <p:cNvGrpSpPr/>
        <p:nvPr/>
      </p:nvGrpSpPr>
      <p:grpSpPr>
        <a:xfrm>
          <a:off x="0" y="0"/>
          <a:ext cx="0" cy="0"/>
          <a:chOff x="0" y="0"/>
          <a:chExt cx="0" cy="0"/>
        </a:xfrm>
      </p:grpSpPr>
      <p:sp>
        <p:nvSpPr>
          <p:cNvPr id="3" name="Slide Number Placeholder 3">
            <a:extLst>
              <a:ext uri="{FF2B5EF4-FFF2-40B4-BE49-F238E27FC236}">
                <a16:creationId xmlns:a16="http://schemas.microsoft.com/office/drawing/2014/main" id="{A7D0313B-C6EB-9037-737D-C2F1B5EE4131}"/>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grpSp>
        <p:nvGrpSpPr>
          <p:cNvPr id="10" name="Group 9">
            <a:extLst>
              <a:ext uri="{FF2B5EF4-FFF2-40B4-BE49-F238E27FC236}">
                <a16:creationId xmlns:a16="http://schemas.microsoft.com/office/drawing/2014/main" id="{8557FE74-BD28-A175-17D4-1746DBCF2D48}"/>
              </a:ext>
            </a:extLst>
          </p:cNvPr>
          <p:cNvGrpSpPr/>
          <p:nvPr/>
        </p:nvGrpSpPr>
        <p:grpSpPr>
          <a:xfrm>
            <a:off x="-1" y="1164958"/>
            <a:ext cx="9144001" cy="1119641"/>
            <a:chOff x="-1" y="5309113"/>
            <a:chExt cx="9144001" cy="929404"/>
          </a:xfrm>
        </p:grpSpPr>
        <p:sp>
          <p:nvSpPr>
            <p:cNvPr id="11" name="Content Placeholder 2">
              <a:extLst>
                <a:ext uri="{FF2B5EF4-FFF2-40B4-BE49-F238E27FC236}">
                  <a16:creationId xmlns:a16="http://schemas.microsoft.com/office/drawing/2014/main" id="{E98CDB6B-AE70-844E-B764-1113D50DAAC0}"/>
                </a:ext>
              </a:extLst>
            </p:cNvPr>
            <p:cNvSpPr txBox="1">
              <a:spLocks/>
            </p:cNvSpPr>
            <p:nvPr/>
          </p:nvSpPr>
          <p:spPr>
            <a:xfrm>
              <a:off x="-1" y="5324527"/>
              <a:ext cx="9144001" cy="913990"/>
            </a:xfrm>
            <a:prstGeom prst="rect">
              <a:avLst/>
            </a:prstGeom>
            <a:solidFill>
              <a:schemeClr val="accent2">
                <a:lumMod val="20000"/>
                <a:lumOff val="80000"/>
              </a:schemeClr>
            </a:solidFill>
            <a:ln w="38100">
              <a:no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65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Connect rows in neighboring subarrays</a:t>
              </a: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a:p>
              <a:pPr marL="0" marR="0" lvl="0" indent="0" algn="ctr" defTabSz="914400" rtl="0" eaLnBrk="1" fontAlgn="auto" latinLnBrk="0" hangingPunct="1">
                <a:lnSpc>
                  <a:spcPct val="65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through </a:t>
              </a:r>
              <a:r>
                <a:rPr kumimoji="0" lang="en-US" sz="2800" b="1" i="0" u="none" strike="noStrike" kern="1200" cap="none" spc="0" normalizeH="0" baseline="0" noProof="0" dirty="0">
                  <a:ln>
                    <a:noFill/>
                  </a:ln>
                  <a:solidFill>
                    <a:srgbClr val="C06900"/>
                  </a:solidFill>
                  <a:effectLst/>
                  <a:uLnTx/>
                  <a:uFillTx/>
                  <a:latin typeface="Cambria" panose="02040503050406030204" pitchFamily="18" charset="0"/>
                  <a:ea typeface="Cambria" panose="02040503050406030204" pitchFamily="18" charset="0"/>
                  <a:cs typeface="+mn-cs"/>
                </a:rPr>
                <a:t>a NOT gate </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by consecutively activating rows</a:t>
              </a:r>
            </a:p>
          </p:txBody>
        </p:sp>
        <p:cxnSp>
          <p:nvCxnSpPr>
            <p:cNvPr id="12" name="Straight Connector 11">
              <a:extLst>
                <a:ext uri="{FF2B5EF4-FFF2-40B4-BE49-F238E27FC236}">
                  <a16:creationId xmlns:a16="http://schemas.microsoft.com/office/drawing/2014/main" id="{10D96963-CC35-10D8-9ABC-FB88B752153F}"/>
                </a:ext>
              </a:extLst>
            </p:cNvPr>
            <p:cNvCxnSpPr/>
            <p:nvPr/>
          </p:nvCxnSpPr>
          <p:spPr>
            <a:xfrm>
              <a:off x="0" y="5309113"/>
              <a:ext cx="9144000" cy="0"/>
            </a:xfrm>
            <a:prstGeom prst="line">
              <a:avLst/>
            </a:prstGeom>
            <a:ln w="5715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CD93DF9-C7E9-3647-5BA4-A71EF89E1C77}"/>
                </a:ext>
              </a:extLst>
            </p:cNvPr>
            <p:cNvCxnSpPr/>
            <p:nvPr/>
          </p:nvCxnSpPr>
          <p:spPr>
            <a:xfrm>
              <a:off x="-1" y="6223102"/>
              <a:ext cx="9144000" cy="0"/>
            </a:xfrm>
            <a:prstGeom prst="line">
              <a:avLst/>
            </a:prstGeom>
            <a:ln w="5715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5" name="Title 14">
            <a:extLst>
              <a:ext uri="{FF2B5EF4-FFF2-40B4-BE49-F238E27FC236}">
                <a16:creationId xmlns:a16="http://schemas.microsoft.com/office/drawing/2014/main" id="{9A64FCEC-892F-79CA-A7FA-C88C3BAC6855}"/>
              </a:ext>
            </a:extLst>
          </p:cNvPr>
          <p:cNvSpPr>
            <a:spLocks noGrp="1"/>
          </p:cNvSpPr>
          <p:nvPr>
            <p:ph type="title"/>
          </p:nvPr>
        </p:nvSpPr>
        <p:spPr/>
        <p:txBody>
          <a:bodyPr/>
          <a:lstStyle/>
          <a:p>
            <a:r>
              <a:rPr lang="en-US" sz="4400" dirty="0">
                <a:solidFill>
                  <a:schemeClr val="accent5">
                    <a:lumMod val="75000"/>
                  </a:schemeClr>
                </a:solidFill>
              </a:rPr>
              <a:t>Key Idea: NOT Operation</a:t>
            </a:r>
            <a:endParaRPr lang="en-CH" sz="4400" dirty="0">
              <a:solidFill>
                <a:schemeClr val="accent5">
                  <a:lumMod val="75000"/>
                </a:schemeClr>
              </a:solidFill>
            </a:endParaRPr>
          </a:p>
        </p:txBody>
      </p:sp>
      <p:cxnSp>
        <p:nvCxnSpPr>
          <p:cNvPr id="140" name="Düz Ok Bağlayıcısı 185">
            <a:extLst>
              <a:ext uri="{FF2B5EF4-FFF2-40B4-BE49-F238E27FC236}">
                <a16:creationId xmlns:a16="http://schemas.microsoft.com/office/drawing/2014/main" id="{31E14555-6760-C151-4E4B-C69A02F80DCF}"/>
              </a:ext>
            </a:extLst>
          </p:cNvPr>
          <p:cNvCxnSpPr>
            <a:cxnSpLocks/>
          </p:cNvCxnSpPr>
          <p:nvPr/>
        </p:nvCxnSpPr>
        <p:spPr>
          <a:xfrm>
            <a:off x="2702753" y="4363455"/>
            <a:ext cx="794374"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3" name="Düz Ok Bağlayıcısı 185">
            <a:extLst>
              <a:ext uri="{FF2B5EF4-FFF2-40B4-BE49-F238E27FC236}">
                <a16:creationId xmlns:a16="http://schemas.microsoft.com/office/drawing/2014/main" id="{D40BD2BF-B376-FAC9-711D-B328A6D84A3E}"/>
              </a:ext>
            </a:extLst>
          </p:cNvPr>
          <p:cNvCxnSpPr>
            <a:cxnSpLocks/>
          </p:cNvCxnSpPr>
          <p:nvPr/>
        </p:nvCxnSpPr>
        <p:spPr>
          <a:xfrm>
            <a:off x="5828084" y="4380143"/>
            <a:ext cx="794374"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7" name="Group 26">
            <a:extLst>
              <a:ext uri="{FF2B5EF4-FFF2-40B4-BE49-F238E27FC236}">
                <a16:creationId xmlns:a16="http://schemas.microsoft.com/office/drawing/2014/main" id="{52B142FB-FD38-EF68-D749-1E944F360E43}"/>
              </a:ext>
            </a:extLst>
          </p:cNvPr>
          <p:cNvGrpSpPr/>
          <p:nvPr/>
        </p:nvGrpSpPr>
        <p:grpSpPr>
          <a:xfrm>
            <a:off x="746196" y="2465021"/>
            <a:ext cx="1591196" cy="3379113"/>
            <a:chOff x="937586" y="2465021"/>
            <a:chExt cx="1591196" cy="3379113"/>
          </a:xfrm>
        </p:grpSpPr>
        <p:grpSp>
          <p:nvGrpSpPr>
            <p:cNvPr id="97" name="Group 96">
              <a:extLst>
                <a:ext uri="{FF2B5EF4-FFF2-40B4-BE49-F238E27FC236}">
                  <a16:creationId xmlns:a16="http://schemas.microsoft.com/office/drawing/2014/main" id="{28A2FB00-60A0-7EDA-4178-2773540656D5}"/>
                </a:ext>
              </a:extLst>
            </p:cNvPr>
            <p:cNvGrpSpPr/>
            <p:nvPr/>
          </p:nvGrpSpPr>
          <p:grpSpPr>
            <a:xfrm>
              <a:off x="1073766" y="2951662"/>
              <a:ext cx="1219255" cy="2448184"/>
              <a:chOff x="785736" y="2752247"/>
              <a:chExt cx="1219255" cy="2448184"/>
            </a:xfrm>
          </p:grpSpPr>
          <p:grpSp>
            <p:nvGrpSpPr>
              <p:cNvPr id="76" name="Group 75">
                <a:extLst>
                  <a:ext uri="{FF2B5EF4-FFF2-40B4-BE49-F238E27FC236}">
                    <a16:creationId xmlns:a16="http://schemas.microsoft.com/office/drawing/2014/main" id="{80FC0EEE-1CB4-831D-8EAE-43556F8DF1E1}"/>
                  </a:ext>
                </a:extLst>
              </p:cNvPr>
              <p:cNvGrpSpPr/>
              <p:nvPr/>
            </p:nvGrpSpPr>
            <p:grpSpPr>
              <a:xfrm>
                <a:off x="785736" y="2752247"/>
                <a:ext cx="1219255" cy="2448184"/>
                <a:chOff x="1084250" y="2810472"/>
                <a:chExt cx="590363" cy="1178709"/>
              </a:xfrm>
            </p:grpSpPr>
            <p:cxnSp>
              <p:nvCxnSpPr>
                <p:cNvPr id="36" name="Google Shape;175;p21">
                  <a:extLst>
                    <a:ext uri="{FF2B5EF4-FFF2-40B4-BE49-F238E27FC236}">
                      <a16:creationId xmlns:a16="http://schemas.microsoft.com/office/drawing/2014/main" id="{F81979ED-E354-1733-87DF-75872F569A85}"/>
                    </a:ext>
                  </a:extLst>
                </p:cNvPr>
                <p:cNvCxnSpPr>
                  <a:cxnSpLocks/>
                  <a:stCxn id="39" idx="4"/>
                </p:cNvCxnSpPr>
                <p:nvPr/>
              </p:nvCxnSpPr>
              <p:spPr>
                <a:xfrm flipV="1">
                  <a:off x="1201146" y="3536014"/>
                  <a:ext cx="0" cy="453167"/>
                </a:xfrm>
                <a:prstGeom prst="straightConnector1">
                  <a:avLst/>
                </a:prstGeom>
                <a:noFill/>
                <a:ln w="76200" cap="flat" cmpd="sng">
                  <a:solidFill>
                    <a:srgbClr val="000000"/>
                  </a:solidFill>
                  <a:prstDash val="solid"/>
                  <a:round/>
                  <a:headEnd type="none" w="med" len="med"/>
                  <a:tailEnd type="none" w="med" len="med"/>
                </a:ln>
              </p:spPr>
            </p:cxnSp>
            <p:sp>
              <p:nvSpPr>
                <p:cNvPr id="39" name="Google Shape;182;p21">
                  <a:extLst>
                    <a:ext uri="{FF2B5EF4-FFF2-40B4-BE49-F238E27FC236}">
                      <a16:creationId xmlns:a16="http://schemas.microsoft.com/office/drawing/2014/main" id="{5005DC8F-32FE-5149-AD13-4828B122ADF7}"/>
                    </a:ext>
                  </a:extLst>
                </p:cNvPr>
                <p:cNvSpPr/>
                <p:nvPr/>
              </p:nvSpPr>
              <p:spPr>
                <a:xfrm>
                  <a:off x="1084250" y="3757072"/>
                  <a:ext cx="233792" cy="232109"/>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C06900"/>
                    </a:solidFill>
                    <a:effectLst/>
                    <a:uLnTx/>
                    <a:uFillTx/>
                    <a:latin typeface="Cambria" panose="02040503050406030204" pitchFamily="18" charset="0"/>
                    <a:ea typeface="Cambria" panose="02040503050406030204" pitchFamily="18" charset="0"/>
                    <a:cs typeface="+mn-cs"/>
                  </a:endParaRPr>
                </a:p>
              </p:txBody>
            </p:sp>
            <p:sp>
              <p:nvSpPr>
                <p:cNvPr id="41" name="Google Shape;196;p21">
                  <a:extLst>
                    <a:ext uri="{FF2B5EF4-FFF2-40B4-BE49-F238E27FC236}">
                      <a16:creationId xmlns:a16="http://schemas.microsoft.com/office/drawing/2014/main" id="{2A21659D-C317-B998-7911-FFE018B9AA59}"/>
                    </a:ext>
                  </a:extLst>
                </p:cNvPr>
                <p:cNvSpPr/>
                <p:nvPr/>
              </p:nvSpPr>
              <p:spPr>
                <a:xfrm>
                  <a:off x="1084250" y="3112489"/>
                  <a:ext cx="583425" cy="528526"/>
                </a:xfrm>
                <a:prstGeom prst="roundRect">
                  <a:avLst/>
                </a:prstGeom>
                <a:solidFill>
                  <a:schemeClr val="bg1"/>
                </a:solidFill>
                <a:ln w="38100" cap="flat" cmpd="sng">
                  <a:solidFill>
                    <a:schemeClr val="tx1"/>
                  </a:solidFill>
                  <a:prstDash val="sysDash"/>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 sz="1900" b="1" i="0" u="none" strike="noStrike" kern="1200" cap="none" spc="0" normalizeH="0" baseline="0" noProof="0" dirty="0">
                      <a:ln>
                        <a:noFill/>
                      </a:ln>
                      <a:solidFill>
                        <a:srgbClr val="FFFFFF"/>
                      </a:solidFill>
                      <a:effectLst/>
                      <a:uLnTx/>
                      <a:uFillTx/>
                      <a:latin typeface="Calibri" panose="020F0502020204030204"/>
                      <a:ea typeface="+mn-ea"/>
                      <a:cs typeface="+mn-cs"/>
                    </a:rPr>
                    <a:t>SA</a:t>
                  </a:r>
                  <a:endParaRPr kumimoji="0" sz="1900"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43" name="Google Shape;208;p21">
                  <a:extLst>
                    <a:ext uri="{FF2B5EF4-FFF2-40B4-BE49-F238E27FC236}">
                      <a16:creationId xmlns:a16="http://schemas.microsoft.com/office/drawing/2014/main" id="{59CACF31-2048-C920-E875-81DC4CD3F2F5}"/>
                    </a:ext>
                  </a:extLst>
                </p:cNvPr>
                <p:cNvCxnSpPr>
                  <a:cxnSpLocks/>
                  <a:endCxn id="65" idx="0"/>
                </p:cNvCxnSpPr>
                <p:nvPr/>
              </p:nvCxnSpPr>
              <p:spPr>
                <a:xfrm flipV="1">
                  <a:off x="1550683" y="2810472"/>
                  <a:ext cx="7034" cy="449874"/>
                </a:xfrm>
                <a:prstGeom prst="straightConnector1">
                  <a:avLst/>
                </a:prstGeom>
                <a:noFill/>
                <a:ln w="76200" cap="flat" cmpd="sng">
                  <a:solidFill>
                    <a:srgbClr val="000000"/>
                  </a:solidFill>
                  <a:prstDash val="solid"/>
                  <a:round/>
                  <a:headEnd type="none" w="med" len="med"/>
                  <a:tailEnd type="none" w="med" len="med"/>
                </a:ln>
              </p:spPr>
            </p:cxnSp>
            <p:sp>
              <p:nvSpPr>
                <p:cNvPr id="65" name="Google Shape;217;p21">
                  <a:extLst>
                    <a:ext uri="{FF2B5EF4-FFF2-40B4-BE49-F238E27FC236}">
                      <a16:creationId xmlns:a16="http://schemas.microsoft.com/office/drawing/2014/main" id="{99916DD6-999B-1667-4137-7DC5823937E8}"/>
                    </a:ext>
                  </a:extLst>
                </p:cNvPr>
                <p:cNvSpPr/>
                <p:nvPr/>
              </p:nvSpPr>
              <p:spPr>
                <a:xfrm>
                  <a:off x="1440821" y="2810472"/>
                  <a:ext cx="233792" cy="232109"/>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A</a:t>
                  </a:r>
                  <a:endParaRPr kumimoji="0"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endParaRPr>
                </a:p>
              </p:txBody>
            </p:sp>
          </p:grpSp>
          <p:grpSp>
            <p:nvGrpSpPr>
              <p:cNvPr id="85" name="Group 84">
                <a:extLst>
                  <a:ext uri="{FF2B5EF4-FFF2-40B4-BE49-F238E27FC236}">
                    <a16:creationId xmlns:a16="http://schemas.microsoft.com/office/drawing/2014/main" id="{9C436782-4287-A64A-9CD3-578C4D52CFBD}"/>
                  </a:ext>
                </a:extLst>
              </p:cNvPr>
              <p:cNvGrpSpPr/>
              <p:nvPr/>
            </p:nvGrpSpPr>
            <p:grpSpPr>
              <a:xfrm>
                <a:off x="843911" y="3459948"/>
                <a:ext cx="1090732" cy="1017346"/>
                <a:chOff x="4636014" y="2665293"/>
                <a:chExt cx="1090732" cy="1017346"/>
              </a:xfrm>
            </p:grpSpPr>
            <p:cxnSp>
              <p:nvCxnSpPr>
                <p:cNvPr id="86" name="Düz Bağlayıcı 567">
                  <a:extLst>
                    <a:ext uri="{FF2B5EF4-FFF2-40B4-BE49-F238E27FC236}">
                      <a16:creationId xmlns:a16="http://schemas.microsoft.com/office/drawing/2014/main" id="{5CE23CDD-5FA6-8326-8245-A886BCA9BE59}"/>
                    </a:ext>
                  </a:extLst>
                </p:cNvPr>
                <p:cNvCxnSpPr>
                  <a:cxnSpLocks/>
                </p:cNvCxnSpPr>
                <p:nvPr/>
              </p:nvCxnSpPr>
              <p:spPr>
                <a:xfrm>
                  <a:off x="4810753" y="2753125"/>
                  <a:ext cx="8551" cy="9295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 name="Düz Bağlayıcı 568">
                  <a:extLst>
                    <a:ext uri="{FF2B5EF4-FFF2-40B4-BE49-F238E27FC236}">
                      <a16:creationId xmlns:a16="http://schemas.microsoft.com/office/drawing/2014/main" id="{F5101BE9-2FF8-AB2D-C514-746D5527B2FC}"/>
                    </a:ext>
                  </a:extLst>
                </p:cNvPr>
                <p:cNvCxnSpPr>
                  <a:cxnSpLocks/>
                </p:cNvCxnSpPr>
                <p:nvPr/>
              </p:nvCxnSpPr>
              <p:spPr>
                <a:xfrm flipH="1">
                  <a:off x="5543099" y="2665293"/>
                  <a:ext cx="922" cy="895452"/>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 name="Düz Bağlayıcı 569">
                  <a:extLst>
                    <a:ext uri="{FF2B5EF4-FFF2-40B4-BE49-F238E27FC236}">
                      <a16:creationId xmlns:a16="http://schemas.microsoft.com/office/drawing/2014/main" id="{D18EB5FC-0CFB-791C-3E45-2E064DC496FB}"/>
                    </a:ext>
                  </a:extLst>
                </p:cNvPr>
                <p:cNvCxnSpPr>
                  <a:cxnSpLocks/>
                </p:cNvCxnSpPr>
                <p:nvPr/>
              </p:nvCxnSpPr>
              <p:spPr>
                <a:xfrm>
                  <a:off x="4771315" y="2740425"/>
                  <a:ext cx="796309"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 name="Düz Bağlayıcı 570">
                  <a:extLst>
                    <a:ext uri="{FF2B5EF4-FFF2-40B4-BE49-F238E27FC236}">
                      <a16:creationId xmlns:a16="http://schemas.microsoft.com/office/drawing/2014/main" id="{6E37245D-A704-FBCE-4297-D7CAD2D00397}"/>
                    </a:ext>
                  </a:extLst>
                </p:cNvPr>
                <p:cNvCxnSpPr>
                  <a:cxnSpLocks/>
                </p:cNvCxnSpPr>
                <p:nvPr/>
              </p:nvCxnSpPr>
              <p:spPr>
                <a:xfrm>
                  <a:off x="4841861" y="3515181"/>
                  <a:ext cx="669914" cy="326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90" name="İkizkenar Üçgen 571">
                  <a:extLst>
                    <a:ext uri="{FF2B5EF4-FFF2-40B4-BE49-F238E27FC236}">
                      <a16:creationId xmlns:a16="http://schemas.microsoft.com/office/drawing/2014/main" id="{B39FEC0A-D153-4422-5A59-284A1E11EA23}"/>
                    </a:ext>
                  </a:extLst>
                </p:cNvPr>
                <p:cNvSpPr/>
                <p:nvPr/>
              </p:nvSpPr>
              <p:spPr>
                <a:xfrm>
                  <a:off x="4636014" y="2985608"/>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91" name="Oval 90">
                  <a:extLst>
                    <a:ext uri="{FF2B5EF4-FFF2-40B4-BE49-F238E27FC236}">
                      <a16:creationId xmlns:a16="http://schemas.microsoft.com/office/drawing/2014/main" id="{1D9A28EF-F342-17A0-F049-B6CE245E0E90}"/>
                    </a:ext>
                  </a:extLst>
                </p:cNvPr>
                <p:cNvSpPr/>
                <p:nvPr/>
              </p:nvSpPr>
              <p:spPr>
                <a:xfrm rot="16200000">
                  <a:off x="4766441" y="2878797"/>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92" name="İkizkenar Üçgen 573">
                  <a:extLst>
                    <a:ext uri="{FF2B5EF4-FFF2-40B4-BE49-F238E27FC236}">
                      <a16:creationId xmlns:a16="http://schemas.microsoft.com/office/drawing/2014/main" id="{1B4422A2-853B-A961-67BC-F405D6C50082}"/>
                    </a:ext>
                  </a:extLst>
                </p:cNvPr>
                <p:cNvSpPr/>
                <p:nvPr/>
              </p:nvSpPr>
              <p:spPr>
                <a:xfrm rot="10800000">
                  <a:off x="5361679" y="2919364"/>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93" name="Oval 92">
                  <a:extLst>
                    <a:ext uri="{FF2B5EF4-FFF2-40B4-BE49-F238E27FC236}">
                      <a16:creationId xmlns:a16="http://schemas.microsoft.com/office/drawing/2014/main" id="{E77991CE-B43B-5C42-E164-0093683D70EC}"/>
                    </a:ext>
                  </a:extLst>
                </p:cNvPr>
                <p:cNvSpPr/>
                <p:nvPr/>
              </p:nvSpPr>
              <p:spPr>
                <a:xfrm rot="16200000">
                  <a:off x="5491670" y="3275821"/>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grpSp>
        </p:grpSp>
        <p:sp>
          <p:nvSpPr>
            <p:cNvPr id="187" name="Metin kutusu 34">
              <a:extLst>
                <a:ext uri="{FF2B5EF4-FFF2-40B4-BE49-F238E27FC236}">
                  <a16:creationId xmlns:a16="http://schemas.microsoft.com/office/drawing/2014/main" id="{709D068D-96AC-A8D2-95FF-D88D807503F1}"/>
                </a:ext>
              </a:extLst>
            </p:cNvPr>
            <p:cNvSpPr txBox="1"/>
            <p:nvPr/>
          </p:nvSpPr>
          <p:spPr>
            <a:xfrm>
              <a:off x="1706326" y="2465021"/>
              <a:ext cx="822456"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src</a:t>
              </a: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188" name="Metin kutusu 34">
              <a:extLst>
                <a:ext uri="{FF2B5EF4-FFF2-40B4-BE49-F238E27FC236}">
                  <a16:creationId xmlns:a16="http://schemas.microsoft.com/office/drawing/2014/main" id="{DB3371D0-43D7-2378-2004-FAE98A9000E8}"/>
                </a:ext>
              </a:extLst>
            </p:cNvPr>
            <p:cNvSpPr txBox="1"/>
            <p:nvPr/>
          </p:nvSpPr>
          <p:spPr>
            <a:xfrm>
              <a:off x="937586" y="5320914"/>
              <a:ext cx="1053934"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dst</a:t>
              </a: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grpSp>
      <p:sp>
        <p:nvSpPr>
          <p:cNvPr id="189" name="Dikdörtgen 256">
            <a:extLst>
              <a:ext uri="{FF2B5EF4-FFF2-40B4-BE49-F238E27FC236}">
                <a16:creationId xmlns:a16="http://schemas.microsoft.com/office/drawing/2014/main" id="{A409D726-5281-B4AB-0DD3-2605743874A0}"/>
              </a:ext>
            </a:extLst>
          </p:cNvPr>
          <p:cNvSpPr/>
          <p:nvPr/>
        </p:nvSpPr>
        <p:spPr>
          <a:xfrm>
            <a:off x="2495127" y="3832857"/>
            <a:ext cx="1171530" cy="381824"/>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ACT </a:t>
            </a:r>
            <a:r>
              <a:rPr kumimoji="0" lang="en-US" sz="20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src</a:t>
            </a:r>
            <a:endParaRPr kumimoji="0" lang="en-US" sz="20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193" name="Dikdörtgen 256">
            <a:extLst>
              <a:ext uri="{FF2B5EF4-FFF2-40B4-BE49-F238E27FC236}">
                <a16:creationId xmlns:a16="http://schemas.microsoft.com/office/drawing/2014/main" id="{7C4DAA28-E13D-37DA-6021-334A11469A40}"/>
              </a:ext>
            </a:extLst>
          </p:cNvPr>
          <p:cNvSpPr/>
          <p:nvPr/>
        </p:nvSpPr>
        <p:spPr>
          <a:xfrm>
            <a:off x="5594357" y="3854940"/>
            <a:ext cx="1171530" cy="381824"/>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ACT </a:t>
            </a:r>
            <a:r>
              <a:rPr kumimoji="0" lang="en-US" sz="2000" b="1" i="0" u="none" strike="noStrike" kern="1200" cap="none" spc="0" normalizeH="0" baseline="0" noProof="0" dirty="0" err="1">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dst</a:t>
            </a:r>
            <a:endParaRPr kumimoji="0" lang="en-US" sz="20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110" name="Arrow: Right 109">
            <a:extLst>
              <a:ext uri="{FF2B5EF4-FFF2-40B4-BE49-F238E27FC236}">
                <a16:creationId xmlns:a16="http://schemas.microsoft.com/office/drawing/2014/main" id="{8225A821-8CA5-15E4-0C26-FBCA389CF90B}"/>
              </a:ext>
            </a:extLst>
          </p:cNvPr>
          <p:cNvSpPr/>
          <p:nvPr/>
        </p:nvSpPr>
        <p:spPr>
          <a:xfrm rot="2966867">
            <a:off x="257286" y="3552920"/>
            <a:ext cx="806421" cy="436277"/>
          </a:xfrm>
          <a:prstGeom prst="rightArrow">
            <a:avLst>
              <a:gd name="adj1" fmla="val 50000"/>
              <a:gd name="adj2" fmla="val 65504"/>
            </a:avLst>
          </a:prstGeom>
          <a:solidFill>
            <a:srgbClr val="FFC000"/>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78" name="Group 177">
            <a:extLst>
              <a:ext uri="{FF2B5EF4-FFF2-40B4-BE49-F238E27FC236}">
                <a16:creationId xmlns:a16="http://schemas.microsoft.com/office/drawing/2014/main" id="{B147FB51-D6F6-73F3-C1E2-CCAE57C545E5}"/>
              </a:ext>
            </a:extLst>
          </p:cNvPr>
          <p:cNvGrpSpPr/>
          <p:nvPr/>
        </p:nvGrpSpPr>
        <p:grpSpPr>
          <a:xfrm>
            <a:off x="3817983" y="2438271"/>
            <a:ext cx="1591196" cy="3379113"/>
            <a:chOff x="3817983" y="2438271"/>
            <a:chExt cx="1591196" cy="3379113"/>
          </a:xfrm>
        </p:grpSpPr>
        <p:grpSp>
          <p:nvGrpSpPr>
            <p:cNvPr id="56" name="Group 55">
              <a:extLst>
                <a:ext uri="{FF2B5EF4-FFF2-40B4-BE49-F238E27FC236}">
                  <a16:creationId xmlns:a16="http://schemas.microsoft.com/office/drawing/2014/main" id="{12C0EDC9-7014-0BA0-312F-067FFFFDE046}"/>
                </a:ext>
              </a:extLst>
            </p:cNvPr>
            <p:cNvGrpSpPr/>
            <p:nvPr/>
          </p:nvGrpSpPr>
          <p:grpSpPr>
            <a:xfrm>
              <a:off x="3954163" y="2924912"/>
              <a:ext cx="1219255" cy="2448184"/>
              <a:chOff x="785736" y="2752247"/>
              <a:chExt cx="1219255" cy="2448184"/>
            </a:xfrm>
          </p:grpSpPr>
          <p:grpSp>
            <p:nvGrpSpPr>
              <p:cNvPr id="59" name="Group 58">
                <a:extLst>
                  <a:ext uri="{FF2B5EF4-FFF2-40B4-BE49-F238E27FC236}">
                    <a16:creationId xmlns:a16="http://schemas.microsoft.com/office/drawing/2014/main" id="{4BDD1621-80E7-AF3F-067D-198751D47489}"/>
                  </a:ext>
                </a:extLst>
              </p:cNvPr>
              <p:cNvGrpSpPr/>
              <p:nvPr/>
            </p:nvGrpSpPr>
            <p:grpSpPr>
              <a:xfrm>
                <a:off x="785736" y="2752247"/>
                <a:ext cx="1219255" cy="2448184"/>
                <a:chOff x="1084250" y="2810472"/>
                <a:chExt cx="590363" cy="1178709"/>
              </a:xfrm>
            </p:grpSpPr>
            <p:sp>
              <p:nvSpPr>
                <p:cNvPr id="72" name="Google Shape;196;p21">
                  <a:extLst>
                    <a:ext uri="{FF2B5EF4-FFF2-40B4-BE49-F238E27FC236}">
                      <a16:creationId xmlns:a16="http://schemas.microsoft.com/office/drawing/2014/main" id="{FE59DF16-BED6-5556-AEE9-B7BB7B0D9350}"/>
                    </a:ext>
                  </a:extLst>
                </p:cNvPr>
                <p:cNvSpPr/>
                <p:nvPr/>
              </p:nvSpPr>
              <p:spPr>
                <a:xfrm>
                  <a:off x="1084250" y="3112489"/>
                  <a:ext cx="583425" cy="528526"/>
                </a:xfrm>
                <a:prstGeom prst="roundRect">
                  <a:avLst/>
                </a:prstGeom>
                <a:solidFill>
                  <a:schemeClr val="bg1"/>
                </a:solidFill>
                <a:ln w="38100" cap="flat" cmpd="sng">
                  <a:solidFill>
                    <a:schemeClr val="tx1"/>
                  </a:solidFill>
                  <a:prstDash val="sysDash"/>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 sz="1900" b="1" i="0" u="none" strike="noStrike" kern="1200" cap="none" spc="0" normalizeH="0" baseline="0" noProof="0" dirty="0">
                      <a:ln>
                        <a:noFill/>
                      </a:ln>
                      <a:solidFill>
                        <a:srgbClr val="FFFFFF"/>
                      </a:solidFill>
                      <a:effectLst/>
                      <a:uLnTx/>
                      <a:uFillTx/>
                      <a:latin typeface="Calibri" panose="020F0502020204030204"/>
                      <a:ea typeface="+mn-ea"/>
                      <a:cs typeface="+mn-cs"/>
                    </a:rPr>
                    <a:t>SA</a:t>
                  </a:r>
                  <a:endParaRPr kumimoji="0" sz="1900"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73" name="Google Shape;208;p21">
                  <a:extLst>
                    <a:ext uri="{FF2B5EF4-FFF2-40B4-BE49-F238E27FC236}">
                      <a16:creationId xmlns:a16="http://schemas.microsoft.com/office/drawing/2014/main" id="{36A31A8D-A89B-FC2B-7FDD-EA91D5ED0547}"/>
                    </a:ext>
                  </a:extLst>
                </p:cNvPr>
                <p:cNvCxnSpPr>
                  <a:cxnSpLocks/>
                  <a:endCxn id="74" idx="0"/>
                </p:cNvCxnSpPr>
                <p:nvPr/>
              </p:nvCxnSpPr>
              <p:spPr>
                <a:xfrm flipV="1">
                  <a:off x="1550683" y="2810472"/>
                  <a:ext cx="7034" cy="449874"/>
                </a:xfrm>
                <a:prstGeom prst="straightConnector1">
                  <a:avLst/>
                </a:prstGeom>
                <a:noFill/>
                <a:ln w="76200" cap="flat" cmpd="sng">
                  <a:solidFill>
                    <a:srgbClr val="0070C0"/>
                  </a:solidFill>
                  <a:prstDash val="solid"/>
                  <a:round/>
                  <a:headEnd type="none" w="med" len="med"/>
                  <a:tailEnd type="none" w="med" len="med"/>
                </a:ln>
              </p:spPr>
            </p:cxnSp>
            <p:sp>
              <p:nvSpPr>
                <p:cNvPr id="74" name="Google Shape;217;p21">
                  <a:extLst>
                    <a:ext uri="{FF2B5EF4-FFF2-40B4-BE49-F238E27FC236}">
                      <a16:creationId xmlns:a16="http://schemas.microsoft.com/office/drawing/2014/main" id="{E1A75BE1-5F76-DFB9-209F-6F6DDAA8B7B7}"/>
                    </a:ext>
                  </a:extLst>
                </p:cNvPr>
                <p:cNvSpPr/>
                <p:nvPr/>
              </p:nvSpPr>
              <p:spPr>
                <a:xfrm>
                  <a:off x="1440821" y="2810472"/>
                  <a:ext cx="233792" cy="232109"/>
                </a:xfrm>
                <a:prstGeom prst="ellipse">
                  <a:avLst/>
                </a:prstGeom>
                <a:solidFill>
                  <a:schemeClr val="bg1"/>
                </a:solidFill>
                <a:ln w="38100" cap="flat" cmpd="sng">
                  <a:solidFill>
                    <a:srgbClr val="0070C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A</a:t>
                  </a:r>
                  <a:endParaRPr kumimoji="0"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endParaRPr>
                </a:p>
              </p:txBody>
            </p:sp>
            <p:cxnSp>
              <p:nvCxnSpPr>
                <p:cNvPr id="70" name="Google Shape;175;p21">
                  <a:extLst>
                    <a:ext uri="{FF2B5EF4-FFF2-40B4-BE49-F238E27FC236}">
                      <a16:creationId xmlns:a16="http://schemas.microsoft.com/office/drawing/2014/main" id="{B38FE9F2-5071-90C0-FD32-93571312AE0A}"/>
                    </a:ext>
                  </a:extLst>
                </p:cNvPr>
                <p:cNvCxnSpPr>
                  <a:cxnSpLocks/>
                </p:cNvCxnSpPr>
                <p:nvPr/>
              </p:nvCxnSpPr>
              <p:spPr>
                <a:xfrm flipV="1">
                  <a:off x="1199851" y="3536014"/>
                  <a:ext cx="0" cy="453167"/>
                </a:xfrm>
                <a:prstGeom prst="straightConnector1">
                  <a:avLst/>
                </a:prstGeom>
                <a:noFill/>
                <a:ln w="76200" cap="flat" cmpd="sng">
                  <a:solidFill>
                    <a:srgbClr val="000000"/>
                  </a:solidFill>
                  <a:prstDash val="solid"/>
                  <a:round/>
                  <a:headEnd type="none" w="med" len="med"/>
                  <a:tailEnd type="none" w="med" len="med"/>
                </a:ln>
              </p:spPr>
            </p:cxnSp>
            <p:sp>
              <p:nvSpPr>
                <p:cNvPr id="71" name="Google Shape;182;p21">
                  <a:extLst>
                    <a:ext uri="{FF2B5EF4-FFF2-40B4-BE49-F238E27FC236}">
                      <a16:creationId xmlns:a16="http://schemas.microsoft.com/office/drawing/2014/main" id="{E639F91C-16B6-EDBA-BFEA-262CE9F54A2B}"/>
                    </a:ext>
                  </a:extLst>
                </p:cNvPr>
                <p:cNvSpPr/>
                <p:nvPr/>
              </p:nvSpPr>
              <p:spPr>
                <a:xfrm>
                  <a:off x="1084250" y="3757072"/>
                  <a:ext cx="233792" cy="232109"/>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C06900"/>
                    </a:solidFill>
                    <a:effectLst/>
                    <a:uLnTx/>
                    <a:uFillTx/>
                    <a:latin typeface="Cambria" panose="02040503050406030204" pitchFamily="18" charset="0"/>
                    <a:ea typeface="Cambria" panose="02040503050406030204" pitchFamily="18" charset="0"/>
                    <a:cs typeface="+mn-cs"/>
                  </a:endParaRPr>
                </a:p>
              </p:txBody>
            </p:sp>
          </p:grpSp>
          <p:grpSp>
            <p:nvGrpSpPr>
              <p:cNvPr id="60" name="Group 59">
                <a:extLst>
                  <a:ext uri="{FF2B5EF4-FFF2-40B4-BE49-F238E27FC236}">
                    <a16:creationId xmlns:a16="http://schemas.microsoft.com/office/drawing/2014/main" id="{C83F659B-6BDB-BAC0-52EA-4A572FF7049B}"/>
                  </a:ext>
                </a:extLst>
              </p:cNvPr>
              <p:cNvGrpSpPr/>
              <p:nvPr/>
            </p:nvGrpSpPr>
            <p:grpSpPr>
              <a:xfrm>
                <a:off x="843911" y="3443904"/>
                <a:ext cx="1090732" cy="858496"/>
                <a:chOff x="4636014" y="2649249"/>
                <a:chExt cx="1090732" cy="858496"/>
              </a:xfrm>
            </p:grpSpPr>
            <p:cxnSp>
              <p:nvCxnSpPr>
                <p:cNvPr id="61" name="Düz Bağlayıcı 567">
                  <a:extLst>
                    <a:ext uri="{FF2B5EF4-FFF2-40B4-BE49-F238E27FC236}">
                      <a16:creationId xmlns:a16="http://schemas.microsoft.com/office/drawing/2014/main" id="{6317DCF7-2A7B-E33D-19F9-0CAF0E4CD478}"/>
                    </a:ext>
                  </a:extLst>
                </p:cNvPr>
                <p:cNvCxnSpPr>
                  <a:cxnSpLocks/>
                  <a:endCxn id="66" idx="3"/>
                </p:cNvCxnSpPr>
                <p:nvPr/>
              </p:nvCxnSpPr>
              <p:spPr>
                <a:xfrm>
                  <a:off x="4813427" y="2753125"/>
                  <a:ext cx="1097" cy="579378"/>
                </a:xfrm>
                <a:prstGeom prst="line">
                  <a:avLst/>
                </a:prstGeom>
                <a:ln w="762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62" name="Düz Bağlayıcı 568">
                  <a:extLst>
                    <a:ext uri="{FF2B5EF4-FFF2-40B4-BE49-F238E27FC236}">
                      <a16:creationId xmlns:a16="http://schemas.microsoft.com/office/drawing/2014/main" id="{C2F31692-DF24-99B7-0303-7520EE1D10D1}"/>
                    </a:ext>
                  </a:extLst>
                </p:cNvPr>
                <p:cNvCxnSpPr>
                  <a:cxnSpLocks/>
                  <a:endCxn id="69" idx="2"/>
                </p:cNvCxnSpPr>
                <p:nvPr/>
              </p:nvCxnSpPr>
              <p:spPr>
                <a:xfrm flipH="1">
                  <a:off x="5541227" y="2649249"/>
                  <a:ext cx="2794" cy="721762"/>
                </a:xfrm>
                <a:prstGeom prst="line">
                  <a:avLst/>
                </a:prstGeom>
                <a:ln w="762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63" name="Düz Bağlayıcı 569">
                  <a:extLst>
                    <a:ext uri="{FF2B5EF4-FFF2-40B4-BE49-F238E27FC236}">
                      <a16:creationId xmlns:a16="http://schemas.microsoft.com/office/drawing/2014/main" id="{2782D868-6263-26EF-4B82-CA0A70D5C5A7}"/>
                    </a:ext>
                  </a:extLst>
                </p:cNvPr>
                <p:cNvCxnSpPr>
                  <a:cxnSpLocks/>
                </p:cNvCxnSpPr>
                <p:nvPr/>
              </p:nvCxnSpPr>
              <p:spPr>
                <a:xfrm>
                  <a:off x="4779337" y="2740425"/>
                  <a:ext cx="796309" cy="0"/>
                </a:xfrm>
                <a:prstGeom prst="line">
                  <a:avLst/>
                </a:prstGeom>
                <a:ln w="762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64" name="Düz Bağlayıcı 570">
                  <a:extLst>
                    <a:ext uri="{FF2B5EF4-FFF2-40B4-BE49-F238E27FC236}">
                      <a16:creationId xmlns:a16="http://schemas.microsoft.com/office/drawing/2014/main" id="{9C512944-D9C7-D3DA-0757-ABF256A1AFE4}"/>
                    </a:ext>
                  </a:extLst>
                </p:cNvPr>
                <p:cNvCxnSpPr>
                  <a:cxnSpLocks/>
                </p:cNvCxnSpPr>
                <p:nvPr/>
              </p:nvCxnSpPr>
              <p:spPr>
                <a:xfrm>
                  <a:off x="4841861" y="3504485"/>
                  <a:ext cx="669914" cy="3260"/>
                </a:xfrm>
                <a:prstGeom prst="line">
                  <a:avLst/>
                </a:prstGeom>
                <a:ln w="76200">
                  <a:solidFill>
                    <a:srgbClr val="7030A0"/>
                  </a:solidFill>
                </a:ln>
              </p:spPr>
              <p:style>
                <a:lnRef idx="1">
                  <a:schemeClr val="accent1"/>
                </a:lnRef>
                <a:fillRef idx="0">
                  <a:schemeClr val="accent1"/>
                </a:fillRef>
                <a:effectRef idx="0">
                  <a:schemeClr val="accent1"/>
                </a:effectRef>
                <a:fontRef idx="minor">
                  <a:schemeClr val="tx1"/>
                </a:fontRef>
              </p:style>
            </p:cxnSp>
            <p:sp>
              <p:nvSpPr>
                <p:cNvPr id="67" name="Oval 66">
                  <a:extLst>
                    <a:ext uri="{FF2B5EF4-FFF2-40B4-BE49-F238E27FC236}">
                      <a16:creationId xmlns:a16="http://schemas.microsoft.com/office/drawing/2014/main" id="{C6AC1B8E-69D8-E8DD-4F61-E09EE7D468C7}"/>
                    </a:ext>
                  </a:extLst>
                </p:cNvPr>
                <p:cNvSpPr/>
                <p:nvPr/>
              </p:nvSpPr>
              <p:spPr>
                <a:xfrm rot="16200000">
                  <a:off x="4766441" y="2878797"/>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68" name="İkizkenar Üçgen 573">
                  <a:extLst>
                    <a:ext uri="{FF2B5EF4-FFF2-40B4-BE49-F238E27FC236}">
                      <a16:creationId xmlns:a16="http://schemas.microsoft.com/office/drawing/2014/main" id="{FB34B6CD-F155-72A5-788D-7C93F4C56A5C}"/>
                    </a:ext>
                  </a:extLst>
                </p:cNvPr>
                <p:cNvSpPr/>
                <p:nvPr/>
              </p:nvSpPr>
              <p:spPr>
                <a:xfrm rot="10800000">
                  <a:off x="5361679" y="2919364"/>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66" name="İkizkenar Üçgen 571">
                  <a:extLst>
                    <a:ext uri="{FF2B5EF4-FFF2-40B4-BE49-F238E27FC236}">
                      <a16:creationId xmlns:a16="http://schemas.microsoft.com/office/drawing/2014/main" id="{F54B5A83-C9AA-0B68-B8F2-E0B243605FA8}"/>
                    </a:ext>
                  </a:extLst>
                </p:cNvPr>
                <p:cNvSpPr/>
                <p:nvPr/>
              </p:nvSpPr>
              <p:spPr>
                <a:xfrm>
                  <a:off x="4636014" y="2985608"/>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69" name="Oval 68">
                  <a:extLst>
                    <a:ext uri="{FF2B5EF4-FFF2-40B4-BE49-F238E27FC236}">
                      <a16:creationId xmlns:a16="http://schemas.microsoft.com/office/drawing/2014/main" id="{D02EEAAA-4B37-DA53-2F40-E08EBC0BC51B}"/>
                    </a:ext>
                  </a:extLst>
                </p:cNvPr>
                <p:cNvSpPr/>
                <p:nvPr/>
              </p:nvSpPr>
              <p:spPr>
                <a:xfrm rot="16200000">
                  <a:off x="5491670" y="3275821"/>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grpSp>
        </p:grpSp>
        <p:sp>
          <p:nvSpPr>
            <p:cNvPr id="57" name="Metin kutusu 34">
              <a:extLst>
                <a:ext uri="{FF2B5EF4-FFF2-40B4-BE49-F238E27FC236}">
                  <a16:creationId xmlns:a16="http://schemas.microsoft.com/office/drawing/2014/main" id="{67C64FFF-5578-E130-592F-3A7ABDDA170C}"/>
                </a:ext>
              </a:extLst>
            </p:cNvPr>
            <p:cNvSpPr txBox="1"/>
            <p:nvPr/>
          </p:nvSpPr>
          <p:spPr>
            <a:xfrm>
              <a:off x="4586723" y="2438271"/>
              <a:ext cx="822456"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src</a:t>
              </a: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58" name="Metin kutusu 34">
              <a:extLst>
                <a:ext uri="{FF2B5EF4-FFF2-40B4-BE49-F238E27FC236}">
                  <a16:creationId xmlns:a16="http://schemas.microsoft.com/office/drawing/2014/main" id="{D1B6E769-67AC-4ED4-9077-86A1E1947438}"/>
                </a:ext>
              </a:extLst>
            </p:cNvPr>
            <p:cNvSpPr txBox="1"/>
            <p:nvPr/>
          </p:nvSpPr>
          <p:spPr>
            <a:xfrm>
              <a:off x="3817983" y="5294164"/>
              <a:ext cx="1053934"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dst</a:t>
              </a: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cxnSp>
          <p:nvCxnSpPr>
            <p:cNvPr id="113" name="Google Shape;175;p21">
              <a:extLst>
                <a:ext uri="{FF2B5EF4-FFF2-40B4-BE49-F238E27FC236}">
                  <a16:creationId xmlns:a16="http://schemas.microsoft.com/office/drawing/2014/main" id="{9BDF5ECE-E0C0-0676-6D45-183DEEFAEB45}"/>
                </a:ext>
              </a:extLst>
            </p:cNvPr>
            <p:cNvCxnSpPr>
              <a:cxnSpLocks/>
              <a:endCxn id="66" idx="3"/>
            </p:cNvCxnSpPr>
            <p:nvPr/>
          </p:nvCxnSpPr>
          <p:spPr>
            <a:xfrm flipV="1">
              <a:off x="4189751" y="4299823"/>
              <a:ext cx="1097" cy="192384"/>
            </a:xfrm>
            <a:prstGeom prst="straightConnector1">
              <a:avLst/>
            </a:prstGeom>
            <a:noFill/>
            <a:ln w="76200" cap="flat" cmpd="sng">
              <a:solidFill>
                <a:srgbClr val="7030A0"/>
              </a:solidFill>
              <a:prstDash val="solid"/>
              <a:round/>
              <a:headEnd type="none" w="med" len="med"/>
              <a:tailEnd type="none" w="med" len="med"/>
            </a:ln>
          </p:spPr>
        </p:cxnSp>
        <p:cxnSp>
          <p:nvCxnSpPr>
            <p:cNvPr id="116" name="Google Shape;175;p21">
              <a:extLst>
                <a:ext uri="{FF2B5EF4-FFF2-40B4-BE49-F238E27FC236}">
                  <a16:creationId xmlns:a16="http://schemas.microsoft.com/office/drawing/2014/main" id="{3D31FA31-2CA2-E0F4-25F4-AC82A582C84F}"/>
                </a:ext>
              </a:extLst>
            </p:cNvPr>
            <p:cNvCxnSpPr>
              <a:cxnSpLocks/>
            </p:cNvCxnSpPr>
            <p:nvPr/>
          </p:nvCxnSpPr>
          <p:spPr>
            <a:xfrm flipV="1">
              <a:off x="4913351" y="4318859"/>
              <a:ext cx="1097" cy="192384"/>
            </a:xfrm>
            <a:prstGeom prst="straightConnector1">
              <a:avLst/>
            </a:prstGeom>
            <a:noFill/>
            <a:ln w="76200" cap="flat" cmpd="sng">
              <a:solidFill>
                <a:srgbClr val="7030A0"/>
              </a:solidFill>
              <a:prstDash val="solid"/>
              <a:round/>
              <a:headEnd type="none" w="med" len="med"/>
              <a:tailEnd type="none" w="med" len="med"/>
            </a:ln>
          </p:spPr>
        </p:cxnSp>
      </p:grpSp>
      <p:grpSp>
        <p:nvGrpSpPr>
          <p:cNvPr id="209" name="Group 208">
            <a:extLst>
              <a:ext uri="{FF2B5EF4-FFF2-40B4-BE49-F238E27FC236}">
                <a16:creationId xmlns:a16="http://schemas.microsoft.com/office/drawing/2014/main" id="{D17AF66D-8C8B-BDF7-E9A6-F1D007A327C9}"/>
              </a:ext>
            </a:extLst>
          </p:cNvPr>
          <p:cNvGrpSpPr/>
          <p:nvPr/>
        </p:nvGrpSpPr>
        <p:grpSpPr>
          <a:xfrm>
            <a:off x="7022142" y="2482515"/>
            <a:ext cx="1591196" cy="3379113"/>
            <a:chOff x="7022142" y="2482515"/>
            <a:chExt cx="1591196" cy="3379113"/>
          </a:xfrm>
        </p:grpSpPr>
        <p:grpSp>
          <p:nvGrpSpPr>
            <p:cNvPr id="179" name="Group 178">
              <a:extLst>
                <a:ext uri="{FF2B5EF4-FFF2-40B4-BE49-F238E27FC236}">
                  <a16:creationId xmlns:a16="http://schemas.microsoft.com/office/drawing/2014/main" id="{60BB2227-9D37-8E0A-8831-ACE6150F5112}"/>
                </a:ext>
              </a:extLst>
            </p:cNvPr>
            <p:cNvGrpSpPr/>
            <p:nvPr/>
          </p:nvGrpSpPr>
          <p:grpSpPr>
            <a:xfrm>
              <a:off x="7022142" y="2482515"/>
              <a:ext cx="1591196" cy="3379113"/>
              <a:chOff x="3817983" y="2438271"/>
              <a:chExt cx="1591196" cy="3379113"/>
            </a:xfrm>
          </p:grpSpPr>
          <p:grpSp>
            <p:nvGrpSpPr>
              <p:cNvPr id="180" name="Group 179">
                <a:extLst>
                  <a:ext uri="{FF2B5EF4-FFF2-40B4-BE49-F238E27FC236}">
                    <a16:creationId xmlns:a16="http://schemas.microsoft.com/office/drawing/2014/main" id="{6AD023F5-E098-72C4-7EA8-43B48565DEED}"/>
                  </a:ext>
                </a:extLst>
              </p:cNvPr>
              <p:cNvGrpSpPr/>
              <p:nvPr/>
            </p:nvGrpSpPr>
            <p:grpSpPr>
              <a:xfrm>
                <a:off x="3954163" y="2924912"/>
                <a:ext cx="1219255" cy="2448184"/>
                <a:chOff x="785736" y="2752247"/>
                <a:chExt cx="1219255" cy="2448184"/>
              </a:xfrm>
            </p:grpSpPr>
            <p:grpSp>
              <p:nvGrpSpPr>
                <p:cNvPr id="185" name="Group 184">
                  <a:extLst>
                    <a:ext uri="{FF2B5EF4-FFF2-40B4-BE49-F238E27FC236}">
                      <a16:creationId xmlns:a16="http://schemas.microsoft.com/office/drawing/2014/main" id="{7A2003F6-6794-BD71-A54A-5BD5613F322F}"/>
                    </a:ext>
                  </a:extLst>
                </p:cNvPr>
                <p:cNvGrpSpPr/>
                <p:nvPr/>
              </p:nvGrpSpPr>
              <p:grpSpPr>
                <a:xfrm>
                  <a:off x="785736" y="2752247"/>
                  <a:ext cx="1219255" cy="2448184"/>
                  <a:chOff x="1084250" y="2810472"/>
                  <a:chExt cx="590363" cy="1178709"/>
                </a:xfrm>
              </p:grpSpPr>
              <p:sp>
                <p:nvSpPr>
                  <p:cNvPr id="203" name="Google Shape;196;p21">
                    <a:extLst>
                      <a:ext uri="{FF2B5EF4-FFF2-40B4-BE49-F238E27FC236}">
                        <a16:creationId xmlns:a16="http://schemas.microsoft.com/office/drawing/2014/main" id="{FB3DB7F3-AC1E-5576-B18F-C98DCE709DF0}"/>
                      </a:ext>
                    </a:extLst>
                  </p:cNvPr>
                  <p:cNvSpPr/>
                  <p:nvPr/>
                </p:nvSpPr>
                <p:spPr>
                  <a:xfrm>
                    <a:off x="1084250" y="3112489"/>
                    <a:ext cx="583425" cy="528526"/>
                  </a:xfrm>
                  <a:prstGeom prst="roundRect">
                    <a:avLst/>
                  </a:prstGeom>
                  <a:solidFill>
                    <a:schemeClr val="bg1"/>
                  </a:solidFill>
                  <a:ln w="38100" cap="flat" cmpd="sng">
                    <a:solidFill>
                      <a:schemeClr val="tx1"/>
                    </a:solidFill>
                    <a:prstDash val="sysDash"/>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 sz="1900" b="1" i="0" u="none" strike="noStrike" kern="1200" cap="none" spc="0" normalizeH="0" baseline="0" noProof="0" dirty="0">
                        <a:ln>
                          <a:noFill/>
                        </a:ln>
                        <a:solidFill>
                          <a:srgbClr val="FFFFFF"/>
                        </a:solidFill>
                        <a:effectLst/>
                        <a:uLnTx/>
                        <a:uFillTx/>
                        <a:latin typeface="Calibri" panose="020F0502020204030204"/>
                        <a:ea typeface="+mn-ea"/>
                        <a:cs typeface="+mn-cs"/>
                      </a:rPr>
                      <a:t>SA</a:t>
                    </a:r>
                    <a:endParaRPr kumimoji="0" sz="1900"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204" name="Google Shape;208;p21">
                    <a:extLst>
                      <a:ext uri="{FF2B5EF4-FFF2-40B4-BE49-F238E27FC236}">
                        <a16:creationId xmlns:a16="http://schemas.microsoft.com/office/drawing/2014/main" id="{7D324207-CBFD-F852-F174-846490B71597}"/>
                      </a:ext>
                    </a:extLst>
                  </p:cNvPr>
                  <p:cNvCxnSpPr>
                    <a:cxnSpLocks/>
                    <a:endCxn id="205" idx="0"/>
                  </p:cNvCxnSpPr>
                  <p:nvPr/>
                </p:nvCxnSpPr>
                <p:spPr>
                  <a:xfrm flipV="1">
                    <a:off x="1550683" y="2810472"/>
                    <a:ext cx="7034" cy="449874"/>
                  </a:xfrm>
                  <a:prstGeom prst="straightConnector1">
                    <a:avLst/>
                  </a:prstGeom>
                  <a:noFill/>
                  <a:ln w="76200" cap="flat" cmpd="sng">
                    <a:solidFill>
                      <a:srgbClr val="0070C0"/>
                    </a:solidFill>
                    <a:prstDash val="solid"/>
                    <a:round/>
                    <a:headEnd type="none" w="med" len="med"/>
                    <a:tailEnd type="none" w="med" len="med"/>
                  </a:ln>
                </p:spPr>
              </p:cxnSp>
              <p:sp>
                <p:nvSpPr>
                  <p:cNvPr id="205" name="Google Shape;217;p21">
                    <a:extLst>
                      <a:ext uri="{FF2B5EF4-FFF2-40B4-BE49-F238E27FC236}">
                        <a16:creationId xmlns:a16="http://schemas.microsoft.com/office/drawing/2014/main" id="{B09BA3D7-B1CB-B0F9-90C2-4B5F8FCAB3FB}"/>
                      </a:ext>
                    </a:extLst>
                  </p:cNvPr>
                  <p:cNvSpPr/>
                  <p:nvPr/>
                </p:nvSpPr>
                <p:spPr>
                  <a:xfrm>
                    <a:off x="1440821" y="2810472"/>
                    <a:ext cx="233792" cy="232109"/>
                  </a:xfrm>
                  <a:prstGeom prst="ellipse">
                    <a:avLst/>
                  </a:prstGeom>
                  <a:solidFill>
                    <a:schemeClr val="bg1"/>
                  </a:solidFill>
                  <a:ln w="38100" cap="flat" cmpd="sng">
                    <a:solidFill>
                      <a:srgbClr val="0070C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A</a:t>
                    </a:r>
                    <a:endParaRPr kumimoji="0"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endParaRPr>
                  </a:p>
                </p:txBody>
              </p:sp>
              <p:cxnSp>
                <p:nvCxnSpPr>
                  <p:cNvPr id="206" name="Google Shape;175;p21">
                    <a:extLst>
                      <a:ext uri="{FF2B5EF4-FFF2-40B4-BE49-F238E27FC236}">
                        <a16:creationId xmlns:a16="http://schemas.microsoft.com/office/drawing/2014/main" id="{2B885010-B70B-4AEB-72BC-89B5C54704CB}"/>
                      </a:ext>
                    </a:extLst>
                  </p:cNvPr>
                  <p:cNvCxnSpPr>
                    <a:cxnSpLocks/>
                  </p:cNvCxnSpPr>
                  <p:nvPr/>
                </p:nvCxnSpPr>
                <p:spPr>
                  <a:xfrm flipV="1">
                    <a:off x="1197200" y="3536014"/>
                    <a:ext cx="0" cy="453167"/>
                  </a:xfrm>
                  <a:prstGeom prst="straightConnector1">
                    <a:avLst/>
                  </a:prstGeom>
                  <a:noFill/>
                  <a:ln w="76200" cap="flat" cmpd="sng">
                    <a:solidFill>
                      <a:srgbClr val="7030A0"/>
                    </a:solidFill>
                    <a:prstDash val="solid"/>
                    <a:round/>
                    <a:headEnd type="none" w="med" len="med"/>
                    <a:tailEnd type="none" w="med" len="med"/>
                  </a:ln>
                </p:spPr>
              </p:cxnSp>
              <p:sp>
                <p:nvSpPr>
                  <p:cNvPr id="207" name="Google Shape;182;p21">
                    <a:extLst>
                      <a:ext uri="{FF2B5EF4-FFF2-40B4-BE49-F238E27FC236}">
                        <a16:creationId xmlns:a16="http://schemas.microsoft.com/office/drawing/2014/main" id="{C23C51AB-9992-561C-E287-B160F163E244}"/>
                      </a:ext>
                    </a:extLst>
                  </p:cNvPr>
                  <p:cNvSpPr/>
                  <p:nvPr/>
                </p:nvSpPr>
                <p:spPr>
                  <a:xfrm>
                    <a:off x="1084250" y="3757072"/>
                    <a:ext cx="233792" cy="232109"/>
                  </a:xfrm>
                  <a:prstGeom prst="ellipse">
                    <a:avLst/>
                  </a:prstGeom>
                  <a:solidFill>
                    <a:schemeClr val="bg1"/>
                  </a:solidFill>
                  <a:ln w="38100" cap="flat" cmpd="sng">
                    <a:solidFill>
                      <a:srgbClr val="7030A0"/>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C06900"/>
                      </a:solidFill>
                      <a:effectLst/>
                      <a:uLnTx/>
                      <a:uFillTx/>
                      <a:latin typeface="Cambria" panose="02040503050406030204" pitchFamily="18" charset="0"/>
                      <a:ea typeface="Cambria" panose="02040503050406030204" pitchFamily="18" charset="0"/>
                      <a:cs typeface="+mn-cs"/>
                    </a:endParaRPr>
                  </a:p>
                </p:txBody>
              </p:sp>
            </p:grpSp>
            <p:grpSp>
              <p:nvGrpSpPr>
                <p:cNvPr id="186" name="Group 185">
                  <a:extLst>
                    <a:ext uri="{FF2B5EF4-FFF2-40B4-BE49-F238E27FC236}">
                      <a16:creationId xmlns:a16="http://schemas.microsoft.com/office/drawing/2014/main" id="{C1D3D07C-9172-0E70-9A08-25DE05691BE6}"/>
                    </a:ext>
                  </a:extLst>
                </p:cNvPr>
                <p:cNvGrpSpPr/>
                <p:nvPr/>
              </p:nvGrpSpPr>
              <p:grpSpPr>
                <a:xfrm>
                  <a:off x="843911" y="3443904"/>
                  <a:ext cx="1090732" cy="858496"/>
                  <a:chOff x="4636014" y="2649249"/>
                  <a:chExt cx="1090732" cy="858496"/>
                </a:xfrm>
              </p:grpSpPr>
              <p:cxnSp>
                <p:nvCxnSpPr>
                  <p:cNvPr id="190" name="Düz Bağlayıcı 567">
                    <a:extLst>
                      <a:ext uri="{FF2B5EF4-FFF2-40B4-BE49-F238E27FC236}">
                        <a16:creationId xmlns:a16="http://schemas.microsoft.com/office/drawing/2014/main" id="{236DD4BF-906F-EB23-A8BF-6A379AA82401}"/>
                      </a:ext>
                    </a:extLst>
                  </p:cNvPr>
                  <p:cNvCxnSpPr>
                    <a:cxnSpLocks/>
                    <a:endCxn id="201" idx="3"/>
                  </p:cNvCxnSpPr>
                  <p:nvPr/>
                </p:nvCxnSpPr>
                <p:spPr>
                  <a:xfrm>
                    <a:off x="4813427" y="2753125"/>
                    <a:ext cx="1097" cy="579378"/>
                  </a:xfrm>
                  <a:prstGeom prst="line">
                    <a:avLst/>
                  </a:prstGeom>
                  <a:ln w="762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6" name="Düz Bağlayıcı 568">
                    <a:extLst>
                      <a:ext uri="{FF2B5EF4-FFF2-40B4-BE49-F238E27FC236}">
                        <a16:creationId xmlns:a16="http://schemas.microsoft.com/office/drawing/2014/main" id="{69AB452D-457F-DFEB-A313-7490A6243E6D}"/>
                      </a:ext>
                    </a:extLst>
                  </p:cNvPr>
                  <p:cNvCxnSpPr>
                    <a:cxnSpLocks/>
                    <a:endCxn id="202" idx="2"/>
                  </p:cNvCxnSpPr>
                  <p:nvPr/>
                </p:nvCxnSpPr>
                <p:spPr>
                  <a:xfrm flipH="1">
                    <a:off x="5541227" y="2649249"/>
                    <a:ext cx="2794" cy="721762"/>
                  </a:xfrm>
                  <a:prstGeom prst="line">
                    <a:avLst/>
                  </a:prstGeom>
                  <a:ln w="762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7" name="Düz Bağlayıcı 569">
                    <a:extLst>
                      <a:ext uri="{FF2B5EF4-FFF2-40B4-BE49-F238E27FC236}">
                        <a16:creationId xmlns:a16="http://schemas.microsoft.com/office/drawing/2014/main" id="{F91FE2A8-6785-6AA6-D61B-C51B8406BBF5}"/>
                      </a:ext>
                    </a:extLst>
                  </p:cNvPr>
                  <p:cNvCxnSpPr>
                    <a:cxnSpLocks/>
                  </p:cNvCxnSpPr>
                  <p:nvPr/>
                </p:nvCxnSpPr>
                <p:spPr>
                  <a:xfrm>
                    <a:off x="4779337" y="2740425"/>
                    <a:ext cx="796309" cy="0"/>
                  </a:xfrm>
                  <a:prstGeom prst="line">
                    <a:avLst/>
                  </a:prstGeom>
                  <a:ln w="762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8" name="Düz Bağlayıcı 570">
                    <a:extLst>
                      <a:ext uri="{FF2B5EF4-FFF2-40B4-BE49-F238E27FC236}">
                        <a16:creationId xmlns:a16="http://schemas.microsoft.com/office/drawing/2014/main" id="{F693A78B-8BC3-916F-1153-2104923160E3}"/>
                      </a:ext>
                    </a:extLst>
                  </p:cNvPr>
                  <p:cNvCxnSpPr>
                    <a:cxnSpLocks/>
                  </p:cNvCxnSpPr>
                  <p:nvPr/>
                </p:nvCxnSpPr>
                <p:spPr>
                  <a:xfrm>
                    <a:off x="4841861" y="3504485"/>
                    <a:ext cx="669914" cy="3260"/>
                  </a:xfrm>
                  <a:prstGeom prst="line">
                    <a:avLst/>
                  </a:prstGeom>
                  <a:ln w="76200">
                    <a:solidFill>
                      <a:srgbClr val="7030A0"/>
                    </a:solidFill>
                  </a:ln>
                </p:spPr>
                <p:style>
                  <a:lnRef idx="1">
                    <a:schemeClr val="accent1"/>
                  </a:lnRef>
                  <a:fillRef idx="0">
                    <a:schemeClr val="accent1"/>
                  </a:fillRef>
                  <a:effectRef idx="0">
                    <a:schemeClr val="accent1"/>
                  </a:effectRef>
                  <a:fontRef idx="minor">
                    <a:schemeClr val="tx1"/>
                  </a:fontRef>
                </p:style>
              </p:cxnSp>
              <p:sp>
                <p:nvSpPr>
                  <p:cNvPr id="199" name="Oval 198">
                    <a:extLst>
                      <a:ext uri="{FF2B5EF4-FFF2-40B4-BE49-F238E27FC236}">
                        <a16:creationId xmlns:a16="http://schemas.microsoft.com/office/drawing/2014/main" id="{897CD0EA-6A2B-4F22-8A83-A9B6656BF17E}"/>
                      </a:ext>
                    </a:extLst>
                  </p:cNvPr>
                  <p:cNvSpPr/>
                  <p:nvPr/>
                </p:nvSpPr>
                <p:spPr>
                  <a:xfrm rot="16200000">
                    <a:off x="4766441" y="2878797"/>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200" name="İkizkenar Üçgen 573">
                    <a:extLst>
                      <a:ext uri="{FF2B5EF4-FFF2-40B4-BE49-F238E27FC236}">
                        <a16:creationId xmlns:a16="http://schemas.microsoft.com/office/drawing/2014/main" id="{ACC4235E-56C2-FE40-D540-FEFF9C8CC4C3}"/>
                      </a:ext>
                    </a:extLst>
                  </p:cNvPr>
                  <p:cNvSpPr/>
                  <p:nvPr/>
                </p:nvSpPr>
                <p:spPr>
                  <a:xfrm rot="10800000">
                    <a:off x="5361679" y="2919364"/>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201" name="İkizkenar Üçgen 571">
                    <a:extLst>
                      <a:ext uri="{FF2B5EF4-FFF2-40B4-BE49-F238E27FC236}">
                        <a16:creationId xmlns:a16="http://schemas.microsoft.com/office/drawing/2014/main" id="{A96977F1-D8AA-0D61-CF36-B83F49D2EC4C}"/>
                      </a:ext>
                    </a:extLst>
                  </p:cNvPr>
                  <p:cNvSpPr/>
                  <p:nvPr/>
                </p:nvSpPr>
                <p:spPr>
                  <a:xfrm>
                    <a:off x="4636014" y="2985608"/>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202" name="Oval 201">
                    <a:extLst>
                      <a:ext uri="{FF2B5EF4-FFF2-40B4-BE49-F238E27FC236}">
                        <a16:creationId xmlns:a16="http://schemas.microsoft.com/office/drawing/2014/main" id="{28749F15-2039-4180-30DF-78EC81747691}"/>
                      </a:ext>
                    </a:extLst>
                  </p:cNvPr>
                  <p:cNvSpPr/>
                  <p:nvPr/>
                </p:nvSpPr>
                <p:spPr>
                  <a:xfrm rot="16200000">
                    <a:off x="5491670" y="3275821"/>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grpSp>
          </p:grpSp>
          <p:sp>
            <p:nvSpPr>
              <p:cNvPr id="181" name="Metin kutusu 34">
                <a:extLst>
                  <a:ext uri="{FF2B5EF4-FFF2-40B4-BE49-F238E27FC236}">
                    <a16:creationId xmlns:a16="http://schemas.microsoft.com/office/drawing/2014/main" id="{4D2B2B22-F41F-50ED-4AD3-B1756C553025}"/>
                  </a:ext>
                </a:extLst>
              </p:cNvPr>
              <p:cNvSpPr txBox="1"/>
              <p:nvPr/>
            </p:nvSpPr>
            <p:spPr>
              <a:xfrm>
                <a:off x="4586723" y="2438271"/>
                <a:ext cx="822456"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src</a:t>
                </a: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182" name="Metin kutusu 34">
                <a:extLst>
                  <a:ext uri="{FF2B5EF4-FFF2-40B4-BE49-F238E27FC236}">
                    <a16:creationId xmlns:a16="http://schemas.microsoft.com/office/drawing/2014/main" id="{582CAA01-41EC-BCB6-5956-6CDD78AE2ED7}"/>
                  </a:ext>
                </a:extLst>
              </p:cNvPr>
              <p:cNvSpPr txBox="1"/>
              <p:nvPr/>
            </p:nvSpPr>
            <p:spPr>
              <a:xfrm>
                <a:off x="3817983" y="5294164"/>
                <a:ext cx="1053934"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dst</a:t>
                </a: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cxnSp>
            <p:nvCxnSpPr>
              <p:cNvPr id="183" name="Google Shape;175;p21">
                <a:extLst>
                  <a:ext uri="{FF2B5EF4-FFF2-40B4-BE49-F238E27FC236}">
                    <a16:creationId xmlns:a16="http://schemas.microsoft.com/office/drawing/2014/main" id="{015B82A6-F0CA-9692-A4BC-2B3F59414B04}"/>
                  </a:ext>
                </a:extLst>
              </p:cNvPr>
              <p:cNvCxnSpPr>
                <a:cxnSpLocks/>
                <a:endCxn id="201" idx="3"/>
              </p:cNvCxnSpPr>
              <p:nvPr/>
            </p:nvCxnSpPr>
            <p:spPr>
              <a:xfrm flipV="1">
                <a:off x="4189751" y="4299823"/>
                <a:ext cx="1097" cy="192384"/>
              </a:xfrm>
              <a:prstGeom prst="straightConnector1">
                <a:avLst/>
              </a:prstGeom>
              <a:noFill/>
              <a:ln w="76200" cap="flat" cmpd="sng">
                <a:solidFill>
                  <a:srgbClr val="7030A0"/>
                </a:solidFill>
                <a:prstDash val="solid"/>
                <a:round/>
                <a:headEnd type="none" w="med" len="med"/>
                <a:tailEnd type="none" w="med" len="med"/>
              </a:ln>
            </p:spPr>
          </p:cxnSp>
          <p:cxnSp>
            <p:nvCxnSpPr>
              <p:cNvPr id="184" name="Google Shape;175;p21">
                <a:extLst>
                  <a:ext uri="{FF2B5EF4-FFF2-40B4-BE49-F238E27FC236}">
                    <a16:creationId xmlns:a16="http://schemas.microsoft.com/office/drawing/2014/main" id="{A38BBF83-7E46-84B0-2A77-1E145F89E75A}"/>
                  </a:ext>
                </a:extLst>
              </p:cNvPr>
              <p:cNvCxnSpPr>
                <a:cxnSpLocks/>
              </p:cNvCxnSpPr>
              <p:nvPr/>
            </p:nvCxnSpPr>
            <p:spPr>
              <a:xfrm flipV="1">
                <a:off x="4913351" y="4318859"/>
                <a:ext cx="1097" cy="192384"/>
              </a:xfrm>
              <a:prstGeom prst="straightConnector1">
                <a:avLst/>
              </a:prstGeom>
              <a:noFill/>
              <a:ln w="76200" cap="flat" cmpd="sng">
                <a:solidFill>
                  <a:srgbClr val="7030A0"/>
                </a:solidFill>
                <a:prstDash val="solid"/>
                <a:round/>
                <a:headEnd type="none" w="med" len="med"/>
                <a:tailEnd type="none" w="med" len="med"/>
              </a:ln>
            </p:spPr>
          </p:cxnSp>
        </p:grpSp>
        <p:sp>
          <p:nvSpPr>
            <p:cNvPr id="208" name="TextBox 207">
              <a:extLst>
                <a:ext uri="{FF2B5EF4-FFF2-40B4-BE49-F238E27FC236}">
                  <a16:creationId xmlns:a16="http://schemas.microsoft.com/office/drawing/2014/main" id="{93EE6398-575B-BD2B-5148-F4FC91D65C16}"/>
                </a:ext>
              </a:extLst>
            </p:cNvPr>
            <p:cNvSpPr txBox="1"/>
            <p:nvPr/>
          </p:nvSpPr>
          <p:spPr>
            <a:xfrm>
              <a:off x="7095469" y="4929231"/>
              <a:ext cx="906375"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a:t>
              </a:r>
              <a:endParaRPr kumimoji="0" lang="en-CH" sz="24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endParaRPr>
            </a:p>
          </p:txBody>
        </p:sp>
      </p:grpSp>
      <p:sp>
        <p:nvSpPr>
          <p:cNvPr id="211" name="TextBox 210">
            <a:extLst>
              <a:ext uri="{FF2B5EF4-FFF2-40B4-BE49-F238E27FC236}">
                <a16:creationId xmlns:a16="http://schemas.microsoft.com/office/drawing/2014/main" id="{7BBE02DA-0BE8-7B0A-7B00-427D455176D8}"/>
              </a:ext>
            </a:extLst>
          </p:cNvPr>
          <p:cNvSpPr txBox="1"/>
          <p:nvPr/>
        </p:nvSpPr>
        <p:spPr>
          <a:xfrm>
            <a:off x="39235" y="3001903"/>
            <a:ext cx="1234095"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6900"/>
                </a:solidFill>
                <a:effectLst/>
                <a:uLnTx/>
                <a:uFillTx/>
                <a:latin typeface="Cambria" panose="02040503050406030204" pitchFamily="18" charset="0"/>
                <a:ea typeface="Cambria" panose="02040503050406030204" pitchFamily="18" charset="0"/>
                <a:cs typeface="+mn-cs"/>
              </a:rPr>
              <a:t>NOT gate </a:t>
            </a:r>
            <a:endParaRPr kumimoji="0" lang="en-CH"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231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0"/>
                                        </p:tgtEl>
                                        <p:attrNameLst>
                                          <p:attrName>style.visibility</p:attrName>
                                        </p:attrNameLst>
                                      </p:cBhvr>
                                      <p:to>
                                        <p:strVal val="visible"/>
                                      </p:to>
                                    </p:set>
                                    <p:animEffect transition="in" filter="fade">
                                      <p:cBhvr>
                                        <p:cTn id="7" dur="500"/>
                                        <p:tgtEl>
                                          <p:spTgt spid="1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1"/>
                                        </p:tgtEl>
                                        <p:attrNameLst>
                                          <p:attrName>style.visibility</p:attrName>
                                        </p:attrNameLst>
                                      </p:cBhvr>
                                      <p:to>
                                        <p:strVal val="visible"/>
                                      </p:to>
                                    </p:set>
                                    <p:animEffect transition="in" filter="fade">
                                      <p:cBhvr>
                                        <p:cTn id="10" dur="500"/>
                                        <p:tgtEl>
                                          <p:spTgt spid="2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40"/>
                                        </p:tgtEl>
                                        <p:attrNameLst>
                                          <p:attrName>style.visibility</p:attrName>
                                        </p:attrNameLst>
                                      </p:cBhvr>
                                      <p:to>
                                        <p:strVal val="visible"/>
                                      </p:to>
                                    </p:set>
                                    <p:animEffect transition="in" filter="fade">
                                      <p:cBhvr>
                                        <p:cTn id="20" dur="500"/>
                                        <p:tgtEl>
                                          <p:spTgt spid="140"/>
                                        </p:tgtEl>
                                      </p:cBhvr>
                                    </p:animEffect>
                                  </p:childTnLst>
                                </p:cTn>
                              </p:par>
                              <p:par>
                                <p:cTn id="21" presetID="1" presetClass="exit" presetSubtype="0" fill="hold" grpId="1" nodeType="withEffect">
                                  <p:stCondLst>
                                    <p:cond delay="0"/>
                                  </p:stCondLst>
                                  <p:childTnLst>
                                    <p:set>
                                      <p:cBhvr>
                                        <p:cTn id="22" dur="1" fill="hold">
                                          <p:stCondLst>
                                            <p:cond delay="0"/>
                                          </p:stCondLst>
                                        </p:cTn>
                                        <p:tgtEl>
                                          <p:spTgt spid="110"/>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211"/>
                                        </p:tgtEl>
                                        <p:attrNameLst>
                                          <p:attrName>style.visibility</p:attrName>
                                        </p:attrNameLst>
                                      </p:cBhvr>
                                      <p:to>
                                        <p:strVal val="hidden"/>
                                      </p:to>
                                    </p:se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189"/>
                                        </p:tgtEl>
                                        <p:attrNameLst>
                                          <p:attrName>style.visibility</p:attrName>
                                        </p:attrNameLst>
                                      </p:cBhvr>
                                      <p:to>
                                        <p:strVal val="visible"/>
                                      </p:to>
                                    </p:set>
                                    <p:animEffect transition="in" filter="fade">
                                      <p:cBhvr>
                                        <p:cTn id="28" dur="500"/>
                                        <p:tgtEl>
                                          <p:spTgt spid="189"/>
                                        </p:tgtEl>
                                      </p:cBhvr>
                                    </p:animEffect>
                                  </p:childTnLst>
                                </p:cTn>
                              </p:par>
                            </p:childTnLst>
                          </p:cTn>
                        </p:par>
                        <p:par>
                          <p:cTn id="29" fill="hold">
                            <p:stCondLst>
                              <p:cond delay="1000"/>
                            </p:stCondLst>
                            <p:childTnLst>
                              <p:par>
                                <p:cTn id="30" presetID="10" presetClass="entr" presetSubtype="0" fill="hold" nodeType="afterEffect">
                                  <p:stCondLst>
                                    <p:cond delay="0"/>
                                  </p:stCondLst>
                                  <p:childTnLst>
                                    <p:set>
                                      <p:cBhvr>
                                        <p:cTn id="31" dur="1" fill="hold">
                                          <p:stCondLst>
                                            <p:cond delay="0"/>
                                          </p:stCondLst>
                                        </p:cTn>
                                        <p:tgtEl>
                                          <p:spTgt spid="178"/>
                                        </p:tgtEl>
                                        <p:attrNameLst>
                                          <p:attrName>style.visibility</p:attrName>
                                        </p:attrNameLst>
                                      </p:cBhvr>
                                      <p:to>
                                        <p:strVal val="visible"/>
                                      </p:to>
                                    </p:set>
                                    <p:animEffect transition="in" filter="fade">
                                      <p:cBhvr>
                                        <p:cTn id="32" dur="500"/>
                                        <p:tgtEl>
                                          <p:spTgt spid="17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3"/>
                                        </p:tgtEl>
                                        <p:attrNameLst>
                                          <p:attrName>style.visibility</p:attrName>
                                        </p:attrNameLst>
                                      </p:cBhvr>
                                      <p:to>
                                        <p:strVal val="visible"/>
                                      </p:to>
                                    </p:set>
                                    <p:animEffect transition="in" filter="fade">
                                      <p:cBhvr>
                                        <p:cTn id="37" dur="500"/>
                                        <p:tgtEl>
                                          <p:spTgt spid="163"/>
                                        </p:tgtEl>
                                      </p:cBhvr>
                                    </p:animEffect>
                                  </p:childTnLst>
                                </p:cTn>
                              </p:par>
                            </p:childTnLst>
                          </p:cTn>
                        </p:par>
                        <p:par>
                          <p:cTn id="38" fill="hold">
                            <p:stCondLst>
                              <p:cond delay="500"/>
                            </p:stCondLst>
                            <p:childTnLst>
                              <p:par>
                                <p:cTn id="39" presetID="10" presetClass="entr" presetSubtype="0" fill="hold" grpId="0" nodeType="afterEffect">
                                  <p:stCondLst>
                                    <p:cond delay="0"/>
                                  </p:stCondLst>
                                  <p:childTnLst>
                                    <p:set>
                                      <p:cBhvr>
                                        <p:cTn id="40" dur="1" fill="hold">
                                          <p:stCondLst>
                                            <p:cond delay="0"/>
                                          </p:stCondLst>
                                        </p:cTn>
                                        <p:tgtEl>
                                          <p:spTgt spid="193"/>
                                        </p:tgtEl>
                                        <p:attrNameLst>
                                          <p:attrName>style.visibility</p:attrName>
                                        </p:attrNameLst>
                                      </p:cBhvr>
                                      <p:to>
                                        <p:strVal val="visible"/>
                                      </p:to>
                                    </p:set>
                                    <p:animEffect transition="in" filter="fade">
                                      <p:cBhvr>
                                        <p:cTn id="41" dur="500"/>
                                        <p:tgtEl>
                                          <p:spTgt spid="193"/>
                                        </p:tgtEl>
                                      </p:cBhvr>
                                    </p:animEffect>
                                  </p:childTnLst>
                                </p:cTn>
                              </p:par>
                            </p:childTnLst>
                          </p:cTn>
                        </p:par>
                        <p:par>
                          <p:cTn id="42" fill="hold">
                            <p:stCondLst>
                              <p:cond delay="1000"/>
                            </p:stCondLst>
                            <p:childTnLst>
                              <p:par>
                                <p:cTn id="43" presetID="10" presetClass="entr" presetSubtype="0" fill="hold" nodeType="afterEffect">
                                  <p:stCondLst>
                                    <p:cond delay="0"/>
                                  </p:stCondLst>
                                  <p:childTnLst>
                                    <p:set>
                                      <p:cBhvr>
                                        <p:cTn id="44" dur="1" fill="hold">
                                          <p:stCondLst>
                                            <p:cond delay="0"/>
                                          </p:stCondLst>
                                        </p:cTn>
                                        <p:tgtEl>
                                          <p:spTgt spid="209"/>
                                        </p:tgtEl>
                                        <p:attrNameLst>
                                          <p:attrName>style.visibility</p:attrName>
                                        </p:attrNameLst>
                                      </p:cBhvr>
                                      <p:to>
                                        <p:strVal val="visible"/>
                                      </p:to>
                                    </p:set>
                                    <p:animEffect transition="in" filter="fade">
                                      <p:cBhvr>
                                        <p:cTn id="45" dur="500"/>
                                        <p:tgtEl>
                                          <p:spTgt spid="2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 grpId="0" animBg="1"/>
      <p:bldP spid="193" grpId="0" animBg="1"/>
      <p:bldP spid="110" grpId="0" animBg="1"/>
      <p:bldP spid="110" grpId="1" animBg="1"/>
      <p:bldP spid="211" grpId="0"/>
      <p:bldP spid="211" grpId="1"/>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565CF-2ACE-6FFB-AF6F-FFB21ECDCBDB}"/>
            </a:ext>
          </a:extLst>
        </p:cNvPr>
        <p:cNvGrpSpPr/>
        <p:nvPr/>
      </p:nvGrpSpPr>
      <p:grpSpPr>
        <a:xfrm>
          <a:off x="0" y="0"/>
          <a:ext cx="0" cy="0"/>
          <a:chOff x="0" y="0"/>
          <a:chExt cx="0" cy="0"/>
        </a:xfrm>
      </p:grpSpPr>
      <p:sp>
        <p:nvSpPr>
          <p:cNvPr id="3" name="Slide Number Placeholder 3">
            <a:extLst>
              <a:ext uri="{FF2B5EF4-FFF2-40B4-BE49-F238E27FC236}">
                <a16:creationId xmlns:a16="http://schemas.microsoft.com/office/drawing/2014/main" id="{4C8A60AA-BC08-6678-500D-412CFFE1744B}"/>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grpSp>
        <p:nvGrpSpPr>
          <p:cNvPr id="10" name="Group 9">
            <a:extLst>
              <a:ext uri="{FF2B5EF4-FFF2-40B4-BE49-F238E27FC236}">
                <a16:creationId xmlns:a16="http://schemas.microsoft.com/office/drawing/2014/main" id="{6158B489-EDCB-918B-85E5-1E0A5DF23437}"/>
              </a:ext>
            </a:extLst>
          </p:cNvPr>
          <p:cNvGrpSpPr/>
          <p:nvPr/>
        </p:nvGrpSpPr>
        <p:grpSpPr>
          <a:xfrm>
            <a:off x="-260627" y="761567"/>
            <a:ext cx="9657161" cy="1369553"/>
            <a:chOff x="-260628" y="5309113"/>
            <a:chExt cx="9657161" cy="929404"/>
          </a:xfrm>
        </p:grpSpPr>
        <p:sp>
          <p:nvSpPr>
            <p:cNvPr id="11" name="Content Placeholder 2">
              <a:extLst>
                <a:ext uri="{FF2B5EF4-FFF2-40B4-BE49-F238E27FC236}">
                  <a16:creationId xmlns:a16="http://schemas.microsoft.com/office/drawing/2014/main" id="{8BDAF659-5C7E-B88B-2A6E-15CDDCFA6033}"/>
                </a:ext>
              </a:extLst>
            </p:cNvPr>
            <p:cNvSpPr txBox="1">
              <a:spLocks/>
            </p:cNvSpPr>
            <p:nvPr/>
          </p:nvSpPr>
          <p:spPr>
            <a:xfrm>
              <a:off x="-260628" y="5324527"/>
              <a:ext cx="9657161" cy="913990"/>
            </a:xfrm>
            <a:prstGeom prst="rect">
              <a:avLst/>
            </a:prstGeom>
            <a:solidFill>
              <a:schemeClr val="accent2">
                <a:lumMod val="20000"/>
                <a:lumOff val="80000"/>
              </a:schemeClr>
            </a:solidFill>
            <a:ln w="38100">
              <a:no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65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Manipulate the </a:t>
              </a:r>
              <a:r>
                <a:rPr kumimoji="0" lang="en-US" sz="2800" b="1" i="0" u="none" strike="noStrike" kern="1200" cap="none" spc="0" normalizeH="0" baseline="0" noProof="0" dirty="0" err="1">
                  <a:ln>
                    <a:noFill/>
                  </a:ln>
                  <a:solidFill>
                    <a:srgbClr val="0070C0"/>
                  </a:solidFill>
                  <a:effectLst/>
                  <a:uLnTx/>
                  <a:uFillTx/>
                  <a:latin typeface="Cambria" panose="02040503050406030204" pitchFamily="18" charset="0"/>
                  <a:ea typeface="+mn-ea"/>
                  <a:cs typeface="+mn-cs"/>
                </a:rPr>
                <a:t>bitline</a:t>
              </a:r>
              <a:r>
                <a:rPr kumimoji="0" lang="en-US" sz="2800" b="1"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voltage</a:t>
              </a:r>
              <a:r>
                <a:rPr kumimoji="0" lang="en-US"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to express </a:t>
              </a:r>
            </a:p>
            <a:p>
              <a:pPr marL="0" marR="0" lvl="0" indent="0" algn="ctr" defTabSz="914400" rtl="0" eaLnBrk="1" fontAlgn="auto" latinLnBrk="0" hangingPunct="1">
                <a:lnSpc>
                  <a:spcPct val="65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a wide variety of functions </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using</a:t>
              </a:r>
              <a:endPar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0" marR="0" lvl="0" indent="0" algn="ctr" defTabSz="914400" rtl="0" eaLnBrk="1" fontAlgn="auto" latinLnBrk="0" hangingPunct="1">
                <a:lnSpc>
                  <a:spcPct val="65000"/>
                </a:lnSpc>
                <a:spcBef>
                  <a:spcPts val="1000"/>
                </a:spcBef>
                <a:spcAft>
                  <a:spcPts val="0"/>
                </a:spcAft>
                <a:buClrTx/>
                <a:buSzTx/>
                <a:buFont typeface="Arial" panose="020B0604020202020204" pitchFamily="34" charset="0"/>
                <a:buNone/>
                <a:tabLst/>
                <a:defRPr/>
              </a:pPr>
              <a:r>
                <a:rPr lang="en-US" sz="2800" dirty="0">
                  <a:solidFill>
                    <a:prstClr val="black"/>
                  </a:solidFill>
                </a:rPr>
                <a:t>s</a:t>
              </a:r>
              <a:r>
                <a:rPr kumimoji="0" lang="en-US" sz="2800" b="0"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rPr>
                <a:t>imultaneous</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multi-row activation in neighboring subarrays</a:t>
              </a:r>
            </a:p>
          </p:txBody>
        </p:sp>
        <p:cxnSp>
          <p:nvCxnSpPr>
            <p:cNvPr id="12" name="Straight Connector 11">
              <a:extLst>
                <a:ext uri="{FF2B5EF4-FFF2-40B4-BE49-F238E27FC236}">
                  <a16:creationId xmlns:a16="http://schemas.microsoft.com/office/drawing/2014/main" id="{BB7E35F7-9696-1FC3-A72D-AA09523A4483}"/>
                </a:ext>
              </a:extLst>
            </p:cNvPr>
            <p:cNvCxnSpPr/>
            <p:nvPr/>
          </p:nvCxnSpPr>
          <p:spPr>
            <a:xfrm>
              <a:off x="0" y="5309113"/>
              <a:ext cx="9144000" cy="0"/>
            </a:xfrm>
            <a:prstGeom prst="line">
              <a:avLst/>
            </a:prstGeom>
            <a:ln w="5715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6826DBF-5895-E787-71D4-A15B3014FCA2}"/>
                </a:ext>
              </a:extLst>
            </p:cNvPr>
            <p:cNvCxnSpPr/>
            <p:nvPr/>
          </p:nvCxnSpPr>
          <p:spPr>
            <a:xfrm>
              <a:off x="-1" y="6223102"/>
              <a:ext cx="9144000" cy="0"/>
            </a:xfrm>
            <a:prstGeom prst="line">
              <a:avLst/>
            </a:prstGeom>
            <a:ln w="5715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5" name="Title 14">
            <a:extLst>
              <a:ext uri="{FF2B5EF4-FFF2-40B4-BE49-F238E27FC236}">
                <a16:creationId xmlns:a16="http://schemas.microsoft.com/office/drawing/2014/main" id="{0E6CF3AD-90C9-C8C1-045A-CBF1D9723A95}"/>
              </a:ext>
            </a:extLst>
          </p:cNvPr>
          <p:cNvSpPr>
            <a:spLocks noGrp="1"/>
          </p:cNvSpPr>
          <p:nvPr>
            <p:ph type="title"/>
          </p:nvPr>
        </p:nvSpPr>
        <p:spPr/>
        <p:txBody>
          <a:bodyPr/>
          <a:lstStyle/>
          <a:p>
            <a:r>
              <a:rPr lang="en-US" sz="4400" dirty="0">
                <a:solidFill>
                  <a:schemeClr val="accent5">
                    <a:lumMod val="75000"/>
                  </a:schemeClr>
                </a:solidFill>
              </a:rPr>
              <a:t>Key Idea: NAND, NOR, AND, OR</a:t>
            </a:r>
            <a:endParaRPr lang="en-CH" sz="4400" dirty="0">
              <a:solidFill>
                <a:schemeClr val="accent5">
                  <a:lumMod val="75000"/>
                </a:schemeClr>
              </a:solidFill>
            </a:endParaRPr>
          </a:p>
        </p:txBody>
      </p:sp>
      <p:cxnSp>
        <p:nvCxnSpPr>
          <p:cNvPr id="89" name="Düz Ok Bağlayıcısı 185">
            <a:extLst>
              <a:ext uri="{FF2B5EF4-FFF2-40B4-BE49-F238E27FC236}">
                <a16:creationId xmlns:a16="http://schemas.microsoft.com/office/drawing/2014/main" id="{A799B03C-115C-6A6D-EB02-1D68A48EF6FA}"/>
              </a:ext>
            </a:extLst>
          </p:cNvPr>
          <p:cNvCxnSpPr>
            <a:cxnSpLocks/>
          </p:cNvCxnSpPr>
          <p:nvPr/>
        </p:nvCxnSpPr>
        <p:spPr>
          <a:xfrm>
            <a:off x="3270371" y="4769059"/>
            <a:ext cx="2208967"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3" name="Dikdörtgen 256">
            <a:extLst>
              <a:ext uri="{FF2B5EF4-FFF2-40B4-BE49-F238E27FC236}">
                <a16:creationId xmlns:a16="http://schemas.microsoft.com/office/drawing/2014/main" id="{49EE54D3-9A17-EF50-8134-19192A26FA6A}"/>
              </a:ext>
            </a:extLst>
          </p:cNvPr>
          <p:cNvSpPr/>
          <p:nvPr/>
        </p:nvSpPr>
        <p:spPr>
          <a:xfrm>
            <a:off x="3043135" y="3906081"/>
            <a:ext cx="2436203" cy="700040"/>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Multiple Row ACT</a:t>
            </a:r>
            <a:endParaRPr kumimoji="0" lang="en-US" sz="20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cxnSp>
        <p:nvCxnSpPr>
          <p:cNvPr id="2" name="Google Shape;208;p21">
            <a:extLst>
              <a:ext uri="{FF2B5EF4-FFF2-40B4-BE49-F238E27FC236}">
                <a16:creationId xmlns:a16="http://schemas.microsoft.com/office/drawing/2014/main" id="{E4FECFF2-BD44-3FB0-A614-EFD39E4DED7B}"/>
              </a:ext>
            </a:extLst>
          </p:cNvPr>
          <p:cNvCxnSpPr>
            <a:cxnSpLocks/>
          </p:cNvCxnSpPr>
          <p:nvPr/>
        </p:nvCxnSpPr>
        <p:spPr>
          <a:xfrm flipV="1">
            <a:off x="6760635" y="2475360"/>
            <a:ext cx="12783" cy="1669914"/>
          </a:xfrm>
          <a:prstGeom prst="straightConnector1">
            <a:avLst/>
          </a:prstGeom>
          <a:noFill/>
          <a:ln w="76200" cap="flat" cmpd="sng">
            <a:solidFill>
              <a:schemeClr val="tx1"/>
            </a:solidFill>
            <a:prstDash val="solid"/>
            <a:round/>
            <a:headEnd type="none" w="med" len="med"/>
            <a:tailEnd type="none" w="med" len="med"/>
          </a:ln>
        </p:spPr>
      </p:cxnSp>
      <p:sp>
        <p:nvSpPr>
          <p:cNvPr id="5" name="TextBox 4">
            <a:extLst>
              <a:ext uri="{FF2B5EF4-FFF2-40B4-BE49-F238E27FC236}">
                <a16:creationId xmlns:a16="http://schemas.microsoft.com/office/drawing/2014/main" id="{38296CDE-B90B-A6B3-4914-D4B141DF9D9B}"/>
              </a:ext>
            </a:extLst>
          </p:cNvPr>
          <p:cNvSpPr txBox="1"/>
          <p:nvPr/>
        </p:nvSpPr>
        <p:spPr>
          <a:xfrm>
            <a:off x="6579424" y="2061735"/>
            <a:ext cx="1035515"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4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(A,B)</a:t>
            </a:r>
            <a:endParaRPr kumimoji="0" lang="en-CH"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9" name="Google Shape;208;p21">
            <a:extLst>
              <a:ext uri="{FF2B5EF4-FFF2-40B4-BE49-F238E27FC236}">
                <a16:creationId xmlns:a16="http://schemas.microsoft.com/office/drawing/2014/main" id="{164524AD-484A-E8C3-62AA-90BB0847B499}"/>
              </a:ext>
            </a:extLst>
          </p:cNvPr>
          <p:cNvCxnSpPr>
            <a:cxnSpLocks/>
          </p:cNvCxnSpPr>
          <p:nvPr/>
        </p:nvCxnSpPr>
        <p:spPr>
          <a:xfrm flipV="1">
            <a:off x="6757784" y="2475360"/>
            <a:ext cx="15702" cy="1422020"/>
          </a:xfrm>
          <a:prstGeom prst="straightConnector1">
            <a:avLst/>
          </a:prstGeom>
          <a:noFill/>
          <a:ln w="76200" cap="flat" cmpd="sng">
            <a:solidFill>
              <a:srgbClr val="4E8F00"/>
            </a:solidFill>
            <a:prstDash val="solid"/>
            <a:round/>
            <a:headEnd type="none" w="med" len="med"/>
            <a:tailEnd type="none" w="med" len="med"/>
          </a:ln>
        </p:spPr>
      </p:cxnSp>
      <p:cxnSp>
        <p:nvCxnSpPr>
          <p:cNvPr id="21" name="Google Shape;175;p21">
            <a:extLst>
              <a:ext uri="{FF2B5EF4-FFF2-40B4-BE49-F238E27FC236}">
                <a16:creationId xmlns:a16="http://schemas.microsoft.com/office/drawing/2014/main" id="{C8F1B2BC-16B9-3F53-30BD-6532AFE6DB9F}"/>
              </a:ext>
            </a:extLst>
          </p:cNvPr>
          <p:cNvCxnSpPr>
            <a:cxnSpLocks/>
          </p:cNvCxnSpPr>
          <p:nvPr/>
        </p:nvCxnSpPr>
        <p:spPr>
          <a:xfrm flipV="1">
            <a:off x="6037005" y="4786655"/>
            <a:ext cx="0" cy="1650484"/>
          </a:xfrm>
          <a:prstGeom prst="straightConnector1">
            <a:avLst/>
          </a:prstGeom>
          <a:noFill/>
          <a:ln w="76200" cap="flat" cmpd="sng">
            <a:solidFill>
              <a:schemeClr val="tx1"/>
            </a:solidFill>
            <a:prstDash val="solid"/>
            <a:round/>
            <a:headEnd type="none" w="med" len="med"/>
            <a:tailEnd type="none" w="med" len="med"/>
          </a:ln>
        </p:spPr>
      </p:cxnSp>
      <p:cxnSp>
        <p:nvCxnSpPr>
          <p:cNvPr id="22" name="Google Shape;175;p21">
            <a:extLst>
              <a:ext uri="{FF2B5EF4-FFF2-40B4-BE49-F238E27FC236}">
                <a16:creationId xmlns:a16="http://schemas.microsoft.com/office/drawing/2014/main" id="{9F272FB2-8DCF-F580-F5CD-FB6250C9179C}"/>
              </a:ext>
            </a:extLst>
          </p:cNvPr>
          <p:cNvCxnSpPr>
            <a:cxnSpLocks/>
          </p:cNvCxnSpPr>
          <p:nvPr/>
        </p:nvCxnSpPr>
        <p:spPr>
          <a:xfrm flipH="1" flipV="1">
            <a:off x="6036293" y="4908536"/>
            <a:ext cx="241" cy="1528090"/>
          </a:xfrm>
          <a:prstGeom prst="straightConnector1">
            <a:avLst/>
          </a:prstGeom>
          <a:noFill/>
          <a:ln w="76200" cap="flat" cmpd="sng">
            <a:solidFill>
              <a:srgbClr val="558BB8"/>
            </a:solidFill>
            <a:prstDash val="solid"/>
            <a:round/>
            <a:headEnd type="none" w="med" len="med"/>
            <a:tailEnd type="none" w="med" len="med"/>
          </a:ln>
        </p:spPr>
      </p:cxnSp>
      <p:grpSp>
        <p:nvGrpSpPr>
          <p:cNvPr id="25" name="Group 24">
            <a:extLst>
              <a:ext uri="{FF2B5EF4-FFF2-40B4-BE49-F238E27FC236}">
                <a16:creationId xmlns:a16="http://schemas.microsoft.com/office/drawing/2014/main" id="{469D8DA0-FBBB-385F-3762-61E8CF444AD2}"/>
              </a:ext>
            </a:extLst>
          </p:cNvPr>
          <p:cNvGrpSpPr/>
          <p:nvPr/>
        </p:nvGrpSpPr>
        <p:grpSpPr>
          <a:xfrm>
            <a:off x="5795584" y="3183496"/>
            <a:ext cx="1219255" cy="3011983"/>
            <a:chOff x="6050763" y="2920150"/>
            <a:chExt cx="1219255" cy="3011983"/>
          </a:xfrm>
        </p:grpSpPr>
        <p:grpSp>
          <p:nvGrpSpPr>
            <p:cNvPr id="172" name="Group 171">
              <a:extLst>
                <a:ext uri="{FF2B5EF4-FFF2-40B4-BE49-F238E27FC236}">
                  <a16:creationId xmlns:a16="http://schemas.microsoft.com/office/drawing/2014/main" id="{D31829DC-15F4-3B27-7B40-17AF042133F5}"/>
                </a:ext>
              </a:extLst>
            </p:cNvPr>
            <p:cNvGrpSpPr/>
            <p:nvPr/>
          </p:nvGrpSpPr>
          <p:grpSpPr>
            <a:xfrm>
              <a:off x="6050763" y="3547440"/>
              <a:ext cx="1204926" cy="1097763"/>
              <a:chOff x="1061153" y="3414983"/>
              <a:chExt cx="1204926" cy="1097763"/>
            </a:xfrm>
          </p:grpSpPr>
          <p:sp>
            <p:nvSpPr>
              <p:cNvPr id="182" name="Google Shape;196;p21">
                <a:extLst>
                  <a:ext uri="{FF2B5EF4-FFF2-40B4-BE49-F238E27FC236}">
                    <a16:creationId xmlns:a16="http://schemas.microsoft.com/office/drawing/2014/main" id="{9E3501D5-DF4C-A20E-45E5-F41A6DCE42A6}"/>
                  </a:ext>
                </a:extLst>
              </p:cNvPr>
              <p:cNvSpPr/>
              <p:nvPr/>
            </p:nvSpPr>
            <p:spPr>
              <a:xfrm>
                <a:off x="1061153" y="3414983"/>
                <a:ext cx="1204926" cy="1097750"/>
              </a:xfrm>
              <a:prstGeom prst="roundRect">
                <a:avLst/>
              </a:prstGeom>
              <a:noFill/>
              <a:ln w="38100" cap="flat" cmpd="sng">
                <a:solidFill>
                  <a:schemeClr val="tx1"/>
                </a:solidFill>
                <a:prstDash val="sysDash"/>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 sz="1900" b="1" i="0" u="none" strike="noStrike" kern="1200" cap="none" spc="0" normalizeH="0" baseline="0" noProof="0" dirty="0">
                    <a:ln>
                      <a:noFill/>
                    </a:ln>
                    <a:solidFill>
                      <a:srgbClr val="FFFFFF"/>
                    </a:solidFill>
                    <a:effectLst/>
                    <a:uLnTx/>
                    <a:uFillTx/>
                    <a:latin typeface="Calibri" panose="020F0502020204030204"/>
                    <a:ea typeface="+mn-ea"/>
                    <a:cs typeface="+mn-cs"/>
                  </a:rPr>
                  <a:t>SA</a:t>
                </a:r>
                <a:endParaRPr kumimoji="0" sz="1900"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nvGrpSpPr>
              <p:cNvPr id="189" name="Group 188">
                <a:extLst>
                  <a:ext uri="{FF2B5EF4-FFF2-40B4-BE49-F238E27FC236}">
                    <a16:creationId xmlns:a16="http://schemas.microsoft.com/office/drawing/2014/main" id="{C72A8ADD-9EA7-DABB-741A-BA4E2F5099DC}"/>
                  </a:ext>
                </a:extLst>
              </p:cNvPr>
              <p:cNvGrpSpPr/>
              <p:nvPr/>
            </p:nvGrpSpPr>
            <p:grpSpPr>
              <a:xfrm>
                <a:off x="1119329" y="3495400"/>
                <a:ext cx="1090732" cy="1017346"/>
                <a:chOff x="4636014" y="2665293"/>
                <a:chExt cx="1090732" cy="1017346"/>
              </a:xfrm>
            </p:grpSpPr>
            <p:cxnSp>
              <p:nvCxnSpPr>
                <p:cNvPr id="193" name="Düz Bağlayıcı 567">
                  <a:extLst>
                    <a:ext uri="{FF2B5EF4-FFF2-40B4-BE49-F238E27FC236}">
                      <a16:creationId xmlns:a16="http://schemas.microsoft.com/office/drawing/2014/main" id="{69C1BF61-98B7-3A7F-FC4F-859E1195C228}"/>
                    </a:ext>
                  </a:extLst>
                </p:cNvPr>
                <p:cNvCxnSpPr>
                  <a:cxnSpLocks/>
                </p:cNvCxnSpPr>
                <p:nvPr/>
              </p:nvCxnSpPr>
              <p:spPr>
                <a:xfrm>
                  <a:off x="4810753" y="2753125"/>
                  <a:ext cx="8551" cy="9295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4" name="Düz Bağlayıcı 568">
                  <a:extLst>
                    <a:ext uri="{FF2B5EF4-FFF2-40B4-BE49-F238E27FC236}">
                      <a16:creationId xmlns:a16="http://schemas.microsoft.com/office/drawing/2014/main" id="{39F2D7D7-64FC-769D-3FC4-A3F678A7A201}"/>
                    </a:ext>
                  </a:extLst>
                </p:cNvPr>
                <p:cNvCxnSpPr>
                  <a:cxnSpLocks/>
                </p:cNvCxnSpPr>
                <p:nvPr/>
              </p:nvCxnSpPr>
              <p:spPr>
                <a:xfrm flipH="1">
                  <a:off x="5543099" y="2665293"/>
                  <a:ext cx="922" cy="895452"/>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5" name="Düz Bağlayıcı 569">
                  <a:extLst>
                    <a:ext uri="{FF2B5EF4-FFF2-40B4-BE49-F238E27FC236}">
                      <a16:creationId xmlns:a16="http://schemas.microsoft.com/office/drawing/2014/main" id="{49A40483-C43A-62E8-6D73-51A887D4D340}"/>
                    </a:ext>
                  </a:extLst>
                </p:cNvPr>
                <p:cNvCxnSpPr>
                  <a:cxnSpLocks/>
                </p:cNvCxnSpPr>
                <p:nvPr/>
              </p:nvCxnSpPr>
              <p:spPr>
                <a:xfrm>
                  <a:off x="4771315" y="2740425"/>
                  <a:ext cx="796309"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6" name="Düz Bağlayıcı 570">
                  <a:extLst>
                    <a:ext uri="{FF2B5EF4-FFF2-40B4-BE49-F238E27FC236}">
                      <a16:creationId xmlns:a16="http://schemas.microsoft.com/office/drawing/2014/main" id="{CAE486F2-84F2-1875-7858-F76C199FA642}"/>
                    </a:ext>
                  </a:extLst>
                </p:cNvPr>
                <p:cNvCxnSpPr>
                  <a:cxnSpLocks/>
                </p:cNvCxnSpPr>
                <p:nvPr/>
              </p:nvCxnSpPr>
              <p:spPr>
                <a:xfrm>
                  <a:off x="4841861" y="3515181"/>
                  <a:ext cx="669914" cy="326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7" name="İkizkenar Üçgen 571">
                  <a:extLst>
                    <a:ext uri="{FF2B5EF4-FFF2-40B4-BE49-F238E27FC236}">
                      <a16:creationId xmlns:a16="http://schemas.microsoft.com/office/drawing/2014/main" id="{49C9C11B-BBEC-B5F6-C748-BD4CED73F96F}"/>
                    </a:ext>
                  </a:extLst>
                </p:cNvPr>
                <p:cNvSpPr/>
                <p:nvPr/>
              </p:nvSpPr>
              <p:spPr>
                <a:xfrm>
                  <a:off x="4636014" y="2985608"/>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198" name="Oval 197">
                  <a:extLst>
                    <a:ext uri="{FF2B5EF4-FFF2-40B4-BE49-F238E27FC236}">
                      <a16:creationId xmlns:a16="http://schemas.microsoft.com/office/drawing/2014/main" id="{FF4421CC-139B-3E19-BE52-7F0A5555B373}"/>
                    </a:ext>
                  </a:extLst>
                </p:cNvPr>
                <p:cNvSpPr/>
                <p:nvPr/>
              </p:nvSpPr>
              <p:spPr>
                <a:xfrm rot="16200000">
                  <a:off x="4766441" y="2878797"/>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199" name="İkizkenar Üçgen 573">
                  <a:extLst>
                    <a:ext uri="{FF2B5EF4-FFF2-40B4-BE49-F238E27FC236}">
                      <a16:creationId xmlns:a16="http://schemas.microsoft.com/office/drawing/2014/main" id="{731A154E-ACD0-0CC2-A1BA-A628682F92A9}"/>
                    </a:ext>
                  </a:extLst>
                </p:cNvPr>
                <p:cNvSpPr/>
                <p:nvPr/>
              </p:nvSpPr>
              <p:spPr>
                <a:xfrm rot="10800000">
                  <a:off x="5361679" y="2919364"/>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200" name="Oval 199">
                  <a:extLst>
                    <a:ext uri="{FF2B5EF4-FFF2-40B4-BE49-F238E27FC236}">
                      <a16:creationId xmlns:a16="http://schemas.microsoft.com/office/drawing/2014/main" id="{5DE4354A-A685-E5CB-365C-727FE8C29081}"/>
                    </a:ext>
                  </a:extLst>
                </p:cNvPr>
                <p:cNvSpPr/>
                <p:nvPr/>
              </p:nvSpPr>
              <p:spPr>
                <a:xfrm rot="16200000">
                  <a:off x="5491670" y="3275821"/>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grpSp>
        </p:grpSp>
        <p:sp>
          <p:nvSpPr>
            <p:cNvPr id="20" name="Google Shape;217;p21">
              <a:extLst>
                <a:ext uri="{FF2B5EF4-FFF2-40B4-BE49-F238E27FC236}">
                  <a16:creationId xmlns:a16="http://schemas.microsoft.com/office/drawing/2014/main" id="{32B516AA-65F6-4051-856D-6B47E6A9B35F}"/>
                </a:ext>
              </a:extLst>
            </p:cNvPr>
            <p:cNvSpPr/>
            <p:nvPr/>
          </p:nvSpPr>
          <p:spPr>
            <a:xfrm>
              <a:off x="6787176" y="2920150"/>
              <a:ext cx="482842" cy="482091"/>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mn-cs"/>
                </a:rPr>
                <a:t>B</a:t>
              </a:r>
              <a:endParaRPr kumimoji="0" sz="2400" b="1" i="0" u="none" strike="noStrike" kern="120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mn-cs"/>
              </a:endParaRPr>
            </a:p>
          </p:txBody>
        </p:sp>
        <p:sp>
          <p:nvSpPr>
            <p:cNvPr id="23" name="Google Shape;182;p21">
              <a:extLst>
                <a:ext uri="{FF2B5EF4-FFF2-40B4-BE49-F238E27FC236}">
                  <a16:creationId xmlns:a16="http://schemas.microsoft.com/office/drawing/2014/main" id="{BF13B8A1-9960-7192-AFB3-7FDA95DE03FB}"/>
                </a:ext>
              </a:extLst>
            </p:cNvPr>
            <p:cNvSpPr/>
            <p:nvPr/>
          </p:nvSpPr>
          <p:spPr>
            <a:xfrm>
              <a:off x="6050763" y="4886241"/>
              <a:ext cx="482842" cy="482091"/>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X</a:t>
              </a:r>
            </a:p>
          </p:txBody>
        </p:sp>
        <p:sp>
          <p:nvSpPr>
            <p:cNvPr id="24" name="Google Shape;185;p21">
              <a:extLst>
                <a:ext uri="{FF2B5EF4-FFF2-40B4-BE49-F238E27FC236}">
                  <a16:creationId xmlns:a16="http://schemas.microsoft.com/office/drawing/2014/main" id="{B70E1335-74F0-3DC1-A03A-65B585435418}"/>
                </a:ext>
              </a:extLst>
            </p:cNvPr>
            <p:cNvSpPr/>
            <p:nvPr/>
          </p:nvSpPr>
          <p:spPr>
            <a:xfrm>
              <a:off x="6063375" y="5450042"/>
              <a:ext cx="482842" cy="482091"/>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Y</a:t>
              </a:r>
            </a:p>
          </p:txBody>
        </p:sp>
      </p:grpSp>
      <p:sp>
        <p:nvSpPr>
          <p:cNvPr id="32" name="TextBox 31">
            <a:extLst>
              <a:ext uri="{FF2B5EF4-FFF2-40B4-BE49-F238E27FC236}">
                <a16:creationId xmlns:a16="http://schemas.microsoft.com/office/drawing/2014/main" id="{C6E917D2-105C-662E-DB42-286F83FA0078}"/>
              </a:ext>
            </a:extLst>
          </p:cNvPr>
          <p:cNvSpPr txBox="1"/>
          <p:nvPr/>
        </p:nvSpPr>
        <p:spPr>
          <a:xfrm>
            <a:off x="5598806" y="6324379"/>
            <a:ext cx="923616"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4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(X,Y)</a:t>
            </a:r>
            <a:endParaRPr kumimoji="0" lang="en-CH"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79" name="Group 78">
            <a:extLst>
              <a:ext uri="{FF2B5EF4-FFF2-40B4-BE49-F238E27FC236}">
                <a16:creationId xmlns:a16="http://schemas.microsoft.com/office/drawing/2014/main" id="{5AD1745F-0925-39F1-248F-C98D2527E9C0}"/>
              </a:ext>
            </a:extLst>
          </p:cNvPr>
          <p:cNvGrpSpPr/>
          <p:nvPr/>
        </p:nvGrpSpPr>
        <p:grpSpPr>
          <a:xfrm>
            <a:off x="1400032" y="2091696"/>
            <a:ext cx="1700132" cy="4694348"/>
            <a:chOff x="1400032" y="2091696"/>
            <a:chExt cx="1700132" cy="4694348"/>
          </a:xfrm>
        </p:grpSpPr>
        <p:cxnSp>
          <p:nvCxnSpPr>
            <p:cNvPr id="145" name="Google Shape;175;p21">
              <a:extLst>
                <a:ext uri="{FF2B5EF4-FFF2-40B4-BE49-F238E27FC236}">
                  <a16:creationId xmlns:a16="http://schemas.microsoft.com/office/drawing/2014/main" id="{4EAF9953-3AD1-4C8B-3FFD-BF53441DB235}"/>
                </a:ext>
              </a:extLst>
            </p:cNvPr>
            <p:cNvCxnSpPr>
              <a:cxnSpLocks/>
            </p:cNvCxnSpPr>
            <p:nvPr/>
          </p:nvCxnSpPr>
          <p:spPr>
            <a:xfrm flipV="1">
              <a:off x="1763719" y="4690449"/>
              <a:ext cx="0" cy="1746690"/>
            </a:xfrm>
            <a:prstGeom prst="straightConnector1">
              <a:avLst/>
            </a:prstGeom>
            <a:noFill/>
            <a:ln w="76200" cap="flat" cmpd="sng">
              <a:solidFill>
                <a:srgbClr val="000000"/>
              </a:solidFill>
              <a:prstDash val="solid"/>
              <a:round/>
              <a:headEnd type="none" w="med" len="med"/>
              <a:tailEnd type="none" w="med" len="med"/>
            </a:ln>
          </p:spPr>
        </p:cxnSp>
        <p:sp>
          <p:nvSpPr>
            <p:cNvPr id="146" name="Google Shape;182;p21">
              <a:extLst>
                <a:ext uri="{FF2B5EF4-FFF2-40B4-BE49-F238E27FC236}">
                  <a16:creationId xmlns:a16="http://schemas.microsoft.com/office/drawing/2014/main" id="{D3E3CDF7-F87B-0E53-A0EC-9D5684430324}"/>
                </a:ext>
              </a:extLst>
            </p:cNvPr>
            <p:cNvSpPr/>
            <p:nvPr/>
          </p:nvSpPr>
          <p:spPr>
            <a:xfrm>
              <a:off x="1522298" y="5149587"/>
              <a:ext cx="482842" cy="482091"/>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X</a:t>
              </a:r>
            </a:p>
          </p:txBody>
        </p:sp>
        <p:sp>
          <p:nvSpPr>
            <p:cNvPr id="147" name="Google Shape;196;p21">
              <a:extLst>
                <a:ext uri="{FF2B5EF4-FFF2-40B4-BE49-F238E27FC236}">
                  <a16:creationId xmlns:a16="http://schemas.microsoft.com/office/drawing/2014/main" id="{CFB05C72-4C22-71C9-FEA0-B2CF4C9C1290}"/>
                </a:ext>
              </a:extLst>
            </p:cNvPr>
            <p:cNvSpPr/>
            <p:nvPr/>
          </p:nvSpPr>
          <p:spPr>
            <a:xfrm>
              <a:off x="1522298" y="3810786"/>
              <a:ext cx="1204926" cy="1097750"/>
            </a:xfrm>
            <a:prstGeom prst="roundRect">
              <a:avLst/>
            </a:prstGeom>
            <a:solidFill>
              <a:schemeClr val="bg1"/>
            </a:solidFill>
            <a:ln w="38100" cap="flat" cmpd="sng">
              <a:solidFill>
                <a:schemeClr val="tx1"/>
              </a:solidFill>
              <a:prstDash val="sysDash"/>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 sz="1900" b="1" i="0" u="none" strike="noStrike" kern="1200" cap="none" spc="0" normalizeH="0" baseline="0" noProof="0" dirty="0">
                  <a:ln>
                    <a:noFill/>
                  </a:ln>
                  <a:solidFill>
                    <a:srgbClr val="FFFFFF"/>
                  </a:solidFill>
                  <a:effectLst/>
                  <a:uLnTx/>
                  <a:uFillTx/>
                  <a:latin typeface="Calibri" panose="020F0502020204030204"/>
                  <a:ea typeface="+mn-ea"/>
                  <a:cs typeface="+mn-cs"/>
                </a:rPr>
                <a:t>SA</a:t>
              </a:r>
              <a:endParaRPr kumimoji="0" sz="1900"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149" name="Google Shape;208;p21">
              <a:extLst>
                <a:ext uri="{FF2B5EF4-FFF2-40B4-BE49-F238E27FC236}">
                  <a16:creationId xmlns:a16="http://schemas.microsoft.com/office/drawing/2014/main" id="{146A7374-8F84-C44B-0918-C27DFDE00197}"/>
                </a:ext>
              </a:extLst>
            </p:cNvPr>
            <p:cNvCxnSpPr>
              <a:cxnSpLocks/>
            </p:cNvCxnSpPr>
            <p:nvPr/>
          </p:nvCxnSpPr>
          <p:spPr>
            <a:xfrm flipV="1">
              <a:off x="2485605" y="2475360"/>
              <a:ext cx="0" cy="1683979"/>
            </a:xfrm>
            <a:prstGeom prst="straightConnector1">
              <a:avLst/>
            </a:prstGeom>
            <a:noFill/>
            <a:ln w="76200" cap="flat" cmpd="sng">
              <a:solidFill>
                <a:srgbClr val="000000"/>
              </a:solidFill>
              <a:prstDash val="solid"/>
              <a:round/>
              <a:headEnd type="none" w="med" len="med"/>
              <a:tailEnd type="none" w="med" len="med"/>
            </a:ln>
          </p:spPr>
        </p:cxnSp>
        <p:sp>
          <p:nvSpPr>
            <p:cNvPr id="151" name="Google Shape;217;p21">
              <a:extLst>
                <a:ext uri="{FF2B5EF4-FFF2-40B4-BE49-F238E27FC236}">
                  <a16:creationId xmlns:a16="http://schemas.microsoft.com/office/drawing/2014/main" id="{36C69CB5-3B52-8941-461B-751A1177744B}"/>
                </a:ext>
              </a:extLst>
            </p:cNvPr>
            <p:cNvSpPr/>
            <p:nvPr/>
          </p:nvSpPr>
          <p:spPr>
            <a:xfrm>
              <a:off x="2258711" y="3183496"/>
              <a:ext cx="482842" cy="482091"/>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mn-cs"/>
                </a:rPr>
                <a:t>B</a:t>
              </a:r>
              <a:endParaRPr kumimoji="0" sz="2400" b="1" i="0" u="none" strike="noStrike" kern="120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mn-cs"/>
              </a:endParaRPr>
            </a:p>
          </p:txBody>
        </p:sp>
        <p:grpSp>
          <p:nvGrpSpPr>
            <p:cNvPr id="153" name="Group 152">
              <a:extLst>
                <a:ext uri="{FF2B5EF4-FFF2-40B4-BE49-F238E27FC236}">
                  <a16:creationId xmlns:a16="http://schemas.microsoft.com/office/drawing/2014/main" id="{76870A66-54C1-BBC3-B65F-0B85EF71EB40}"/>
                </a:ext>
              </a:extLst>
            </p:cNvPr>
            <p:cNvGrpSpPr/>
            <p:nvPr/>
          </p:nvGrpSpPr>
          <p:grpSpPr>
            <a:xfrm>
              <a:off x="1580474" y="3891203"/>
              <a:ext cx="1090732" cy="1017346"/>
              <a:chOff x="4636014" y="2665293"/>
              <a:chExt cx="1090732" cy="1017346"/>
            </a:xfrm>
          </p:grpSpPr>
          <p:cxnSp>
            <p:nvCxnSpPr>
              <p:cNvPr id="157" name="Düz Bağlayıcı 567">
                <a:extLst>
                  <a:ext uri="{FF2B5EF4-FFF2-40B4-BE49-F238E27FC236}">
                    <a16:creationId xmlns:a16="http://schemas.microsoft.com/office/drawing/2014/main" id="{83592D42-2E42-FFB1-2414-7A566F6A0132}"/>
                  </a:ext>
                </a:extLst>
              </p:cNvPr>
              <p:cNvCxnSpPr>
                <a:cxnSpLocks/>
              </p:cNvCxnSpPr>
              <p:nvPr/>
            </p:nvCxnSpPr>
            <p:spPr>
              <a:xfrm>
                <a:off x="4810753" y="2753125"/>
                <a:ext cx="8551" cy="92951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8" name="Düz Bağlayıcı 568">
                <a:extLst>
                  <a:ext uri="{FF2B5EF4-FFF2-40B4-BE49-F238E27FC236}">
                    <a16:creationId xmlns:a16="http://schemas.microsoft.com/office/drawing/2014/main" id="{57827215-5FB2-6877-4548-8518854DF11A}"/>
                  </a:ext>
                </a:extLst>
              </p:cNvPr>
              <p:cNvCxnSpPr>
                <a:cxnSpLocks/>
              </p:cNvCxnSpPr>
              <p:nvPr/>
            </p:nvCxnSpPr>
            <p:spPr>
              <a:xfrm flipH="1">
                <a:off x="5543099" y="2665293"/>
                <a:ext cx="922" cy="895452"/>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9" name="Düz Bağlayıcı 569">
                <a:extLst>
                  <a:ext uri="{FF2B5EF4-FFF2-40B4-BE49-F238E27FC236}">
                    <a16:creationId xmlns:a16="http://schemas.microsoft.com/office/drawing/2014/main" id="{3B938602-1087-5595-BF1A-A6FC23093022}"/>
                  </a:ext>
                </a:extLst>
              </p:cNvPr>
              <p:cNvCxnSpPr>
                <a:cxnSpLocks/>
              </p:cNvCxnSpPr>
              <p:nvPr/>
            </p:nvCxnSpPr>
            <p:spPr>
              <a:xfrm>
                <a:off x="4771315" y="2740425"/>
                <a:ext cx="796309"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0" name="Düz Bağlayıcı 570">
                <a:extLst>
                  <a:ext uri="{FF2B5EF4-FFF2-40B4-BE49-F238E27FC236}">
                    <a16:creationId xmlns:a16="http://schemas.microsoft.com/office/drawing/2014/main" id="{C5141501-1C16-CF07-3D7C-781DFFCD10EF}"/>
                  </a:ext>
                </a:extLst>
              </p:cNvPr>
              <p:cNvCxnSpPr>
                <a:cxnSpLocks/>
              </p:cNvCxnSpPr>
              <p:nvPr/>
            </p:nvCxnSpPr>
            <p:spPr>
              <a:xfrm>
                <a:off x="4841861" y="3515181"/>
                <a:ext cx="669914" cy="326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61" name="İkizkenar Üçgen 571">
                <a:extLst>
                  <a:ext uri="{FF2B5EF4-FFF2-40B4-BE49-F238E27FC236}">
                    <a16:creationId xmlns:a16="http://schemas.microsoft.com/office/drawing/2014/main" id="{5F6A0C0F-5C4B-838F-6D2D-1AA92598AB30}"/>
                  </a:ext>
                </a:extLst>
              </p:cNvPr>
              <p:cNvSpPr/>
              <p:nvPr/>
            </p:nvSpPr>
            <p:spPr>
              <a:xfrm>
                <a:off x="4636014" y="2985608"/>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162" name="Oval 161">
                <a:extLst>
                  <a:ext uri="{FF2B5EF4-FFF2-40B4-BE49-F238E27FC236}">
                    <a16:creationId xmlns:a16="http://schemas.microsoft.com/office/drawing/2014/main" id="{286B8AED-ACD2-4EAE-2EBE-4073BECCFD94}"/>
                  </a:ext>
                </a:extLst>
              </p:cNvPr>
              <p:cNvSpPr/>
              <p:nvPr/>
            </p:nvSpPr>
            <p:spPr>
              <a:xfrm rot="16200000">
                <a:off x="4766441" y="2878797"/>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163" name="İkizkenar Üçgen 573">
                <a:extLst>
                  <a:ext uri="{FF2B5EF4-FFF2-40B4-BE49-F238E27FC236}">
                    <a16:creationId xmlns:a16="http://schemas.microsoft.com/office/drawing/2014/main" id="{8841B1AA-1EA6-4E62-91AA-27848A5F8417}"/>
                  </a:ext>
                </a:extLst>
              </p:cNvPr>
              <p:cNvSpPr/>
              <p:nvPr/>
            </p:nvSpPr>
            <p:spPr>
              <a:xfrm rot="10800000">
                <a:off x="5361679" y="2919364"/>
                <a:ext cx="365067" cy="346895"/>
              </a:xfrm>
              <a:prstGeom prst="triangle">
                <a:avLst>
                  <a:gd name="adj" fmla="val 48898"/>
                </a:avLst>
              </a:prstGeom>
              <a:solidFill>
                <a:srgbClr val="DADEFE"/>
              </a:solidFill>
              <a:ln w="28575">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164" name="Oval 163">
                <a:extLst>
                  <a:ext uri="{FF2B5EF4-FFF2-40B4-BE49-F238E27FC236}">
                    <a16:creationId xmlns:a16="http://schemas.microsoft.com/office/drawing/2014/main" id="{D8A93825-25C9-A518-7CFD-5A16260E8DF9}"/>
                  </a:ext>
                </a:extLst>
              </p:cNvPr>
              <p:cNvSpPr/>
              <p:nvPr/>
            </p:nvSpPr>
            <p:spPr>
              <a:xfrm rot="16200000">
                <a:off x="5491670" y="3275821"/>
                <a:ext cx="99113" cy="91266"/>
              </a:xfrm>
              <a:prstGeom prst="ellipse">
                <a:avLst/>
              </a:prstGeom>
              <a:solidFill>
                <a:schemeClr val="bg1"/>
              </a:solidFill>
              <a:ln w="19050">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grpSp>
        <p:sp>
          <p:nvSpPr>
            <p:cNvPr id="156" name="Google Shape;185;p21">
              <a:extLst>
                <a:ext uri="{FF2B5EF4-FFF2-40B4-BE49-F238E27FC236}">
                  <a16:creationId xmlns:a16="http://schemas.microsoft.com/office/drawing/2014/main" id="{5674E25C-2307-F3EC-499D-2C36A5533B63}"/>
                </a:ext>
              </a:extLst>
            </p:cNvPr>
            <p:cNvSpPr/>
            <p:nvPr/>
          </p:nvSpPr>
          <p:spPr>
            <a:xfrm>
              <a:off x="1534910" y="5713388"/>
              <a:ext cx="482842" cy="482091"/>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rPr>
                <a:t>Y</a:t>
              </a:r>
            </a:p>
          </p:txBody>
        </p:sp>
        <p:sp>
          <p:nvSpPr>
            <p:cNvPr id="167" name="TextBox 166">
              <a:extLst>
                <a:ext uri="{FF2B5EF4-FFF2-40B4-BE49-F238E27FC236}">
                  <a16:creationId xmlns:a16="http://schemas.microsoft.com/office/drawing/2014/main" id="{6990B534-5919-AB55-DA62-011410D243BB}"/>
                </a:ext>
              </a:extLst>
            </p:cNvPr>
            <p:cNvSpPr txBox="1"/>
            <p:nvPr/>
          </p:nvSpPr>
          <p:spPr>
            <a:xfrm>
              <a:off x="2280885" y="2091696"/>
              <a:ext cx="819279"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4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REF</a:t>
              </a:r>
              <a:endParaRPr kumimoji="0" lang="en-CH"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8" name="TextBox 167">
              <a:extLst>
                <a:ext uri="{FF2B5EF4-FFF2-40B4-BE49-F238E27FC236}">
                  <a16:creationId xmlns:a16="http://schemas.microsoft.com/office/drawing/2014/main" id="{09A458D1-8A64-E381-D913-D8E2FF81A6D1}"/>
                </a:ext>
              </a:extLst>
            </p:cNvPr>
            <p:cNvSpPr txBox="1"/>
            <p:nvPr/>
          </p:nvSpPr>
          <p:spPr>
            <a:xfrm>
              <a:off x="1400032" y="6324379"/>
              <a:ext cx="818111"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4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REF</a:t>
              </a:r>
              <a:endParaRPr kumimoji="0" lang="en-CH"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5" name="Google Shape;217;p21">
              <a:extLst>
                <a:ext uri="{FF2B5EF4-FFF2-40B4-BE49-F238E27FC236}">
                  <a16:creationId xmlns:a16="http://schemas.microsoft.com/office/drawing/2014/main" id="{09B58AD0-2B1F-F7A0-5E38-503A409C91AA}"/>
                </a:ext>
              </a:extLst>
            </p:cNvPr>
            <p:cNvSpPr/>
            <p:nvPr/>
          </p:nvSpPr>
          <p:spPr>
            <a:xfrm>
              <a:off x="2267706" y="2614739"/>
              <a:ext cx="482842" cy="482091"/>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mn-cs"/>
                </a:rPr>
                <a:t>A</a:t>
              </a:r>
              <a:endParaRPr kumimoji="0" sz="2400" b="1" i="0" u="none" strike="noStrike" kern="120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mn-cs"/>
              </a:endParaRPr>
            </a:p>
          </p:txBody>
        </p:sp>
      </p:grpSp>
      <p:sp>
        <p:nvSpPr>
          <p:cNvPr id="75" name="Google Shape;217;p21">
            <a:extLst>
              <a:ext uri="{FF2B5EF4-FFF2-40B4-BE49-F238E27FC236}">
                <a16:creationId xmlns:a16="http://schemas.microsoft.com/office/drawing/2014/main" id="{2C5BCC1E-B0BE-1F7C-EB3A-34FE1A739BA1}"/>
              </a:ext>
            </a:extLst>
          </p:cNvPr>
          <p:cNvSpPr/>
          <p:nvPr/>
        </p:nvSpPr>
        <p:spPr>
          <a:xfrm>
            <a:off x="6525903" y="2614739"/>
            <a:ext cx="482842" cy="482091"/>
          </a:xfrm>
          <a:prstGeom prst="ellipse">
            <a:avLst/>
          </a:prstGeom>
          <a:solidFill>
            <a:schemeClr val="bg1"/>
          </a:solidFill>
          <a:ln w="381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mn-cs"/>
              </a:rPr>
              <a:t>A</a:t>
            </a:r>
            <a:endParaRPr kumimoji="0" sz="2400" b="1" i="0" u="none" strike="noStrike" kern="120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mn-cs"/>
            </a:endParaRPr>
          </a:p>
        </p:txBody>
      </p:sp>
      <p:sp>
        <p:nvSpPr>
          <p:cNvPr id="80" name="TextBox 79">
            <a:extLst>
              <a:ext uri="{FF2B5EF4-FFF2-40B4-BE49-F238E27FC236}">
                <a16:creationId xmlns:a16="http://schemas.microsoft.com/office/drawing/2014/main" id="{7C922662-0787-76C3-C2A3-74647B5C2011}"/>
              </a:ext>
            </a:extLst>
          </p:cNvPr>
          <p:cNvSpPr txBox="1"/>
          <p:nvPr/>
        </p:nvSpPr>
        <p:spPr>
          <a:xfrm>
            <a:off x="6975816" y="3823181"/>
            <a:ext cx="2174239" cy="1077218"/>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sense amplifier</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compares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V</a:t>
            </a:r>
            <a:r>
              <a:rPr kumimoji="0" lang="en-US" sz="2400" b="1" i="0" u="none" strike="noStrike" kern="1200" cap="none" spc="0" normalizeH="0" baseline="-25000" noProof="0" dirty="0">
                <a:ln>
                  <a:noFill/>
                </a:ln>
                <a:solidFill>
                  <a:srgbClr val="FF0000"/>
                </a:solidFill>
                <a:effectLst/>
                <a:uLnTx/>
                <a:uFillTx/>
                <a:latin typeface="Cambria" panose="02040503050406030204" pitchFamily="18" charset="0"/>
                <a:ea typeface="Cambria" panose="02040503050406030204" pitchFamily="18" charset="0"/>
                <a:cs typeface="+mn-cs"/>
              </a:rPr>
              <a:t>(A,B)</a:t>
            </a:r>
            <a:r>
              <a:rPr kumimoji="0" lang="en-US" sz="24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 </a:t>
            </a:r>
            <a:r>
              <a:rPr kumimoji="0" lang="en-US" sz="20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and</a:t>
            </a:r>
            <a:r>
              <a:rPr kumimoji="0" lang="en-US" sz="24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 V</a:t>
            </a:r>
            <a:r>
              <a:rPr kumimoji="0" lang="en-US" sz="2400" b="1" i="0" u="none" strike="noStrike" kern="1200" cap="none" spc="0" normalizeH="0" baseline="-25000" noProof="0" dirty="0">
                <a:ln>
                  <a:noFill/>
                </a:ln>
                <a:solidFill>
                  <a:srgbClr val="FF0000"/>
                </a:solidFill>
                <a:effectLst/>
                <a:uLnTx/>
                <a:uFillTx/>
                <a:latin typeface="Cambria" panose="02040503050406030204" pitchFamily="18" charset="0"/>
                <a:ea typeface="Cambria" panose="02040503050406030204" pitchFamily="18" charset="0"/>
                <a:cs typeface="+mn-cs"/>
              </a:rPr>
              <a:t>(X,Y)</a:t>
            </a:r>
            <a:endParaRPr kumimoji="0" lang="en-CH" sz="20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602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3"/>
                                        </p:tgtEl>
                                        <p:attrNameLst>
                                          <p:attrName>style.visibility</p:attrName>
                                        </p:attrNameLst>
                                      </p:cBhvr>
                                      <p:to>
                                        <p:strVal val="visible"/>
                                      </p:to>
                                    </p:set>
                                    <p:animEffect transition="in" filter="fade">
                                      <p:cBhvr>
                                        <p:cTn id="11" dur="500"/>
                                        <p:tgtEl>
                                          <p:spTgt spid="113"/>
                                        </p:tgtEl>
                                      </p:cBhvr>
                                    </p:animEffect>
                                  </p:childTnLst>
                                </p:cTn>
                              </p:par>
                              <p:par>
                                <p:cTn id="12" presetID="10" presetClass="entr" presetSubtype="0" fill="hold" nodeType="withEffect">
                                  <p:stCondLst>
                                    <p:cond delay="0"/>
                                  </p:stCondLst>
                                  <p:childTnLst>
                                    <p:set>
                                      <p:cBhvr>
                                        <p:cTn id="13" dur="1" fill="hold">
                                          <p:stCondLst>
                                            <p:cond delay="0"/>
                                          </p:stCondLst>
                                        </p:cTn>
                                        <p:tgtEl>
                                          <p:spTgt spid="89"/>
                                        </p:tgtEl>
                                        <p:attrNameLst>
                                          <p:attrName>style.visibility</p:attrName>
                                        </p:attrNameLst>
                                      </p:cBhvr>
                                      <p:to>
                                        <p:strVal val="visible"/>
                                      </p:to>
                                    </p:set>
                                    <p:animEffect transition="in" filter="fade">
                                      <p:cBhvr>
                                        <p:cTn id="14" dur="500"/>
                                        <p:tgtEl>
                                          <p:spTgt spid="89"/>
                                        </p:tgtEl>
                                      </p:cBhvr>
                                    </p:animEffect>
                                  </p:childTnLst>
                                </p:cTn>
                              </p:par>
                            </p:childTnLst>
                          </p:cTn>
                        </p:par>
                        <p:par>
                          <p:cTn id="15" fill="hold">
                            <p:stCondLst>
                              <p:cond delay="500"/>
                            </p:stCondLst>
                            <p:childTnLst>
                              <p:par>
                                <p:cTn id="16" presetID="1" presetClass="entr" presetSubtype="0" fill="hold" nodeType="afterEffect">
                                  <p:stCondLst>
                                    <p:cond delay="0"/>
                                  </p:stCondLst>
                                  <p:childTnLst>
                                    <p:set>
                                      <p:cBhvr>
                                        <p:cTn id="17" dur="1" fill="hold">
                                          <p:stCondLst>
                                            <p:cond delay="0"/>
                                          </p:stCondLst>
                                        </p:cTn>
                                        <p:tgtEl>
                                          <p:spTgt spid="25"/>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2"/>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21"/>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7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par>
                                <p:cTn id="29" presetID="10" presetClass="entr" presetSubtype="0" fill="hold" nodeType="with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500"/>
                                        <p:tgtEl>
                                          <p:spTgt spid="19"/>
                                        </p:tgtEl>
                                      </p:cBhvr>
                                    </p:animEffect>
                                  </p:childTnLst>
                                </p:cTn>
                              </p:par>
                              <p:par>
                                <p:cTn id="32" presetID="1" presetClass="exit" presetSubtype="0" fill="hold" nodeType="withEffect">
                                  <p:stCondLst>
                                    <p:cond delay="0"/>
                                  </p:stCondLst>
                                  <p:childTnLst>
                                    <p:set>
                                      <p:cBhvr>
                                        <p:cTn id="33" dur="1" fill="hold">
                                          <p:stCondLst>
                                            <p:cond delay="0"/>
                                          </p:stCondLst>
                                        </p:cTn>
                                        <p:tgtEl>
                                          <p:spTgt spid="2"/>
                                        </p:tgtEl>
                                        <p:attrNameLst>
                                          <p:attrName>style.visibility</p:attrName>
                                        </p:attrNameLst>
                                      </p:cBhvr>
                                      <p:to>
                                        <p:strVal val="hidden"/>
                                      </p:to>
                                    </p:set>
                                  </p:childTnLst>
                                </p:cTn>
                              </p:par>
                              <p:par>
                                <p:cTn id="34" presetID="10" presetClass="entr" presetSubtype="0" fill="hold" nodeType="with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fade">
                                      <p:cBhvr>
                                        <p:cTn id="36" dur="500"/>
                                        <p:tgtEl>
                                          <p:spTgt spid="2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fade">
                                      <p:cBhvr>
                                        <p:cTn id="39" dur="500"/>
                                        <p:tgtEl>
                                          <p:spTgt spid="32"/>
                                        </p:tgtEl>
                                      </p:cBhvr>
                                    </p:animEffect>
                                  </p:childTnLst>
                                </p:cTn>
                              </p:par>
                              <p:par>
                                <p:cTn id="40" presetID="1" presetClass="exit" presetSubtype="0" fill="hold" nodeType="withEffect">
                                  <p:stCondLst>
                                    <p:cond delay="0"/>
                                  </p:stCondLst>
                                  <p:childTnLst>
                                    <p:set>
                                      <p:cBhvr>
                                        <p:cTn id="41" dur="1" fill="hold">
                                          <p:stCondLst>
                                            <p:cond delay="0"/>
                                          </p:stCondLst>
                                        </p:cTn>
                                        <p:tgtEl>
                                          <p:spTgt spid="21"/>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80"/>
                                        </p:tgtEl>
                                        <p:attrNameLst>
                                          <p:attrName>style.visibility</p:attrName>
                                        </p:attrNameLst>
                                      </p:cBhvr>
                                      <p:to>
                                        <p:strVal val="visible"/>
                                      </p:to>
                                    </p:set>
                                    <p:animEffect transition="in" filter="fade">
                                      <p:cBhvr>
                                        <p:cTn id="46"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 grpId="0" animBg="1"/>
      <p:bldP spid="5" grpId="0"/>
      <p:bldP spid="32" grpId="0"/>
      <p:bldP spid="75" grpId="0" animBg="1"/>
      <p:bldP spid="80" grpId="0"/>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547D0-3566-EADE-F15F-3A6F18FAD7BE}"/>
            </a:ext>
          </a:extLst>
        </p:cNvPr>
        <p:cNvGrpSpPr/>
        <p:nvPr/>
      </p:nvGrpSpPr>
      <p:grpSpPr>
        <a:xfrm>
          <a:off x="0" y="0"/>
          <a:ext cx="0" cy="0"/>
          <a:chOff x="0" y="0"/>
          <a:chExt cx="0" cy="0"/>
        </a:xfrm>
      </p:grpSpPr>
      <p:sp>
        <p:nvSpPr>
          <p:cNvPr id="73" name="TextBox 52">
            <a:extLst>
              <a:ext uri="{FF2B5EF4-FFF2-40B4-BE49-F238E27FC236}">
                <a16:creationId xmlns:a16="http://schemas.microsoft.com/office/drawing/2014/main" id="{BDDD8823-21C6-9E79-56B6-BB93053FFC0A}"/>
              </a:ext>
            </a:extLst>
          </p:cNvPr>
          <p:cNvSpPr txBox="1"/>
          <p:nvPr/>
        </p:nvSpPr>
        <p:spPr>
          <a:xfrm>
            <a:off x="4851187" y="2105540"/>
            <a:ext cx="4044409" cy="76944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V</a:t>
            </a:r>
            <a:r>
              <a:rPr kumimoji="0" lang="en-US" sz="2800" b="1" i="0" u="none" strike="noStrike" kern="1200" cap="none" spc="0" normalizeH="0" baseline="-25000" noProof="0" dirty="0">
                <a:ln>
                  <a:noFill/>
                </a:ln>
                <a:solidFill>
                  <a:srgbClr val="C00000"/>
                </a:solidFill>
                <a:effectLst/>
                <a:uLnTx/>
                <a:uFillTx/>
                <a:latin typeface="Cambria" panose="02040503050406030204" pitchFamily="18" charset="0"/>
                <a:ea typeface="Cambria" panose="02040503050406030204" pitchFamily="18" charset="0"/>
                <a:cs typeface="+mn-cs"/>
              </a:rPr>
              <a:t>DD</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=1 &amp; GND = 0</a:t>
            </a:r>
            <a:r>
              <a:rPr kumimoji="0" lang="en-US" sz="2400" b="1" i="0" u="none" strike="noStrike" kern="1200" cap="none" spc="0" normalizeH="0" baseline="-25000" noProof="0" dirty="0">
                <a:ln>
                  <a:noFill/>
                </a:ln>
                <a:solidFill>
                  <a:srgbClr val="C00000"/>
                </a:solidFill>
                <a:effectLst/>
                <a:uLnTx/>
                <a:uFillTx/>
                <a:latin typeface="Cambria" panose="02040503050406030204" pitchFamily="18" charset="0"/>
                <a:ea typeface="Cambria" panose="02040503050406030204" pitchFamily="18" charset="0"/>
                <a:cs typeface="+mn-cs"/>
              </a:rPr>
              <a:t> </a:t>
            </a:r>
            <a:endParaRPr kumimoji="0" lang="en-US" sz="2400" b="0" i="0" u="none" strike="noStrike" kern="1200" cap="none" spc="0" normalizeH="0" baseline="-25000" noProof="0" dirty="0">
              <a:ln>
                <a:noFill/>
              </a:ln>
              <a:solidFill>
                <a:srgbClr val="C00000"/>
              </a:solidFill>
              <a:effectLst/>
              <a:uLnTx/>
              <a:uFillTx/>
              <a:latin typeface="Cambria" panose="02040503050406030204" pitchFamily="18" charset="0"/>
              <a:ea typeface="Cambria" panose="02040503050406030204" pitchFamily="18"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25000" noProof="0" dirty="0">
              <a:ln>
                <a:noFill/>
              </a:ln>
              <a:solidFill>
                <a:srgbClr val="C00000"/>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2" name="Title 1">
            <a:extLst>
              <a:ext uri="{FF2B5EF4-FFF2-40B4-BE49-F238E27FC236}">
                <a16:creationId xmlns:a16="http://schemas.microsoft.com/office/drawing/2014/main" id="{88A8EDE9-E997-A3DF-1AF9-CC18CF512AA4}"/>
              </a:ext>
            </a:extLst>
          </p:cNvPr>
          <p:cNvSpPr>
            <a:spLocks noGrp="1"/>
          </p:cNvSpPr>
          <p:nvPr>
            <p:ph type="title"/>
          </p:nvPr>
        </p:nvSpPr>
        <p:spPr/>
        <p:txBody>
          <a:bodyPr/>
          <a:lstStyle/>
          <a:p>
            <a:r>
              <a:rPr lang="en-US" sz="3600" dirty="0">
                <a:solidFill>
                  <a:schemeClr val="accent5">
                    <a:lumMod val="75000"/>
                  </a:schemeClr>
                </a:solidFill>
              </a:rPr>
              <a:t>Two-Input AND </a:t>
            </a:r>
            <a:r>
              <a:rPr lang="en-US" sz="3600" dirty="0" err="1">
                <a:solidFill>
                  <a:schemeClr val="accent5">
                    <a:lumMod val="75000"/>
                  </a:schemeClr>
                </a:solidFill>
              </a:rPr>
              <a:t>and</a:t>
            </a:r>
            <a:r>
              <a:rPr lang="en-US" sz="3600" dirty="0">
                <a:solidFill>
                  <a:schemeClr val="accent5">
                    <a:lumMod val="75000"/>
                  </a:schemeClr>
                </a:solidFill>
              </a:rPr>
              <a:t> NAND Operations</a:t>
            </a:r>
          </a:p>
        </p:txBody>
      </p:sp>
      <p:sp>
        <p:nvSpPr>
          <p:cNvPr id="3" name="Slide Number Placeholder 3">
            <a:extLst>
              <a:ext uri="{FF2B5EF4-FFF2-40B4-BE49-F238E27FC236}">
                <a16:creationId xmlns:a16="http://schemas.microsoft.com/office/drawing/2014/main" id="{E724843A-D6F2-119E-D961-A233E5929C7F}"/>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grpSp>
        <p:nvGrpSpPr>
          <p:cNvPr id="123" name="Grup 122">
            <a:extLst>
              <a:ext uri="{FF2B5EF4-FFF2-40B4-BE49-F238E27FC236}">
                <a16:creationId xmlns:a16="http://schemas.microsoft.com/office/drawing/2014/main" id="{E76AFDCD-7EB8-E4D5-E14E-364A59FCB64B}"/>
              </a:ext>
            </a:extLst>
          </p:cNvPr>
          <p:cNvGrpSpPr/>
          <p:nvPr/>
        </p:nvGrpSpPr>
        <p:grpSpPr>
          <a:xfrm>
            <a:off x="2118605" y="2740398"/>
            <a:ext cx="1719276" cy="1200329"/>
            <a:chOff x="3127404" y="5324380"/>
            <a:chExt cx="1719276" cy="1200329"/>
          </a:xfrm>
        </p:grpSpPr>
        <p:sp>
          <p:nvSpPr>
            <p:cNvPr id="121" name="Sağ Ayraç 120">
              <a:extLst>
                <a:ext uri="{FF2B5EF4-FFF2-40B4-BE49-F238E27FC236}">
                  <a16:creationId xmlns:a16="http://schemas.microsoft.com/office/drawing/2014/main" id="{D7FB8569-6280-A3AB-8D2A-369B28BE5682}"/>
                </a:ext>
              </a:extLst>
            </p:cNvPr>
            <p:cNvSpPr/>
            <p:nvPr/>
          </p:nvSpPr>
          <p:spPr>
            <a:xfrm>
              <a:off x="3127404" y="5529311"/>
              <a:ext cx="197333" cy="838387"/>
            </a:xfrm>
            <a:prstGeom prst="rightBrace">
              <a:avLst>
                <a:gd name="adj1" fmla="val 105008"/>
                <a:gd name="adj2" fmla="val 50568"/>
              </a:avLst>
            </a:prstGeom>
            <a:ln w="38100">
              <a:solidFill>
                <a:schemeClr val="accent5"/>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122" name="Metin kutusu 121">
              <a:extLst>
                <a:ext uri="{FF2B5EF4-FFF2-40B4-BE49-F238E27FC236}">
                  <a16:creationId xmlns:a16="http://schemas.microsoft.com/office/drawing/2014/main" id="{5B4EBBAA-87E6-FD70-4589-DD3BD25EBE19}"/>
                </a:ext>
              </a:extLst>
            </p:cNvPr>
            <p:cNvSpPr txBox="1"/>
            <p:nvPr/>
          </p:nvSpPr>
          <p:spPr>
            <a:xfrm>
              <a:off x="3172487" y="5324380"/>
              <a:ext cx="1674193" cy="120032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BA79D"/>
                  </a:solidFill>
                  <a:effectLst/>
                  <a:uLnTx/>
                  <a:uFillTx/>
                  <a:latin typeface="Cambria" panose="02040503050406030204" pitchFamily="18" charset="0"/>
                  <a:ea typeface="Cambria" panose="02040503050406030204" pitchFamily="18" charset="0"/>
                  <a:cs typeface="Cascadia Mono" panose="020B0609020000020004" pitchFamily="49" charset="0"/>
                </a:rPr>
                <a:t>Reference Subarray (REF)</a:t>
              </a:r>
            </a:p>
          </p:txBody>
        </p:sp>
      </p:grpSp>
      <p:sp>
        <p:nvSpPr>
          <p:cNvPr id="4" name="Sağ Ayraç 3">
            <a:extLst>
              <a:ext uri="{FF2B5EF4-FFF2-40B4-BE49-F238E27FC236}">
                <a16:creationId xmlns:a16="http://schemas.microsoft.com/office/drawing/2014/main" id="{A0F34AC2-A037-E586-789D-DF1BE13B7622}"/>
              </a:ext>
            </a:extLst>
          </p:cNvPr>
          <p:cNvSpPr/>
          <p:nvPr/>
        </p:nvSpPr>
        <p:spPr>
          <a:xfrm>
            <a:off x="2148736" y="4471303"/>
            <a:ext cx="197333" cy="838387"/>
          </a:xfrm>
          <a:prstGeom prst="rightBrace">
            <a:avLst>
              <a:gd name="adj1" fmla="val 105008"/>
              <a:gd name="adj2" fmla="val 50568"/>
            </a:avLst>
          </a:prstGeom>
          <a:ln w="381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DD8047"/>
              </a:solidFill>
              <a:effectLst/>
              <a:uLnTx/>
              <a:uFillTx/>
              <a:latin typeface="Cambria" panose="02040503050406030204" pitchFamily="18" charset="0"/>
              <a:ea typeface="Cambria" panose="02040503050406030204" pitchFamily="18" charset="0"/>
              <a:cs typeface="+mn-cs"/>
            </a:endParaRPr>
          </a:p>
        </p:txBody>
      </p:sp>
      <p:sp>
        <p:nvSpPr>
          <p:cNvPr id="5" name="Metin kutusu 4">
            <a:extLst>
              <a:ext uri="{FF2B5EF4-FFF2-40B4-BE49-F238E27FC236}">
                <a16:creationId xmlns:a16="http://schemas.microsoft.com/office/drawing/2014/main" id="{179CA228-BBC7-ADFC-5F8E-B8F9D68D607E}"/>
              </a:ext>
            </a:extLst>
          </p:cNvPr>
          <p:cNvSpPr txBox="1"/>
          <p:nvPr/>
        </p:nvSpPr>
        <p:spPr>
          <a:xfrm>
            <a:off x="2250827" y="4268438"/>
            <a:ext cx="1581697" cy="120032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DD8047"/>
                </a:solidFill>
                <a:effectLst/>
                <a:uLnTx/>
                <a:uFillTx/>
                <a:latin typeface="Cambria" panose="02040503050406030204" pitchFamily="18" charset="0"/>
                <a:ea typeface="Cambria" panose="02040503050406030204" pitchFamily="18" charset="0"/>
                <a:cs typeface="Cascadia Mono" panose="020B0609020000020004" pitchFamily="49" charset="0"/>
              </a:rPr>
              <a:t>Compute Subarray (COM)</a:t>
            </a:r>
          </a:p>
        </p:txBody>
      </p:sp>
      <p:grpSp>
        <p:nvGrpSpPr>
          <p:cNvPr id="124" name="Grup 123">
            <a:extLst>
              <a:ext uri="{FF2B5EF4-FFF2-40B4-BE49-F238E27FC236}">
                <a16:creationId xmlns:a16="http://schemas.microsoft.com/office/drawing/2014/main" id="{76FED916-36F2-99E5-F871-9593D646ACCB}"/>
              </a:ext>
            </a:extLst>
          </p:cNvPr>
          <p:cNvGrpSpPr/>
          <p:nvPr/>
        </p:nvGrpSpPr>
        <p:grpSpPr>
          <a:xfrm>
            <a:off x="1064631" y="2844182"/>
            <a:ext cx="1035857" cy="2471059"/>
            <a:chOff x="854929" y="2761767"/>
            <a:chExt cx="1035857" cy="2471059"/>
          </a:xfrm>
        </p:grpSpPr>
        <p:cxnSp>
          <p:nvCxnSpPr>
            <p:cNvPr id="17" name="Düz Bağlayıcı 16">
              <a:extLst>
                <a:ext uri="{FF2B5EF4-FFF2-40B4-BE49-F238E27FC236}">
                  <a16:creationId xmlns:a16="http://schemas.microsoft.com/office/drawing/2014/main" id="{BA873296-403D-1AA5-1A0E-9CE869694119}"/>
                </a:ext>
              </a:extLst>
            </p:cNvPr>
            <p:cNvCxnSpPr>
              <a:cxnSpLocks/>
            </p:cNvCxnSpPr>
            <p:nvPr/>
          </p:nvCxnSpPr>
          <p:spPr>
            <a:xfrm>
              <a:off x="1155260" y="4608015"/>
              <a:ext cx="735526"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Düz Bağlayıcı 17">
              <a:extLst>
                <a:ext uri="{FF2B5EF4-FFF2-40B4-BE49-F238E27FC236}">
                  <a16:creationId xmlns:a16="http://schemas.microsoft.com/office/drawing/2014/main" id="{E80E432D-C615-82CB-5E9D-DB0E3DDF8651}"/>
                </a:ext>
              </a:extLst>
            </p:cNvPr>
            <p:cNvCxnSpPr>
              <a:cxnSpLocks/>
            </p:cNvCxnSpPr>
            <p:nvPr/>
          </p:nvCxnSpPr>
          <p:spPr>
            <a:xfrm flipV="1">
              <a:off x="1610801" y="2761767"/>
              <a:ext cx="0" cy="153117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Düz Bağlayıcı 18">
              <a:extLst>
                <a:ext uri="{FF2B5EF4-FFF2-40B4-BE49-F238E27FC236}">
                  <a16:creationId xmlns:a16="http://schemas.microsoft.com/office/drawing/2014/main" id="{E734FD5E-323A-D18D-67BA-EA36F1B24A2C}"/>
                </a:ext>
              </a:extLst>
            </p:cNvPr>
            <p:cNvCxnSpPr>
              <a:cxnSpLocks/>
            </p:cNvCxnSpPr>
            <p:nvPr/>
          </p:nvCxnSpPr>
          <p:spPr>
            <a:xfrm flipV="1">
              <a:off x="1163592" y="3667279"/>
              <a:ext cx="0" cy="156554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Düz Bağlayıcı 19">
              <a:extLst>
                <a:ext uri="{FF2B5EF4-FFF2-40B4-BE49-F238E27FC236}">
                  <a16:creationId xmlns:a16="http://schemas.microsoft.com/office/drawing/2014/main" id="{F42001C2-C38F-1CCF-4800-7EFDE377BFF9}"/>
                </a:ext>
              </a:extLst>
            </p:cNvPr>
            <p:cNvCxnSpPr>
              <a:cxnSpLocks/>
            </p:cNvCxnSpPr>
            <p:nvPr/>
          </p:nvCxnSpPr>
          <p:spPr>
            <a:xfrm flipH="1">
              <a:off x="1163592" y="4273895"/>
              <a:ext cx="449585"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Düz Bağlayıcı 20">
              <a:extLst>
                <a:ext uri="{FF2B5EF4-FFF2-40B4-BE49-F238E27FC236}">
                  <a16:creationId xmlns:a16="http://schemas.microsoft.com/office/drawing/2014/main" id="{E14E5F81-BCDA-A7D3-FB4F-8AA93B8FF389}"/>
                </a:ext>
              </a:extLst>
            </p:cNvPr>
            <p:cNvCxnSpPr>
              <a:cxnSpLocks/>
            </p:cNvCxnSpPr>
            <p:nvPr/>
          </p:nvCxnSpPr>
          <p:spPr>
            <a:xfrm flipH="1">
              <a:off x="1163592" y="3686329"/>
              <a:ext cx="449585"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Düz Bağlayıcı 22">
              <a:extLst>
                <a:ext uri="{FF2B5EF4-FFF2-40B4-BE49-F238E27FC236}">
                  <a16:creationId xmlns:a16="http://schemas.microsoft.com/office/drawing/2014/main" id="{839FC51B-1A7F-05DF-B750-639936A1DE0D}"/>
                </a:ext>
              </a:extLst>
            </p:cNvPr>
            <p:cNvCxnSpPr>
              <a:cxnSpLocks/>
              <a:stCxn id="26" idx="6"/>
            </p:cNvCxnSpPr>
            <p:nvPr/>
          </p:nvCxnSpPr>
          <p:spPr>
            <a:xfrm>
              <a:off x="1313203" y="2941767"/>
              <a:ext cx="31478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Düz Bağlayıcı 23">
              <a:extLst>
                <a:ext uri="{FF2B5EF4-FFF2-40B4-BE49-F238E27FC236}">
                  <a16:creationId xmlns:a16="http://schemas.microsoft.com/office/drawing/2014/main" id="{DCEB2098-F687-D8AE-A02D-7EFA2265664A}"/>
                </a:ext>
              </a:extLst>
            </p:cNvPr>
            <p:cNvCxnSpPr>
              <a:cxnSpLocks/>
            </p:cNvCxnSpPr>
            <p:nvPr/>
          </p:nvCxnSpPr>
          <p:spPr>
            <a:xfrm>
              <a:off x="1154523" y="5027166"/>
              <a:ext cx="735526"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Oval 25">
              <a:extLst>
                <a:ext uri="{FF2B5EF4-FFF2-40B4-BE49-F238E27FC236}">
                  <a16:creationId xmlns:a16="http://schemas.microsoft.com/office/drawing/2014/main" id="{74F7E7FD-D1F7-A0DC-5DA1-674F7F0EE4AD}"/>
                </a:ext>
              </a:extLst>
            </p:cNvPr>
            <p:cNvSpPr/>
            <p:nvPr/>
          </p:nvSpPr>
          <p:spPr>
            <a:xfrm>
              <a:off x="953202" y="2761767"/>
              <a:ext cx="360001" cy="360000"/>
            </a:xfrm>
            <a:prstGeom prst="ellipse">
              <a:avLst/>
            </a:prstGeom>
            <a:solidFill>
              <a:schemeClr val="bg1">
                <a:lumMod val="5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cxnSp>
          <p:nvCxnSpPr>
            <p:cNvPr id="27" name="Düz Bağlayıcı 26">
              <a:extLst>
                <a:ext uri="{FF2B5EF4-FFF2-40B4-BE49-F238E27FC236}">
                  <a16:creationId xmlns:a16="http://schemas.microsoft.com/office/drawing/2014/main" id="{2CE441BE-DB28-5C79-7290-5274FFF9E4BB}"/>
                </a:ext>
              </a:extLst>
            </p:cNvPr>
            <p:cNvCxnSpPr>
              <a:cxnSpLocks/>
              <a:endCxn id="26" idx="2"/>
            </p:cNvCxnSpPr>
            <p:nvPr/>
          </p:nvCxnSpPr>
          <p:spPr>
            <a:xfrm>
              <a:off x="854929" y="2941767"/>
              <a:ext cx="9827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Düz Bağlayıcı 27">
              <a:extLst>
                <a:ext uri="{FF2B5EF4-FFF2-40B4-BE49-F238E27FC236}">
                  <a16:creationId xmlns:a16="http://schemas.microsoft.com/office/drawing/2014/main" id="{A23B9650-5D25-DA3A-E107-11A253B94F4F}"/>
                </a:ext>
              </a:extLst>
            </p:cNvPr>
            <p:cNvCxnSpPr>
              <a:cxnSpLocks/>
              <a:stCxn id="29" idx="0"/>
            </p:cNvCxnSpPr>
            <p:nvPr/>
          </p:nvCxnSpPr>
          <p:spPr>
            <a:xfrm>
              <a:off x="1313203" y="3409558"/>
              <a:ext cx="30052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Kısmi Daire 28">
              <a:extLst>
                <a:ext uri="{FF2B5EF4-FFF2-40B4-BE49-F238E27FC236}">
                  <a16:creationId xmlns:a16="http://schemas.microsoft.com/office/drawing/2014/main" id="{85AD4FD6-BF44-D10A-83C3-06CC68AA75C1}"/>
                </a:ext>
              </a:extLst>
            </p:cNvPr>
            <p:cNvSpPr/>
            <p:nvPr/>
          </p:nvSpPr>
          <p:spPr>
            <a:xfrm>
              <a:off x="958021" y="3233850"/>
              <a:ext cx="355182" cy="351416"/>
            </a:xfrm>
            <a:prstGeom prst="pie">
              <a:avLst>
                <a:gd name="adj1" fmla="val 0"/>
                <a:gd name="adj2" fmla="val 10786452"/>
              </a:avLst>
            </a:prstGeom>
            <a:solidFill>
              <a:schemeClr val="bg1">
                <a:lumMod val="50000"/>
              </a:schemeClr>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31" name="Oval 30">
              <a:extLst>
                <a:ext uri="{FF2B5EF4-FFF2-40B4-BE49-F238E27FC236}">
                  <a16:creationId xmlns:a16="http://schemas.microsoft.com/office/drawing/2014/main" id="{E3190C5F-1587-1236-E79C-1CA4FF8EAAD0}"/>
                </a:ext>
              </a:extLst>
            </p:cNvPr>
            <p:cNvSpPr/>
            <p:nvPr/>
          </p:nvSpPr>
          <p:spPr>
            <a:xfrm>
              <a:off x="953203" y="3229558"/>
              <a:ext cx="360001" cy="36000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cxnSp>
          <p:nvCxnSpPr>
            <p:cNvPr id="32" name="Düz Bağlayıcı 31">
              <a:extLst>
                <a:ext uri="{FF2B5EF4-FFF2-40B4-BE49-F238E27FC236}">
                  <a16:creationId xmlns:a16="http://schemas.microsoft.com/office/drawing/2014/main" id="{28CB5904-E2C3-8E12-4662-6332D5B20DB3}"/>
                </a:ext>
              </a:extLst>
            </p:cNvPr>
            <p:cNvCxnSpPr>
              <a:cxnSpLocks/>
              <a:endCxn id="31" idx="2"/>
            </p:cNvCxnSpPr>
            <p:nvPr/>
          </p:nvCxnSpPr>
          <p:spPr>
            <a:xfrm>
              <a:off x="854929" y="3409558"/>
              <a:ext cx="98274"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5" name="Grup 44">
            <a:extLst>
              <a:ext uri="{FF2B5EF4-FFF2-40B4-BE49-F238E27FC236}">
                <a16:creationId xmlns:a16="http://schemas.microsoft.com/office/drawing/2014/main" id="{48C1D559-6F55-AA97-0CAE-D387364AE153}"/>
              </a:ext>
            </a:extLst>
          </p:cNvPr>
          <p:cNvGrpSpPr/>
          <p:nvPr/>
        </p:nvGrpSpPr>
        <p:grpSpPr>
          <a:xfrm>
            <a:off x="1063385" y="2847211"/>
            <a:ext cx="1035857" cy="2462479"/>
            <a:chOff x="1704235" y="3137745"/>
            <a:chExt cx="1035857" cy="2462479"/>
          </a:xfrm>
        </p:grpSpPr>
        <p:cxnSp>
          <p:nvCxnSpPr>
            <p:cNvPr id="47" name="Düz Bağlayıcı 46">
              <a:extLst>
                <a:ext uri="{FF2B5EF4-FFF2-40B4-BE49-F238E27FC236}">
                  <a16:creationId xmlns:a16="http://schemas.microsoft.com/office/drawing/2014/main" id="{76850B6B-C111-2141-E28E-B448293D67DD}"/>
                </a:ext>
              </a:extLst>
            </p:cNvPr>
            <p:cNvCxnSpPr>
              <a:cxnSpLocks/>
            </p:cNvCxnSpPr>
            <p:nvPr/>
          </p:nvCxnSpPr>
          <p:spPr>
            <a:xfrm flipV="1">
              <a:off x="2463261" y="3137745"/>
              <a:ext cx="0" cy="153117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6" name="Düz Bağlayıcı 45">
              <a:extLst>
                <a:ext uri="{FF2B5EF4-FFF2-40B4-BE49-F238E27FC236}">
                  <a16:creationId xmlns:a16="http://schemas.microsoft.com/office/drawing/2014/main" id="{5B2105EA-BA3B-1AC3-184F-1FA188C47D14}"/>
                </a:ext>
              </a:extLst>
            </p:cNvPr>
            <p:cNvCxnSpPr>
              <a:cxnSpLocks/>
            </p:cNvCxnSpPr>
            <p:nvPr/>
          </p:nvCxnSpPr>
          <p:spPr>
            <a:xfrm flipH="1" flipV="1">
              <a:off x="2013588" y="4042294"/>
              <a:ext cx="556" cy="155793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8" name="Düz Bağlayıcı 47">
              <a:extLst>
                <a:ext uri="{FF2B5EF4-FFF2-40B4-BE49-F238E27FC236}">
                  <a16:creationId xmlns:a16="http://schemas.microsoft.com/office/drawing/2014/main" id="{2169BC17-0CD1-A11C-9C75-94834465F04B}"/>
                </a:ext>
              </a:extLst>
            </p:cNvPr>
            <p:cNvCxnSpPr>
              <a:cxnSpLocks/>
            </p:cNvCxnSpPr>
            <p:nvPr/>
          </p:nvCxnSpPr>
          <p:spPr>
            <a:xfrm flipH="1">
              <a:off x="2027707" y="4648732"/>
              <a:ext cx="449585"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 name="Düz Bağlayıcı 48">
              <a:extLst>
                <a:ext uri="{FF2B5EF4-FFF2-40B4-BE49-F238E27FC236}">
                  <a16:creationId xmlns:a16="http://schemas.microsoft.com/office/drawing/2014/main" id="{17ABF139-3613-7DF0-14C9-CDABBD128833}"/>
                </a:ext>
              </a:extLst>
            </p:cNvPr>
            <p:cNvCxnSpPr>
              <a:cxnSpLocks/>
            </p:cNvCxnSpPr>
            <p:nvPr/>
          </p:nvCxnSpPr>
          <p:spPr>
            <a:xfrm flipH="1">
              <a:off x="1999132" y="4054816"/>
              <a:ext cx="449585"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51" name="Grup 50">
              <a:extLst>
                <a:ext uri="{FF2B5EF4-FFF2-40B4-BE49-F238E27FC236}">
                  <a16:creationId xmlns:a16="http://schemas.microsoft.com/office/drawing/2014/main" id="{81D17EFA-E00B-7264-7D87-F771D80B8CDF}"/>
                </a:ext>
              </a:extLst>
            </p:cNvPr>
            <p:cNvGrpSpPr/>
            <p:nvPr/>
          </p:nvGrpSpPr>
          <p:grpSpPr>
            <a:xfrm>
              <a:off x="1704235" y="3312318"/>
              <a:ext cx="1035857" cy="2085399"/>
              <a:chOff x="444045" y="3568166"/>
              <a:chExt cx="1035857" cy="2085399"/>
            </a:xfrm>
          </p:grpSpPr>
          <p:cxnSp>
            <p:nvCxnSpPr>
              <p:cNvPr id="76" name="Düz Bağlayıcı 75">
                <a:extLst>
                  <a:ext uri="{FF2B5EF4-FFF2-40B4-BE49-F238E27FC236}">
                    <a16:creationId xmlns:a16="http://schemas.microsoft.com/office/drawing/2014/main" id="{674922B5-D76C-87B9-09B3-B1DA085F2C8D}"/>
                  </a:ext>
                </a:extLst>
              </p:cNvPr>
              <p:cNvCxnSpPr>
                <a:cxnSpLocks/>
              </p:cNvCxnSpPr>
              <p:nvPr/>
            </p:nvCxnSpPr>
            <p:spPr>
              <a:xfrm>
                <a:off x="744376" y="5234414"/>
                <a:ext cx="73552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7" name="Düz Bağlayıcı 76">
                <a:extLst>
                  <a:ext uri="{FF2B5EF4-FFF2-40B4-BE49-F238E27FC236}">
                    <a16:creationId xmlns:a16="http://schemas.microsoft.com/office/drawing/2014/main" id="{664A99C8-7B69-E04C-5C98-B35B99AC8FE1}"/>
                  </a:ext>
                </a:extLst>
              </p:cNvPr>
              <p:cNvCxnSpPr>
                <a:cxnSpLocks/>
              </p:cNvCxnSpPr>
              <p:nvPr/>
            </p:nvCxnSpPr>
            <p:spPr>
              <a:xfrm>
                <a:off x="902319" y="3568166"/>
                <a:ext cx="314783"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9" name="Düz Bağlayıcı 78">
                <a:extLst>
                  <a:ext uri="{FF2B5EF4-FFF2-40B4-BE49-F238E27FC236}">
                    <a16:creationId xmlns:a16="http://schemas.microsoft.com/office/drawing/2014/main" id="{AA52B52D-72D8-6AF5-9C1C-09BE8B46DD86}"/>
                  </a:ext>
                </a:extLst>
              </p:cNvPr>
              <p:cNvCxnSpPr>
                <a:cxnSpLocks/>
              </p:cNvCxnSpPr>
              <p:nvPr/>
            </p:nvCxnSpPr>
            <p:spPr>
              <a:xfrm>
                <a:off x="743639" y="5653565"/>
                <a:ext cx="73552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7" name="Düz Bağlayıcı 96">
                <a:extLst>
                  <a:ext uri="{FF2B5EF4-FFF2-40B4-BE49-F238E27FC236}">
                    <a16:creationId xmlns:a16="http://schemas.microsoft.com/office/drawing/2014/main" id="{F8FDFC44-165F-0D23-66C1-102AE8E9F978}"/>
                  </a:ext>
                </a:extLst>
              </p:cNvPr>
              <p:cNvCxnSpPr>
                <a:cxnSpLocks/>
              </p:cNvCxnSpPr>
              <p:nvPr/>
            </p:nvCxnSpPr>
            <p:spPr>
              <a:xfrm>
                <a:off x="444045" y="3568166"/>
                <a:ext cx="98273"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9" name="Düz Bağlayıcı 98">
                <a:extLst>
                  <a:ext uri="{FF2B5EF4-FFF2-40B4-BE49-F238E27FC236}">
                    <a16:creationId xmlns:a16="http://schemas.microsoft.com/office/drawing/2014/main" id="{611656CC-A640-0D51-ED08-0BCA14F382CA}"/>
                  </a:ext>
                </a:extLst>
              </p:cNvPr>
              <p:cNvCxnSpPr>
                <a:cxnSpLocks/>
              </p:cNvCxnSpPr>
              <p:nvPr/>
            </p:nvCxnSpPr>
            <p:spPr>
              <a:xfrm>
                <a:off x="902319" y="4035957"/>
                <a:ext cx="300527"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0" name="Düz Bağlayıcı 99">
                <a:extLst>
                  <a:ext uri="{FF2B5EF4-FFF2-40B4-BE49-F238E27FC236}">
                    <a16:creationId xmlns:a16="http://schemas.microsoft.com/office/drawing/2014/main" id="{E4CB5357-66EE-668C-8EF3-20D34554452B}"/>
                  </a:ext>
                </a:extLst>
              </p:cNvPr>
              <p:cNvCxnSpPr>
                <a:cxnSpLocks/>
              </p:cNvCxnSpPr>
              <p:nvPr/>
            </p:nvCxnSpPr>
            <p:spPr>
              <a:xfrm>
                <a:off x="444045" y="4035957"/>
                <a:ext cx="98274"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sp>
        <p:nvSpPr>
          <p:cNvPr id="114" name="Oval 113">
            <a:extLst>
              <a:ext uri="{FF2B5EF4-FFF2-40B4-BE49-F238E27FC236}">
                <a16:creationId xmlns:a16="http://schemas.microsoft.com/office/drawing/2014/main" id="{C55C4A7F-DD6F-C8E3-F84B-C8379F1B8306}"/>
              </a:ext>
            </a:extLst>
          </p:cNvPr>
          <p:cNvSpPr/>
          <p:nvPr/>
        </p:nvSpPr>
        <p:spPr>
          <a:xfrm>
            <a:off x="1616506" y="4507055"/>
            <a:ext cx="360001" cy="360000"/>
          </a:xfrm>
          <a:prstGeom prst="ellipse">
            <a:avLst/>
          </a:prstGeom>
          <a:solidFill>
            <a:schemeClr val="bg1"/>
          </a:solidFill>
          <a:ln w="28575">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sp>
        <p:nvSpPr>
          <p:cNvPr id="117" name="Metin kutusu 116">
            <a:extLst>
              <a:ext uri="{FF2B5EF4-FFF2-40B4-BE49-F238E27FC236}">
                <a16:creationId xmlns:a16="http://schemas.microsoft.com/office/drawing/2014/main" id="{A4CEDFD9-CE1B-0235-2DD9-9666059D9CCD}"/>
              </a:ext>
            </a:extLst>
          </p:cNvPr>
          <p:cNvSpPr txBox="1"/>
          <p:nvPr/>
        </p:nvSpPr>
        <p:spPr>
          <a:xfrm>
            <a:off x="1615768" y="4444988"/>
            <a:ext cx="360001" cy="36000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X</a:t>
            </a:r>
          </a:p>
        </p:txBody>
      </p:sp>
      <p:sp>
        <p:nvSpPr>
          <p:cNvPr id="119" name="Oval 118">
            <a:extLst>
              <a:ext uri="{FF2B5EF4-FFF2-40B4-BE49-F238E27FC236}">
                <a16:creationId xmlns:a16="http://schemas.microsoft.com/office/drawing/2014/main" id="{12428BE7-00A7-08C8-17B7-853DD247A821}"/>
              </a:ext>
            </a:extLst>
          </p:cNvPr>
          <p:cNvSpPr/>
          <p:nvPr/>
        </p:nvSpPr>
        <p:spPr>
          <a:xfrm>
            <a:off x="1611713" y="4925216"/>
            <a:ext cx="360001" cy="360000"/>
          </a:xfrm>
          <a:prstGeom prst="ellipse">
            <a:avLst/>
          </a:prstGeom>
          <a:solidFill>
            <a:schemeClr val="bg1"/>
          </a:solidFill>
          <a:ln w="28575">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sp>
        <p:nvSpPr>
          <p:cNvPr id="120" name="Metin kutusu 119">
            <a:extLst>
              <a:ext uri="{FF2B5EF4-FFF2-40B4-BE49-F238E27FC236}">
                <a16:creationId xmlns:a16="http://schemas.microsoft.com/office/drawing/2014/main" id="{99C1A072-4B5B-7182-A213-83698D64FCF2}"/>
              </a:ext>
            </a:extLst>
          </p:cNvPr>
          <p:cNvSpPr txBox="1"/>
          <p:nvPr/>
        </p:nvSpPr>
        <p:spPr>
          <a:xfrm>
            <a:off x="1613736" y="4890496"/>
            <a:ext cx="360001"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Y</a:t>
            </a:r>
          </a:p>
        </p:txBody>
      </p:sp>
      <p:sp>
        <p:nvSpPr>
          <p:cNvPr id="78" name="Oval 77">
            <a:extLst>
              <a:ext uri="{FF2B5EF4-FFF2-40B4-BE49-F238E27FC236}">
                <a16:creationId xmlns:a16="http://schemas.microsoft.com/office/drawing/2014/main" id="{0930F7AC-914C-9134-7E04-31C5679BF90B}"/>
              </a:ext>
            </a:extLst>
          </p:cNvPr>
          <p:cNvSpPr/>
          <p:nvPr/>
        </p:nvSpPr>
        <p:spPr>
          <a:xfrm rot="5400000">
            <a:off x="1785503" y="4210743"/>
            <a:ext cx="72000" cy="80823"/>
          </a:xfrm>
          <a:prstGeom prst="ellipse">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80" name="İkizkenar Üçgen 105">
            <a:extLst>
              <a:ext uri="{FF2B5EF4-FFF2-40B4-BE49-F238E27FC236}">
                <a16:creationId xmlns:a16="http://schemas.microsoft.com/office/drawing/2014/main" id="{D6394CBF-5532-CC69-A785-5BD651EB0D12}"/>
              </a:ext>
            </a:extLst>
          </p:cNvPr>
          <p:cNvSpPr/>
          <p:nvPr/>
        </p:nvSpPr>
        <p:spPr>
          <a:xfrm rot="10800000">
            <a:off x="1654952" y="3944696"/>
            <a:ext cx="323291" cy="252000"/>
          </a:xfrm>
          <a:prstGeom prst="triangle">
            <a:avLst>
              <a:gd name="adj" fmla="val 48898"/>
            </a:avLst>
          </a:prstGeom>
          <a:solidFill>
            <a:schemeClr val="bg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81" name="İkizkenar Üçgen 100">
            <a:extLst>
              <a:ext uri="{FF2B5EF4-FFF2-40B4-BE49-F238E27FC236}">
                <a16:creationId xmlns:a16="http://schemas.microsoft.com/office/drawing/2014/main" id="{737F358D-4949-B8E6-B834-96C59C4864A5}"/>
              </a:ext>
            </a:extLst>
          </p:cNvPr>
          <p:cNvSpPr/>
          <p:nvPr/>
        </p:nvSpPr>
        <p:spPr>
          <a:xfrm>
            <a:off x="1204064" y="3948868"/>
            <a:ext cx="323291" cy="252000"/>
          </a:xfrm>
          <a:prstGeom prst="triangle">
            <a:avLst>
              <a:gd name="adj" fmla="val 48898"/>
            </a:avLst>
          </a:prstGeom>
          <a:solidFill>
            <a:schemeClr val="bg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82" name="Oval 81">
            <a:extLst>
              <a:ext uri="{FF2B5EF4-FFF2-40B4-BE49-F238E27FC236}">
                <a16:creationId xmlns:a16="http://schemas.microsoft.com/office/drawing/2014/main" id="{B5397FFB-13CC-F146-F083-FDBB3015ECF6}"/>
              </a:ext>
            </a:extLst>
          </p:cNvPr>
          <p:cNvSpPr/>
          <p:nvPr/>
        </p:nvSpPr>
        <p:spPr>
          <a:xfrm rot="5400000">
            <a:off x="1329706" y="3870530"/>
            <a:ext cx="72000" cy="80823"/>
          </a:xfrm>
          <a:prstGeom prst="ellipse">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mn-cs"/>
            </a:endParaRPr>
          </a:p>
        </p:txBody>
      </p:sp>
      <p:grpSp>
        <p:nvGrpSpPr>
          <p:cNvPr id="37" name="Group 36">
            <a:extLst>
              <a:ext uri="{FF2B5EF4-FFF2-40B4-BE49-F238E27FC236}">
                <a16:creationId xmlns:a16="http://schemas.microsoft.com/office/drawing/2014/main" id="{FF4C3D95-2B18-E090-4974-0D0FFB95CD1E}"/>
              </a:ext>
            </a:extLst>
          </p:cNvPr>
          <p:cNvGrpSpPr/>
          <p:nvPr/>
        </p:nvGrpSpPr>
        <p:grpSpPr>
          <a:xfrm>
            <a:off x="900113" y="1120542"/>
            <a:ext cx="7383274" cy="532326"/>
            <a:chOff x="957263" y="2296226"/>
            <a:chExt cx="7383274" cy="532326"/>
          </a:xfrm>
        </p:grpSpPr>
        <p:sp>
          <p:nvSpPr>
            <p:cNvPr id="38" name="Dikdörtgen 256">
              <a:extLst>
                <a:ext uri="{FF2B5EF4-FFF2-40B4-BE49-F238E27FC236}">
                  <a16:creationId xmlns:a16="http://schemas.microsoft.com/office/drawing/2014/main" id="{45A7B99D-CA8B-A6CD-49D5-53B35ECCD33F}"/>
                </a:ext>
              </a:extLst>
            </p:cNvPr>
            <p:cNvSpPr/>
            <p:nvPr/>
          </p:nvSpPr>
          <p:spPr>
            <a:xfrm>
              <a:off x="957263" y="2296226"/>
              <a:ext cx="1769017" cy="532326"/>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ACT</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39" name="Dikdörtgen 256">
              <a:extLst>
                <a:ext uri="{FF2B5EF4-FFF2-40B4-BE49-F238E27FC236}">
                  <a16:creationId xmlns:a16="http://schemas.microsoft.com/office/drawing/2014/main" id="{04BF3846-E3F0-C51B-95F4-021347263379}"/>
                </a:ext>
              </a:extLst>
            </p:cNvPr>
            <p:cNvSpPr/>
            <p:nvPr/>
          </p:nvSpPr>
          <p:spPr>
            <a:xfrm>
              <a:off x="4044338" y="2296226"/>
              <a:ext cx="1326104" cy="532326"/>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PRE</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cxnSp>
          <p:nvCxnSpPr>
            <p:cNvPr id="40" name="Düz Ok Bağlayıcısı 185">
              <a:extLst>
                <a:ext uri="{FF2B5EF4-FFF2-40B4-BE49-F238E27FC236}">
                  <a16:creationId xmlns:a16="http://schemas.microsoft.com/office/drawing/2014/main" id="{4405BD27-8801-976E-C6DF-F90EE10B1D21}"/>
                </a:ext>
              </a:extLst>
            </p:cNvPr>
            <p:cNvCxnSpPr>
              <a:cxnSpLocks/>
              <a:stCxn id="38" idx="3"/>
              <a:endCxn id="39" idx="1"/>
            </p:cNvCxnSpPr>
            <p:nvPr/>
          </p:nvCxnSpPr>
          <p:spPr>
            <a:xfrm>
              <a:off x="2726280" y="2562389"/>
              <a:ext cx="131805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 name="Dikdörtgen 256">
              <a:extLst>
                <a:ext uri="{FF2B5EF4-FFF2-40B4-BE49-F238E27FC236}">
                  <a16:creationId xmlns:a16="http://schemas.microsoft.com/office/drawing/2014/main" id="{9DEC672C-4855-0FDA-1834-FD929EDDB7C9}"/>
                </a:ext>
              </a:extLst>
            </p:cNvPr>
            <p:cNvSpPr/>
            <p:nvPr/>
          </p:nvSpPr>
          <p:spPr>
            <a:xfrm>
              <a:off x="6571520" y="2296226"/>
              <a:ext cx="1769017" cy="532326"/>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ACT</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cxnSp>
          <p:nvCxnSpPr>
            <p:cNvPr id="42" name="Düz Ok Bağlayıcısı 60">
              <a:extLst>
                <a:ext uri="{FF2B5EF4-FFF2-40B4-BE49-F238E27FC236}">
                  <a16:creationId xmlns:a16="http://schemas.microsoft.com/office/drawing/2014/main" id="{7BB02D9C-DC51-88F2-624A-30E849D90027}"/>
                </a:ext>
              </a:extLst>
            </p:cNvPr>
            <p:cNvCxnSpPr>
              <a:cxnSpLocks/>
              <a:stCxn id="39" idx="3"/>
              <a:endCxn id="41" idx="1"/>
            </p:cNvCxnSpPr>
            <p:nvPr/>
          </p:nvCxnSpPr>
          <p:spPr>
            <a:xfrm>
              <a:off x="5370442" y="2562389"/>
              <a:ext cx="120107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43" name="Grafik 201" descr="Kum Saati 30% düz dolguyla">
            <a:extLst>
              <a:ext uri="{FF2B5EF4-FFF2-40B4-BE49-F238E27FC236}">
                <a16:creationId xmlns:a16="http://schemas.microsoft.com/office/drawing/2014/main" id="{90B4A446-643D-0837-249B-6DE245EA54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00872" y="784949"/>
            <a:ext cx="532325" cy="532325"/>
          </a:xfrm>
          <a:prstGeom prst="rect">
            <a:avLst/>
          </a:prstGeom>
        </p:spPr>
      </p:pic>
      <p:pic>
        <p:nvPicPr>
          <p:cNvPr id="53" name="Grafik 18" descr="Kapat düz dolguyla">
            <a:extLst>
              <a:ext uri="{FF2B5EF4-FFF2-40B4-BE49-F238E27FC236}">
                <a16:creationId xmlns:a16="http://schemas.microsoft.com/office/drawing/2014/main" id="{D6D4AFD0-FA61-28E7-D7D7-F74621736D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91368" y="780301"/>
            <a:ext cx="557585" cy="557585"/>
          </a:xfrm>
          <a:prstGeom prst="rect">
            <a:avLst/>
          </a:prstGeom>
        </p:spPr>
      </p:pic>
      <p:sp>
        <p:nvSpPr>
          <p:cNvPr id="57" name="Metin kutusu 16">
            <a:extLst>
              <a:ext uri="{FF2B5EF4-FFF2-40B4-BE49-F238E27FC236}">
                <a16:creationId xmlns:a16="http://schemas.microsoft.com/office/drawing/2014/main" id="{22AD5CA4-D304-C3AC-C076-4B5AEB3D5083}"/>
              </a:ext>
            </a:extLst>
          </p:cNvPr>
          <p:cNvSpPr txBox="1"/>
          <p:nvPr/>
        </p:nvSpPr>
        <p:spPr>
          <a:xfrm>
            <a:off x="5351616" y="1367886"/>
            <a:ext cx="994322"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&lt;3ns</a:t>
            </a:r>
            <a:endParaRPr kumimoji="0" lang="en-US" sz="24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pic>
        <p:nvPicPr>
          <p:cNvPr id="58" name="Grafik 201" descr="Kum Saati 30% düz dolguyla">
            <a:extLst>
              <a:ext uri="{FF2B5EF4-FFF2-40B4-BE49-F238E27FC236}">
                <a16:creationId xmlns:a16="http://schemas.microsoft.com/office/drawing/2014/main" id="{B414AB17-25AA-EF87-82C8-126899DEF45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011950" y="771697"/>
            <a:ext cx="532325" cy="532325"/>
          </a:xfrm>
          <a:prstGeom prst="rect">
            <a:avLst/>
          </a:prstGeom>
        </p:spPr>
      </p:pic>
      <p:pic>
        <p:nvPicPr>
          <p:cNvPr id="59" name="Grafik 18" descr="Kapat düz dolguyla">
            <a:extLst>
              <a:ext uri="{FF2B5EF4-FFF2-40B4-BE49-F238E27FC236}">
                <a16:creationId xmlns:a16="http://schemas.microsoft.com/office/drawing/2014/main" id="{E7178629-DFEB-EDF7-C2E9-F709D2A513C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002446" y="767049"/>
            <a:ext cx="557585" cy="557585"/>
          </a:xfrm>
          <a:prstGeom prst="rect">
            <a:avLst/>
          </a:prstGeom>
        </p:spPr>
      </p:pic>
      <p:sp>
        <p:nvSpPr>
          <p:cNvPr id="63" name="Metin kutusu 16">
            <a:extLst>
              <a:ext uri="{FF2B5EF4-FFF2-40B4-BE49-F238E27FC236}">
                <a16:creationId xmlns:a16="http://schemas.microsoft.com/office/drawing/2014/main" id="{18324BEE-1C31-DB4F-14C0-ADD1E0BA8155}"/>
              </a:ext>
            </a:extLst>
          </p:cNvPr>
          <p:cNvSpPr txBox="1"/>
          <p:nvPr/>
        </p:nvSpPr>
        <p:spPr>
          <a:xfrm>
            <a:off x="2762694" y="1354634"/>
            <a:ext cx="994322"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&lt;3ns</a:t>
            </a:r>
            <a:endParaRPr kumimoji="0" lang="en-US" sz="24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84" name="TextBox 35">
            <a:extLst>
              <a:ext uri="{FF2B5EF4-FFF2-40B4-BE49-F238E27FC236}">
                <a16:creationId xmlns:a16="http://schemas.microsoft.com/office/drawing/2014/main" id="{ECD350C9-6C62-1B13-993F-4C2A1EF10B54}"/>
              </a:ext>
            </a:extLst>
          </p:cNvPr>
          <p:cNvSpPr txBox="1"/>
          <p:nvPr/>
        </p:nvSpPr>
        <p:spPr>
          <a:xfrm>
            <a:off x="1269562" y="2166330"/>
            <a:ext cx="1980863"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AVG(V</a:t>
            </a:r>
            <a:r>
              <a:rPr kumimoji="0" lang="en-US" sz="20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DD</a:t>
            </a: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0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DD</a:t>
            </a:r>
            <a:r>
              <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/2)</a:t>
            </a:r>
            <a:endParaRPr kumimoji="0" lang="en-US" sz="20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85" name="TextBox 35">
            <a:extLst>
              <a:ext uri="{FF2B5EF4-FFF2-40B4-BE49-F238E27FC236}">
                <a16:creationId xmlns:a16="http://schemas.microsoft.com/office/drawing/2014/main" id="{00EA5454-9ED5-DB0A-A97E-0FB1B67E2EE1}"/>
              </a:ext>
            </a:extLst>
          </p:cNvPr>
          <p:cNvSpPr txBox="1"/>
          <p:nvPr/>
        </p:nvSpPr>
        <p:spPr>
          <a:xfrm>
            <a:off x="1243380" y="5445354"/>
            <a:ext cx="1237069"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AVG(X</a:t>
            </a: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Y</a:t>
            </a:r>
            <a:r>
              <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endParaRPr kumimoji="0" lang="en-US" sz="20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cxnSp>
        <p:nvCxnSpPr>
          <p:cNvPr id="87" name="Connector: Curved 86">
            <a:extLst>
              <a:ext uri="{FF2B5EF4-FFF2-40B4-BE49-F238E27FC236}">
                <a16:creationId xmlns:a16="http://schemas.microsoft.com/office/drawing/2014/main" id="{2E0FF160-6F03-BE3D-E7E6-F462350648AA}"/>
              </a:ext>
            </a:extLst>
          </p:cNvPr>
          <p:cNvCxnSpPr>
            <a:endCxn id="84" idx="2"/>
          </p:cNvCxnSpPr>
          <p:nvPr/>
        </p:nvCxnSpPr>
        <p:spPr>
          <a:xfrm flipV="1">
            <a:off x="1791713" y="2627995"/>
            <a:ext cx="468281" cy="216187"/>
          </a:xfrm>
          <a:prstGeom prst="curvedConnector2">
            <a:avLst/>
          </a:prstGeom>
          <a:ln w="5715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8" name="Connector: Curved 87">
            <a:extLst>
              <a:ext uri="{FF2B5EF4-FFF2-40B4-BE49-F238E27FC236}">
                <a16:creationId xmlns:a16="http://schemas.microsoft.com/office/drawing/2014/main" id="{E2F8FDAA-D5D1-EC6A-4EC5-D76768FE9AD7}"/>
              </a:ext>
            </a:extLst>
          </p:cNvPr>
          <p:cNvCxnSpPr>
            <a:cxnSpLocks/>
          </p:cNvCxnSpPr>
          <p:nvPr/>
        </p:nvCxnSpPr>
        <p:spPr>
          <a:xfrm>
            <a:off x="1342904" y="5328473"/>
            <a:ext cx="455039" cy="196871"/>
          </a:xfrm>
          <a:prstGeom prst="curvedConnector2">
            <a:avLst/>
          </a:prstGeom>
          <a:ln w="5715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4">
            <a:extLst>
              <a:ext uri="{FF2B5EF4-FFF2-40B4-BE49-F238E27FC236}">
                <a16:creationId xmlns:a16="http://schemas.microsoft.com/office/drawing/2014/main" id="{5C13B36E-1A24-AB88-38D1-4256FD28C8D4}"/>
              </a:ext>
            </a:extLst>
          </p:cNvPr>
          <p:cNvSpPr txBox="1"/>
          <p:nvPr/>
        </p:nvSpPr>
        <p:spPr>
          <a:xfrm>
            <a:off x="0" y="6401315"/>
            <a:ext cx="9144000" cy="30777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*Gao et al., </a:t>
            </a: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400" b="0" i="0" u="none" strike="noStrike" kern="1200" cap="none" spc="0" normalizeH="0" baseline="0" noProof="0" dirty="0" err="1">
                <a:ln>
                  <a:noFill/>
                </a:ln>
                <a:solidFill>
                  <a:srgbClr val="0070C0"/>
                </a:solidFill>
                <a:effectLst/>
                <a:uLnTx/>
                <a:uFillTx/>
                <a:latin typeface="Cambria" panose="02040503050406030204" pitchFamily="18" charset="0"/>
                <a:ea typeface="+mn-ea"/>
                <a:cs typeface="+mn-cs"/>
              </a:rPr>
              <a:t>FracDRAM</a:t>
            </a:r>
            <a:r>
              <a:rPr kumimoji="0" lang="en-US" sz="14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Fractional Values in Off-the-Shelf DRAM</a:t>
            </a: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 MICRO, 2022.</a:t>
            </a:r>
          </a:p>
        </p:txBody>
      </p:sp>
      <p:sp>
        <p:nvSpPr>
          <p:cNvPr id="7" name="Dikdörtgen 256">
            <a:extLst>
              <a:ext uri="{FF2B5EF4-FFF2-40B4-BE49-F238E27FC236}">
                <a16:creationId xmlns:a16="http://schemas.microsoft.com/office/drawing/2014/main" id="{7453DEA4-DB41-B946-CB59-A284C18B62B2}"/>
              </a:ext>
            </a:extLst>
          </p:cNvPr>
          <p:cNvSpPr/>
          <p:nvPr/>
        </p:nvSpPr>
        <p:spPr>
          <a:xfrm>
            <a:off x="6458562" y="2639294"/>
            <a:ext cx="972000" cy="3530196"/>
          </a:xfrm>
          <a:prstGeom prst="roundRect">
            <a:avLst/>
          </a:prstGeom>
          <a:solidFill>
            <a:schemeClr val="accent2">
              <a:alpha val="56000"/>
            </a:schemeClr>
          </a:solidFill>
          <a:ln w="38100">
            <a:solidFill>
              <a:srgbClr val="C069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b"/>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AND</a:t>
            </a:r>
            <a:endParaRPr kumimoji="0" lang="en-US" sz="24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8" name="Dikdörtgen 256">
            <a:extLst>
              <a:ext uri="{FF2B5EF4-FFF2-40B4-BE49-F238E27FC236}">
                <a16:creationId xmlns:a16="http://schemas.microsoft.com/office/drawing/2014/main" id="{02A2A4A0-BE07-0929-E90B-6440386A60D6}"/>
              </a:ext>
            </a:extLst>
          </p:cNvPr>
          <p:cNvSpPr/>
          <p:nvPr/>
        </p:nvSpPr>
        <p:spPr>
          <a:xfrm>
            <a:off x="7424985" y="2649236"/>
            <a:ext cx="1118238" cy="3530196"/>
          </a:xfrm>
          <a:prstGeom prst="roundRect">
            <a:avLst/>
          </a:prstGeom>
          <a:solidFill>
            <a:schemeClr val="accent5">
              <a:alpha val="56000"/>
            </a:schemeClr>
          </a:solidFill>
          <a:ln w="38100">
            <a:solidFill>
              <a:schemeClr val="accent5">
                <a:lumMod val="50000"/>
              </a:schemeClr>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b"/>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NAND</a:t>
            </a:r>
            <a:endParaRPr kumimoji="0" lang="en-US" sz="24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9" name="Metin kutusu 33">
            <a:extLst>
              <a:ext uri="{FF2B5EF4-FFF2-40B4-BE49-F238E27FC236}">
                <a16:creationId xmlns:a16="http://schemas.microsoft.com/office/drawing/2014/main" id="{32F2A9C4-9BE2-7E23-A4C4-2D5BF424CEFE}"/>
              </a:ext>
            </a:extLst>
          </p:cNvPr>
          <p:cNvSpPr txBox="1"/>
          <p:nvPr/>
        </p:nvSpPr>
        <p:spPr>
          <a:xfrm>
            <a:off x="442355" y="2474883"/>
            <a:ext cx="900549"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DD</a:t>
            </a:r>
            <a:endPar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cxnSp>
        <p:nvCxnSpPr>
          <p:cNvPr id="10" name="Düz Ok Bağlayıcısı 34">
            <a:extLst>
              <a:ext uri="{FF2B5EF4-FFF2-40B4-BE49-F238E27FC236}">
                <a16:creationId xmlns:a16="http://schemas.microsoft.com/office/drawing/2014/main" id="{EA9868BE-69F3-07F6-9DDD-59FCA4E4231E}"/>
              </a:ext>
            </a:extLst>
          </p:cNvPr>
          <p:cNvCxnSpPr>
            <a:cxnSpLocks/>
          </p:cNvCxnSpPr>
          <p:nvPr/>
        </p:nvCxnSpPr>
        <p:spPr>
          <a:xfrm flipH="1" flipV="1">
            <a:off x="989669" y="2812477"/>
            <a:ext cx="388891" cy="19955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35">
            <a:extLst>
              <a:ext uri="{FF2B5EF4-FFF2-40B4-BE49-F238E27FC236}">
                <a16:creationId xmlns:a16="http://schemas.microsoft.com/office/drawing/2014/main" id="{2E7E1BBE-E27B-9B45-B359-F07091063D8C}"/>
              </a:ext>
            </a:extLst>
          </p:cNvPr>
          <p:cNvSpPr txBox="1"/>
          <p:nvPr/>
        </p:nvSpPr>
        <p:spPr>
          <a:xfrm>
            <a:off x="377180" y="2999462"/>
            <a:ext cx="909223" cy="400110"/>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DD</a:t>
            </a: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/2*</a:t>
            </a: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cxnSp>
        <p:nvCxnSpPr>
          <p:cNvPr id="12" name="Düz Ok Bağlayıcısı 32">
            <a:extLst>
              <a:ext uri="{FF2B5EF4-FFF2-40B4-BE49-F238E27FC236}">
                <a16:creationId xmlns:a16="http://schemas.microsoft.com/office/drawing/2014/main" id="{BEE5DA8B-A89A-9720-AC4C-D5E4EBE34E18}"/>
              </a:ext>
            </a:extLst>
          </p:cNvPr>
          <p:cNvCxnSpPr>
            <a:cxnSpLocks/>
          </p:cNvCxnSpPr>
          <p:nvPr/>
        </p:nvCxnSpPr>
        <p:spPr>
          <a:xfrm flipH="1" flipV="1">
            <a:off x="994936" y="3340563"/>
            <a:ext cx="388891" cy="19955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Dikdörtgen 256">
            <a:extLst>
              <a:ext uri="{FF2B5EF4-FFF2-40B4-BE49-F238E27FC236}">
                <a16:creationId xmlns:a16="http://schemas.microsoft.com/office/drawing/2014/main" id="{4AD39D61-9BA7-582F-56EB-BC7BBB9621BC}"/>
              </a:ext>
            </a:extLst>
          </p:cNvPr>
          <p:cNvSpPr/>
          <p:nvPr/>
        </p:nvSpPr>
        <p:spPr>
          <a:xfrm>
            <a:off x="5397087" y="2798700"/>
            <a:ext cx="532410" cy="532326"/>
          </a:xfrm>
          <a:prstGeom prst="roundRect">
            <a:avLst/>
          </a:prstGeom>
          <a:solidFill>
            <a:schemeClr val="accent4">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X</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14" name="Dikdörtgen 256">
            <a:extLst>
              <a:ext uri="{FF2B5EF4-FFF2-40B4-BE49-F238E27FC236}">
                <a16:creationId xmlns:a16="http://schemas.microsoft.com/office/drawing/2014/main" id="{766DBB63-5217-1C16-D88B-BB3DF587A62D}"/>
              </a:ext>
            </a:extLst>
          </p:cNvPr>
          <p:cNvSpPr/>
          <p:nvPr/>
        </p:nvSpPr>
        <p:spPr>
          <a:xfrm>
            <a:off x="5929497" y="2807753"/>
            <a:ext cx="532410" cy="532326"/>
          </a:xfrm>
          <a:prstGeom prst="roundRect">
            <a:avLst/>
          </a:prstGeom>
          <a:solidFill>
            <a:schemeClr val="accent4">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Y</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15" name="Dikdörtgen 256">
            <a:extLst>
              <a:ext uri="{FF2B5EF4-FFF2-40B4-BE49-F238E27FC236}">
                <a16:creationId xmlns:a16="http://schemas.microsoft.com/office/drawing/2014/main" id="{FDC7A6CF-FBDD-9A04-41A6-2759DDE07E44}"/>
              </a:ext>
            </a:extLst>
          </p:cNvPr>
          <p:cNvSpPr/>
          <p:nvPr/>
        </p:nvSpPr>
        <p:spPr>
          <a:xfrm>
            <a:off x="6461907" y="2807753"/>
            <a:ext cx="972000" cy="540000"/>
          </a:xfrm>
          <a:prstGeom prst="roundRect">
            <a:avLst/>
          </a:prstGeom>
          <a:solidFill>
            <a:schemeClr val="accent4">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COM</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16" name="Dikdörtgen 256">
            <a:extLst>
              <a:ext uri="{FF2B5EF4-FFF2-40B4-BE49-F238E27FC236}">
                <a16:creationId xmlns:a16="http://schemas.microsoft.com/office/drawing/2014/main" id="{C54007AB-573B-A435-4A6D-049C2429A341}"/>
              </a:ext>
            </a:extLst>
          </p:cNvPr>
          <p:cNvSpPr/>
          <p:nvPr/>
        </p:nvSpPr>
        <p:spPr>
          <a:xfrm>
            <a:off x="7432054" y="2798700"/>
            <a:ext cx="1084425" cy="540000"/>
          </a:xfrm>
          <a:prstGeom prst="roundRect">
            <a:avLst/>
          </a:prstGeom>
          <a:solidFill>
            <a:schemeClr val="accent4">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REF</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33" name="Dikdörtgen 256">
            <a:extLst>
              <a:ext uri="{FF2B5EF4-FFF2-40B4-BE49-F238E27FC236}">
                <a16:creationId xmlns:a16="http://schemas.microsoft.com/office/drawing/2014/main" id="{3F7B0B7B-61C7-A46A-5265-6134AE5F1586}"/>
              </a:ext>
            </a:extLst>
          </p:cNvPr>
          <p:cNvSpPr/>
          <p:nvPr/>
        </p:nvSpPr>
        <p:spPr>
          <a:xfrm>
            <a:off x="5397087" y="4962463"/>
            <a:ext cx="532410" cy="532326"/>
          </a:xfrm>
          <a:prstGeom prst="roundRect">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34" name="Dikdörtgen 256">
            <a:extLst>
              <a:ext uri="{FF2B5EF4-FFF2-40B4-BE49-F238E27FC236}">
                <a16:creationId xmlns:a16="http://schemas.microsoft.com/office/drawing/2014/main" id="{0D31DD12-662C-DB00-290F-7D222A94767D}"/>
              </a:ext>
            </a:extLst>
          </p:cNvPr>
          <p:cNvSpPr/>
          <p:nvPr/>
        </p:nvSpPr>
        <p:spPr>
          <a:xfrm>
            <a:off x="5928983" y="4962463"/>
            <a:ext cx="532410" cy="532326"/>
          </a:xfrm>
          <a:prstGeom prst="roundRect">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35" name="Dikdörtgen 256">
            <a:extLst>
              <a:ext uri="{FF2B5EF4-FFF2-40B4-BE49-F238E27FC236}">
                <a16:creationId xmlns:a16="http://schemas.microsoft.com/office/drawing/2014/main" id="{84E0987E-D573-50B9-DA74-D1E35B3B4623}"/>
              </a:ext>
            </a:extLst>
          </p:cNvPr>
          <p:cNvSpPr/>
          <p:nvPr/>
        </p:nvSpPr>
        <p:spPr>
          <a:xfrm>
            <a:off x="6460879" y="4956840"/>
            <a:ext cx="972000" cy="540000"/>
          </a:xfrm>
          <a:prstGeom prst="roundRect">
            <a:avLst/>
          </a:prstGeom>
          <a:solidFill>
            <a:srgbClr val="7030A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36" name="Dikdörtgen 256">
            <a:extLst>
              <a:ext uri="{FF2B5EF4-FFF2-40B4-BE49-F238E27FC236}">
                <a16:creationId xmlns:a16="http://schemas.microsoft.com/office/drawing/2014/main" id="{D49B8A19-C7BA-E008-8A88-278083799EAC}"/>
              </a:ext>
            </a:extLst>
          </p:cNvPr>
          <p:cNvSpPr/>
          <p:nvPr/>
        </p:nvSpPr>
        <p:spPr>
          <a:xfrm>
            <a:off x="7432366" y="4956840"/>
            <a:ext cx="1091332" cy="540000"/>
          </a:xfrm>
          <a:prstGeom prst="roundRect">
            <a:avLst/>
          </a:prstGeom>
          <a:solidFill>
            <a:srgbClr val="0070C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67" name="Dikdörtgen 256">
            <a:extLst>
              <a:ext uri="{FF2B5EF4-FFF2-40B4-BE49-F238E27FC236}">
                <a16:creationId xmlns:a16="http://schemas.microsoft.com/office/drawing/2014/main" id="{BEE337FD-92AA-AC22-DE37-1DA6A58B845E}"/>
              </a:ext>
            </a:extLst>
          </p:cNvPr>
          <p:cNvSpPr/>
          <p:nvPr/>
        </p:nvSpPr>
        <p:spPr>
          <a:xfrm>
            <a:off x="5397087" y="3878283"/>
            <a:ext cx="532410" cy="532326"/>
          </a:xfrm>
          <a:prstGeom prst="roundRect">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74" name="Dikdörtgen 256">
            <a:extLst>
              <a:ext uri="{FF2B5EF4-FFF2-40B4-BE49-F238E27FC236}">
                <a16:creationId xmlns:a16="http://schemas.microsoft.com/office/drawing/2014/main" id="{4E281711-F12E-2A78-3214-75077991BEE8}"/>
              </a:ext>
            </a:extLst>
          </p:cNvPr>
          <p:cNvSpPr/>
          <p:nvPr/>
        </p:nvSpPr>
        <p:spPr>
          <a:xfrm>
            <a:off x="5928983" y="3878283"/>
            <a:ext cx="532410" cy="532326"/>
          </a:xfrm>
          <a:prstGeom prst="roundRect">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75" name="Dikdörtgen 256">
            <a:extLst>
              <a:ext uri="{FF2B5EF4-FFF2-40B4-BE49-F238E27FC236}">
                <a16:creationId xmlns:a16="http://schemas.microsoft.com/office/drawing/2014/main" id="{6ED8B8C5-AA97-C0C8-EAC3-B711F1FFB5CB}"/>
              </a:ext>
            </a:extLst>
          </p:cNvPr>
          <p:cNvSpPr/>
          <p:nvPr/>
        </p:nvSpPr>
        <p:spPr>
          <a:xfrm>
            <a:off x="6460879" y="3872660"/>
            <a:ext cx="972000" cy="540000"/>
          </a:xfrm>
          <a:prstGeom prst="roundRect">
            <a:avLst/>
          </a:prstGeom>
          <a:solidFill>
            <a:srgbClr val="0070C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83" name="Dikdörtgen 256">
            <a:extLst>
              <a:ext uri="{FF2B5EF4-FFF2-40B4-BE49-F238E27FC236}">
                <a16:creationId xmlns:a16="http://schemas.microsoft.com/office/drawing/2014/main" id="{812690DB-EF7C-5F64-430D-082DC3DA2F34}"/>
              </a:ext>
            </a:extLst>
          </p:cNvPr>
          <p:cNvSpPr/>
          <p:nvPr/>
        </p:nvSpPr>
        <p:spPr>
          <a:xfrm>
            <a:off x="7432366" y="3872660"/>
            <a:ext cx="1091332" cy="540000"/>
          </a:xfrm>
          <a:prstGeom prst="roundRect">
            <a:avLst/>
          </a:prstGeom>
          <a:solidFill>
            <a:srgbClr val="7030A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86" name="Dikdörtgen 256">
            <a:extLst>
              <a:ext uri="{FF2B5EF4-FFF2-40B4-BE49-F238E27FC236}">
                <a16:creationId xmlns:a16="http://schemas.microsoft.com/office/drawing/2014/main" id="{1F9C14BA-8486-7F97-D2F2-396550F3A9DB}"/>
              </a:ext>
            </a:extLst>
          </p:cNvPr>
          <p:cNvSpPr/>
          <p:nvPr/>
        </p:nvSpPr>
        <p:spPr>
          <a:xfrm>
            <a:off x="5397087" y="4416179"/>
            <a:ext cx="532410" cy="532326"/>
          </a:xfrm>
          <a:prstGeom prst="roundRect">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89" name="Dikdörtgen 256">
            <a:extLst>
              <a:ext uri="{FF2B5EF4-FFF2-40B4-BE49-F238E27FC236}">
                <a16:creationId xmlns:a16="http://schemas.microsoft.com/office/drawing/2014/main" id="{3EA25A9F-DCC1-6635-445C-27364309205A}"/>
              </a:ext>
            </a:extLst>
          </p:cNvPr>
          <p:cNvSpPr/>
          <p:nvPr/>
        </p:nvSpPr>
        <p:spPr>
          <a:xfrm>
            <a:off x="5928983" y="4416179"/>
            <a:ext cx="532410" cy="532326"/>
          </a:xfrm>
          <a:prstGeom prst="roundRect">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90" name="Dikdörtgen 256">
            <a:extLst>
              <a:ext uri="{FF2B5EF4-FFF2-40B4-BE49-F238E27FC236}">
                <a16:creationId xmlns:a16="http://schemas.microsoft.com/office/drawing/2014/main" id="{4791F538-0EFE-1F68-855C-4A8B3B3B1552}"/>
              </a:ext>
            </a:extLst>
          </p:cNvPr>
          <p:cNvSpPr/>
          <p:nvPr/>
        </p:nvSpPr>
        <p:spPr>
          <a:xfrm>
            <a:off x="6460879" y="4410556"/>
            <a:ext cx="972000" cy="540000"/>
          </a:xfrm>
          <a:prstGeom prst="roundRect">
            <a:avLst/>
          </a:prstGeom>
          <a:solidFill>
            <a:srgbClr val="0070C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91" name="Dikdörtgen 256">
            <a:extLst>
              <a:ext uri="{FF2B5EF4-FFF2-40B4-BE49-F238E27FC236}">
                <a16:creationId xmlns:a16="http://schemas.microsoft.com/office/drawing/2014/main" id="{F67DA3EE-F8EA-6406-E22E-50931756D2C2}"/>
              </a:ext>
            </a:extLst>
          </p:cNvPr>
          <p:cNvSpPr/>
          <p:nvPr/>
        </p:nvSpPr>
        <p:spPr>
          <a:xfrm>
            <a:off x="7432366" y="4410556"/>
            <a:ext cx="1091332" cy="540000"/>
          </a:xfrm>
          <a:prstGeom prst="roundRect">
            <a:avLst/>
          </a:prstGeom>
          <a:solidFill>
            <a:srgbClr val="7030A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92" name="Dikdörtgen 256">
            <a:extLst>
              <a:ext uri="{FF2B5EF4-FFF2-40B4-BE49-F238E27FC236}">
                <a16:creationId xmlns:a16="http://schemas.microsoft.com/office/drawing/2014/main" id="{712487A1-0B6F-DC0F-4EA0-098012E6721C}"/>
              </a:ext>
            </a:extLst>
          </p:cNvPr>
          <p:cNvSpPr/>
          <p:nvPr/>
        </p:nvSpPr>
        <p:spPr>
          <a:xfrm>
            <a:off x="5397087" y="3338778"/>
            <a:ext cx="532410" cy="532326"/>
          </a:xfrm>
          <a:prstGeom prst="roundRect">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93" name="Dikdörtgen 256">
            <a:extLst>
              <a:ext uri="{FF2B5EF4-FFF2-40B4-BE49-F238E27FC236}">
                <a16:creationId xmlns:a16="http://schemas.microsoft.com/office/drawing/2014/main" id="{7E6A2708-00B7-C7E1-F37F-0434D0371468}"/>
              </a:ext>
            </a:extLst>
          </p:cNvPr>
          <p:cNvSpPr/>
          <p:nvPr/>
        </p:nvSpPr>
        <p:spPr>
          <a:xfrm>
            <a:off x="5928983" y="3338778"/>
            <a:ext cx="532410" cy="532326"/>
          </a:xfrm>
          <a:prstGeom prst="roundRect">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94" name="Dikdörtgen 256">
            <a:extLst>
              <a:ext uri="{FF2B5EF4-FFF2-40B4-BE49-F238E27FC236}">
                <a16:creationId xmlns:a16="http://schemas.microsoft.com/office/drawing/2014/main" id="{55787343-B85B-2FF7-51EB-78D3C095A6DC}"/>
              </a:ext>
            </a:extLst>
          </p:cNvPr>
          <p:cNvSpPr/>
          <p:nvPr/>
        </p:nvSpPr>
        <p:spPr>
          <a:xfrm>
            <a:off x="6460879" y="3333155"/>
            <a:ext cx="972000" cy="540000"/>
          </a:xfrm>
          <a:prstGeom prst="roundRect">
            <a:avLst/>
          </a:prstGeom>
          <a:solidFill>
            <a:srgbClr val="0070C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95" name="Dikdörtgen 256">
            <a:extLst>
              <a:ext uri="{FF2B5EF4-FFF2-40B4-BE49-F238E27FC236}">
                <a16:creationId xmlns:a16="http://schemas.microsoft.com/office/drawing/2014/main" id="{8116E3A6-D33F-B011-2A2F-05708E10F361}"/>
              </a:ext>
            </a:extLst>
          </p:cNvPr>
          <p:cNvSpPr/>
          <p:nvPr/>
        </p:nvSpPr>
        <p:spPr>
          <a:xfrm>
            <a:off x="7432366" y="3333155"/>
            <a:ext cx="1091332" cy="540000"/>
          </a:xfrm>
          <a:prstGeom prst="roundRect">
            <a:avLst/>
          </a:prstGeom>
          <a:solidFill>
            <a:srgbClr val="7030A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32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Tree>
    <p:extLst>
      <p:ext uri="{BB962C8B-B14F-4D97-AF65-F5344CB8AC3E}">
        <p14:creationId xmlns:p14="http://schemas.microsoft.com/office/powerpoint/2010/main" val="131582183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50369-D15E-A4D9-FCCC-A5A2B3B17E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7671F3-338B-1511-C735-C3C89F802E6F}"/>
              </a:ext>
            </a:extLst>
          </p:cNvPr>
          <p:cNvSpPr>
            <a:spLocks noGrp="1"/>
          </p:cNvSpPr>
          <p:nvPr>
            <p:ph type="title"/>
          </p:nvPr>
        </p:nvSpPr>
        <p:spPr/>
        <p:txBody>
          <a:bodyPr/>
          <a:lstStyle/>
          <a:p>
            <a:r>
              <a:rPr lang="en-US" sz="2800" dirty="0">
                <a:solidFill>
                  <a:schemeClr val="accent5">
                    <a:lumMod val="75000"/>
                  </a:schemeClr>
                </a:solidFill>
              </a:rPr>
              <a:t>Many-Input AND, NAND, OR, and NOR Operations</a:t>
            </a:r>
          </a:p>
        </p:txBody>
      </p:sp>
      <p:sp>
        <p:nvSpPr>
          <p:cNvPr id="73" name="TextBox 52">
            <a:extLst>
              <a:ext uri="{FF2B5EF4-FFF2-40B4-BE49-F238E27FC236}">
                <a16:creationId xmlns:a16="http://schemas.microsoft.com/office/drawing/2014/main" id="{76AE7BB8-ED76-B097-386A-54D92611D2A2}"/>
              </a:ext>
            </a:extLst>
          </p:cNvPr>
          <p:cNvSpPr txBox="1"/>
          <p:nvPr/>
        </p:nvSpPr>
        <p:spPr>
          <a:xfrm>
            <a:off x="4851187" y="2105540"/>
            <a:ext cx="4044409" cy="1138773"/>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V</a:t>
            </a:r>
            <a:r>
              <a:rPr kumimoji="0" lang="en-US" sz="2800" b="1" i="0" u="none" strike="noStrike" kern="1200" cap="none" spc="0" normalizeH="0" baseline="-25000" noProof="0" dirty="0">
                <a:ln>
                  <a:noFill/>
                </a:ln>
                <a:solidFill>
                  <a:srgbClr val="C00000"/>
                </a:solidFill>
                <a:effectLst/>
                <a:uLnTx/>
                <a:uFillTx/>
                <a:latin typeface="Cambria" panose="02040503050406030204" pitchFamily="18" charset="0"/>
                <a:ea typeface="Cambria" panose="02040503050406030204" pitchFamily="18" charset="0"/>
                <a:cs typeface="+mn-cs"/>
              </a:rPr>
              <a:t>DD</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=1 &amp; GND = 0</a:t>
            </a:r>
            <a:r>
              <a:rPr kumimoji="0" lang="en-US" sz="2400" b="1" i="0" u="none" strike="noStrike" kern="1200" cap="none" spc="0" normalizeH="0" baseline="-25000" noProof="0" dirty="0">
                <a:ln>
                  <a:noFill/>
                </a:ln>
                <a:solidFill>
                  <a:srgbClr val="C00000"/>
                </a:solidFill>
                <a:effectLst/>
                <a:uLnTx/>
                <a:uFillTx/>
                <a:latin typeface="Cambria" panose="02040503050406030204" pitchFamily="18" charset="0"/>
                <a:ea typeface="Cambria" panose="02040503050406030204" pitchFamily="18" charset="0"/>
                <a:cs typeface="+mn-cs"/>
              </a:rPr>
              <a:t> </a:t>
            </a:r>
            <a:endParaRPr kumimoji="0" lang="en-US" sz="24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Cascadia Mono" panose="020B0609020000020004" pitchFamily="49" charset="0"/>
              </a:rPr>
              <a:t> </a:t>
            </a:r>
            <a:endParaRPr kumimoji="0" lang="en-US" sz="2400" b="0" i="0" u="none" strike="noStrike" kern="1200" cap="none" spc="0" normalizeH="0" baseline="-25000" noProof="0" dirty="0">
              <a:ln>
                <a:noFill/>
              </a:ln>
              <a:solidFill>
                <a:srgbClr val="C00000"/>
              </a:solidFill>
              <a:effectLst/>
              <a:uLnTx/>
              <a:uFillTx/>
              <a:latin typeface="Cambria" panose="02040503050406030204" pitchFamily="18" charset="0"/>
              <a:ea typeface="Cambria" panose="02040503050406030204" pitchFamily="18"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25000" noProof="0" dirty="0">
              <a:ln>
                <a:noFill/>
              </a:ln>
              <a:solidFill>
                <a:srgbClr val="C00000"/>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22" name="Dikdörtgen 256">
            <a:extLst>
              <a:ext uri="{FF2B5EF4-FFF2-40B4-BE49-F238E27FC236}">
                <a16:creationId xmlns:a16="http://schemas.microsoft.com/office/drawing/2014/main" id="{FC7B777E-F56C-BEC5-D635-CC67D4107C60}"/>
              </a:ext>
            </a:extLst>
          </p:cNvPr>
          <p:cNvSpPr/>
          <p:nvPr/>
        </p:nvSpPr>
        <p:spPr>
          <a:xfrm>
            <a:off x="5397087" y="2798700"/>
            <a:ext cx="532410" cy="532326"/>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X</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25" name="Dikdörtgen 256">
            <a:extLst>
              <a:ext uri="{FF2B5EF4-FFF2-40B4-BE49-F238E27FC236}">
                <a16:creationId xmlns:a16="http://schemas.microsoft.com/office/drawing/2014/main" id="{85F7CC75-DCAE-531B-A53A-41E08579DD66}"/>
              </a:ext>
            </a:extLst>
          </p:cNvPr>
          <p:cNvSpPr/>
          <p:nvPr/>
        </p:nvSpPr>
        <p:spPr>
          <a:xfrm>
            <a:off x="5929497" y="2807753"/>
            <a:ext cx="532410" cy="532326"/>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Y</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30" name="Dikdörtgen 256">
            <a:extLst>
              <a:ext uri="{FF2B5EF4-FFF2-40B4-BE49-F238E27FC236}">
                <a16:creationId xmlns:a16="http://schemas.microsoft.com/office/drawing/2014/main" id="{285865BE-1FBB-1AF6-54A5-039CFA0ACFCA}"/>
              </a:ext>
            </a:extLst>
          </p:cNvPr>
          <p:cNvSpPr/>
          <p:nvPr/>
        </p:nvSpPr>
        <p:spPr>
          <a:xfrm>
            <a:off x="6461907" y="2807753"/>
            <a:ext cx="972000" cy="540000"/>
          </a:xfrm>
          <a:prstGeom prst="roundRect">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AND</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44" name="Dikdörtgen 256">
            <a:extLst>
              <a:ext uri="{FF2B5EF4-FFF2-40B4-BE49-F238E27FC236}">
                <a16:creationId xmlns:a16="http://schemas.microsoft.com/office/drawing/2014/main" id="{8FF40E9E-22C2-A5A0-6E7B-7B2D6FFC57B9}"/>
              </a:ext>
            </a:extLst>
          </p:cNvPr>
          <p:cNvSpPr/>
          <p:nvPr/>
        </p:nvSpPr>
        <p:spPr>
          <a:xfrm>
            <a:off x="5397087" y="3338778"/>
            <a:ext cx="532410" cy="532326"/>
          </a:xfrm>
          <a:prstGeom prst="roundRect">
            <a:avLst/>
          </a:prstGeom>
          <a:solidFill>
            <a:schemeClr val="accent1">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50" name="Dikdörtgen 256">
            <a:extLst>
              <a:ext uri="{FF2B5EF4-FFF2-40B4-BE49-F238E27FC236}">
                <a16:creationId xmlns:a16="http://schemas.microsoft.com/office/drawing/2014/main" id="{D8D28F34-0358-F558-7B29-D91830E8C269}"/>
              </a:ext>
            </a:extLst>
          </p:cNvPr>
          <p:cNvSpPr/>
          <p:nvPr/>
        </p:nvSpPr>
        <p:spPr>
          <a:xfrm>
            <a:off x="5928983" y="3338778"/>
            <a:ext cx="532410" cy="532326"/>
          </a:xfrm>
          <a:prstGeom prst="roundRect">
            <a:avLst/>
          </a:prstGeom>
          <a:solidFill>
            <a:schemeClr val="accent1">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52" name="Dikdörtgen 256">
            <a:extLst>
              <a:ext uri="{FF2B5EF4-FFF2-40B4-BE49-F238E27FC236}">
                <a16:creationId xmlns:a16="http://schemas.microsoft.com/office/drawing/2014/main" id="{9B1E067B-D3D2-3D1F-7855-A11E035078E6}"/>
              </a:ext>
            </a:extLst>
          </p:cNvPr>
          <p:cNvSpPr/>
          <p:nvPr/>
        </p:nvSpPr>
        <p:spPr>
          <a:xfrm>
            <a:off x="6460879" y="3334941"/>
            <a:ext cx="972000" cy="540000"/>
          </a:xfrm>
          <a:prstGeom prst="roundRect">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54" name="Dikdörtgen 256">
            <a:extLst>
              <a:ext uri="{FF2B5EF4-FFF2-40B4-BE49-F238E27FC236}">
                <a16:creationId xmlns:a16="http://schemas.microsoft.com/office/drawing/2014/main" id="{D262A9B3-1C1F-3258-50D4-D20BE2EF7E82}"/>
              </a:ext>
            </a:extLst>
          </p:cNvPr>
          <p:cNvSpPr/>
          <p:nvPr/>
        </p:nvSpPr>
        <p:spPr>
          <a:xfrm>
            <a:off x="5397087" y="3866311"/>
            <a:ext cx="532410" cy="532326"/>
          </a:xfrm>
          <a:prstGeom prst="roundRect">
            <a:avLst/>
          </a:prstGeom>
          <a:solidFill>
            <a:schemeClr val="accent1">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55" name="Dikdörtgen 256">
            <a:extLst>
              <a:ext uri="{FF2B5EF4-FFF2-40B4-BE49-F238E27FC236}">
                <a16:creationId xmlns:a16="http://schemas.microsoft.com/office/drawing/2014/main" id="{E09AA1DA-C78D-9723-95A1-7598809A24F7}"/>
              </a:ext>
            </a:extLst>
          </p:cNvPr>
          <p:cNvSpPr/>
          <p:nvPr/>
        </p:nvSpPr>
        <p:spPr>
          <a:xfrm>
            <a:off x="5929497" y="3870837"/>
            <a:ext cx="532410" cy="532326"/>
          </a:xfrm>
          <a:prstGeom prst="roundRect">
            <a:avLst/>
          </a:prstGeom>
          <a:solidFill>
            <a:schemeClr val="accent1">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56" name="Dikdörtgen 256">
            <a:extLst>
              <a:ext uri="{FF2B5EF4-FFF2-40B4-BE49-F238E27FC236}">
                <a16:creationId xmlns:a16="http://schemas.microsoft.com/office/drawing/2014/main" id="{FDEDA930-F9CA-5705-15B7-ED106649E391}"/>
              </a:ext>
            </a:extLst>
          </p:cNvPr>
          <p:cNvSpPr/>
          <p:nvPr/>
        </p:nvSpPr>
        <p:spPr>
          <a:xfrm>
            <a:off x="6470959" y="3868919"/>
            <a:ext cx="972000" cy="540000"/>
          </a:xfrm>
          <a:prstGeom prst="roundRect">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60" name="Dikdörtgen 256">
            <a:extLst>
              <a:ext uri="{FF2B5EF4-FFF2-40B4-BE49-F238E27FC236}">
                <a16:creationId xmlns:a16="http://schemas.microsoft.com/office/drawing/2014/main" id="{5C41A9E2-8027-3AC8-AED4-0971A32B9470}"/>
              </a:ext>
            </a:extLst>
          </p:cNvPr>
          <p:cNvSpPr/>
          <p:nvPr/>
        </p:nvSpPr>
        <p:spPr>
          <a:xfrm>
            <a:off x="5397087" y="4400117"/>
            <a:ext cx="532410" cy="532326"/>
          </a:xfrm>
          <a:prstGeom prst="roundRect">
            <a:avLst/>
          </a:prstGeom>
          <a:solidFill>
            <a:schemeClr val="accent1">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61" name="Dikdörtgen 256">
            <a:extLst>
              <a:ext uri="{FF2B5EF4-FFF2-40B4-BE49-F238E27FC236}">
                <a16:creationId xmlns:a16="http://schemas.microsoft.com/office/drawing/2014/main" id="{9688E17D-6AC5-C756-9001-8934A63A238C}"/>
              </a:ext>
            </a:extLst>
          </p:cNvPr>
          <p:cNvSpPr/>
          <p:nvPr/>
        </p:nvSpPr>
        <p:spPr>
          <a:xfrm>
            <a:off x="5929497" y="4402379"/>
            <a:ext cx="532410" cy="532326"/>
          </a:xfrm>
          <a:prstGeom prst="roundRect">
            <a:avLst/>
          </a:prstGeom>
          <a:solidFill>
            <a:schemeClr val="accent1">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62" name="Dikdörtgen 256">
            <a:extLst>
              <a:ext uri="{FF2B5EF4-FFF2-40B4-BE49-F238E27FC236}">
                <a16:creationId xmlns:a16="http://schemas.microsoft.com/office/drawing/2014/main" id="{C0401C23-D0EB-733A-B04B-4CA41FFE4DCD}"/>
              </a:ext>
            </a:extLst>
          </p:cNvPr>
          <p:cNvSpPr/>
          <p:nvPr/>
        </p:nvSpPr>
        <p:spPr>
          <a:xfrm>
            <a:off x="6470959" y="4399502"/>
            <a:ext cx="972000" cy="540000"/>
          </a:xfrm>
          <a:prstGeom prst="roundRect">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64" name="Dikdörtgen 256">
            <a:extLst>
              <a:ext uri="{FF2B5EF4-FFF2-40B4-BE49-F238E27FC236}">
                <a16:creationId xmlns:a16="http://schemas.microsoft.com/office/drawing/2014/main" id="{7008DAD7-BADB-AE23-1D7A-B747DAF1E775}"/>
              </a:ext>
            </a:extLst>
          </p:cNvPr>
          <p:cNvSpPr/>
          <p:nvPr/>
        </p:nvSpPr>
        <p:spPr>
          <a:xfrm>
            <a:off x="5397087" y="4933922"/>
            <a:ext cx="532410" cy="532326"/>
          </a:xfrm>
          <a:prstGeom prst="roundRect">
            <a:avLst/>
          </a:prstGeom>
          <a:solidFill>
            <a:schemeClr val="accent1">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65" name="Dikdörtgen 256">
            <a:extLst>
              <a:ext uri="{FF2B5EF4-FFF2-40B4-BE49-F238E27FC236}">
                <a16:creationId xmlns:a16="http://schemas.microsoft.com/office/drawing/2014/main" id="{E85188C7-34CE-8C7B-3487-6B1F9CE2E6FE}"/>
              </a:ext>
            </a:extLst>
          </p:cNvPr>
          <p:cNvSpPr/>
          <p:nvPr/>
        </p:nvSpPr>
        <p:spPr>
          <a:xfrm>
            <a:off x="5929497" y="4933922"/>
            <a:ext cx="532410" cy="532326"/>
          </a:xfrm>
          <a:prstGeom prst="roundRect">
            <a:avLst/>
          </a:prstGeom>
          <a:solidFill>
            <a:schemeClr val="accent1">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2400" b="1" i="0" u="none" strike="noStrike" kern="1200" cap="none" spc="0" normalizeH="0" baseline="-25000" noProof="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66" name="Dikdörtgen 256">
            <a:extLst>
              <a:ext uri="{FF2B5EF4-FFF2-40B4-BE49-F238E27FC236}">
                <a16:creationId xmlns:a16="http://schemas.microsoft.com/office/drawing/2014/main" id="{20D57107-5477-EBD2-4DC1-A70D71C6E1F5}"/>
              </a:ext>
            </a:extLst>
          </p:cNvPr>
          <p:cNvSpPr/>
          <p:nvPr/>
        </p:nvSpPr>
        <p:spPr>
          <a:xfrm>
            <a:off x="6470959" y="4930085"/>
            <a:ext cx="972000" cy="540000"/>
          </a:xfrm>
          <a:prstGeom prst="roundRect">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68" name="Dikdörtgen 256">
            <a:extLst>
              <a:ext uri="{FF2B5EF4-FFF2-40B4-BE49-F238E27FC236}">
                <a16:creationId xmlns:a16="http://schemas.microsoft.com/office/drawing/2014/main" id="{581DC709-62F5-0DE2-AEDB-E55737F739B3}"/>
              </a:ext>
            </a:extLst>
          </p:cNvPr>
          <p:cNvSpPr/>
          <p:nvPr/>
        </p:nvSpPr>
        <p:spPr>
          <a:xfrm>
            <a:off x="7432054" y="2798700"/>
            <a:ext cx="1084425" cy="540000"/>
          </a:xfrm>
          <a:prstGeom prst="roundRect">
            <a:avLst/>
          </a:prstGeom>
          <a:solidFill>
            <a:schemeClr val="accent5">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NAND</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69" name="Dikdörtgen 256">
            <a:extLst>
              <a:ext uri="{FF2B5EF4-FFF2-40B4-BE49-F238E27FC236}">
                <a16:creationId xmlns:a16="http://schemas.microsoft.com/office/drawing/2014/main" id="{E6772A6C-CB61-2D39-D13B-6E0D749A13E1}"/>
              </a:ext>
            </a:extLst>
          </p:cNvPr>
          <p:cNvSpPr/>
          <p:nvPr/>
        </p:nvSpPr>
        <p:spPr>
          <a:xfrm>
            <a:off x="7432366" y="3334941"/>
            <a:ext cx="1091332" cy="540000"/>
          </a:xfrm>
          <a:prstGeom prst="roundRect">
            <a:avLst/>
          </a:prstGeom>
          <a:solidFill>
            <a:schemeClr val="accent5">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70" name="Dikdörtgen 256">
            <a:extLst>
              <a:ext uri="{FF2B5EF4-FFF2-40B4-BE49-F238E27FC236}">
                <a16:creationId xmlns:a16="http://schemas.microsoft.com/office/drawing/2014/main" id="{963D3819-93F5-71C3-7DF2-4041C41F99ED}"/>
              </a:ext>
            </a:extLst>
          </p:cNvPr>
          <p:cNvSpPr/>
          <p:nvPr/>
        </p:nvSpPr>
        <p:spPr>
          <a:xfrm>
            <a:off x="7432366" y="3864392"/>
            <a:ext cx="1091332" cy="540000"/>
          </a:xfrm>
          <a:prstGeom prst="roundRect">
            <a:avLst/>
          </a:prstGeom>
          <a:solidFill>
            <a:schemeClr val="accent5">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71" name="Dikdörtgen 256">
            <a:extLst>
              <a:ext uri="{FF2B5EF4-FFF2-40B4-BE49-F238E27FC236}">
                <a16:creationId xmlns:a16="http://schemas.microsoft.com/office/drawing/2014/main" id="{7071654A-73FD-0F56-CEAA-BFD83692F7F9}"/>
              </a:ext>
            </a:extLst>
          </p:cNvPr>
          <p:cNvSpPr/>
          <p:nvPr/>
        </p:nvSpPr>
        <p:spPr>
          <a:xfrm>
            <a:off x="7432366" y="4397238"/>
            <a:ext cx="1091332" cy="540000"/>
          </a:xfrm>
          <a:prstGeom prst="roundRect">
            <a:avLst/>
          </a:prstGeom>
          <a:solidFill>
            <a:schemeClr val="accent5">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1</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72" name="Dikdörtgen 256">
            <a:extLst>
              <a:ext uri="{FF2B5EF4-FFF2-40B4-BE49-F238E27FC236}">
                <a16:creationId xmlns:a16="http://schemas.microsoft.com/office/drawing/2014/main" id="{F31D4642-4F11-B252-937B-B78D16F3641B}"/>
              </a:ext>
            </a:extLst>
          </p:cNvPr>
          <p:cNvSpPr/>
          <p:nvPr/>
        </p:nvSpPr>
        <p:spPr>
          <a:xfrm>
            <a:off x="7432366" y="4930085"/>
            <a:ext cx="1091332" cy="540000"/>
          </a:xfrm>
          <a:prstGeom prst="roundRect">
            <a:avLst/>
          </a:prstGeom>
          <a:solidFill>
            <a:schemeClr val="accent5">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0</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3" name="Slide Number Placeholder 3">
            <a:extLst>
              <a:ext uri="{FF2B5EF4-FFF2-40B4-BE49-F238E27FC236}">
                <a16:creationId xmlns:a16="http://schemas.microsoft.com/office/drawing/2014/main" id="{B63C08DC-DA1A-1D99-13EF-48305BEC6B5C}"/>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grpSp>
        <p:nvGrpSpPr>
          <p:cNvPr id="123" name="Grup 122">
            <a:extLst>
              <a:ext uri="{FF2B5EF4-FFF2-40B4-BE49-F238E27FC236}">
                <a16:creationId xmlns:a16="http://schemas.microsoft.com/office/drawing/2014/main" id="{266FE1B8-C4B0-2E5B-F1F4-EAE04019029F}"/>
              </a:ext>
            </a:extLst>
          </p:cNvPr>
          <p:cNvGrpSpPr/>
          <p:nvPr/>
        </p:nvGrpSpPr>
        <p:grpSpPr>
          <a:xfrm>
            <a:off x="2118605" y="2740398"/>
            <a:ext cx="1719276" cy="1200329"/>
            <a:chOff x="3127404" y="5324380"/>
            <a:chExt cx="1719276" cy="1200329"/>
          </a:xfrm>
        </p:grpSpPr>
        <p:sp>
          <p:nvSpPr>
            <p:cNvPr id="121" name="Sağ Ayraç 120">
              <a:extLst>
                <a:ext uri="{FF2B5EF4-FFF2-40B4-BE49-F238E27FC236}">
                  <a16:creationId xmlns:a16="http://schemas.microsoft.com/office/drawing/2014/main" id="{4CCB22D2-4F5C-6A57-4D50-2FA88A5DC770}"/>
                </a:ext>
              </a:extLst>
            </p:cNvPr>
            <p:cNvSpPr/>
            <p:nvPr/>
          </p:nvSpPr>
          <p:spPr>
            <a:xfrm>
              <a:off x="3127404" y="5529311"/>
              <a:ext cx="197333" cy="838387"/>
            </a:xfrm>
            <a:prstGeom prst="rightBrace">
              <a:avLst>
                <a:gd name="adj1" fmla="val 105008"/>
                <a:gd name="adj2" fmla="val 50568"/>
              </a:avLst>
            </a:prstGeom>
            <a:ln w="38100">
              <a:solidFill>
                <a:schemeClr val="accent5"/>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122" name="Metin kutusu 121">
              <a:extLst>
                <a:ext uri="{FF2B5EF4-FFF2-40B4-BE49-F238E27FC236}">
                  <a16:creationId xmlns:a16="http://schemas.microsoft.com/office/drawing/2014/main" id="{3B74245B-2168-83F7-C83E-00CE580E7E40}"/>
                </a:ext>
              </a:extLst>
            </p:cNvPr>
            <p:cNvSpPr txBox="1"/>
            <p:nvPr/>
          </p:nvSpPr>
          <p:spPr>
            <a:xfrm>
              <a:off x="3172487" y="5324380"/>
              <a:ext cx="1674193" cy="120032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BA79D"/>
                  </a:solidFill>
                  <a:effectLst/>
                  <a:uLnTx/>
                  <a:uFillTx/>
                  <a:latin typeface="Cambria" panose="02040503050406030204" pitchFamily="18" charset="0"/>
                  <a:ea typeface="Cambria" panose="02040503050406030204" pitchFamily="18" charset="0"/>
                  <a:cs typeface="Cascadia Mono" panose="020B0609020000020004" pitchFamily="49" charset="0"/>
                </a:rPr>
                <a:t>Reference Subarray (REF)</a:t>
              </a:r>
            </a:p>
          </p:txBody>
        </p:sp>
      </p:grpSp>
      <p:sp>
        <p:nvSpPr>
          <p:cNvPr id="4" name="Sağ Ayraç 3">
            <a:extLst>
              <a:ext uri="{FF2B5EF4-FFF2-40B4-BE49-F238E27FC236}">
                <a16:creationId xmlns:a16="http://schemas.microsoft.com/office/drawing/2014/main" id="{F459C2DB-5796-2A7A-D65C-60934D85FBCD}"/>
              </a:ext>
            </a:extLst>
          </p:cNvPr>
          <p:cNvSpPr/>
          <p:nvPr/>
        </p:nvSpPr>
        <p:spPr>
          <a:xfrm>
            <a:off x="2148736" y="4471303"/>
            <a:ext cx="197333" cy="838387"/>
          </a:xfrm>
          <a:prstGeom prst="rightBrace">
            <a:avLst>
              <a:gd name="adj1" fmla="val 105008"/>
              <a:gd name="adj2" fmla="val 50568"/>
            </a:avLst>
          </a:prstGeom>
          <a:ln w="381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DD8047"/>
              </a:solidFill>
              <a:effectLst/>
              <a:uLnTx/>
              <a:uFillTx/>
              <a:latin typeface="Cambria" panose="02040503050406030204" pitchFamily="18" charset="0"/>
              <a:ea typeface="Cambria" panose="02040503050406030204" pitchFamily="18" charset="0"/>
              <a:cs typeface="+mn-cs"/>
            </a:endParaRPr>
          </a:p>
        </p:txBody>
      </p:sp>
      <p:sp>
        <p:nvSpPr>
          <p:cNvPr id="5" name="Metin kutusu 4">
            <a:extLst>
              <a:ext uri="{FF2B5EF4-FFF2-40B4-BE49-F238E27FC236}">
                <a16:creationId xmlns:a16="http://schemas.microsoft.com/office/drawing/2014/main" id="{06760AE7-D618-7C6A-DF18-DFB21CAB7473}"/>
              </a:ext>
            </a:extLst>
          </p:cNvPr>
          <p:cNvSpPr txBox="1"/>
          <p:nvPr/>
        </p:nvSpPr>
        <p:spPr>
          <a:xfrm>
            <a:off x="2250827" y="4268438"/>
            <a:ext cx="1581697" cy="120032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DD8047"/>
                </a:solidFill>
                <a:effectLst/>
                <a:uLnTx/>
                <a:uFillTx/>
                <a:latin typeface="Cambria" panose="02040503050406030204" pitchFamily="18" charset="0"/>
                <a:ea typeface="Cambria" panose="02040503050406030204" pitchFamily="18" charset="0"/>
                <a:cs typeface="Cascadia Mono" panose="020B0609020000020004" pitchFamily="49" charset="0"/>
              </a:rPr>
              <a:t>Compute Subarray (COM)</a:t>
            </a:r>
          </a:p>
        </p:txBody>
      </p:sp>
      <p:grpSp>
        <p:nvGrpSpPr>
          <p:cNvPr id="124" name="Grup 123">
            <a:extLst>
              <a:ext uri="{FF2B5EF4-FFF2-40B4-BE49-F238E27FC236}">
                <a16:creationId xmlns:a16="http://schemas.microsoft.com/office/drawing/2014/main" id="{014A92CD-9CB1-A5D7-AF56-513897177A5C}"/>
              </a:ext>
            </a:extLst>
          </p:cNvPr>
          <p:cNvGrpSpPr/>
          <p:nvPr/>
        </p:nvGrpSpPr>
        <p:grpSpPr>
          <a:xfrm>
            <a:off x="414049" y="2474883"/>
            <a:ext cx="1686439" cy="2840358"/>
            <a:chOff x="204347" y="2392468"/>
            <a:chExt cx="1686439" cy="2840358"/>
          </a:xfrm>
        </p:grpSpPr>
        <p:sp>
          <p:nvSpPr>
            <p:cNvPr id="16" name="TextBox 35">
              <a:extLst>
                <a:ext uri="{FF2B5EF4-FFF2-40B4-BE49-F238E27FC236}">
                  <a16:creationId xmlns:a16="http://schemas.microsoft.com/office/drawing/2014/main" id="{FDE17177-DC3E-B689-D6F8-D465D85B96D2}"/>
                </a:ext>
              </a:extLst>
            </p:cNvPr>
            <p:cNvSpPr txBox="1"/>
            <p:nvPr/>
          </p:nvSpPr>
          <p:spPr>
            <a:xfrm>
              <a:off x="204347" y="2917047"/>
              <a:ext cx="835485" cy="400110"/>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DD</a:t>
              </a: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/2</a:t>
              </a: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cxnSp>
          <p:nvCxnSpPr>
            <p:cNvPr id="17" name="Düz Bağlayıcı 16">
              <a:extLst>
                <a:ext uri="{FF2B5EF4-FFF2-40B4-BE49-F238E27FC236}">
                  <a16:creationId xmlns:a16="http://schemas.microsoft.com/office/drawing/2014/main" id="{F0A2C151-CFF7-0DA7-02F1-F2542E393EB7}"/>
                </a:ext>
              </a:extLst>
            </p:cNvPr>
            <p:cNvCxnSpPr>
              <a:cxnSpLocks/>
            </p:cNvCxnSpPr>
            <p:nvPr/>
          </p:nvCxnSpPr>
          <p:spPr>
            <a:xfrm>
              <a:off x="1155260" y="4608015"/>
              <a:ext cx="735526"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Düz Bağlayıcı 17">
              <a:extLst>
                <a:ext uri="{FF2B5EF4-FFF2-40B4-BE49-F238E27FC236}">
                  <a16:creationId xmlns:a16="http://schemas.microsoft.com/office/drawing/2014/main" id="{45C11D41-0986-95B5-5C4A-402F33646C93}"/>
                </a:ext>
              </a:extLst>
            </p:cNvPr>
            <p:cNvCxnSpPr>
              <a:cxnSpLocks/>
            </p:cNvCxnSpPr>
            <p:nvPr/>
          </p:nvCxnSpPr>
          <p:spPr>
            <a:xfrm flipV="1">
              <a:off x="1610801" y="2761767"/>
              <a:ext cx="0" cy="153117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Düz Bağlayıcı 18">
              <a:extLst>
                <a:ext uri="{FF2B5EF4-FFF2-40B4-BE49-F238E27FC236}">
                  <a16:creationId xmlns:a16="http://schemas.microsoft.com/office/drawing/2014/main" id="{8CB2AC1E-6B99-F6EA-5FB9-B94883C543F7}"/>
                </a:ext>
              </a:extLst>
            </p:cNvPr>
            <p:cNvCxnSpPr>
              <a:cxnSpLocks/>
            </p:cNvCxnSpPr>
            <p:nvPr/>
          </p:nvCxnSpPr>
          <p:spPr>
            <a:xfrm flipV="1">
              <a:off x="1163592" y="3667279"/>
              <a:ext cx="0" cy="156554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Düz Bağlayıcı 19">
              <a:extLst>
                <a:ext uri="{FF2B5EF4-FFF2-40B4-BE49-F238E27FC236}">
                  <a16:creationId xmlns:a16="http://schemas.microsoft.com/office/drawing/2014/main" id="{2614035E-974A-618B-D17D-32EEBB3FD069}"/>
                </a:ext>
              </a:extLst>
            </p:cNvPr>
            <p:cNvCxnSpPr>
              <a:cxnSpLocks/>
            </p:cNvCxnSpPr>
            <p:nvPr/>
          </p:nvCxnSpPr>
          <p:spPr>
            <a:xfrm flipH="1">
              <a:off x="1163592" y="4273895"/>
              <a:ext cx="449585"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Düz Bağlayıcı 20">
              <a:extLst>
                <a:ext uri="{FF2B5EF4-FFF2-40B4-BE49-F238E27FC236}">
                  <a16:creationId xmlns:a16="http://schemas.microsoft.com/office/drawing/2014/main" id="{916049C5-055E-2104-F488-B097642AAEFD}"/>
                </a:ext>
              </a:extLst>
            </p:cNvPr>
            <p:cNvCxnSpPr>
              <a:cxnSpLocks/>
            </p:cNvCxnSpPr>
            <p:nvPr/>
          </p:nvCxnSpPr>
          <p:spPr>
            <a:xfrm flipH="1">
              <a:off x="1163592" y="3686329"/>
              <a:ext cx="449585"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Düz Bağlayıcı 22">
              <a:extLst>
                <a:ext uri="{FF2B5EF4-FFF2-40B4-BE49-F238E27FC236}">
                  <a16:creationId xmlns:a16="http://schemas.microsoft.com/office/drawing/2014/main" id="{FB8A8D65-26D0-F2D4-CAE9-05640875B615}"/>
                </a:ext>
              </a:extLst>
            </p:cNvPr>
            <p:cNvCxnSpPr>
              <a:cxnSpLocks/>
              <a:stCxn id="26" idx="6"/>
            </p:cNvCxnSpPr>
            <p:nvPr/>
          </p:nvCxnSpPr>
          <p:spPr>
            <a:xfrm>
              <a:off x="1313203" y="2941767"/>
              <a:ext cx="31478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Düz Bağlayıcı 23">
              <a:extLst>
                <a:ext uri="{FF2B5EF4-FFF2-40B4-BE49-F238E27FC236}">
                  <a16:creationId xmlns:a16="http://schemas.microsoft.com/office/drawing/2014/main" id="{5597F4B1-46C1-70C1-D846-5F7637D7FEAD}"/>
                </a:ext>
              </a:extLst>
            </p:cNvPr>
            <p:cNvCxnSpPr>
              <a:cxnSpLocks/>
            </p:cNvCxnSpPr>
            <p:nvPr/>
          </p:nvCxnSpPr>
          <p:spPr>
            <a:xfrm>
              <a:off x="1154523" y="5027166"/>
              <a:ext cx="735526"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Oval 25">
              <a:extLst>
                <a:ext uri="{FF2B5EF4-FFF2-40B4-BE49-F238E27FC236}">
                  <a16:creationId xmlns:a16="http://schemas.microsoft.com/office/drawing/2014/main" id="{358ACA64-AE0F-2BD4-73E3-3E2657789422}"/>
                </a:ext>
              </a:extLst>
            </p:cNvPr>
            <p:cNvSpPr/>
            <p:nvPr/>
          </p:nvSpPr>
          <p:spPr>
            <a:xfrm>
              <a:off x="953202" y="2761767"/>
              <a:ext cx="360001" cy="360000"/>
            </a:xfrm>
            <a:prstGeom prst="ellipse">
              <a:avLst/>
            </a:prstGeom>
            <a:solidFill>
              <a:schemeClr val="bg1">
                <a:lumMod val="5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cxnSp>
          <p:nvCxnSpPr>
            <p:cNvPr id="27" name="Düz Bağlayıcı 26">
              <a:extLst>
                <a:ext uri="{FF2B5EF4-FFF2-40B4-BE49-F238E27FC236}">
                  <a16:creationId xmlns:a16="http://schemas.microsoft.com/office/drawing/2014/main" id="{E982CBC3-262C-6527-CCB0-F9D8EF62440C}"/>
                </a:ext>
              </a:extLst>
            </p:cNvPr>
            <p:cNvCxnSpPr>
              <a:cxnSpLocks/>
              <a:endCxn id="26" idx="2"/>
            </p:cNvCxnSpPr>
            <p:nvPr/>
          </p:nvCxnSpPr>
          <p:spPr>
            <a:xfrm>
              <a:off x="854929" y="2941767"/>
              <a:ext cx="9827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Düz Bağlayıcı 27">
              <a:extLst>
                <a:ext uri="{FF2B5EF4-FFF2-40B4-BE49-F238E27FC236}">
                  <a16:creationId xmlns:a16="http://schemas.microsoft.com/office/drawing/2014/main" id="{CE5BBEDA-4E65-8277-86E1-E43C330D2B2A}"/>
                </a:ext>
              </a:extLst>
            </p:cNvPr>
            <p:cNvCxnSpPr>
              <a:cxnSpLocks/>
              <a:stCxn id="29" idx="0"/>
            </p:cNvCxnSpPr>
            <p:nvPr/>
          </p:nvCxnSpPr>
          <p:spPr>
            <a:xfrm>
              <a:off x="1313203" y="3409558"/>
              <a:ext cx="30052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Kısmi Daire 28">
              <a:extLst>
                <a:ext uri="{FF2B5EF4-FFF2-40B4-BE49-F238E27FC236}">
                  <a16:creationId xmlns:a16="http://schemas.microsoft.com/office/drawing/2014/main" id="{DC1443B2-5BC1-851A-FB9B-690662E62914}"/>
                </a:ext>
              </a:extLst>
            </p:cNvPr>
            <p:cNvSpPr/>
            <p:nvPr/>
          </p:nvSpPr>
          <p:spPr>
            <a:xfrm>
              <a:off x="958021" y="3233850"/>
              <a:ext cx="355182" cy="351416"/>
            </a:xfrm>
            <a:prstGeom prst="pie">
              <a:avLst>
                <a:gd name="adj1" fmla="val 0"/>
                <a:gd name="adj2" fmla="val 10786452"/>
              </a:avLst>
            </a:prstGeom>
            <a:solidFill>
              <a:schemeClr val="bg1">
                <a:lumMod val="50000"/>
              </a:schemeClr>
            </a:solidFill>
            <a:ln w="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31" name="Oval 30">
              <a:extLst>
                <a:ext uri="{FF2B5EF4-FFF2-40B4-BE49-F238E27FC236}">
                  <a16:creationId xmlns:a16="http://schemas.microsoft.com/office/drawing/2014/main" id="{81F24D08-37CE-4379-85B6-707FF7475E66}"/>
                </a:ext>
              </a:extLst>
            </p:cNvPr>
            <p:cNvSpPr/>
            <p:nvPr/>
          </p:nvSpPr>
          <p:spPr>
            <a:xfrm>
              <a:off x="953203" y="3229558"/>
              <a:ext cx="360001" cy="36000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cxnSp>
          <p:nvCxnSpPr>
            <p:cNvPr id="32" name="Düz Bağlayıcı 31">
              <a:extLst>
                <a:ext uri="{FF2B5EF4-FFF2-40B4-BE49-F238E27FC236}">
                  <a16:creationId xmlns:a16="http://schemas.microsoft.com/office/drawing/2014/main" id="{C8B70BC1-BB38-B84D-1A67-643180FCE26C}"/>
                </a:ext>
              </a:extLst>
            </p:cNvPr>
            <p:cNvCxnSpPr>
              <a:cxnSpLocks/>
              <a:endCxn id="31" idx="2"/>
            </p:cNvCxnSpPr>
            <p:nvPr/>
          </p:nvCxnSpPr>
          <p:spPr>
            <a:xfrm>
              <a:off x="854929" y="3409558"/>
              <a:ext cx="98274"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Düz Ok Bağlayıcısı 32">
              <a:extLst>
                <a:ext uri="{FF2B5EF4-FFF2-40B4-BE49-F238E27FC236}">
                  <a16:creationId xmlns:a16="http://schemas.microsoft.com/office/drawing/2014/main" id="{0E879375-589D-B026-F154-58CB430F07AB}"/>
                </a:ext>
              </a:extLst>
            </p:cNvPr>
            <p:cNvCxnSpPr>
              <a:cxnSpLocks/>
            </p:cNvCxnSpPr>
            <p:nvPr/>
          </p:nvCxnSpPr>
          <p:spPr>
            <a:xfrm flipH="1" flipV="1">
              <a:off x="785234" y="3258148"/>
              <a:ext cx="388891" cy="19955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4" name="Metin kutusu 33">
              <a:extLst>
                <a:ext uri="{FF2B5EF4-FFF2-40B4-BE49-F238E27FC236}">
                  <a16:creationId xmlns:a16="http://schemas.microsoft.com/office/drawing/2014/main" id="{363D8676-1805-9AFE-B649-85B7BA936DE3}"/>
                </a:ext>
              </a:extLst>
            </p:cNvPr>
            <p:cNvSpPr txBox="1"/>
            <p:nvPr/>
          </p:nvSpPr>
          <p:spPr>
            <a:xfrm>
              <a:off x="232653" y="2392468"/>
              <a:ext cx="900549"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DD</a:t>
              </a:r>
              <a:endPar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cxnSp>
          <p:nvCxnSpPr>
            <p:cNvPr id="35" name="Düz Ok Bağlayıcısı 34">
              <a:extLst>
                <a:ext uri="{FF2B5EF4-FFF2-40B4-BE49-F238E27FC236}">
                  <a16:creationId xmlns:a16="http://schemas.microsoft.com/office/drawing/2014/main" id="{457DCEAE-601B-5837-AA64-589BABF853A6}"/>
                </a:ext>
              </a:extLst>
            </p:cNvPr>
            <p:cNvCxnSpPr>
              <a:cxnSpLocks/>
            </p:cNvCxnSpPr>
            <p:nvPr/>
          </p:nvCxnSpPr>
          <p:spPr>
            <a:xfrm flipH="1" flipV="1">
              <a:off x="779967" y="2730062"/>
              <a:ext cx="388891" cy="19955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5" name="Grup 44">
            <a:extLst>
              <a:ext uri="{FF2B5EF4-FFF2-40B4-BE49-F238E27FC236}">
                <a16:creationId xmlns:a16="http://schemas.microsoft.com/office/drawing/2014/main" id="{D462F186-F85A-F13E-67E0-2AA7C80972AF}"/>
              </a:ext>
            </a:extLst>
          </p:cNvPr>
          <p:cNvGrpSpPr/>
          <p:nvPr/>
        </p:nvGrpSpPr>
        <p:grpSpPr>
          <a:xfrm>
            <a:off x="1063385" y="2847211"/>
            <a:ext cx="1035857" cy="2462479"/>
            <a:chOff x="1704235" y="3137745"/>
            <a:chExt cx="1035857" cy="2462479"/>
          </a:xfrm>
        </p:grpSpPr>
        <p:cxnSp>
          <p:nvCxnSpPr>
            <p:cNvPr id="47" name="Düz Bağlayıcı 46">
              <a:extLst>
                <a:ext uri="{FF2B5EF4-FFF2-40B4-BE49-F238E27FC236}">
                  <a16:creationId xmlns:a16="http://schemas.microsoft.com/office/drawing/2014/main" id="{4A269399-2215-E729-620F-FBA4BA543F34}"/>
                </a:ext>
              </a:extLst>
            </p:cNvPr>
            <p:cNvCxnSpPr>
              <a:cxnSpLocks/>
            </p:cNvCxnSpPr>
            <p:nvPr/>
          </p:nvCxnSpPr>
          <p:spPr>
            <a:xfrm flipV="1">
              <a:off x="2463261" y="3137745"/>
              <a:ext cx="0" cy="153117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6" name="Düz Bağlayıcı 45">
              <a:extLst>
                <a:ext uri="{FF2B5EF4-FFF2-40B4-BE49-F238E27FC236}">
                  <a16:creationId xmlns:a16="http://schemas.microsoft.com/office/drawing/2014/main" id="{6E1D58AB-570D-8A80-5FED-CCE1DF67A88D}"/>
                </a:ext>
              </a:extLst>
            </p:cNvPr>
            <p:cNvCxnSpPr>
              <a:cxnSpLocks/>
            </p:cNvCxnSpPr>
            <p:nvPr/>
          </p:nvCxnSpPr>
          <p:spPr>
            <a:xfrm flipH="1" flipV="1">
              <a:off x="2013588" y="4042294"/>
              <a:ext cx="556" cy="155793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8" name="Düz Bağlayıcı 47">
              <a:extLst>
                <a:ext uri="{FF2B5EF4-FFF2-40B4-BE49-F238E27FC236}">
                  <a16:creationId xmlns:a16="http://schemas.microsoft.com/office/drawing/2014/main" id="{11B8C736-EDD0-A958-EEB4-5177CA95D25C}"/>
                </a:ext>
              </a:extLst>
            </p:cNvPr>
            <p:cNvCxnSpPr>
              <a:cxnSpLocks/>
            </p:cNvCxnSpPr>
            <p:nvPr/>
          </p:nvCxnSpPr>
          <p:spPr>
            <a:xfrm flipH="1">
              <a:off x="2027707" y="4648732"/>
              <a:ext cx="449585"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 name="Düz Bağlayıcı 48">
              <a:extLst>
                <a:ext uri="{FF2B5EF4-FFF2-40B4-BE49-F238E27FC236}">
                  <a16:creationId xmlns:a16="http://schemas.microsoft.com/office/drawing/2014/main" id="{8B14F559-D85D-A981-6E69-79EF1AF76382}"/>
                </a:ext>
              </a:extLst>
            </p:cNvPr>
            <p:cNvCxnSpPr>
              <a:cxnSpLocks/>
            </p:cNvCxnSpPr>
            <p:nvPr/>
          </p:nvCxnSpPr>
          <p:spPr>
            <a:xfrm flipH="1">
              <a:off x="1999132" y="4054816"/>
              <a:ext cx="449585"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51" name="Grup 50">
              <a:extLst>
                <a:ext uri="{FF2B5EF4-FFF2-40B4-BE49-F238E27FC236}">
                  <a16:creationId xmlns:a16="http://schemas.microsoft.com/office/drawing/2014/main" id="{47B22A05-211B-8B7B-FC63-22A16E28C856}"/>
                </a:ext>
              </a:extLst>
            </p:cNvPr>
            <p:cNvGrpSpPr/>
            <p:nvPr/>
          </p:nvGrpSpPr>
          <p:grpSpPr>
            <a:xfrm>
              <a:off x="1704235" y="3312318"/>
              <a:ext cx="1035857" cy="2085399"/>
              <a:chOff x="444045" y="3568166"/>
              <a:chExt cx="1035857" cy="2085399"/>
            </a:xfrm>
          </p:grpSpPr>
          <p:cxnSp>
            <p:nvCxnSpPr>
              <p:cNvPr id="76" name="Düz Bağlayıcı 75">
                <a:extLst>
                  <a:ext uri="{FF2B5EF4-FFF2-40B4-BE49-F238E27FC236}">
                    <a16:creationId xmlns:a16="http://schemas.microsoft.com/office/drawing/2014/main" id="{9933D5E8-3711-36B8-FCD2-1DBFD62DA783}"/>
                  </a:ext>
                </a:extLst>
              </p:cNvPr>
              <p:cNvCxnSpPr>
                <a:cxnSpLocks/>
              </p:cNvCxnSpPr>
              <p:nvPr/>
            </p:nvCxnSpPr>
            <p:spPr>
              <a:xfrm>
                <a:off x="744376" y="5234414"/>
                <a:ext cx="73552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7" name="Düz Bağlayıcı 76">
                <a:extLst>
                  <a:ext uri="{FF2B5EF4-FFF2-40B4-BE49-F238E27FC236}">
                    <a16:creationId xmlns:a16="http://schemas.microsoft.com/office/drawing/2014/main" id="{B94539E1-02FE-ED2D-AEA4-27576DD030ED}"/>
                  </a:ext>
                </a:extLst>
              </p:cNvPr>
              <p:cNvCxnSpPr>
                <a:cxnSpLocks/>
              </p:cNvCxnSpPr>
              <p:nvPr/>
            </p:nvCxnSpPr>
            <p:spPr>
              <a:xfrm>
                <a:off x="902319" y="3568166"/>
                <a:ext cx="314783"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9" name="Düz Bağlayıcı 78">
                <a:extLst>
                  <a:ext uri="{FF2B5EF4-FFF2-40B4-BE49-F238E27FC236}">
                    <a16:creationId xmlns:a16="http://schemas.microsoft.com/office/drawing/2014/main" id="{1E0EA194-2A2B-9112-AE2E-984882D98DA6}"/>
                  </a:ext>
                </a:extLst>
              </p:cNvPr>
              <p:cNvCxnSpPr>
                <a:cxnSpLocks/>
              </p:cNvCxnSpPr>
              <p:nvPr/>
            </p:nvCxnSpPr>
            <p:spPr>
              <a:xfrm>
                <a:off x="743639" y="5653565"/>
                <a:ext cx="73552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7" name="Düz Bağlayıcı 96">
                <a:extLst>
                  <a:ext uri="{FF2B5EF4-FFF2-40B4-BE49-F238E27FC236}">
                    <a16:creationId xmlns:a16="http://schemas.microsoft.com/office/drawing/2014/main" id="{B4C9E111-0485-A3C6-CF46-78DC4DABADB0}"/>
                  </a:ext>
                </a:extLst>
              </p:cNvPr>
              <p:cNvCxnSpPr>
                <a:cxnSpLocks/>
              </p:cNvCxnSpPr>
              <p:nvPr/>
            </p:nvCxnSpPr>
            <p:spPr>
              <a:xfrm>
                <a:off x="444045" y="3568166"/>
                <a:ext cx="98273"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9" name="Düz Bağlayıcı 98">
                <a:extLst>
                  <a:ext uri="{FF2B5EF4-FFF2-40B4-BE49-F238E27FC236}">
                    <a16:creationId xmlns:a16="http://schemas.microsoft.com/office/drawing/2014/main" id="{C2835670-F15A-F534-4DCA-D1DFB83847B2}"/>
                  </a:ext>
                </a:extLst>
              </p:cNvPr>
              <p:cNvCxnSpPr>
                <a:cxnSpLocks/>
              </p:cNvCxnSpPr>
              <p:nvPr/>
            </p:nvCxnSpPr>
            <p:spPr>
              <a:xfrm>
                <a:off x="902319" y="4035957"/>
                <a:ext cx="300527"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0" name="Düz Bağlayıcı 99">
                <a:extLst>
                  <a:ext uri="{FF2B5EF4-FFF2-40B4-BE49-F238E27FC236}">
                    <a16:creationId xmlns:a16="http://schemas.microsoft.com/office/drawing/2014/main" id="{0EC7BC99-9620-846A-0EAC-F76F90E3F8B9}"/>
                  </a:ext>
                </a:extLst>
              </p:cNvPr>
              <p:cNvCxnSpPr>
                <a:cxnSpLocks/>
              </p:cNvCxnSpPr>
              <p:nvPr/>
            </p:nvCxnSpPr>
            <p:spPr>
              <a:xfrm>
                <a:off x="444045" y="4035957"/>
                <a:ext cx="98274"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sp>
        <p:nvSpPr>
          <p:cNvPr id="114" name="Oval 113">
            <a:extLst>
              <a:ext uri="{FF2B5EF4-FFF2-40B4-BE49-F238E27FC236}">
                <a16:creationId xmlns:a16="http://schemas.microsoft.com/office/drawing/2014/main" id="{73EC379E-4FD3-0019-726D-DFFFBFB80F34}"/>
              </a:ext>
            </a:extLst>
          </p:cNvPr>
          <p:cNvSpPr/>
          <p:nvPr/>
        </p:nvSpPr>
        <p:spPr>
          <a:xfrm>
            <a:off x="1616506" y="4507055"/>
            <a:ext cx="360001" cy="360000"/>
          </a:xfrm>
          <a:prstGeom prst="ellipse">
            <a:avLst/>
          </a:prstGeom>
          <a:solidFill>
            <a:schemeClr val="bg1"/>
          </a:solidFill>
          <a:ln w="28575">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sp>
        <p:nvSpPr>
          <p:cNvPr id="117" name="Metin kutusu 116">
            <a:extLst>
              <a:ext uri="{FF2B5EF4-FFF2-40B4-BE49-F238E27FC236}">
                <a16:creationId xmlns:a16="http://schemas.microsoft.com/office/drawing/2014/main" id="{48F4297B-9AD1-5086-3A95-A14EE714F55E}"/>
              </a:ext>
            </a:extLst>
          </p:cNvPr>
          <p:cNvSpPr txBox="1"/>
          <p:nvPr/>
        </p:nvSpPr>
        <p:spPr>
          <a:xfrm>
            <a:off x="1615768" y="4444988"/>
            <a:ext cx="360001" cy="36000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X</a:t>
            </a:r>
          </a:p>
        </p:txBody>
      </p:sp>
      <p:sp>
        <p:nvSpPr>
          <p:cNvPr id="119" name="Oval 118">
            <a:extLst>
              <a:ext uri="{FF2B5EF4-FFF2-40B4-BE49-F238E27FC236}">
                <a16:creationId xmlns:a16="http://schemas.microsoft.com/office/drawing/2014/main" id="{41C8812A-0A95-D67D-0E7F-B35ED26F243D}"/>
              </a:ext>
            </a:extLst>
          </p:cNvPr>
          <p:cNvSpPr/>
          <p:nvPr/>
        </p:nvSpPr>
        <p:spPr>
          <a:xfrm>
            <a:off x="1611713" y="4925216"/>
            <a:ext cx="360001" cy="360000"/>
          </a:xfrm>
          <a:prstGeom prst="ellipse">
            <a:avLst/>
          </a:prstGeom>
          <a:solidFill>
            <a:schemeClr val="bg1"/>
          </a:solidFill>
          <a:ln w="28575">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sp>
        <p:nvSpPr>
          <p:cNvPr id="120" name="Metin kutusu 119">
            <a:extLst>
              <a:ext uri="{FF2B5EF4-FFF2-40B4-BE49-F238E27FC236}">
                <a16:creationId xmlns:a16="http://schemas.microsoft.com/office/drawing/2014/main" id="{A875576E-A7CD-6E1D-4CAA-AF0DE201D043}"/>
              </a:ext>
            </a:extLst>
          </p:cNvPr>
          <p:cNvSpPr txBox="1"/>
          <p:nvPr/>
        </p:nvSpPr>
        <p:spPr>
          <a:xfrm>
            <a:off x="1613736" y="4890496"/>
            <a:ext cx="360001"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scadia Mono" panose="020B0609020000020004" pitchFamily="49" charset="0"/>
              </a:rPr>
              <a:t>Y</a:t>
            </a:r>
          </a:p>
        </p:txBody>
      </p:sp>
      <p:sp>
        <p:nvSpPr>
          <p:cNvPr id="78" name="Oval 77">
            <a:extLst>
              <a:ext uri="{FF2B5EF4-FFF2-40B4-BE49-F238E27FC236}">
                <a16:creationId xmlns:a16="http://schemas.microsoft.com/office/drawing/2014/main" id="{C179468F-E2D2-C485-C946-25E56E8ED953}"/>
              </a:ext>
            </a:extLst>
          </p:cNvPr>
          <p:cNvSpPr/>
          <p:nvPr/>
        </p:nvSpPr>
        <p:spPr>
          <a:xfrm rot="5400000">
            <a:off x="1785503" y="4210743"/>
            <a:ext cx="72000" cy="80823"/>
          </a:xfrm>
          <a:prstGeom prst="ellipse">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80" name="İkizkenar Üçgen 105">
            <a:extLst>
              <a:ext uri="{FF2B5EF4-FFF2-40B4-BE49-F238E27FC236}">
                <a16:creationId xmlns:a16="http://schemas.microsoft.com/office/drawing/2014/main" id="{61DE7E08-6E24-76FD-4BB8-450E46BA7499}"/>
              </a:ext>
            </a:extLst>
          </p:cNvPr>
          <p:cNvSpPr/>
          <p:nvPr/>
        </p:nvSpPr>
        <p:spPr>
          <a:xfrm rot="10800000">
            <a:off x="1654952" y="3944696"/>
            <a:ext cx="323291" cy="252000"/>
          </a:xfrm>
          <a:prstGeom prst="triangle">
            <a:avLst>
              <a:gd name="adj" fmla="val 48898"/>
            </a:avLst>
          </a:prstGeom>
          <a:solidFill>
            <a:schemeClr val="bg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81" name="İkizkenar Üçgen 100">
            <a:extLst>
              <a:ext uri="{FF2B5EF4-FFF2-40B4-BE49-F238E27FC236}">
                <a16:creationId xmlns:a16="http://schemas.microsoft.com/office/drawing/2014/main" id="{73BCB3D8-B7FF-968A-11FE-72CFA37DDD30}"/>
              </a:ext>
            </a:extLst>
          </p:cNvPr>
          <p:cNvSpPr/>
          <p:nvPr/>
        </p:nvSpPr>
        <p:spPr>
          <a:xfrm>
            <a:off x="1204064" y="3948868"/>
            <a:ext cx="323291" cy="252000"/>
          </a:xfrm>
          <a:prstGeom prst="triangle">
            <a:avLst>
              <a:gd name="adj" fmla="val 48898"/>
            </a:avLst>
          </a:prstGeom>
          <a:solidFill>
            <a:schemeClr val="bg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endParaRPr>
          </a:p>
        </p:txBody>
      </p:sp>
      <p:sp>
        <p:nvSpPr>
          <p:cNvPr id="82" name="Oval 81">
            <a:extLst>
              <a:ext uri="{FF2B5EF4-FFF2-40B4-BE49-F238E27FC236}">
                <a16:creationId xmlns:a16="http://schemas.microsoft.com/office/drawing/2014/main" id="{9D5F1236-8804-7993-948C-49C2DEDB3BB3}"/>
              </a:ext>
            </a:extLst>
          </p:cNvPr>
          <p:cNvSpPr/>
          <p:nvPr/>
        </p:nvSpPr>
        <p:spPr>
          <a:xfrm rot="5400000">
            <a:off x="1329706" y="3870530"/>
            <a:ext cx="72000" cy="80823"/>
          </a:xfrm>
          <a:prstGeom prst="ellipse">
            <a:avLst/>
          </a:prstGeom>
          <a:solidFill>
            <a:schemeClr val="bg1"/>
          </a:solid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mn-cs"/>
            </a:endParaRPr>
          </a:p>
        </p:txBody>
      </p:sp>
      <p:grpSp>
        <p:nvGrpSpPr>
          <p:cNvPr id="37" name="Group 36">
            <a:extLst>
              <a:ext uri="{FF2B5EF4-FFF2-40B4-BE49-F238E27FC236}">
                <a16:creationId xmlns:a16="http://schemas.microsoft.com/office/drawing/2014/main" id="{7804925A-D841-E1DC-4981-F4657649F481}"/>
              </a:ext>
            </a:extLst>
          </p:cNvPr>
          <p:cNvGrpSpPr/>
          <p:nvPr/>
        </p:nvGrpSpPr>
        <p:grpSpPr>
          <a:xfrm>
            <a:off x="900113" y="1120542"/>
            <a:ext cx="7383274" cy="532326"/>
            <a:chOff x="957263" y="2296226"/>
            <a:chExt cx="7383274" cy="532326"/>
          </a:xfrm>
        </p:grpSpPr>
        <p:sp>
          <p:nvSpPr>
            <p:cNvPr id="38" name="Dikdörtgen 256">
              <a:extLst>
                <a:ext uri="{FF2B5EF4-FFF2-40B4-BE49-F238E27FC236}">
                  <a16:creationId xmlns:a16="http://schemas.microsoft.com/office/drawing/2014/main" id="{D205E599-B27F-39CB-88C1-26BB58F4A5D4}"/>
                </a:ext>
              </a:extLst>
            </p:cNvPr>
            <p:cNvSpPr/>
            <p:nvPr/>
          </p:nvSpPr>
          <p:spPr>
            <a:xfrm>
              <a:off x="957263" y="2296226"/>
              <a:ext cx="1769017" cy="532326"/>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ACT REF</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sp>
          <p:nvSpPr>
            <p:cNvPr id="39" name="Dikdörtgen 256">
              <a:extLst>
                <a:ext uri="{FF2B5EF4-FFF2-40B4-BE49-F238E27FC236}">
                  <a16:creationId xmlns:a16="http://schemas.microsoft.com/office/drawing/2014/main" id="{4E79FA53-4A2D-A12A-0BF6-ADFAA4EBF4E6}"/>
                </a:ext>
              </a:extLst>
            </p:cNvPr>
            <p:cNvSpPr/>
            <p:nvPr/>
          </p:nvSpPr>
          <p:spPr>
            <a:xfrm>
              <a:off x="4044338" y="2296226"/>
              <a:ext cx="1326104" cy="532326"/>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PRE</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cxnSp>
          <p:nvCxnSpPr>
            <p:cNvPr id="40" name="Düz Ok Bağlayıcısı 185">
              <a:extLst>
                <a:ext uri="{FF2B5EF4-FFF2-40B4-BE49-F238E27FC236}">
                  <a16:creationId xmlns:a16="http://schemas.microsoft.com/office/drawing/2014/main" id="{45590944-636C-6B36-B57A-F668B364074B}"/>
                </a:ext>
              </a:extLst>
            </p:cNvPr>
            <p:cNvCxnSpPr>
              <a:cxnSpLocks/>
              <a:stCxn id="38" idx="3"/>
              <a:endCxn id="39" idx="1"/>
            </p:cNvCxnSpPr>
            <p:nvPr/>
          </p:nvCxnSpPr>
          <p:spPr>
            <a:xfrm>
              <a:off x="2726280" y="2562389"/>
              <a:ext cx="131805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 name="Dikdörtgen 256">
              <a:extLst>
                <a:ext uri="{FF2B5EF4-FFF2-40B4-BE49-F238E27FC236}">
                  <a16:creationId xmlns:a16="http://schemas.microsoft.com/office/drawing/2014/main" id="{4D7552DF-C165-A910-96AD-E6139651B3A0}"/>
                </a:ext>
              </a:extLst>
            </p:cNvPr>
            <p:cNvSpPr/>
            <p:nvPr/>
          </p:nvSpPr>
          <p:spPr>
            <a:xfrm>
              <a:off x="6571520" y="2296226"/>
              <a:ext cx="1769017" cy="532326"/>
            </a:xfrm>
            <a:prstGeom prst="roundRect">
              <a:avLst/>
            </a:prstGeom>
            <a:solidFill>
              <a:schemeClr val="accent1">
                <a:lumMod val="75000"/>
                <a:alpha val="78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rPr>
                <a:t>ACT COM</a:t>
              </a:r>
              <a:endParaRPr kumimoji="0" lang="en-US" sz="2400" b="1" i="0" u="none" strike="noStrike" kern="1200" cap="none" spc="0" normalizeH="0" baseline="-25000" noProof="0" dirty="0">
                <a:ln>
                  <a:noFill/>
                </a:ln>
                <a:solidFill>
                  <a:prstClr val="white"/>
                </a:solidFill>
                <a:effectLst/>
                <a:uLnTx/>
                <a:uFillTx/>
                <a:latin typeface="Cambria" panose="02040503050406030204" pitchFamily="18" charset="0"/>
                <a:ea typeface="Cambria" panose="02040503050406030204" pitchFamily="18" charset="0"/>
                <a:cs typeface="Cascadia Mono" panose="020B0609020000020004" pitchFamily="49" charset="0"/>
              </a:endParaRPr>
            </a:p>
          </p:txBody>
        </p:sp>
        <p:cxnSp>
          <p:nvCxnSpPr>
            <p:cNvPr id="42" name="Düz Ok Bağlayıcısı 60">
              <a:extLst>
                <a:ext uri="{FF2B5EF4-FFF2-40B4-BE49-F238E27FC236}">
                  <a16:creationId xmlns:a16="http://schemas.microsoft.com/office/drawing/2014/main" id="{5DF17ECC-1401-BE18-089A-F91EE7E132DB}"/>
                </a:ext>
              </a:extLst>
            </p:cNvPr>
            <p:cNvCxnSpPr>
              <a:cxnSpLocks/>
              <a:stCxn id="39" idx="3"/>
              <a:endCxn id="41" idx="1"/>
            </p:cNvCxnSpPr>
            <p:nvPr/>
          </p:nvCxnSpPr>
          <p:spPr>
            <a:xfrm>
              <a:off x="5370442" y="2562389"/>
              <a:ext cx="120107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43" name="Grafik 201" descr="Kum Saati 30% düz dolguyla">
            <a:extLst>
              <a:ext uri="{FF2B5EF4-FFF2-40B4-BE49-F238E27FC236}">
                <a16:creationId xmlns:a16="http://schemas.microsoft.com/office/drawing/2014/main" id="{82465D7A-832A-B482-6347-98A95260D06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00872" y="784949"/>
            <a:ext cx="532325" cy="532325"/>
          </a:xfrm>
          <a:prstGeom prst="rect">
            <a:avLst/>
          </a:prstGeom>
        </p:spPr>
      </p:pic>
      <p:pic>
        <p:nvPicPr>
          <p:cNvPr id="53" name="Grafik 18" descr="Kapat düz dolguyla">
            <a:extLst>
              <a:ext uri="{FF2B5EF4-FFF2-40B4-BE49-F238E27FC236}">
                <a16:creationId xmlns:a16="http://schemas.microsoft.com/office/drawing/2014/main" id="{8117C6C9-3A60-5120-E341-8D7F07C5B2D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91368" y="780301"/>
            <a:ext cx="557585" cy="557585"/>
          </a:xfrm>
          <a:prstGeom prst="rect">
            <a:avLst/>
          </a:prstGeom>
        </p:spPr>
      </p:pic>
      <p:sp>
        <p:nvSpPr>
          <p:cNvPr id="57" name="Metin kutusu 16">
            <a:extLst>
              <a:ext uri="{FF2B5EF4-FFF2-40B4-BE49-F238E27FC236}">
                <a16:creationId xmlns:a16="http://schemas.microsoft.com/office/drawing/2014/main" id="{6E8F65CF-2182-4407-F215-2AF838B5EAA5}"/>
              </a:ext>
            </a:extLst>
          </p:cNvPr>
          <p:cNvSpPr txBox="1"/>
          <p:nvPr/>
        </p:nvSpPr>
        <p:spPr>
          <a:xfrm>
            <a:off x="5351616" y="1367886"/>
            <a:ext cx="994322"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&lt;3ns</a:t>
            </a:r>
            <a:endParaRPr kumimoji="0" lang="en-US" sz="24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pic>
        <p:nvPicPr>
          <p:cNvPr id="58" name="Grafik 201" descr="Kum Saati 30% düz dolguyla">
            <a:extLst>
              <a:ext uri="{FF2B5EF4-FFF2-40B4-BE49-F238E27FC236}">
                <a16:creationId xmlns:a16="http://schemas.microsoft.com/office/drawing/2014/main" id="{33ECE0FD-460C-4288-38D8-2603BA9E15B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011950" y="771697"/>
            <a:ext cx="532325" cy="532325"/>
          </a:xfrm>
          <a:prstGeom prst="rect">
            <a:avLst/>
          </a:prstGeom>
        </p:spPr>
      </p:pic>
      <p:pic>
        <p:nvPicPr>
          <p:cNvPr id="59" name="Grafik 18" descr="Kapat düz dolguyla">
            <a:extLst>
              <a:ext uri="{FF2B5EF4-FFF2-40B4-BE49-F238E27FC236}">
                <a16:creationId xmlns:a16="http://schemas.microsoft.com/office/drawing/2014/main" id="{9A2E3F4A-CF74-756B-D6AA-A83DC44856E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002446" y="767049"/>
            <a:ext cx="557585" cy="557585"/>
          </a:xfrm>
          <a:prstGeom prst="rect">
            <a:avLst/>
          </a:prstGeom>
        </p:spPr>
      </p:pic>
      <p:sp>
        <p:nvSpPr>
          <p:cNvPr id="63" name="Metin kutusu 16">
            <a:extLst>
              <a:ext uri="{FF2B5EF4-FFF2-40B4-BE49-F238E27FC236}">
                <a16:creationId xmlns:a16="http://schemas.microsoft.com/office/drawing/2014/main" id="{EA62143E-6818-2FBB-EB89-A18EF7552D86}"/>
              </a:ext>
            </a:extLst>
          </p:cNvPr>
          <p:cNvSpPr txBox="1"/>
          <p:nvPr/>
        </p:nvSpPr>
        <p:spPr>
          <a:xfrm>
            <a:off x="2762694" y="1354634"/>
            <a:ext cx="994322"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cs typeface="+mn-cs"/>
              </a:rPr>
              <a:t>&lt;3ns</a:t>
            </a:r>
            <a:endParaRPr kumimoji="0" lang="en-US" sz="24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84" name="TextBox 35">
            <a:extLst>
              <a:ext uri="{FF2B5EF4-FFF2-40B4-BE49-F238E27FC236}">
                <a16:creationId xmlns:a16="http://schemas.microsoft.com/office/drawing/2014/main" id="{C405E1ED-284C-8729-3D1D-31BF91218D83}"/>
              </a:ext>
            </a:extLst>
          </p:cNvPr>
          <p:cNvSpPr txBox="1"/>
          <p:nvPr/>
        </p:nvSpPr>
        <p:spPr>
          <a:xfrm>
            <a:off x="1269562" y="2166330"/>
            <a:ext cx="1980863"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AVG(V</a:t>
            </a:r>
            <a:r>
              <a:rPr kumimoji="0" lang="en-US" sz="20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DD</a:t>
            </a: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V</a:t>
            </a:r>
            <a:r>
              <a:rPr kumimoji="0" lang="en-US" sz="20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DD</a:t>
            </a:r>
            <a:r>
              <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/2)</a:t>
            </a:r>
            <a:endParaRPr kumimoji="0" lang="en-US" sz="20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85" name="TextBox 35">
            <a:extLst>
              <a:ext uri="{FF2B5EF4-FFF2-40B4-BE49-F238E27FC236}">
                <a16:creationId xmlns:a16="http://schemas.microsoft.com/office/drawing/2014/main" id="{CEE7ACD2-0698-E784-E246-C4BEA75391FC}"/>
              </a:ext>
            </a:extLst>
          </p:cNvPr>
          <p:cNvSpPr txBox="1"/>
          <p:nvPr/>
        </p:nvSpPr>
        <p:spPr>
          <a:xfrm>
            <a:off x="1243380" y="5445354"/>
            <a:ext cx="1237069"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AVG(X</a:t>
            </a:r>
            <a:r>
              <a:rPr kumimoji="0" lang="en-US" sz="2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Y</a:t>
            </a:r>
            <a:r>
              <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endParaRPr kumimoji="0" lang="en-US" sz="2000" b="1"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cxnSp>
        <p:nvCxnSpPr>
          <p:cNvPr id="87" name="Connector: Curved 86">
            <a:extLst>
              <a:ext uri="{FF2B5EF4-FFF2-40B4-BE49-F238E27FC236}">
                <a16:creationId xmlns:a16="http://schemas.microsoft.com/office/drawing/2014/main" id="{ED029124-2D79-1028-FE08-B3265CBCAC56}"/>
              </a:ext>
            </a:extLst>
          </p:cNvPr>
          <p:cNvCxnSpPr>
            <a:endCxn id="84" idx="2"/>
          </p:cNvCxnSpPr>
          <p:nvPr/>
        </p:nvCxnSpPr>
        <p:spPr>
          <a:xfrm flipV="1">
            <a:off x="1791713" y="2627995"/>
            <a:ext cx="468281" cy="216187"/>
          </a:xfrm>
          <a:prstGeom prst="curvedConnector2">
            <a:avLst/>
          </a:prstGeom>
          <a:ln w="5715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8" name="Connector: Curved 87">
            <a:extLst>
              <a:ext uri="{FF2B5EF4-FFF2-40B4-BE49-F238E27FC236}">
                <a16:creationId xmlns:a16="http://schemas.microsoft.com/office/drawing/2014/main" id="{52A0F8F5-F63D-63DE-91CC-C3195D85C7B0}"/>
              </a:ext>
            </a:extLst>
          </p:cNvPr>
          <p:cNvCxnSpPr>
            <a:cxnSpLocks/>
          </p:cNvCxnSpPr>
          <p:nvPr/>
        </p:nvCxnSpPr>
        <p:spPr>
          <a:xfrm>
            <a:off x="1342904" y="5328473"/>
            <a:ext cx="455039" cy="196871"/>
          </a:xfrm>
          <a:prstGeom prst="curvedConnector2">
            <a:avLst/>
          </a:prstGeom>
          <a:ln w="5715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7" name="Rectangle 274">
            <a:extLst>
              <a:ext uri="{FF2B5EF4-FFF2-40B4-BE49-F238E27FC236}">
                <a16:creationId xmlns:a16="http://schemas.microsoft.com/office/drawing/2014/main" id="{A8569AA4-5C57-7350-61FC-A528F54D0EE7}"/>
              </a:ext>
            </a:extLst>
          </p:cNvPr>
          <p:cNvSpPr/>
          <p:nvPr/>
        </p:nvSpPr>
        <p:spPr>
          <a:xfrm>
            <a:off x="0" y="827047"/>
            <a:ext cx="9144000" cy="5502869"/>
          </a:xfrm>
          <a:prstGeom prst="rect">
            <a:avLst/>
          </a:prstGeom>
          <a:solidFill>
            <a:schemeClr val="bg1">
              <a:alpha val="84000"/>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8" name="Rectangle 274">
            <a:extLst>
              <a:ext uri="{FF2B5EF4-FFF2-40B4-BE49-F238E27FC236}">
                <a16:creationId xmlns:a16="http://schemas.microsoft.com/office/drawing/2014/main" id="{2987F10F-D2CB-FF25-8E58-14C764CBE049}"/>
              </a:ext>
            </a:extLst>
          </p:cNvPr>
          <p:cNvSpPr/>
          <p:nvPr/>
        </p:nvSpPr>
        <p:spPr>
          <a:xfrm>
            <a:off x="0" y="1406218"/>
            <a:ext cx="9144000" cy="1259220"/>
          </a:xfrm>
          <a:prstGeom prst="rect">
            <a:avLst/>
          </a:prstGeom>
          <a:solidFill>
            <a:schemeClr val="accent4">
              <a:lumMod val="20000"/>
              <a:lumOff val="80000"/>
            </a:schemeClr>
          </a:solid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We can express </a:t>
            </a:r>
            <a:r>
              <a:rPr kumimoji="0" lang="en-US"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AND, NAND, OR, and NOR operations</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by </a:t>
            </a:r>
            <a:r>
              <a:rPr kumimoji="0" lang="en-US"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carefully manipulating the </a:t>
            </a:r>
            <a:r>
              <a:rPr kumimoji="0" lang="en-US" sz="2800" b="1" i="0"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Cascadia Mono" panose="020B0609020000020004" pitchFamily="49" charset="0"/>
              </a:rPr>
              <a:t>reference voltage</a:t>
            </a:r>
            <a:endParaRPr kumimoji="0" lang="en-US"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endParaRPr>
          </a:p>
        </p:txBody>
      </p:sp>
      <p:pic>
        <p:nvPicPr>
          <p:cNvPr id="9" name="Resim 2">
            <a:extLst>
              <a:ext uri="{FF2B5EF4-FFF2-40B4-BE49-F238E27FC236}">
                <a16:creationId xmlns:a16="http://schemas.microsoft.com/office/drawing/2014/main" id="{B16E2356-4F16-751D-F847-BC426FCEF595}"/>
              </a:ext>
            </a:extLst>
          </p:cNvPr>
          <p:cNvPicPr>
            <a:picLocks noChangeAspect="1"/>
          </p:cNvPicPr>
          <p:nvPr/>
        </p:nvPicPr>
        <p:blipFill rotWithShape="1">
          <a:blip r:embed="rId7"/>
          <a:srcRect t="7214" b="59060"/>
          <a:stretch/>
        </p:blipFill>
        <p:spPr>
          <a:xfrm>
            <a:off x="591312" y="2874572"/>
            <a:ext cx="7961376" cy="1764378"/>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8962EEBB-75E5-D5ED-6E72-62D4BAF9161F}"/>
              </a:ext>
            </a:extLst>
          </p:cNvPr>
          <p:cNvSpPr txBox="1"/>
          <p:nvPr/>
        </p:nvSpPr>
        <p:spPr>
          <a:xfrm>
            <a:off x="3033713" y="4561261"/>
            <a:ext cx="3923246"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(More details in the paper)</a:t>
            </a:r>
            <a:endParaRPr kumimoji="0" lang="en-CH" sz="2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6" name="Content Placeholder 2" descr=" 5">
            <a:extLst>
              <a:ext uri="{FF2B5EF4-FFF2-40B4-BE49-F238E27FC236}">
                <a16:creationId xmlns:a16="http://schemas.microsoft.com/office/drawing/2014/main" id="{4A3BEA19-08E2-D3AB-8E5C-C2B6DCC16912}"/>
              </a:ext>
            </a:extLst>
          </p:cNvPr>
          <p:cNvSpPr txBox="1">
            <a:spLocks/>
          </p:cNvSpPr>
          <p:nvPr/>
        </p:nvSpPr>
        <p:spPr>
          <a:xfrm>
            <a:off x="0" y="5824928"/>
            <a:ext cx="9144000" cy="98844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600"/>
              </a:spcBef>
              <a:spcAft>
                <a:spcPts val="600"/>
              </a:spcAft>
              <a:buClrTx/>
              <a:buSzTx/>
              <a:buFont typeface="Arial" pitchFamily="34" charset="0"/>
              <a:buNone/>
              <a:tabLst/>
              <a:defRPr/>
            </a:pPr>
            <a:r>
              <a:rPr kumimoji="0" lang="en-GB" sz="2800" b="1" i="0" u="sng"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https://arxiv.org/pdf/2402.18736.pdf</a:t>
            </a:r>
            <a:endParaRPr kumimoji="0" lang="en-US" sz="1800" b="1" i="0" u="sng"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70524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 presetClass="entr" presetSubtype="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p:bldP spid="6"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006D8E-03A7-FFE9-F40E-D7BE6CD61E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39BA81-F91B-1CC1-82F5-85B811ECF750}"/>
              </a:ext>
            </a:extLst>
          </p:cNvPr>
          <p:cNvSpPr>
            <a:spLocks noGrp="1"/>
          </p:cNvSpPr>
          <p:nvPr>
            <p:ph type="title"/>
          </p:nvPr>
        </p:nvSpPr>
        <p:spPr/>
        <p:txBody>
          <a:bodyPr/>
          <a:lstStyle/>
          <a:p>
            <a:r>
              <a:rPr lang="en-US" sz="4400" dirty="0">
                <a:solidFill>
                  <a:schemeClr val="accent5">
                    <a:lumMod val="75000"/>
                  </a:schemeClr>
                </a:solidFill>
              </a:rPr>
              <a:t>DRAM Testing Infrastructure</a:t>
            </a:r>
            <a:endParaRPr lang="en-CH" sz="4400" dirty="0">
              <a:solidFill>
                <a:schemeClr val="accent5">
                  <a:lumMod val="75000"/>
                </a:schemeClr>
              </a:solidFill>
            </a:endParaRPr>
          </a:p>
        </p:txBody>
      </p:sp>
      <p:sp>
        <p:nvSpPr>
          <p:cNvPr id="3" name="Content Placeholder 2">
            <a:extLst>
              <a:ext uri="{FF2B5EF4-FFF2-40B4-BE49-F238E27FC236}">
                <a16:creationId xmlns:a16="http://schemas.microsoft.com/office/drawing/2014/main" id="{C0532DC0-4963-E752-7814-7F86905E15BB}"/>
              </a:ext>
            </a:extLst>
          </p:cNvPr>
          <p:cNvSpPr>
            <a:spLocks noGrp="1"/>
          </p:cNvSpPr>
          <p:nvPr>
            <p:ph idx="1"/>
          </p:nvPr>
        </p:nvSpPr>
        <p:spPr>
          <a:xfrm>
            <a:off x="228303" y="854506"/>
            <a:ext cx="8863692" cy="5427025"/>
          </a:xfrm>
        </p:spPr>
        <p:txBody>
          <a:bodyPr>
            <a:normAutofit/>
          </a:bodyPr>
          <a:lstStyle/>
          <a:p>
            <a:r>
              <a:rPr lang="en-GB" dirty="0"/>
              <a:t>Developed from </a:t>
            </a:r>
            <a:r>
              <a:rPr lang="en-GB" dirty="0">
                <a:solidFill>
                  <a:srgbClr val="0070C0"/>
                </a:solidFill>
              </a:rPr>
              <a:t>DRAM Bender [</a:t>
            </a:r>
            <a:r>
              <a:rPr lang="en-GB" dirty="0" err="1">
                <a:solidFill>
                  <a:srgbClr val="0070C0"/>
                </a:solidFill>
              </a:rPr>
              <a:t>Olgun</a:t>
            </a:r>
            <a:r>
              <a:rPr lang="en-GB" dirty="0">
                <a:solidFill>
                  <a:srgbClr val="0070C0"/>
                </a:solidFill>
              </a:rPr>
              <a:t>+, TCAD’23]*</a:t>
            </a:r>
          </a:p>
          <a:p>
            <a:pPr>
              <a:buClr>
                <a:schemeClr val="tx1"/>
              </a:buClr>
            </a:pPr>
            <a:r>
              <a:rPr lang="en-GB" dirty="0">
                <a:solidFill>
                  <a:srgbClr val="00B050"/>
                </a:solidFill>
              </a:rPr>
              <a:t>Fine-grained control </a:t>
            </a:r>
            <a:r>
              <a:rPr lang="en-GB" dirty="0"/>
              <a:t>over DRAM commands, timings, and temperature</a:t>
            </a:r>
          </a:p>
          <a:p>
            <a:pPr lvl="1"/>
            <a:endParaRPr lang="en-GB" sz="1800" dirty="0"/>
          </a:p>
        </p:txBody>
      </p:sp>
      <p:pic>
        <p:nvPicPr>
          <p:cNvPr id="4" name="Google Shape;283;p32">
            <a:extLst>
              <a:ext uri="{FF2B5EF4-FFF2-40B4-BE49-F238E27FC236}">
                <a16:creationId xmlns:a16="http://schemas.microsoft.com/office/drawing/2014/main" id="{F23E9F81-8FD5-9F87-BFC7-4027E72BD3F9}"/>
              </a:ext>
            </a:extLst>
          </p:cNvPr>
          <p:cNvPicPr preferRelativeResize="0"/>
          <p:nvPr/>
        </p:nvPicPr>
        <p:blipFill>
          <a:blip r:embed="rId3">
            <a:alphaModFix/>
          </a:blip>
          <a:stretch>
            <a:fillRect/>
          </a:stretch>
        </p:blipFill>
        <p:spPr>
          <a:xfrm>
            <a:off x="729913" y="2424224"/>
            <a:ext cx="7684173" cy="3350514"/>
          </a:xfrm>
          <a:prstGeom prst="rect">
            <a:avLst/>
          </a:prstGeom>
          <a:noFill/>
          <a:ln>
            <a:noFill/>
          </a:ln>
        </p:spPr>
      </p:pic>
      <p:sp>
        <p:nvSpPr>
          <p:cNvPr id="5" name="Slide Number Placeholder 3">
            <a:extLst>
              <a:ext uri="{FF2B5EF4-FFF2-40B4-BE49-F238E27FC236}">
                <a16:creationId xmlns:a16="http://schemas.microsoft.com/office/drawing/2014/main" id="{7442EB80-5360-3623-AD46-DF88CD061E2D}"/>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sp>
        <p:nvSpPr>
          <p:cNvPr id="7" name="TextBox 4">
            <a:extLst>
              <a:ext uri="{FF2B5EF4-FFF2-40B4-BE49-F238E27FC236}">
                <a16:creationId xmlns:a16="http://schemas.microsoft.com/office/drawing/2014/main" id="{76BF709D-6058-F4AD-6836-605442EC8302}"/>
              </a:ext>
            </a:extLst>
          </p:cNvPr>
          <p:cNvSpPr txBox="1"/>
          <p:nvPr/>
        </p:nvSpPr>
        <p:spPr>
          <a:xfrm>
            <a:off x="324544" y="6373395"/>
            <a:ext cx="9144000"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ＭＳ Ｐゴシック" panose="020B0600070205080204" pitchFamily="34" charset="-128"/>
                <a:cs typeface="+mn-cs"/>
              </a:rPr>
              <a:t>*</a:t>
            </a:r>
            <a:r>
              <a:rPr kumimoji="0" lang="en-US" sz="1400" b="0" i="0" u="none" strike="noStrike" kern="1200" cap="none" spc="0" normalizeH="0" baseline="0" noProof="0" dirty="0" err="1">
                <a:ln>
                  <a:noFill/>
                </a:ln>
                <a:solidFill>
                  <a:prstClr val="black"/>
                </a:solidFill>
                <a:effectLst/>
                <a:uLnTx/>
                <a:uFillTx/>
                <a:latin typeface="Cambria" panose="02040503050406030204" pitchFamily="18" charset="0"/>
                <a:ea typeface="ＭＳ Ｐゴシック" panose="020B0600070205080204" pitchFamily="34" charset="-128"/>
                <a:cs typeface="+mn-cs"/>
              </a:rPr>
              <a:t>Olgun</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ＭＳ Ｐゴシック" panose="020B0600070205080204" pitchFamily="34" charset="-128"/>
                <a:cs typeface="+mn-cs"/>
              </a:rPr>
              <a:t> et al., </a:t>
            </a: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ＭＳ Ｐゴシック" panose="020B0600070205080204" pitchFamily="34" charset="-128"/>
                <a:cs typeface="+mn-cs"/>
              </a:rPr>
              <a:t>"</a:t>
            </a:r>
            <a:r>
              <a:rPr kumimoji="0" lang="en-US" sz="1400" b="1" i="0" u="none" strike="noStrike" kern="1200" cap="none" spc="0" normalizeH="0" baseline="0" noProof="0" dirty="0">
                <a:ln>
                  <a:noFill/>
                </a:ln>
                <a:solidFill>
                  <a:srgbClr val="0000FF"/>
                </a:solidFill>
                <a:effectLst/>
                <a:uLnTx/>
                <a:uFillTx/>
                <a:latin typeface="Cambria" panose="02040503050406030204" pitchFamily="18" charset="0"/>
                <a:ea typeface="ＭＳ Ｐゴシック" panose="020B0600070205080204" pitchFamily="34" charset="-128"/>
                <a:cs typeface="+mn-cs"/>
                <a:hlinkClick r:id="rId4">
                  <a:extLst>
                    <a:ext uri="{A12FA001-AC4F-418D-AE19-62706E023703}">
                      <ahyp:hlinkClr xmlns:ahyp="http://schemas.microsoft.com/office/drawing/2018/hyperlinkcolor" val="tx"/>
                    </a:ext>
                  </a:extLst>
                </a:hlinkClick>
              </a:rPr>
              <a:t>DRAM Bender: An Extensible and Versatile FPGA-based Infrastructure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FF"/>
                </a:solidFill>
                <a:effectLst/>
                <a:uLnTx/>
                <a:uFillTx/>
                <a:latin typeface="Cambria" panose="02040503050406030204" pitchFamily="18" charset="0"/>
                <a:ea typeface="ＭＳ Ｐゴシック" panose="020B0600070205080204" pitchFamily="34" charset="-128"/>
                <a:cs typeface="+mn-cs"/>
                <a:hlinkClick r:id="rId4">
                  <a:extLst>
                    <a:ext uri="{A12FA001-AC4F-418D-AE19-62706E023703}">
                      <ahyp:hlinkClr xmlns:ahyp="http://schemas.microsoft.com/office/drawing/2018/hyperlinkcolor" val="tx"/>
                    </a:ext>
                  </a:extLst>
                </a:hlinkClick>
              </a:rPr>
              <a:t>to Easily Test State-of-the-art DRAM Chips</a:t>
            </a: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ＭＳ Ｐゴシック" panose="020B0600070205080204" pitchFamily="34" charset="-128"/>
                <a:cs typeface="+mn-cs"/>
              </a:rPr>
              <a:t>,"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ＭＳ Ｐゴシック" panose="020B0600070205080204" pitchFamily="34" charset="-128"/>
                <a:cs typeface="+mn-cs"/>
              </a:rPr>
              <a:t>TCAD, 2023.</a:t>
            </a:r>
          </a:p>
        </p:txBody>
      </p:sp>
    </p:spTree>
    <p:extLst>
      <p:ext uri="{BB962C8B-B14F-4D97-AF65-F5344CB8AC3E}">
        <p14:creationId xmlns:p14="http://schemas.microsoft.com/office/powerpoint/2010/main" val="1854127463"/>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0895AC23-CF1D-5A6F-FB26-64D0DE926F08}"/>
              </a:ext>
            </a:extLst>
          </p:cNvPr>
          <p:cNvSpPr>
            <a:spLocks noGrp="1"/>
          </p:cNvSpPr>
          <p:nvPr>
            <p:ph idx="1"/>
          </p:nvPr>
        </p:nvSpPr>
        <p:spPr>
          <a:xfrm>
            <a:off x="228303" y="854506"/>
            <a:ext cx="8863692" cy="5427025"/>
          </a:xfrm>
        </p:spPr>
        <p:txBody>
          <a:bodyPr>
            <a:normAutofit/>
          </a:bodyPr>
          <a:lstStyle/>
          <a:p>
            <a:pPr>
              <a:buClr>
                <a:schemeClr val="tx1"/>
              </a:buClr>
            </a:pPr>
            <a:r>
              <a:rPr lang="en-GB" dirty="0">
                <a:solidFill>
                  <a:srgbClr val="0070C0"/>
                </a:solidFill>
              </a:rPr>
              <a:t>256 DDR4 chips </a:t>
            </a:r>
            <a:r>
              <a:rPr lang="en-GB" dirty="0"/>
              <a:t>from </a:t>
            </a:r>
            <a:r>
              <a:rPr lang="en-GB" dirty="0">
                <a:solidFill>
                  <a:srgbClr val="C00000"/>
                </a:solidFill>
              </a:rPr>
              <a:t>two major DRAM manufacturers</a:t>
            </a:r>
          </a:p>
          <a:p>
            <a:pPr>
              <a:buClr>
                <a:schemeClr val="tx1"/>
              </a:buClr>
            </a:pPr>
            <a:r>
              <a:rPr lang="en-GB" dirty="0"/>
              <a:t>Covers </a:t>
            </a:r>
            <a:r>
              <a:rPr lang="en-GB" dirty="0">
                <a:solidFill>
                  <a:srgbClr val="00B050"/>
                </a:solidFill>
              </a:rPr>
              <a:t>different die revisions and chip densities</a:t>
            </a:r>
          </a:p>
          <a:p>
            <a:pPr>
              <a:buClr>
                <a:schemeClr val="tx1"/>
              </a:buClr>
            </a:pPr>
            <a:endParaRPr lang="en-GB" dirty="0"/>
          </a:p>
          <a:p>
            <a:endParaRPr lang="en-GB" dirty="0"/>
          </a:p>
          <a:p>
            <a:pPr lvl="1"/>
            <a:endParaRPr lang="en-GB" dirty="0"/>
          </a:p>
        </p:txBody>
      </p:sp>
      <p:sp>
        <p:nvSpPr>
          <p:cNvPr id="2" name="Title 1">
            <a:extLst>
              <a:ext uri="{FF2B5EF4-FFF2-40B4-BE49-F238E27FC236}">
                <a16:creationId xmlns:a16="http://schemas.microsoft.com/office/drawing/2014/main" id="{EE4A6093-3F1E-C74F-5B1B-302E3986C65D}"/>
              </a:ext>
            </a:extLst>
          </p:cNvPr>
          <p:cNvSpPr>
            <a:spLocks noGrp="1"/>
          </p:cNvSpPr>
          <p:nvPr>
            <p:ph type="title"/>
          </p:nvPr>
        </p:nvSpPr>
        <p:spPr/>
        <p:txBody>
          <a:bodyPr/>
          <a:lstStyle/>
          <a:p>
            <a:r>
              <a:rPr lang="en-US" sz="4400" dirty="0">
                <a:solidFill>
                  <a:schemeClr val="accent5">
                    <a:lumMod val="75000"/>
                  </a:schemeClr>
                </a:solidFill>
              </a:rPr>
              <a:t>DRAM Chips Tested</a:t>
            </a:r>
            <a:endParaRPr lang="en-CH" sz="4400" dirty="0">
              <a:solidFill>
                <a:schemeClr val="accent5">
                  <a:lumMod val="75000"/>
                </a:schemeClr>
              </a:solidFill>
            </a:endParaRPr>
          </a:p>
        </p:txBody>
      </p:sp>
      <p:sp>
        <p:nvSpPr>
          <p:cNvPr id="5" name="Content Placeholder 2">
            <a:extLst>
              <a:ext uri="{FF2B5EF4-FFF2-40B4-BE49-F238E27FC236}">
                <a16:creationId xmlns:a16="http://schemas.microsoft.com/office/drawing/2014/main" id="{C2DBE452-F062-005D-2CA8-7EC129BCB374}"/>
              </a:ext>
            </a:extLst>
          </p:cNvPr>
          <p:cNvSpPr txBox="1">
            <a:spLocks/>
          </p:cNvSpPr>
          <p:nvPr/>
        </p:nvSpPr>
        <p:spPr>
          <a:xfrm>
            <a:off x="161802" y="5132120"/>
            <a:ext cx="8863692" cy="17258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Cambria" panose="02040503050406030204" pitchFamily="18" charset="0"/>
                <a:ea typeface="Cambria" panose="02040503050406030204" pitchFamily="18"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ambria" panose="02040503050406030204" pitchFamily="18" charset="0"/>
                <a:ea typeface="Cambria" panose="02040503050406030204" pitchFamily="18"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ambria" panose="02040503050406030204" pitchFamily="18" charset="0"/>
                <a:ea typeface="Cambria" panose="02040503050406030204" pitchFamily="18"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Cambria" panose="02040503050406030204" pitchFamily="18" charset="0"/>
                <a:ea typeface="Cambria" panose="02040503050406030204" pitchFamily="18"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Cambria" panose="02040503050406030204" pitchFamily="18" charset="0"/>
                <a:ea typeface="Cambria" panose="02040503050406030204" pitchFamily="18"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a:ln>
                <a:noFill/>
              </a:ln>
              <a:solidFill>
                <a:prstClr val="black"/>
              </a:solidFill>
              <a:effectLst/>
              <a:uLnTx/>
              <a:uFillTx/>
              <a:latin typeface="Cambria" panose="02040503050406030204" pitchFamily="18" charset="0"/>
              <a:cs typeface="+mn-cs"/>
            </a:endParaRPr>
          </a:p>
        </p:txBody>
      </p:sp>
      <p:pic>
        <p:nvPicPr>
          <p:cNvPr id="8" name="Resim 7">
            <a:extLst>
              <a:ext uri="{FF2B5EF4-FFF2-40B4-BE49-F238E27FC236}">
                <a16:creationId xmlns:a16="http://schemas.microsoft.com/office/drawing/2014/main" id="{5E756EFB-0829-1ECA-6B4B-5DDFF01EBB05}"/>
              </a:ext>
            </a:extLst>
          </p:cNvPr>
          <p:cNvPicPr>
            <a:picLocks noChangeAspect="1"/>
          </p:cNvPicPr>
          <p:nvPr/>
        </p:nvPicPr>
        <p:blipFill>
          <a:blip r:embed="rId3"/>
          <a:stretch>
            <a:fillRect/>
          </a:stretch>
        </p:blipFill>
        <p:spPr>
          <a:xfrm>
            <a:off x="1085056" y="2319461"/>
            <a:ext cx="7013270" cy="3578788"/>
          </a:xfrm>
          <a:prstGeom prst="rect">
            <a:avLst/>
          </a:prstGeom>
        </p:spPr>
      </p:pic>
      <p:sp>
        <p:nvSpPr>
          <p:cNvPr id="4" name="Rectangle 3">
            <a:extLst>
              <a:ext uri="{FF2B5EF4-FFF2-40B4-BE49-F238E27FC236}">
                <a16:creationId xmlns:a16="http://schemas.microsoft.com/office/drawing/2014/main" id="{9C2426E0-E7F2-465D-AB72-B11C36ACC5CE}"/>
              </a:ext>
            </a:extLst>
          </p:cNvPr>
          <p:cNvSpPr/>
          <p:nvPr/>
        </p:nvSpPr>
        <p:spPr>
          <a:xfrm>
            <a:off x="3536646" y="2456705"/>
            <a:ext cx="2465802" cy="3330000"/>
          </a:xfrm>
          <a:prstGeom prst="rect">
            <a:avLst/>
          </a:prstGeom>
          <a:solidFill>
            <a:srgbClr val="17A928">
              <a:alpha val="40000"/>
            </a:srgbClr>
          </a:solidFill>
          <a:ln w="28575">
            <a:no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D1159E69-86FD-F1E5-F7E0-2EAFC3F7DB90}"/>
              </a:ext>
            </a:extLst>
          </p:cNvPr>
          <p:cNvSpPr/>
          <p:nvPr/>
        </p:nvSpPr>
        <p:spPr>
          <a:xfrm>
            <a:off x="1175586" y="2457422"/>
            <a:ext cx="1087778" cy="3328566"/>
          </a:xfrm>
          <a:prstGeom prst="rect">
            <a:avLst/>
          </a:prstGeom>
          <a:solidFill>
            <a:srgbClr val="C00000">
              <a:alpha val="30196"/>
            </a:srgbClr>
          </a:solidFill>
          <a:ln w="28575">
            <a:no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lide Number Placeholder 3">
            <a:extLst>
              <a:ext uri="{FF2B5EF4-FFF2-40B4-BE49-F238E27FC236}">
                <a16:creationId xmlns:a16="http://schemas.microsoft.com/office/drawing/2014/main" id="{2BAE945A-ED2F-26AB-C2CE-D4C063DA0943}"/>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spTree>
    <p:extLst>
      <p:ext uri="{BB962C8B-B14F-4D97-AF65-F5344CB8AC3E}">
        <p14:creationId xmlns:p14="http://schemas.microsoft.com/office/powerpoint/2010/main" val="3131475072"/>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8A137A-D209-A8B0-AEAA-A5153E7006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4382CE-6FC5-255E-7315-940B87AE09AF}"/>
              </a:ext>
            </a:extLst>
          </p:cNvPr>
          <p:cNvSpPr>
            <a:spLocks noGrp="1"/>
          </p:cNvSpPr>
          <p:nvPr>
            <p:ph type="title"/>
          </p:nvPr>
        </p:nvSpPr>
        <p:spPr/>
        <p:txBody>
          <a:bodyPr/>
          <a:lstStyle/>
          <a:p>
            <a:r>
              <a:rPr lang="en-US" dirty="0"/>
              <a:t>Robustness of Multi-</a:t>
            </a:r>
            <a:r>
              <a:rPr lang="en-US" dirty="0" err="1"/>
              <a:t>RowCopy</a:t>
            </a:r>
            <a:endParaRPr lang="en-CH" dirty="0"/>
          </a:p>
        </p:txBody>
      </p:sp>
      <p:grpSp>
        <p:nvGrpSpPr>
          <p:cNvPr id="12" name="Group 11">
            <a:extLst>
              <a:ext uri="{FF2B5EF4-FFF2-40B4-BE49-F238E27FC236}">
                <a16:creationId xmlns:a16="http://schemas.microsoft.com/office/drawing/2014/main" id="{8A11C955-C938-B763-528E-F4BF34DD3CE5}"/>
              </a:ext>
            </a:extLst>
          </p:cNvPr>
          <p:cNvGrpSpPr/>
          <p:nvPr/>
        </p:nvGrpSpPr>
        <p:grpSpPr>
          <a:xfrm>
            <a:off x="1952943" y="1379220"/>
            <a:ext cx="4469314" cy="2639864"/>
            <a:chOff x="1979613" y="1581150"/>
            <a:chExt cx="4469314" cy="2639864"/>
          </a:xfrm>
        </p:grpSpPr>
        <p:grpSp>
          <p:nvGrpSpPr>
            <p:cNvPr id="10" name="Group 9">
              <a:extLst>
                <a:ext uri="{FF2B5EF4-FFF2-40B4-BE49-F238E27FC236}">
                  <a16:creationId xmlns:a16="http://schemas.microsoft.com/office/drawing/2014/main" id="{FA49BC78-29EF-0AA5-EBF9-6F7083D3A2F5}"/>
                </a:ext>
              </a:extLst>
            </p:cNvPr>
            <p:cNvGrpSpPr/>
            <p:nvPr/>
          </p:nvGrpSpPr>
          <p:grpSpPr>
            <a:xfrm>
              <a:off x="2343150" y="1651000"/>
              <a:ext cx="3981450" cy="2305050"/>
              <a:chOff x="3028950" y="2216150"/>
              <a:chExt cx="2489200" cy="1524000"/>
            </a:xfrm>
          </p:grpSpPr>
          <p:pic>
            <p:nvPicPr>
              <p:cNvPr id="7" name="Picture 6">
                <a:extLst>
                  <a:ext uri="{FF2B5EF4-FFF2-40B4-BE49-F238E27FC236}">
                    <a16:creationId xmlns:a16="http://schemas.microsoft.com/office/drawing/2014/main" id="{4EA62EC4-C547-1448-FCA5-CD0B0FB45A06}"/>
                  </a:ext>
                </a:extLst>
              </p:cNvPr>
              <p:cNvPicPr>
                <a:picLocks noChangeAspect="1"/>
              </p:cNvPicPr>
              <p:nvPr/>
            </p:nvPicPr>
            <p:blipFill rotWithShape="1">
              <a:blip r:embed="rId3"/>
              <a:srcRect l="30934" t="55951" r="46991" b="7422"/>
              <a:stretch/>
            </p:blipFill>
            <p:spPr>
              <a:xfrm>
                <a:off x="3499644" y="2216150"/>
                <a:ext cx="2018506" cy="1524000"/>
              </a:xfrm>
              <a:prstGeom prst="rect">
                <a:avLst/>
              </a:prstGeom>
            </p:spPr>
          </p:pic>
          <p:pic>
            <p:nvPicPr>
              <p:cNvPr id="8" name="Picture 7">
                <a:extLst>
                  <a:ext uri="{FF2B5EF4-FFF2-40B4-BE49-F238E27FC236}">
                    <a16:creationId xmlns:a16="http://schemas.microsoft.com/office/drawing/2014/main" id="{B226C3DB-4245-D797-635F-DA6D1444E750}"/>
                  </a:ext>
                </a:extLst>
              </p:cNvPr>
              <p:cNvPicPr>
                <a:picLocks noChangeAspect="1"/>
              </p:cNvPicPr>
              <p:nvPr/>
            </p:nvPicPr>
            <p:blipFill rotWithShape="1">
              <a:blip r:embed="rId3"/>
              <a:srcRect l="4329" t="56428" r="89977" b="7422"/>
              <a:stretch/>
            </p:blipFill>
            <p:spPr>
              <a:xfrm>
                <a:off x="3028950" y="2235994"/>
                <a:ext cx="520700" cy="1504156"/>
              </a:xfrm>
              <a:prstGeom prst="rect">
                <a:avLst/>
              </a:prstGeom>
            </p:spPr>
          </p:pic>
        </p:grpSp>
        <p:pic>
          <p:nvPicPr>
            <p:cNvPr id="9" name="Picture 8">
              <a:extLst>
                <a:ext uri="{FF2B5EF4-FFF2-40B4-BE49-F238E27FC236}">
                  <a16:creationId xmlns:a16="http://schemas.microsoft.com/office/drawing/2014/main" id="{3A5A78EB-4197-4E69-25E3-F88CCE4647E2}"/>
                </a:ext>
              </a:extLst>
            </p:cNvPr>
            <p:cNvPicPr>
              <a:picLocks noChangeAspect="1"/>
            </p:cNvPicPr>
            <p:nvPr/>
          </p:nvPicPr>
          <p:blipFill rotWithShape="1">
            <a:blip r:embed="rId3"/>
            <a:srcRect l="371" t="16120" r="96418" b="28481"/>
            <a:stretch/>
          </p:blipFill>
          <p:spPr>
            <a:xfrm>
              <a:off x="1979613" y="1581150"/>
              <a:ext cx="293687" cy="2305050"/>
            </a:xfrm>
            <a:prstGeom prst="rect">
              <a:avLst/>
            </a:prstGeom>
          </p:spPr>
        </p:pic>
        <p:pic>
          <p:nvPicPr>
            <p:cNvPr id="11" name="Picture 10">
              <a:extLst>
                <a:ext uri="{FF2B5EF4-FFF2-40B4-BE49-F238E27FC236}">
                  <a16:creationId xmlns:a16="http://schemas.microsoft.com/office/drawing/2014/main" id="{FD791FC4-141B-0A04-9AC9-81574582655C}"/>
                </a:ext>
              </a:extLst>
            </p:cNvPr>
            <p:cNvPicPr>
              <a:picLocks noChangeAspect="1"/>
            </p:cNvPicPr>
            <p:nvPr/>
          </p:nvPicPr>
          <p:blipFill rotWithShape="1">
            <a:blip r:embed="rId3"/>
            <a:srcRect l="31627" t="92732" r="28037" b="1621"/>
            <a:stretch/>
          </p:blipFill>
          <p:spPr>
            <a:xfrm>
              <a:off x="2759577" y="3986064"/>
              <a:ext cx="3689350" cy="234950"/>
            </a:xfrm>
            <a:prstGeom prst="rect">
              <a:avLst/>
            </a:prstGeom>
          </p:spPr>
        </p:pic>
      </p:grpSp>
      <p:sp>
        <p:nvSpPr>
          <p:cNvPr id="13" name="Rectangle 274">
            <a:extLst>
              <a:ext uri="{FF2B5EF4-FFF2-40B4-BE49-F238E27FC236}">
                <a16:creationId xmlns:a16="http://schemas.microsoft.com/office/drawing/2014/main" id="{EDDAD5FD-4934-2323-A9F8-497F45C811D5}"/>
              </a:ext>
            </a:extLst>
          </p:cNvPr>
          <p:cNvSpPr/>
          <p:nvPr/>
        </p:nvSpPr>
        <p:spPr>
          <a:xfrm>
            <a:off x="0" y="5102332"/>
            <a:ext cx="9144000" cy="1009506"/>
          </a:xfrm>
          <a:prstGeom prst="rect">
            <a:avLst/>
          </a:prstGeom>
          <a:solidFill>
            <a:schemeClr val="accent3">
              <a:lumMod val="20000"/>
              <a:lumOff val="80000"/>
            </a:schemeClr>
          </a:solidFill>
          <a:ln w="28575">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B587C"/>
                </a:solidFill>
                <a:effectLst/>
                <a:uLnTx/>
                <a:uFillTx/>
                <a:latin typeface="Aptos Display"/>
                <a:ea typeface="+mn-ea"/>
                <a:cs typeface="+mn-cs"/>
              </a:rPr>
              <a:t>COTS DRAM chips can copy one row’s content </a:t>
            </a:r>
            <a:br>
              <a:rPr kumimoji="0" lang="en-US" sz="2800" b="1" i="0" u="none" strike="noStrike" kern="1200" cap="none" spc="0" normalizeH="0" baseline="0" noProof="0" dirty="0">
                <a:ln>
                  <a:noFill/>
                </a:ln>
                <a:solidFill>
                  <a:srgbClr val="1B587C"/>
                </a:solidFill>
                <a:effectLst/>
                <a:uLnTx/>
                <a:uFillTx/>
                <a:latin typeface="Aptos Display"/>
                <a:ea typeface="+mn-ea"/>
                <a:cs typeface="+mn-cs"/>
              </a:rPr>
            </a:br>
            <a:r>
              <a:rPr kumimoji="0" lang="en-US" sz="2800" b="1" i="0" u="none" strike="noStrike" kern="1200" cap="none" spc="0" normalizeH="0" baseline="0" noProof="0" dirty="0">
                <a:ln>
                  <a:noFill/>
                </a:ln>
                <a:solidFill>
                  <a:srgbClr val="1B587C"/>
                </a:solidFill>
                <a:effectLst/>
                <a:uLnTx/>
                <a:uFillTx/>
                <a:latin typeface="Aptos Display"/>
                <a:ea typeface="+mn-ea"/>
                <a:cs typeface="+mn-cs"/>
              </a:rPr>
              <a:t>to up to 31 rows with a very high success rate</a:t>
            </a:r>
          </a:p>
        </p:txBody>
      </p:sp>
      <p:sp>
        <p:nvSpPr>
          <p:cNvPr id="3" name="Rectangle 2">
            <a:extLst>
              <a:ext uri="{FF2B5EF4-FFF2-40B4-BE49-F238E27FC236}">
                <a16:creationId xmlns:a16="http://schemas.microsoft.com/office/drawing/2014/main" id="{869D3875-B3E7-AFBF-FBA1-DD12E5B40ED1}"/>
              </a:ext>
            </a:extLst>
          </p:cNvPr>
          <p:cNvSpPr/>
          <p:nvPr/>
        </p:nvSpPr>
        <p:spPr>
          <a:xfrm>
            <a:off x="3139907" y="1549033"/>
            <a:ext cx="3065130" cy="161198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mn-ea"/>
              <a:cs typeface="+mn-cs"/>
            </a:endParaRPr>
          </a:p>
        </p:txBody>
      </p:sp>
      <p:sp>
        <p:nvSpPr>
          <p:cNvPr id="4" name="Rectangle 3">
            <a:extLst>
              <a:ext uri="{FF2B5EF4-FFF2-40B4-BE49-F238E27FC236}">
                <a16:creationId xmlns:a16="http://schemas.microsoft.com/office/drawing/2014/main" id="{BFCF3997-D6D7-49C0-EBC8-D68DFCD8A148}"/>
              </a:ext>
            </a:extLst>
          </p:cNvPr>
          <p:cNvSpPr/>
          <p:nvPr/>
        </p:nvSpPr>
        <p:spPr>
          <a:xfrm>
            <a:off x="2732906" y="3260980"/>
            <a:ext cx="3689349" cy="99902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mn-ea"/>
              <a:cs typeface="+mn-cs"/>
            </a:endParaRPr>
          </a:p>
        </p:txBody>
      </p:sp>
      <p:grpSp>
        <p:nvGrpSpPr>
          <p:cNvPr id="5" name="Group 4">
            <a:extLst>
              <a:ext uri="{FF2B5EF4-FFF2-40B4-BE49-F238E27FC236}">
                <a16:creationId xmlns:a16="http://schemas.microsoft.com/office/drawing/2014/main" id="{DA19AA79-8784-9C53-58F4-5FD059FA5E97}"/>
              </a:ext>
            </a:extLst>
          </p:cNvPr>
          <p:cNvGrpSpPr/>
          <p:nvPr/>
        </p:nvGrpSpPr>
        <p:grpSpPr>
          <a:xfrm>
            <a:off x="1952941" y="1379220"/>
            <a:ext cx="4469314" cy="2639864"/>
            <a:chOff x="1979613" y="1581150"/>
            <a:chExt cx="4469314" cy="2639864"/>
          </a:xfrm>
        </p:grpSpPr>
        <p:grpSp>
          <p:nvGrpSpPr>
            <p:cNvPr id="6" name="Group 5">
              <a:extLst>
                <a:ext uri="{FF2B5EF4-FFF2-40B4-BE49-F238E27FC236}">
                  <a16:creationId xmlns:a16="http://schemas.microsoft.com/office/drawing/2014/main" id="{407F21C7-7FB6-3EA8-BF66-046281E6EDF2}"/>
                </a:ext>
              </a:extLst>
            </p:cNvPr>
            <p:cNvGrpSpPr/>
            <p:nvPr/>
          </p:nvGrpSpPr>
          <p:grpSpPr>
            <a:xfrm>
              <a:off x="2343150" y="1651000"/>
              <a:ext cx="3981450" cy="2305050"/>
              <a:chOff x="3028950" y="2216150"/>
              <a:chExt cx="2489200" cy="1524000"/>
            </a:xfrm>
          </p:grpSpPr>
          <p:pic>
            <p:nvPicPr>
              <p:cNvPr id="16" name="Picture 15">
                <a:extLst>
                  <a:ext uri="{FF2B5EF4-FFF2-40B4-BE49-F238E27FC236}">
                    <a16:creationId xmlns:a16="http://schemas.microsoft.com/office/drawing/2014/main" id="{227E8C87-38CE-729C-16A1-F36C638A522F}"/>
                  </a:ext>
                </a:extLst>
              </p:cNvPr>
              <p:cNvPicPr>
                <a:picLocks noChangeAspect="1"/>
              </p:cNvPicPr>
              <p:nvPr/>
            </p:nvPicPr>
            <p:blipFill rotWithShape="1">
              <a:blip r:embed="rId3"/>
              <a:srcRect l="30934" t="55951" r="46991" b="7422"/>
              <a:stretch/>
            </p:blipFill>
            <p:spPr>
              <a:xfrm>
                <a:off x="3499644" y="2216150"/>
                <a:ext cx="2018506" cy="1524000"/>
              </a:xfrm>
              <a:prstGeom prst="rect">
                <a:avLst/>
              </a:prstGeom>
            </p:spPr>
          </p:pic>
          <p:pic>
            <p:nvPicPr>
              <p:cNvPr id="17" name="Picture 16">
                <a:extLst>
                  <a:ext uri="{FF2B5EF4-FFF2-40B4-BE49-F238E27FC236}">
                    <a16:creationId xmlns:a16="http://schemas.microsoft.com/office/drawing/2014/main" id="{632E8330-CC82-B94E-ABC5-889BD158DD5E}"/>
                  </a:ext>
                </a:extLst>
              </p:cNvPr>
              <p:cNvPicPr>
                <a:picLocks noChangeAspect="1"/>
              </p:cNvPicPr>
              <p:nvPr/>
            </p:nvPicPr>
            <p:blipFill rotWithShape="1">
              <a:blip r:embed="rId3"/>
              <a:srcRect l="4329" t="56428" r="89977" b="7422"/>
              <a:stretch/>
            </p:blipFill>
            <p:spPr>
              <a:xfrm>
                <a:off x="3028950" y="2235994"/>
                <a:ext cx="520700" cy="1504156"/>
              </a:xfrm>
              <a:prstGeom prst="rect">
                <a:avLst/>
              </a:prstGeom>
            </p:spPr>
          </p:pic>
        </p:grpSp>
        <p:pic>
          <p:nvPicPr>
            <p:cNvPr id="14" name="Picture 13">
              <a:extLst>
                <a:ext uri="{FF2B5EF4-FFF2-40B4-BE49-F238E27FC236}">
                  <a16:creationId xmlns:a16="http://schemas.microsoft.com/office/drawing/2014/main" id="{1F0D947D-7B51-F040-049A-4F11C2CA343C}"/>
                </a:ext>
              </a:extLst>
            </p:cNvPr>
            <p:cNvPicPr>
              <a:picLocks noChangeAspect="1"/>
            </p:cNvPicPr>
            <p:nvPr/>
          </p:nvPicPr>
          <p:blipFill rotWithShape="1">
            <a:blip r:embed="rId3"/>
            <a:srcRect l="371" t="16120" r="96418" b="28481"/>
            <a:stretch/>
          </p:blipFill>
          <p:spPr>
            <a:xfrm>
              <a:off x="1979613" y="1581150"/>
              <a:ext cx="293687" cy="2305050"/>
            </a:xfrm>
            <a:prstGeom prst="rect">
              <a:avLst/>
            </a:prstGeom>
          </p:spPr>
        </p:pic>
        <p:pic>
          <p:nvPicPr>
            <p:cNvPr id="15" name="Picture 14">
              <a:extLst>
                <a:ext uri="{FF2B5EF4-FFF2-40B4-BE49-F238E27FC236}">
                  <a16:creationId xmlns:a16="http://schemas.microsoft.com/office/drawing/2014/main" id="{5F3BEEEC-C49F-7FDB-C1BF-BFF71E2397A8}"/>
                </a:ext>
              </a:extLst>
            </p:cNvPr>
            <p:cNvPicPr>
              <a:picLocks noChangeAspect="1"/>
            </p:cNvPicPr>
            <p:nvPr/>
          </p:nvPicPr>
          <p:blipFill rotWithShape="1">
            <a:blip r:embed="rId3"/>
            <a:srcRect l="31627" t="92732" r="28037" b="1621"/>
            <a:stretch/>
          </p:blipFill>
          <p:spPr>
            <a:xfrm>
              <a:off x="2759577" y="3986064"/>
              <a:ext cx="3689350" cy="234950"/>
            </a:xfrm>
            <a:prstGeom prst="rect">
              <a:avLst/>
            </a:prstGeom>
          </p:spPr>
        </p:pic>
      </p:grpSp>
      <p:sp>
        <p:nvSpPr>
          <p:cNvPr id="18" name="TextBox 17">
            <a:extLst>
              <a:ext uri="{FF2B5EF4-FFF2-40B4-BE49-F238E27FC236}">
                <a16:creationId xmlns:a16="http://schemas.microsoft.com/office/drawing/2014/main" id="{D97413CB-C83D-6E31-67AD-D55EC28ADD46}"/>
              </a:ext>
            </a:extLst>
          </p:cNvPr>
          <p:cNvSpPr txBox="1"/>
          <p:nvPr/>
        </p:nvSpPr>
        <p:spPr>
          <a:xfrm>
            <a:off x="3265434" y="4348547"/>
            <a:ext cx="2624291" cy="400110"/>
          </a:xfrm>
          <a:prstGeom prst="rect">
            <a:avLst/>
          </a:prstGeom>
          <a:solidFill>
            <a:schemeClr val="accent2"/>
          </a:solidFill>
          <a:ln>
            <a:solidFill>
              <a:schemeClr val="accent2"/>
            </a:solidFill>
          </a:ln>
        </p:spPr>
        <p:txBody>
          <a:bodyPr wrap="square" lIns="91440" tIns="45720" rIns="91440" bIns="45720" rtlCol="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Average: &gt;99.98%</a:t>
            </a:r>
          </a:p>
        </p:txBody>
      </p:sp>
      <p:cxnSp>
        <p:nvCxnSpPr>
          <p:cNvPr id="21" name="Elbow Connector 3">
            <a:extLst>
              <a:ext uri="{FF2B5EF4-FFF2-40B4-BE49-F238E27FC236}">
                <a16:creationId xmlns:a16="http://schemas.microsoft.com/office/drawing/2014/main" id="{A1C0389E-C423-946C-BB64-477E97E55198}"/>
              </a:ext>
            </a:extLst>
          </p:cNvPr>
          <p:cNvCxnSpPr>
            <a:cxnSpLocks/>
            <a:stCxn id="22" idx="3"/>
            <a:endCxn id="18" idx="3"/>
          </p:cNvCxnSpPr>
          <p:nvPr/>
        </p:nvCxnSpPr>
        <p:spPr>
          <a:xfrm flipH="1">
            <a:off x="5889725" y="1669868"/>
            <a:ext cx="408202" cy="2878734"/>
          </a:xfrm>
          <a:prstGeom prst="bentConnector3">
            <a:avLst>
              <a:gd name="adj1" fmla="val -56002"/>
            </a:avLst>
          </a:prstGeom>
          <a:ln w="76200">
            <a:solidFill>
              <a:schemeClr val="accent2"/>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73E89AB7-0012-20E4-821B-7F36E93C3C32}"/>
              </a:ext>
            </a:extLst>
          </p:cNvPr>
          <p:cNvSpPr/>
          <p:nvPr/>
        </p:nvSpPr>
        <p:spPr>
          <a:xfrm>
            <a:off x="3139906" y="1466341"/>
            <a:ext cx="3158021" cy="407054"/>
          </a:xfrm>
          <a:prstGeom prst="rect">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mn-ea"/>
              <a:cs typeface="+mn-cs"/>
            </a:endParaRPr>
          </a:p>
        </p:txBody>
      </p:sp>
    </p:spTree>
    <p:extLst>
      <p:ext uri="{BB962C8B-B14F-4D97-AF65-F5344CB8AC3E}">
        <p14:creationId xmlns:p14="http://schemas.microsoft.com/office/powerpoint/2010/main" val="291531226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E3184-1936-9A13-FD97-C8F7DAD1CA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1D64A3-D457-29B8-679D-1FFD6978764E}"/>
              </a:ext>
            </a:extLst>
          </p:cNvPr>
          <p:cNvSpPr>
            <a:spLocks noGrp="1"/>
          </p:cNvSpPr>
          <p:nvPr>
            <p:ph type="title"/>
          </p:nvPr>
        </p:nvSpPr>
        <p:spPr/>
        <p:txBody>
          <a:bodyPr/>
          <a:lstStyle/>
          <a:p>
            <a:r>
              <a:rPr lang="en-US" sz="3600" dirty="0">
                <a:solidFill>
                  <a:schemeClr val="accent5">
                    <a:lumMod val="75000"/>
                  </a:schemeClr>
                </a:solidFill>
              </a:rPr>
              <a:t>Performing AND, NAND, OR, and NOR</a:t>
            </a:r>
          </a:p>
        </p:txBody>
      </p:sp>
      <p:sp>
        <p:nvSpPr>
          <p:cNvPr id="23" name="Rectangle 274">
            <a:extLst>
              <a:ext uri="{FF2B5EF4-FFF2-40B4-BE49-F238E27FC236}">
                <a16:creationId xmlns:a16="http://schemas.microsoft.com/office/drawing/2014/main" id="{542DB09D-7490-FC2F-4A70-6FCDC134BD1E}"/>
              </a:ext>
            </a:extLst>
          </p:cNvPr>
          <p:cNvSpPr/>
          <p:nvPr/>
        </p:nvSpPr>
        <p:spPr>
          <a:xfrm>
            <a:off x="0" y="4946714"/>
            <a:ext cx="9144000" cy="1009506"/>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rPr>
              <a:t>COTS DRAM chips can perform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rPr>
              <a:t>{2, 4, 8, 16}-input AND, NAND, OR, and NOR operations</a:t>
            </a:r>
          </a:p>
        </p:txBody>
      </p:sp>
      <p:pic>
        <p:nvPicPr>
          <p:cNvPr id="8" name="Resim 7" descr="metin, diyagram, ekran görüntüsü, plan içeren bir resim&#10;&#10;Açıklama otomatik olarak oluşturuldu">
            <a:extLst>
              <a:ext uri="{FF2B5EF4-FFF2-40B4-BE49-F238E27FC236}">
                <a16:creationId xmlns:a16="http://schemas.microsoft.com/office/drawing/2014/main" id="{F77B2624-8DBE-6E49-C221-9CA7BE58A37A}"/>
              </a:ext>
            </a:extLst>
          </p:cNvPr>
          <p:cNvPicPr>
            <a:picLocks noChangeAspect="1"/>
          </p:cNvPicPr>
          <p:nvPr/>
        </p:nvPicPr>
        <p:blipFill>
          <a:blip r:embed="rId3"/>
          <a:stretch>
            <a:fillRect/>
          </a:stretch>
        </p:blipFill>
        <p:spPr>
          <a:xfrm>
            <a:off x="697062" y="1387060"/>
            <a:ext cx="7021998" cy="3184395"/>
          </a:xfrm>
          <a:prstGeom prst="rect">
            <a:avLst/>
          </a:prstGeom>
        </p:spPr>
      </p:pic>
      <p:sp>
        <p:nvSpPr>
          <p:cNvPr id="3" name="Slide Number Placeholder 3">
            <a:extLst>
              <a:ext uri="{FF2B5EF4-FFF2-40B4-BE49-F238E27FC236}">
                <a16:creationId xmlns:a16="http://schemas.microsoft.com/office/drawing/2014/main" id="{583B8BA5-9171-B923-C21E-6E6C07FD71B5}"/>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sp>
        <p:nvSpPr>
          <p:cNvPr id="4" name="Rectangle 274">
            <a:extLst>
              <a:ext uri="{FF2B5EF4-FFF2-40B4-BE49-F238E27FC236}">
                <a16:creationId xmlns:a16="http://schemas.microsoft.com/office/drawing/2014/main" id="{B0FB5BB3-3789-871D-A13D-FFE358C5E31F}"/>
              </a:ext>
            </a:extLst>
          </p:cNvPr>
          <p:cNvSpPr/>
          <p:nvPr/>
        </p:nvSpPr>
        <p:spPr>
          <a:xfrm>
            <a:off x="1580707" y="1505604"/>
            <a:ext cx="6035965" cy="904443"/>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sp>
        <p:nvSpPr>
          <p:cNvPr id="5" name="Rectangle 274">
            <a:extLst>
              <a:ext uri="{FF2B5EF4-FFF2-40B4-BE49-F238E27FC236}">
                <a16:creationId xmlns:a16="http://schemas.microsoft.com/office/drawing/2014/main" id="{313D2434-3F8A-8D12-9CE8-D3E2E9F6A95B}"/>
              </a:ext>
            </a:extLst>
          </p:cNvPr>
          <p:cNvSpPr/>
          <p:nvPr/>
        </p:nvSpPr>
        <p:spPr>
          <a:xfrm>
            <a:off x="1527328" y="2384651"/>
            <a:ext cx="4682086" cy="159192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sp>
        <p:nvSpPr>
          <p:cNvPr id="6" name="Rectangle 274">
            <a:extLst>
              <a:ext uri="{FF2B5EF4-FFF2-40B4-BE49-F238E27FC236}">
                <a16:creationId xmlns:a16="http://schemas.microsoft.com/office/drawing/2014/main" id="{EF4EAE7B-1A82-6E49-2DB4-3BCF4E094C1D}"/>
              </a:ext>
            </a:extLst>
          </p:cNvPr>
          <p:cNvSpPr/>
          <p:nvPr/>
        </p:nvSpPr>
        <p:spPr>
          <a:xfrm>
            <a:off x="2027057" y="4054550"/>
            <a:ext cx="5188905" cy="502729"/>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sp>
        <p:nvSpPr>
          <p:cNvPr id="7" name="Rectangle 274">
            <a:extLst>
              <a:ext uri="{FF2B5EF4-FFF2-40B4-BE49-F238E27FC236}">
                <a16:creationId xmlns:a16="http://schemas.microsoft.com/office/drawing/2014/main" id="{CA574568-BC93-6415-05DF-6C9ACD372981}"/>
              </a:ext>
            </a:extLst>
          </p:cNvPr>
          <p:cNvSpPr/>
          <p:nvPr/>
        </p:nvSpPr>
        <p:spPr>
          <a:xfrm>
            <a:off x="595207" y="1310934"/>
            <a:ext cx="829733" cy="2743615"/>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sp>
        <p:nvSpPr>
          <p:cNvPr id="9" name="Rectangle 274">
            <a:extLst>
              <a:ext uri="{FF2B5EF4-FFF2-40B4-BE49-F238E27FC236}">
                <a16:creationId xmlns:a16="http://schemas.microsoft.com/office/drawing/2014/main" id="{92FA18E5-8A0D-9CE0-3448-679C16F442DA}"/>
              </a:ext>
            </a:extLst>
          </p:cNvPr>
          <p:cNvSpPr/>
          <p:nvPr/>
        </p:nvSpPr>
        <p:spPr>
          <a:xfrm>
            <a:off x="2934586" y="2381018"/>
            <a:ext cx="4682086" cy="159192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pic>
        <p:nvPicPr>
          <p:cNvPr id="10" name="Resim 7" descr="metin, diyagram, ekran görüntüsü, plan içeren bir resim&#10;&#10;Açıklama otomatik olarak oluşturuldu">
            <a:extLst>
              <a:ext uri="{FF2B5EF4-FFF2-40B4-BE49-F238E27FC236}">
                <a16:creationId xmlns:a16="http://schemas.microsoft.com/office/drawing/2014/main" id="{0F896F35-566E-62D9-E564-65AD8514C507}"/>
              </a:ext>
            </a:extLst>
          </p:cNvPr>
          <p:cNvPicPr>
            <a:picLocks noChangeAspect="1"/>
          </p:cNvPicPr>
          <p:nvPr/>
        </p:nvPicPr>
        <p:blipFill>
          <a:blip r:embed="rId3"/>
          <a:stretch>
            <a:fillRect/>
          </a:stretch>
        </p:blipFill>
        <p:spPr>
          <a:xfrm>
            <a:off x="697062" y="1387731"/>
            <a:ext cx="7021998" cy="3184395"/>
          </a:xfrm>
          <a:prstGeom prst="rect">
            <a:avLst/>
          </a:prstGeom>
        </p:spPr>
      </p:pic>
    </p:spTree>
    <p:extLst>
      <p:ext uri="{BB962C8B-B14F-4D97-AF65-F5344CB8AC3E}">
        <p14:creationId xmlns:p14="http://schemas.microsoft.com/office/powerpoint/2010/main" val="4262598208"/>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FED68B-5021-C813-F788-75D6083BCA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0BF763-20C1-96ED-A3D3-4800B9DDEAEC}"/>
              </a:ext>
            </a:extLst>
          </p:cNvPr>
          <p:cNvSpPr>
            <a:spLocks noGrp="1"/>
          </p:cNvSpPr>
          <p:nvPr>
            <p:ph type="title"/>
          </p:nvPr>
        </p:nvSpPr>
        <p:spPr/>
        <p:txBody>
          <a:bodyPr/>
          <a:lstStyle/>
          <a:p>
            <a:r>
              <a:rPr lang="en-US" sz="3600" dirty="0">
                <a:solidFill>
                  <a:schemeClr val="accent5">
                    <a:lumMod val="75000"/>
                  </a:schemeClr>
                </a:solidFill>
              </a:rPr>
              <a:t>Performing AND, NAND, OR, and NOR</a:t>
            </a:r>
          </a:p>
        </p:txBody>
      </p:sp>
      <p:sp>
        <p:nvSpPr>
          <p:cNvPr id="23" name="Rectangle 274">
            <a:extLst>
              <a:ext uri="{FF2B5EF4-FFF2-40B4-BE49-F238E27FC236}">
                <a16:creationId xmlns:a16="http://schemas.microsoft.com/office/drawing/2014/main" id="{F54D5040-2664-F539-B3E5-9FACA911C9C4}"/>
              </a:ext>
            </a:extLst>
          </p:cNvPr>
          <p:cNvSpPr/>
          <p:nvPr/>
        </p:nvSpPr>
        <p:spPr>
          <a:xfrm>
            <a:off x="-12427" y="4759526"/>
            <a:ext cx="9144000" cy="1421485"/>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rPr>
              <a:t>COTS DRAM chips can perform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rPr>
              <a:t>16-input AND, NAND, OR, and NOR operations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rPr>
              <a:t>with very high success rate (&gt;94%)</a:t>
            </a:r>
          </a:p>
        </p:txBody>
      </p:sp>
      <p:pic>
        <p:nvPicPr>
          <p:cNvPr id="8" name="Resim 7" descr="metin, diyagram, ekran görüntüsü, plan içeren bir resim&#10;&#10;Açıklama otomatik olarak oluşturuldu">
            <a:extLst>
              <a:ext uri="{FF2B5EF4-FFF2-40B4-BE49-F238E27FC236}">
                <a16:creationId xmlns:a16="http://schemas.microsoft.com/office/drawing/2014/main" id="{2F82A645-E02E-2A86-369C-17B5B2CB1AFD}"/>
              </a:ext>
            </a:extLst>
          </p:cNvPr>
          <p:cNvPicPr>
            <a:picLocks noChangeAspect="1"/>
          </p:cNvPicPr>
          <p:nvPr/>
        </p:nvPicPr>
        <p:blipFill>
          <a:blip r:embed="rId3"/>
          <a:stretch>
            <a:fillRect/>
          </a:stretch>
        </p:blipFill>
        <p:spPr>
          <a:xfrm>
            <a:off x="697062" y="1387060"/>
            <a:ext cx="7021998" cy="3184395"/>
          </a:xfrm>
          <a:prstGeom prst="rect">
            <a:avLst/>
          </a:prstGeom>
        </p:spPr>
      </p:pic>
      <p:sp>
        <p:nvSpPr>
          <p:cNvPr id="3" name="Slide Number Placeholder 3">
            <a:extLst>
              <a:ext uri="{FF2B5EF4-FFF2-40B4-BE49-F238E27FC236}">
                <a16:creationId xmlns:a16="http://schemas.microsoft.com/office/drawing/2014/main" id="{7486B785-3808-4676-E9F6-DE7DE37A80F0}"/>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134</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sp>
        <p:nvSpPr>
          <p:cNvPr id="4" name="Rectangle 274">
            <a:extLst>
              <a:ext uri="{FF2B5EF4-FFF2-40B4-BE49-F238E27FC236}">
                <a16:creationId xmlns:a16="http://schemas.microsoft.com/office/drawing/2014/main" id="{F522B772-F1A1-6D1A-4FC1-FD28A6B4CBA1}"/>
              </a:ext>
            </a:extLst>
          </p:cNvPr>
          <p:cNvSpPr/>
          <p:nvPr/>
        </p:nvSpPr>
        <p:spPr>
          <a:xfrm>
            <a:off x="1580707" y="1505604"/>
            <a:ext cx="6035965" cy="904443"/>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sp>
        <p:nvSpPr>
          <p:cNvPr id="5" name="Rectangle 274">
            <a:extLst>
              <a:ext uri="{FF2B5EF4-FFF2-40B4-BE49-F238E27FC236}">
                <a16:creationId xmlns:a16="http://schemas.microsoft.com/office/drawing/2014/main" id="{8F639D34-375B-1C4A-6761-D6F436812B75}"/>
              </a:ext>
            </a:extLst>
          </p:cNvPr>
          <p:cNvSpPr/>
          <p:nvPr/>
        </p:nvSpPr>
        <p:spPr>
          <a:xfrm>
            <a:off x="1527328" y="2384651"/>
            <a:ext cx="4682086" cy="159192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sp>
        <p:nvSpPr>
          <p:cNvPr id="6" name="Rectangle 274">
            <a:extLst>
              <a:ext uri="{FF2B5EF4-FFF2-40B4-BE49-F238E27FC236}">
                <a16:creationId xmlns:a16="http://schemas.microsoft.com/office/drawing/2014/main" id="{A544E052-AE03-AEA9-59D7-69524C7EE768}"/>
              </a:ext>
            </a:extLst>
          </p:cNvPr>
          <p:cNvSpPr/>
          <p:nvPr/>
        </p:nvSpPr>
        <p:spPr>
          <a:xfrm>
            <a:off x="2027057" y="4054550"/>
            <a:ext cx="5188905" cy="502729"/>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sp>
        <p:nvSpPr>
          <p:cNvPr id="7" name="Rectangle 274">
            <a:extLst>
              <a:ext uri="{FF2B5EF4-FFF2-40B4-BE49-F238E27FC236}">
                <a16:creationId xmlns:a16="http://schemas.microsoft.com/office/drawing/2014/main" id="{2FDC4C0A-9CD7-ECD4-AF83-C939FBF4E28E}"/>
              </a:ext>
            </a:extLst>
          </p:cNvPr>
          <p:cNvSpPr/>
          <p:nvPr/>
        </p:nvSpPr>
        <p:spPr>
          <a:xfrm>
            <a:off x="595207" y="1310934"/>
            <a:ext cx="829733" cy="2743615"/>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sp>
        <p:nvSpPr>
          <p:cNvPr id="9" name="Rectangle 274">
            <a:extLst>
              <a:ext uri="{FF2B5EF4-FFF2-40B4-BE49-F238E27FC236}">
                <a16:creationId xmlns:a16="http://schemas.microsoft.com/office/drawing/2014/main" id="{20AD83FB-91BB-2000-3376-E3966E7B321D}"/>
              </a:ext>
            </a:extLst>
          </p:cNvPr>
          <p:cNvSpPr/>
          <p:nvPr/>
        </p:nvSpPr>
        <p:spPr>
          <a:xfrm>
            <a:off x="2934586" y="2381018"/>
            <a:ext cx="4682086" cy="159192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pic>
        <p:nvPicPr>
          <p:cNvPr id="10" name="Resim 7" descr="metin, diyagram, ekran görüntüsü, plan içeren bir resim&#10;&#10;Açıklama otomatik olarak oluşturuldu">
            <a:extLst>
              <a:ext uri="{FF2B5EF4-FFF2-40B4-BE49-F238E27FC236}">
                <a16:creationId xmlns:a16="http://schemas.microsoft.com/office/drawing/2014/main" id="{56AE1590-BBDA-2ADA-A929-53E2CC21FD92}"/>
              </a:ext>
            </a:extLst>
          </p:cNvPr>
          <p:cNvPicPr>
            <a:picLocks noChangeAspect="1"/>
          </p:cNvPicPr>
          <p:nvPr/>
        </p:nvPicPr>
        <p:blipFill>
          <a:blip r:embed="rId3"/>
          <a:stretch>
            <a:fillRect/>
          </a:stretch>
        </p:blipFill>
        <p:spPr>
          <a:xfrm>
            <a:off x="697062" y="1387731"/>
            <a:ext cx="7021998" cy="3184395"/>
          </a:xfrm>
          <a:prstGeom prst="rect">
            <a:avLst/>
          </a:prstGeom>
        </p:spPr>
      </p:pic>
      <p:sp>
        <p:nvSpPr>
          <p:cNvPr id="11" name="Rectangle 274">
            <a:extLst>
              <a:ext uri="{FF2B5EF4-FFF2-40B4-BE49-F238E27FC236}">
                <a16:creationId xmlns:a16="http://schemas.microsoft.com/office/drawing/2014/main" id="{D5005105-CEE3-CAA3-C70B-BE1CF6B266BB}"/>
              </a:ext>
            </a:extLst>
          </p:cNvPr>
          <p:cNvSpPr/>
          <p:nvPr/>
        </p:nvSpPr>
        <p:spPr>
          <a:xfrm>
            <a:off x="1580707" y="1524617"/>
            <a:ext cx="4571376" cy="2396330"/>
          </a:xfrm>
          <a:prstGeom prst="rect">
            <a:avLst/>
          </a:prstGeom>
          <a:solidFill>
            <a:schemeClr val="bg1">
              <a:alpha val="93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endParaRPr>
          </a:p>
        </p:txBody>
      </p:sp>
    </p:spTree>
    <p:extLst>
      <p:ext uri="{BB962C8B-B14F-4D97-AF65-F5344CB8AC3E}">
        <p14:creationId xmlns:p14="http://schemas.microsoft.com/office/powerpoint/2010/main" val="1622597167"/>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54BFD-A683-B6F9-2B5A-66706CC3D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29959F-C448-E490-4EC7-B4404C02F313}"/>
              </a:ext>
            </a:extLst>
          </p:cNvPr>
          <p:cNvSpPr>
            <a:spLocks noGrp="1"/>
          </p:cNvSpPr>
          <p:nvPr>
            <p:ph type="title"/>
          </p:nvPr>
        </p:nvSpPr>
        <p:spPr>
          <a:xfrm>
            <a:off x="180528" y="152400"/>
            <a:ext cx="9144000" cy="1066800"/>
          </a:xfrm>
        </p:spPr>
        <p:txBody>
          <a:bodyPr/>
          <a:lstStyle/>
          <a:p>
            <a:r>
              <a:rPr lang="en-US" dirty="0"/>
              <a:t>More on Functionally-Complete DRAM</a:t>
            </a:r>
          </a:p>
        </p:txBody>
      </p:sp>
      <p:sp>
        <p:nvSpPr>
          <p:cNvPr id="3" name="Content Placeholder 2">
            <a:extLst>
              <a:ext uri="{FF2B5EF4-FFF2-40B4-BE49-F238E27FC236}">
                <a16:creationId xmlns:a16="http://schemas.microsoft.com/office/drawing/2014/main" id="{949613E9-F6EB-B1B4-9934-16C65C55C1BE}"/>
              </a:ext>
            </a:extLst>
          </p:cNvPr>
          <p:cNvSpPr>
            <a:spLocks noGrp="1"/>
          </p:cNvSpPr>
          <p:nvPr>
            <p:ph idx="1"/>
          </p:nvPr>
        </p:nvSpPr>
        <p:spPr>
          <a:xfrm>
            <a:off x="228600" y="1043589"/>
            <a:ext cx="8915400" cy="5193723"/>
          </a:xfrm>
        </p:spPr>
        <p:txBody>
          <a:bodyPr/>
          <a:lstStyle/>
          <a:p>
            <a:r>
              <a:rPr lang="en-US" sz="1800" b="0" i="0" dirty="0">
                <a:solidFill>
                  <a:srgbClr val="000000"/>
                </a:solidFill>
                <a:effectLst/>
              </a:rPr>
              <a:t>Ismail Emir Yuksel, Yahya Can </a:t>
            </a:r>
            <a:r>
              <a:rPr lang="en-US" sz="1800" b="0" i="0" dirty="0" err="1">
                <a:solidFill>
                  <a:srgbClr val="000000"/>
                </a:solidFill>
                <a:effectLst/>
              </a:rPr>
              <a:t>Tugrul</a:t>
            </a:r>
            <a:r>
              <a:rPr lang="en-US" sz="1800" b="0" i="0" dirty="0">
                <a:solidFill>
                  <a:srgbClr val="000000"/>
                </a:solidFill>
                <a:effectLst/>
              </a:rPr>
              <a:t>, </a:t>
            </a:r>
            <a:r>
              <a:rPr lang="en-US" sz="1800" b="0" i="0" dirty="0" err="1">
                <a:solidFill>
                  <a:srgbClr val="000000"/>
                </a:solidFill>
                <a:effectLst/>
              </a:rPr>
              <a:t>Ataberk</a:t>
            </a:r>
            <a:r>
              <a:rPr lang="en-US" sz="1800" b="0" i="0" dirty="0">
                <a:solidFill>
                  <a:srgbClr val="000000"/>
                </a:solidFill>
                <a:effectLst/>
              </a:rPr>
              <a:t> </a:t>
            </a:r>
            <a:r>
              <a:rPr lang="en-US" sz="1800" b="0" i="0" dirty="0" err="1">
                <a:solidFill>
                  <a:srgbClr val="000000"/>
                </a:solidFill>
                <a:effectLst/>
              </a:rPr>
              <a:t>Olgun</a:t>
            </a:r>
            <a:r>
              <a:rPr lang="en-US" sz="1800" b="0" i="0" dirty="0">
                <a:solidFill>
                  <a:srgbClr val="000000"/>
                </a:solidFill>
                <a:effectLst/>
              </a:rPr>
              <a:t>, F. Nisa </a:t>
            </a:r>
            <a:r>
              <a:rPr lang="en-US" sz="1800" b="0" i="0" dirty="0" err="1">
                <a:solidFill>
                  <a:srgbClr val="000000"/>
                </a:solidFill>
                <a:effectLst/>
              </a:rPr>
              <a:t>Bostanci</a:t>
            </a:r>
            <a:r>
              <a:rPr lang="en-US" sz="1800" b="0" i="0" dirty="0">
                <a:solidFill>
                  <a:srgbClr val="000000"/>
                </a:solidFill>
                <a:effectLst/>
              </a:rPr>
              <a:t>, A. </a:t>
            </a:r>
            <a:r>
              <a:rPr lang="en-US" sz="1800" b="0" i="0" dirty="0" err="1">
                <a:solidFill>
                  <a:srgbClr val="000000"/>
                </a:solidFill>
                <a:effectLst/>
              </a:rPr>
              <a:t>Giray</a:t>
            </a:r>
            <a:r>
              <a:rPr lang="en-US" sz="1800" b="0" i="0" dirty="0">
                <a:solidFill>
                  <a:srgbClr val="000000"/>
                </a:solidFill>
                <a:effectLst/>
              </a:rPr>
              <a:t> Yaglikci, Geraldo F. Oliveira, </a:t>
            </a:r>
            <a:r>
              <a:rPr lang="en-US" sz="1800" b="0" i="0" dirty="0" err="1">
                <a:solidFill>
                  <a:srgbClr val="000000"/>
                </a:solidFill>
                <a:effectLst/>
              </a:rPr>
              <a:t>Haocong</a:t>
            </a:r>
            <a:r>
              <a:rPr lang="en-US" sz="1800" b="0" i="0" dirty="0">
                <a:solidFill>
                  <a:srgbClr val="000000"/>
                </a:solidFill>
                <a:effectLst/>
              </a:rPr>
              <a:t> Luo, Juan Gomez-Luna, Mohammad </a:t>
            </a:r>
            <a:r>
              <a:rPr lang="en-US" sz="1800" b="0" i="0" dirty="0" err="1">
                <a:solidFill>
                  <a:srgbClr val="000000"/>
                </a:solidFill>
                <a:effectLst/>
              </a:rPr>
              <a:t>Sadrosadati</a:t>
            </a:r>
            <a:r>
              <a:rPr lang="en-US" sz="1800" b="0" i="0" dirty="0">
                <a:solidFill>
                  <a:srgbClr val="000000"/>
                </a:solidFill>
                <a:effectLst/>
              </a:rPr>
              <a:t>, and Onur Mutlu,</a:t>
            </a:r>
            <a:br>
              <a:rPr lang="en-US" sz="1800" b="0" i="0" dirty="0">
                <a:solidFill>
                  <a:srgbClr val="000000"/>
                </a:solidFill>
                <a:effectLst/>
              </a:rPr>
            </a:br>
            <a:r>
              <a:rPr lang="en-US" sz="1800" b="1" i="0" dirty="0">
                <a:solidFill>
                  <a:srgbClr val="0000FF"/>
                </a:solidFill>
                <a:effectLst/>
                <a:hlinkClick r:id="rId2">
                  <a:extLst>
                    <a:ext uri="{A12FA001-AC4F-418D-AE19-62706E023703}">
                      <ahyp:hlinkClr xmlns:ahyp="http://schemas.microsoft.com/office/drawing/2018/hyperlinkcolor" val="tx"/>
                    </a:ext>
                  </a:extLst>
                </a:hlinkClick>
              </a:rPr>
              <a:t>"Functionally-Complete Boolean Logic in Real DRAM Chips: Experimental Characterization and Analysis"</a:t>
            </a:r>
            <a:br>
              <a:rPr lang="en-US" sz="1800" b="0" i="0" dirty="0">
                <a:solidFill>
                  <a:srgbClr val="000000"/>
                </a:solidFill>
                <a:effectLst/>
              </a:rPr>
            </a:br>
            <a:r>
              <a:rPr lang="en-US" sz="1800" b="0" i="1" dirty="0">
                <a:solidFill>
                  <a:srgbClr val="000000"/>
                </a:solidFill>
                <a:effectLst/>
              </a:rPr>
              <a:t>Proceedings of the </a:t>
            </a:r>
            <a:r>
              <a:rPr lang="en-US" sz="1800" b="0" i="1" dirty="0">
                <a:solidFill>
                  <a:srgbClr val="000000"/>
                </a:solidFill>
                <a:effectLst/>
                <a:hlinkClick r:id="rId3"/>
              </a:rPr>
              <a:t>30th International Symposium on High-Performance Computer Architecture</a:t>
            </a:r>
            <a:r>
              <a:rPr lang="en-US" sz="1800" b="0" i="1" dirty="0">
                <a:solidFill>
                  <a:srgbClr val="000000"/>
                </a:solidFill>
                <a:effectLst/>
              </a:rPr>
              <a:t> (</a:t>
            </a:r>
            <a:r>
              <a:rPr lang="en-US" sz="1800" b="1" i="1" dirty="0">
                <a:solidFill>
                  <a:srgbClr val="000000"/>
                </a:solidFill>
                <a:effectLst/>
              </a:rPr>
              <a:t>HPCA</a:t>
            </a:r>
            <a:r>
              <a:rPr lang="en-US" sz="1800" b="0" i="1" dirty="0">
                <a:solidFill>
                  <a:srgbClr val="000000"/>
                </a:solidFill>
                <a:effectLst/>
              </a:rPr>
              <a:t>)</a:t>
            </a:r>
            <a:r>
              <a:rPr lang="en-US" sz="1800" b="0" i="0" dirty="0">
                <a:solidFill>
                  <a:srgbClr val="000000"/>
                </a:solidFill>
                <a:effectLst/>
              </a:rPr>
              <a:t>, April 2024.</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4"/>
              </a:rPr>
              <a:t>Slides (pptx)</a:t>
            </a:r>
            <a:r>
              <a:rPr lang="en-US" sz="1800" b="0" i="0" dirty="0">
                <a:solidFill>
                  <a:srgbClr val="000000"/>
                </a:solidFill>
                <a:effectLst/>
              </a:rPr>
              <a:t> </a:t>
            </a:r>
            <a:r>
              <a:rPr lang="en-US" sz="1800" b="0" i="0" dirty="0">
                <a:solidFill>
                  <a:srgbClr val="000000"/>
                </a:solidFill>
                <a:effectLst/>
                <a:hlinkClick r:id="rId5"/>
              </a:rPr>
              <a:t>(pdf)</a:t>
            </a:r>
            <a:r>
              <a:rPr lang="en-US" sz="1800" b="0" i="0" dirty="0">
                <a:solidFill>
                  <a:srgbClr val="000000"/>
                </a:solidFill>
                <a:effectLst/>
              </a:rPr>
              <a:t>]</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6"/>
              </a:rPr>
              <a:t>arXiv version</a:t>
            </a:r>
            <a:r>
              <a:rPr lang="en-US" sz="1800" b="0" i="0" dirty="0">
                <a:solidFill>
                  <a:srgbClr val="000000"/>
                </a:solidFill>
                <a:effectLst/>
              </a:rPr>
              <a:t>]</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7"/>
              </a:rPr>
              <a:t>FCDRAM Source Code</a:t>
            </a:r>
            <a:r>
              <a:rPr lang="en-US" sz="1800" b="0" i="0" dirty="0">
                <a:solidFill>
                  <a:srgbClr val="000000"/>
                </a:solidFill>
                <a:effectLst/>
              </a:rPr>
              <a:t>]</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1504244B-5F6D-71E7-9B93-CCDB87668E2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1CA1BE2-383A-93C1-56E9-0EEFCC12E843}"/>
              </a:ext>
            </a:extLst>
          </p:cNvPr>
          <p:cNvPicPr>
            <a:picLocks noChangeAspect="1"/>
          </p:cNvPicPr>
          <p:nvPr/>
        </p:nvPicPr>
        <p:blipFill>
          <a:blip r:embed="rId8"/>
          <a:stretch>
            <a:fillRect/>
          </a:stretch>
        </p:blipFill>
        <p:spPr>
          <a:xfrm>
            <a:off x="113281" y="4437112"/>
            <a:ext cx="8917438" cy="1914421"/>
          </a:xfrm>
          <a:prstGeom prst="rect">
            <a:avLst/>
          </a:prstGeom>
        </p:spPr>
      </p:pic>
      <p:sp>
        <p:nvSpPr>
          <p:cNvPr id="5" name="TextBox 4">
            <a:extLst>
              <a:ext uri="{FF2B5EF4-FFF2-40B4-BE49-F238E27FC236}">
                <a16:creationId xmlns:a16="http://schemas.microsoft.com/office/drawing/2014/main" id="{EB46126C-D46F-D620-D173-04AA141401BC}"/>
              </a:ext>
            </a:extLst>
          </p:cNvPr>
          <p:cNvSpPr txBox="1"/>
          <p:nvPr/>
        </p:nvSpPr>
        <p:spPr>
          <a:xfrm>
            <a:off x="2555776" y="6472238"/>
            <a:ext cx="4289957" cy="369332"/>
          </a:xfrm>
          <a:prstGeom prst="rect">
            <a:avLst/>
          </a:prstGeom>
          <a:noFill/>
        </p:spPr>
        <p:txBody>
          <a:bodyPr wrap="none" rtlCol="0">
            <a:spAutoFit/>
          </a:bodyPr>
          <a:lstStyle/>
          <a:p>
            <a:r>
              <a:rPr lang="en-US" b="1" dirty="0">
                <a:solidFill>
                  <a:srgbClr val="0000FF"/>
                </a:solidFill>
                <a:hlinkClick r:id="rId2">
                  <a:extLst>
                    <a:ext uri="{A12FA001-AC4F-418D-AE19-62706E023703}">
                      <ahyp:hlinkClr xmlns:ahyp="http://schemas.microsoft.com/office/drawing/2018/hyperlinkcolor" val="tx"/>
                    </a:ext>
                  </a:extLst>
                </a:hlinkClick>
              </a:rPr>
              <a:t>https://arxiv.org/pdf/2402.18736</a:t>
            </a:r>
            <a:r>
              <a:rPr lang="en-US" b="1" dirty="0">
                <a:solidFill>
                  <a:srgbClr val="0000FF"/>
                </a:solidFill>
              </a:rPr>
              <a:t> </a:t>
            </a:r>
          </a:p>
        </p:txBody>
      </p:sp>
    </p:spTree>
    <p:extLst>
      <p:ext uri="{BB962C8B-B14F-4D97-AF65-F5344CB8AC3E}">
        <p14:creationId xmlns:p14="http://schemas.microsoft.com/office/powerpoint/2010/main" val="15120663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46230-5A34-2732-02A9-E0FF3CFF3D6B}"/>
              </a:ext>
            </a:extLst>
          </p:cNvPr>
          <p:cNvSpPr>
            <a:spLocks noGrp="1"/>
          </p:cNvSpPr>
          <p:nvPr>
            <p:ph type="title"/>
          </p:nvPr>
        </p:nvSpPr>
        <p:spPr/>
        <p:txBody>
          <a:bodyPr/>
          <a:lstStyle/>
          <a:p>
            <a:r>
              <a:rPr lang="en-US" dirty="0"/>
              <a:t>More on Multi-Row Copy </a:t>
            </a:r>
          </a:p>
        </p:txBody>
      </p:sp>
      <p:sp>
        <p:nvSpPr>
          <p:cNvPr id="3" name="Content Placeholder 2">
            <a:extLst>
              <a:ext uri="{FF2B5EF4-FFF2-40B4-BE49-F238E27FC236}">
                <a16:creationId xmlns:a16="http://schemas.microsoft.com/office/drawing/2014/main" id="{451245E2-57EC-1B60-70EA-B7E02CEE9A0C}"/>
              </a:ext>
            </a:extLst>
          </p:cNvPr>
          <p:cNvSpPr>
            <a:spLocks noGrp="1"/>
          </p:cNvSpPr>
          <p:nvPr>
            <p:ph idx="1"/>
          </p:nvPr>
        </p:nvSpPr>
        <p:spPr>
          <a:xfrm>
            <a:off x="228600" y="980728"/>
            <a:ext cx="8610600" cy="5267672"/>
          </a:xfrm>
        </p:spPr>
        <p:txBody>
          <a:bodyPr/>
          <a:lstStyle/>
          <a:p>
            <a:r>
              <a:rPr lang="en-US" sz="1600" b="0" i="0" dirty="0">
                <a:solidFill>
                  <a:srgbClr val="000000"/>
                </a:solidFill>
                <a:effectLst/>
              </a:rPr>
              <a:t>Ismail Emir Yuksel, Yahya Can </a:t>
            </a:r>
            <a:r>
              <a:rPr lang="en-US" sz="1600" b="0" i="0" dirty="0" err="1">
                <a:solidFill>
                  <a:srgbClr val="000000"/>
                </a:solidFill>
                <a:effectLst/>
              </a:rPr>
              <a:t>Tugrul</a:t>
            </a:r>
            <a:r>
              <a:rPr lang="en-US" sz="1600" b="0" i="0" dirty="0">
                <a:solidFill>
                  <a:srgbClr val="000000"/>
                </a:solidFill>
                <a:effectLst/>
              </a:rPr>
              <a:t>, F. Nisa </a:t>
            </a:r>
            <a:r>
              <a:rPr lang="en-US" sz="1600" b="0" i="0" dirty="0" err="1">
                <a:solidFill>
                  <a:srgbClr val="000000"/>
                </a:solidFill>
                <a:effectLst/>
              </a:rPr>
              <a:t>Bostanci</a:t>
            </a:r>
            <a:r>
              <a:rPr lang="en-US" sz="1600" b="0" i="0" dirty="0">
                <a:solidFill>
                  <a:srgbClr val="000000"/>
                </a:solidFill>
                <a:effectLst/>
              </a:rPr>
              <a:t>, Geraldo F. Oliveira, A. Giray Yaglikci, </a:t>
            </a:r>
            <a:r>
              <a:rPr lang="en-US" sz="1600" b="0" i="0" dirty="0" err="1">
                <a:solidFill>
                  <a:srgbClr val="000000"/>
                </a:solidFill>
                <a:effectLst/>
              </a:rPr>
              <a:t>Ataberk</a:t>
            </a:r>
            <a:r>
              <a:rPr lang="en-US" sz="1600" b="0" i="0" dirty="0">
                <a:solidFill>
                  <a:srgbClr val="000000"/>
                </a:solidFill>
                <a:effectLst/>
              </a:rPr>
              <a:t> </a:t>
            </a:r>
            <a:r>
              <a:rPr lang="en-US" sz="1600" b="0" i="0" dirty="0" err="1">
                <a:solidFill>
                  <a:srgbClr val="000000"/>
                </a:solidFill>
                <a:effectLst/>
              </a:rPr>
              <a:t>Olgun</a:t>
            </a:r>
            <a:r>
              <a:rPr lang="en-US" sz="1600" b="0" i="0" dirty="0">
                <a:solidFill>
                  <a:srgbClr val="000000"/>
                </a:solidFill>
                <a:effectLst/>
              </a:rPr>
              <a:t>, Melina </a:t>
            </a:r>
            <a:r>
              <a:rPr lang="en-US" sz="1600" b="0" i="0" dirty="0" err="1">
                <a:solidFill>
                  <a:srgbClr val="000000"/>
                </a:solidFill>
                <a:effectLst/>
              </a:rPr>
              <a:t>Soysal</a:t>
            </a:r>
            <a:r>
              <a:rPr lang="en-US" sz="1600" b="0" i="0" dirty="0">
                <a:solidFill>
                  <a:srgbClr val="000000"/>
                </a:solidFill>
                <a:effectLst/>
              </a:rPr>
              <a:t>, </a:t>
            </a:r>
            <a:r>
              <a:rPr lang="en-US" sz="1600" b="0" i="0" dirty="0" err="1">
                <a:solidFill>
                  <a:srgbClr val="000000"/>
                </a:solidFill>
                <a:effectLst/>
              </a:rPr>
              <a:t>Haocong</a:t>
            </a:r>
            <a:r>
              <a:rPr lang="en-US" sz="1600" b="0" i="0" dirty="0">
                <a:solidFill>
                  <a:srgbClr val="000000"/>
                </a:solidFill>
                <a:effectLst/>
              </a:rPr>
              <a:t> Luo, Juan Gomez-Luna, Mohammad </a:t>
            </a:r>
            <a:r>
              <a:rPr lang="en-US" sz="1600" b="0" i="0" dirty="0" err="1">
                <a:solidFill>
                  <a:srgbClr val="000000"/>
                </a:solidFill>
                <a:effectLst/>
              </a:rPr>
              <a:t>Sadrosadati</a:t>
            </a:r>
            <a:r>
              <a:rPr lang="en-US" sz="1600" b="0" i="0" dirty="0">
                <a:solidFill>
                  <a:srgbClr val="000000"/>
                </a:solidFill>
                <a:effectLst/>
              </a:rPr>
              <a:t>, and Onur Mutlu,</a:t>
            </a:r>
            <a:br>
              <a:rPr lang="en-US" sz="1600" b="0" i="0" dirty="0">
                <a:solidFill>
                  <a:srgbClr val="000000"/>
                </a:solidFill>
                <a:effectLst/>
              </a:rPr>
            </a:br>
            <a:r>
              <a:rPr lang="en-US" sz="1600" b="1" i="0" dirty="0">
                <a:solidFill>
                  <a:srgbClr val="0000FF"/>
                </a:solidFill>
                <a:effectLst/>
                <a:hlinkClick r:id="rId2">
                  <a:extLst>
                    <a:ext uri="{A12FA001-AC4F-418D-AE19-62706E023703}">
                      <ahyp:hlinkClr xmlns:ahyp="http://schemas.microsoft.com/office/drawing/2018/hyperlinkcolor" val="tx"/>
                    </a:ext>
                  </a:extLst>
                </a:hlinkClick>
              </a:rPr>
              <a:t>"Simultaneous Many-Row Activation in Off-the-Shelf DRAM Chips: Experimental Characterization and Analysis"</a:t>
            </a:r>
            <a:br>
              <a:rPr lang="en-US" sz="1600" b="0" i="0" dirty="0">
                <a:solidFill>
                  <a:srgbClr val="000000"/>
                </a:solidFill>
                <a:effectLst/>
              </a:rPr>
            </a:br>
            <a:r>
              <a:rPr lang="en-US" sz="1600" b="0" i="1" dirty="0">
                <a:solidFill>
                  <a:srgbClr val="000000"/>
                </a:solidFill>
                <a:effectLst/>
              </a:rPr>
              <a:t>Proceedings of the </a:t>
            </a:r>
            <a:r>
              <a:rPr lang="en-US" sz="1600" b="0" i="1" dirty="0">
                <a:solidFill>
                  <a:srgbClr val="000000"/>
                </a:solidFill>
                <a:effectLst/>
                <a:hlinkClick r:id="rId3"/>
              </a:rPr>
              <a:t>54th Annual IEEE/IFIP International Conference on Dependable Systems and Networks </a:t>
            </a:r>
            <a:r>
              <a:rPr lang="en-US" sz="1600" b="0" i="1" dirty="0">
                <a:solidFill>
                  <a:srgbClr val="000000"/>
                </a:solidFill>
                <a:effectLst/>
              </a:rPr>
              <a:t>(</a:t>
            </a:r>
            <a:r>
              <a:rPr lang="en-US" sz="1600" b="1" i="1" dirty="0">
                <a:solidFill>
                  <a:srgbClr val="000000"/>
                </a:solidFill>
                <a:effectLst/>
              </a:rPr>
              <a:t>DSN</a:t>
            </a:r>
            <a:r>
              <a:rPr lang="en-US" sz="1600" b="0" i="1" dirty="0">
                <a:solidFill>
                  <a:srgbClr val="000000"/>
                </a:solidFill>
                <a:effectLst/>
              </a:rPr>
              <a:t>)</a:t>
            </a:r>
            <a:r>
              <a:rPr lang="en-US" sz="1600" b="0" i="0" dirty="0">
                <a:solidFill>
                  <a:srgbClr val="000000"/>
                </a:solidFill>
                <a:effectLst/>
              </a:rPr>
              <a:t>, Brisbane, Australia, June 2024.</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4"/>
              </a:rPr>
              <a:t>Slides (pptx)</a:t>
            </a:r>
            <a:r>
              <a:rPr lang="en-US" sz="1600" b="0" i="0" dirty="0">
                <a:solidFill>
                  <a:srgbClr val="000000"/>
                </a:solidFill>
                <a:effectLst/>
              </a:rPr>
              <a:t> </a:t>
            </a:r>
            <a:r>
              <a:rPr lang="en-US" sz="1600" b="0" i="0" dirty="0">
                <a:solidFill>
                  <a:srgbClr val="000000"/>
                </a:solidFill>
                <a:effectLst/>
                <a:hlinkClick r:id="rId5"/>
              </a:rPr>
              <a:t>(pdf)</a:t>
            </a:r>
            <a:r>
              <a:rPr lang="en-US" sz="1600" b="0" i="0" dirty="0">
                <a:solidFill>
                  <a:srgbClr val="000000"/>
                </a:solidFill>
                <a:effectLst/>
              </a:rPr>
              <a:t>]</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6"/>
              </a:rPr>
              <a:t>arXiv version</a:t>
            </a:r>
            <a:r>
              <a:rPr lang="en-US" sz="1600" b="0" i="0" dirty="0">
                <a:solidFill>
                  <a:srgbClr val="000000"/>
                </a:solidFill>
                <a:effectLst/>
              </a:rPr>
              <a:t>]</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7"/>
              </a:rPr>
              <a:t>SiMRA-DRAM Source Code (Officially Artifact Evaluated with All Badges)</a:t>
            </a:r>
            <a:r>
              <a:rPr lang="en-US" sz="1600" b="0" i="0" dirty="0">
                <a:solidFill>
                  <a:srgbClr val="000000"/>
                </a:solidFill>
                <a:effectLst/>
              </a:rPr>
              <a:t>]</a:t>
            </a:r>
            <a:br>
              <a:rPr lang="en-US" sz="1600" b="0" i="0" dirty="0">
                <a:solidFill>
                  <a:srgbClr val="000000"/>
                </a:solidFill>
                <a:effectLst/>
              </a:rPr>
            </a:br>
            <a:r>
              <a:rPr lang="en-US" sz="1600" b="1" i="1" dirty="0">
                <a:solidFill>
                  <a:srgbClr val="FF0000"/>
                </a:solidFill>
                <a:effectLst/>
              </a:rPr>
              <a:t>Officially artifact evaluated as both code and dataset available, reviewed and reproducible.</a:t>
            </a:r>
            <a:endParaRPr lang="en-US" sz="1600" b="0" i="0" dirty="0">
              <a:solidFill>
                <a:srgbClr val="FF0000"/>
              </a:solidFill>
              <a:effectLst/>
            </a:endParaRP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6FC87507-B633-6246-2140-EEC5201FE610}"/>
              </a:ext>
            </a:extLst>
          </p:cNvPr>
          <p:cNvSpPr>
            <a:spLocks noGrp="1"/>
          </p:cNvSpPr>
          <p:nvPr>
            <p:ph type="sldNum" sz="quarter" idx="11"/>
          </p:nvPr>
        </p:nvSpPr>
        <p:spPr/>
        <p:txBody>
          <a:bodyPr/>
          <a:lstStyle/>
          <a:p>
            <a:fld id="{323594FA-E141-4234-AE05-360401972BE7}" type="slidenum">
              <a:rPr lang="en-US" altLang="en-US" smtClean="0"/>
              <a:pPr/>
              <a:t>136</a:t>
            </a:fld>
            <a:endParaRPr lang="en-US" altLang="en-US"/>
          </a:p>
        </p:txBody>
      </p:sp>
      <p:pic>
        <p:nvPicPr>
          <p:cNvPr id="5" name="Picture 4">
            <a:extLst>
              <a:ext uri="{FF2B5EF4-FFF2-40B4-BE49-F238E27FC236}">
                <a16:creationId xmlns:a16="http://schemas.microsoft.com/office/drawing/2014/main" id="{4DA5CC1F-35E5-7E4A-7DD0-1E6A83A0546D}"/>
              </a:ext>
            </a:extLst>
          </p:cNvPr>
          <p:cNvPicPr>
            <a:picLocks noChangeAspect="1"/>
          </p:cNvPicPr>
          <p:nvPr/>
        </p:nvPicPr>
        <p:blipFill>
          <a:blip r:embed="rId8"/>
          <a:stretch>
            <a:fillRect/>
          </a:stretch>
        </p:blipFill>
        <p:spPr>
          <a:xfrm>
            <a:off x="685800" y="4050174"/>
            <a:ext cx="7772400" cy="2259146"/>
          </a:xfrm>
          <a:prstGeom prst="rect">
            <a:avLst/>
          </a:prstGeom>
        </p:spPr>
      </p:pic>
      <p:sp>
        <p:nvSpPr>
          <p:cNvPr id="6" name="TextBox 5">
            <a:extLst>
              <a:ext uri="{FF2B5EF4-FFF2-40B4-BE49-F238E27FC236}">
                <a16:creationId xmlns:a16="http://schemas.microsoft.com/office/drawing/2014/main" id="{B22740A4-F8E2-F0B9-2418-3D71A0A0391D}"/>
              </a:ext>
            </a:extLst>
          </p:cNvPr>
          <p:cNvSpPr txBox="1"/>
          <p:nvPr/>
        </p:nvSpPr>
        <p:spPr>
          <a:xfrm>
            <a:off x="2555776" y="6472238"/>
            <a:ext cx="4289957" cy="369332"/>
          </a:xfrm>
          <a:prstGeom prst="rect">
            <a:avLst/>
          </a:prstGeom>
          <a:noFill/>
        </p:spPr>
        <p:txBody>
          <a:bodyPr wrap="none" rtlCol="0">
            <a:spAutoFit/>
          </a:bodyPr>
          <a:lstStyle/>
          <a:p>
            <a:r>
              <a:rPr lang="en-US" b="1" dirty="0">
                <a:solidFill>
                  <a:srgbClr val="0000FF"/>
                </a:solidFill>
                <a:hlinkClick r:id="rId2">
                  <a:extLst>
                    <a:ext uri="{A12FA001-AC4F-418D-AE19-62706E023703}">
                      <ahyp:hlinkClr xmlns:ahyp="http://schemas.microsoft.com/office/drawing/2018/hyperlinkcolor" val="tx"/>
                    </a:ext>
                  </a:extLst>
                </a:hlinkClick>
              </a:rPr>
              <a:t>https://arxiv.org/pdf/2405.06081</a:t>
            </a:r>
            <a:r>
              <a:rPr lang="en-US" b="1" dirty="0">
                <a:solidFill>
                  <a:srgbClr val="0000FF"/>
                </a:solidFill>
              </a:rPr>
              <a:t> </a:t>
            </a:r>
          </a:p>
        </p:txBody>
      </p:sp>
    </p:spTree>
    <p:extLst>
      <p:ext uri="{BB962C8B-B14F-4D97-AF65-F5344CB8AC3E}">
        <p14:creationId xmlns:p14="http://schemas.microsoft.com/office/powerpoint/2010/main" val="888906207"/>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70DFF-5520-B643-AA1A-023B8D8D2F14}"/>
              </a:ext>
            </a:extLst>
          </p:cNvPr>
          <p:cNvSpPr>
            <a:spLocks noGrp="1"/>
          </p:cNvSpPr>
          <p:nvPr>
            <p:ph type="ctrTitle"/>
          </p:nvPr>
        </p:nvSpPr>
        <p:spPr>
          <a:xfrm>
            <a:off x="395536" y="1412776"/>
            <a:ext cx="8424936" cy="2040632"/>
          </a:xfrm>
        </p:spPr>
        <p:txBody>
          <a:bodyPr/>
          <a:lstStyle/>
          <a:p>
            <a:pPr algn="ctr"/>
            <a:r>
              <a:rPr lang="en-US" dirty="0"/>
              <a:t>What Else Can We Do</a:t>
            </a:r>
            <a:br>
              <a:rPr lang="en-US" dirty="0"/>
            </a:br>
            <a:r>
              <a:rPr lang="en-US" dirty="0"/>
              <a:t>Using Commodity Memories?</a:t>
            </a:r>
          </a:p>
        </p:txBody>
      </p:sp>
      <p:sp>
        <p:nvSpPr>
          <p:cNvPr id="3" name="Subtitle 2">
            <a:extLst>
              <a:ext uri="{FF2B5EF4-FFF2-40B4-BE49-F238E27FC236}">
                <a16:creationId xmlns:a16="http://schemas.microsoft.com/office/drawing/2014/main" id="{C77429A8-C331-6046-B924-4730E3C02267}"/>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043384025"/>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800" dirty="0" err="1"/>
              <a:t>Jeremie</a:t>
            </a:r>
            <a:r>
              <a:rPr lang="en-US" sz="1800" dirty="0"/>
              <a:t> S. Kim, </a:t>
            </a:r>
            <a:r>
              <a:rPr lang="en-US" sz="1800" dirty="0" err="1"/>
              <a:t>Minesh</a:t>
            </a:r>
            <a:r>
              <a:rPr lang="en-US" sz="1800" dirty="0"/>
              <a:t> Patel, Hasan Hassan, Lois </a:t>
            </a:r>
            <a:r>
              <a:rPr lang="en-US" sz="1800" dirty="0" err="1"/>
              <a:t>Orosa</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"D-RaNGe: Using Commodity DRAM Devices to Generate True Random Numbers with Low Latency and High Throughput"</a:t>
            </a:r>
            <a:br>
              <a:rPr lang="en-US" sz="1800" dirty="0">
                <a:solidFill>
                  <a:srgbClr val="0432FF"/>
                </a:solidFill>
              </a:rPr>
            </a:br>
            <a:r>
              <a:rPr lang="en-US" sz="1800" i="1" dirty="0"/>
              <a:t>Proceedings of the </a:t>
            </a:r>
            <a:r>
              <a:rPr lang="en-US" sz="1800" i="1" dirty="0">
                <a:hlinkClick r:id="rId3"/>
              </a:rPr>
              <a:t>25th International Symposium on High-Performance Computer Architecture</a:t>
            </a:r>
            <a:r>
              <a:rPr lang="en-US" sz="1800" i="1" dirty="0"/>
              <a:t> (</a:t>
            </a:r>
            <a:r>
              <a:rPr lang="en-US" sz="1800" b="1" i="1" dirty="0"/>
              <a:t>HPCA</a:t>
            </a:r>
            <a:r>
              <a:rPr lang="en-US" sz="1800" i="1" dirty="0"/>
              <a:t>)</a:t>
            </a:r>
            <a:r>
              <a:rPr lang="en-US" sz="1800" dirty="0"/>
              <a:t>, Washington, DC, USA, February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Full Talk Video</a:t>
            </a:r>
            <a:r>
              <a:rPr lang="en-US" sz="1800" dirty="0"/>
              <a:t> (21 minutes)]</a:t>
            </a:r>
            <a:br>
              <a:rPr lang="en-US" sz="1800" dirty="0"/>
            </a:br>
            <a:r>
              <a:rPr lang="en-US" sz="1800" dirty="0"/>
              <a:t>[</a:t>
            </a:r>
            <a:r>
              <a:rPr lang="en-US" sz="1800" dirty="0">
                <a:hlinkClick r:id="rId7"/>
              </a:rPr>
              <a:t>Full Talk Lecture Video</a:t>
            </a:r>
            <a:r>
              <a:rPr lang="en-US" sz="1800" dirty="0"/>
              <a:t> (27 minutes)]</a:t>
            </a:r>
            <a:br>
              <a:rPr lang="en-US" sz="1800" dirty="0"/>
            </a:br>
            <a:r>
              <a:rPr lang="en-US" sz="1800" b="1" i="1" dirty="0">
                <a:solidFill>
                  <a:srgbClr val="FF0000"/>
                </a:solidFill>
              </a:rPr>
              <a:t>Top Picks Honorable Mention by IEEE Micro.</a:t>
            </a:r>
            <a:endParaRPr lang="en-US" sz="1800" dirty="0">
              <a:solidFill>
                <a:srgbClr val="FF0000"/>
              </a:solidFill>
            </a:endParaRPr>
          </a:p>
          <a:p>
            <a:pPr marL="0" indent="0">
              <a:buNone/>
            </a:pPr>
            <a:br>
              <a:rPr lang="en-US" sz="1800" dirty="0"/>
            </a:br>
            <a:endParaRPr lang="en-US" sz="1800" dirty="0"/>
          </a:p>
        </p:txBody>
      </p:sp>
      <p:pic>
        <p:nvPicPr>
          <p:cNvPr id="3" name="Picture 2">
            <a:extLst>
              <a:ext uri="{FF2B5EF4-FFF2-40B4-BE49-F238E27FC236}">
                <a16:creationId xmlns:a16="http://schemas.microsoft.com/office/drawing/2014/main" id="{0EA301F4-CBFE-074F-8AB7-6C9F3BE4D6A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3984812"/>
            <a:ext cx="9144000" cy="2180492"/>
          </a:xfrm>
          <a:prstGeom prst="rect">
            <a:avLst/>
          </a:prstGeom>
        </p:spPr>
      </p:pic>
    </p:spTree>
    <p:extLst>
      <p:ext uri="{BB962C8B-B14F-4D97-AF65-F5344CB8AC3E}">
        <p14:creationId xmlns:p14="http://schemas.microsoft.com/office/powerpoint/2010/main" val="2986282638"/>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700" dirty="0" err="1"/>
              <a:t>Ataberk</a:t>
            </a:r>
            <a:r>
              <a:rPr lang="en-US" sz="1700" dirty="0"/>
              <a:t> </a:t>
            </a:r>
            <a:r>
              <a:rPr lang="en-US" sz="1700" dirty="0" err="1"/>
              <a:t>Olgun</a:t>
            </a:r>
            <a:r>
              <a:rPr lang="en-US" sz="1700" dirty="0"/>
              <a:t>, </a:t>
            </a:r>
            <a:r>
              <a:rPr lang="en-US" sz="1700" dirty="0" err="1"/>
              <a:t>Minesh</a:t>
            </a:r>
            <a:r>
              <a:rPr lang="en-US" sz="1700" dirty="0"/>
              <a:t> Patel, A. </a:t>
            </a:r>
            <a:r>
              <a:rPr lang="en-US" sz="1700" dirty="0" err="1"/>
              <a:t>Giray</a:t>
            </a:r>
            <a:r>
              <a:rPr lang="en-US" sz="1700" dirty="0"/>
              <a:t> </a:t>
            </a:r>
            <a:r>
              <a:rPr lang="en-US" sz="1700" dirty="0" err="1"/>
              <a:t>Yaglikci</a:t>
            </a:r>
            <a:r>
              <a:rPr lang="en-US" sz="1700" dirty="0"/>
              <a:t>, </a:t>
            </a:r>
            <a:r>
              <a:rPr lang="en-US" sz="1700" dirty="0" err="1"/>
              <a:t>Haocong</a:t>
            </a:r>
            <a:r>
              <a:rPr lang="en-US" sz="1700" dirty="0"/>
              <a:t> Luo, </a:t>
            </a:r>
            <a:r>
              <a:rPr lang="en-US" sz="1700" dirty="0" err="1"/>
              <a:t>Jeremie</a:t>
            </a:r>
            <a:r>
              <a:rPr lang="en-US" sz="1700" dirty="0"/>
              <a:t> S. Kim, F. </a:t>
            </a:r>
            <a:r>
              <a:rPr lang="en-US" sz="1700" dirty="0" err="1"/>
              <a:t>Nisa</a:t>
            </a:r>
            <a:r>
              <a:rPr lang="en-US" sz="1700" dirty="0"/>
              <a:t> </a:t>
            </a:r>
            <a:r>
              <a:rPr lang="en-US" sz="1700" dirty="0" err="1"/>
              <a:t>Bostanci</a:t>
            </a:r>
            <a:r>
              <a:rPr lang="en-US" sz="1700" dirty="0"/>
              <a:t>, Nandita Vijaykumar,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"QUAC-TRNG: High-Throughput True Random Number Generation Using Quadruple Row Activation in Commodity DRAM Chips"</a:t>
            </a:r>
            <a:br>
              <a:rPr lang="en-US" sz="1700" dirty="0"/>
            </a:br>
            <a:r>
              <a:rPr lang="en-US" sz="1700" i="1" dirty="0"/>
              <a:t>Proceedings of the </a:t>
            </a:r>
            <a:r>
              <a:rPr lang="en-US" sz="1700" i="1" dirty="0">
                <a:hlinkClick r:id="rId3"/>
              </a:rPr>
              <a:t>48th International Symposium on Computer Architecture</a:t>
            </a:r>
            <a:r>
              <a:rPr lang="en-US" sz="1700" i="1" dirty="0"/>
              <a:t> (</a:t>
            </a:r>
            <a:r>
              <a:rPr lang="en-US" sz="1700" b="1" i="1" dirty="0"/>
              <a:t>ISCA</a:t>
            </a:r>
            <a:r>
              <a:rPr lang="en-US" sz="1700" i="1" dirty="0"/>
              <a:t>)</a:t>
            </a:r>
            <a:r>
              <a:rPr lang="en-US" sz="1700" dirty="0"/>
              <a:t>, Virtual, June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Talk Video</a:t>
            </a:r>
            <a:r>
              <a:rPr lang="en-US" sz="1700" dirty="0"/>
              <a:t> (25 minutes)]</a:t>
            </a:r>
            <a:br>
              <a:rPr lang="en-US" sz="1700" dirty="0"/>
            </a:br>
            <a:r>
              <a:rPr lang="en-US" sz="1700" dirty="0"/>
              <a:t>[</a:t>
            </a:r>
            <a:r>
              <a:rPr lang="en-US" sz="1700" dirty="0">
                <a:hlinkClick r:id="rId9"/>
              </a:rPr>
              <a:t>SAFARI Live Seminar Video</a:t>
            </a:r>
            <a:r>
              <a:rPr lang="en-US" sz="1700" dirty="0"/>
              <a:t> (1 </a:t>
            </a:r>
            <a:r>
              <a:rPr lang="en-US" sz="1700" dirty="0" err="1"/>
              <a:t>hr</a:t>
            </a:r>
            <a:r>
              <a:rPr lang="en-US" sz="1700" dirty="0"/>
              <a:t> 26 mins)]</a:t>
            </a:r>
          </a:p>
          <a:p>
            <a:pPr marL="0" indent="0">
              <a:buNone/>
            </a:pPr>
            <a:br>
              <a:rPr lang="en-US" sz="1800" dirty="0"/>
            </a:br>
            <a:br>
              <a:rPr lang="en-US" sz="1800" dirty="0"/>
            </a:br>
            <a:endParaRPr lang="en-US" sz="1800" dirty="0"/>
          </a:p>
        </p:txBody>
      </p:sp>
      <p:pic>
        <p:nvPicPr>
          <p:cNvPr id="5" name="Picture 4">
            <a:extLst>
              <a:ext uri="{FF2B5EF4-FFF2-40B4-BE49-F238E27FC236}">
                <a16:creationId xmlns:a16="http://schemas.microsoft.com/office/drawing/2014/main" id="{C346B698-045C-9044-B1A7-4FFDCCB4C3C3}"/>
              </a:ext>
            </a:extLst>
          </p:cNvPr>
          <p:cNvPicPr>
            <a:picLocks noChangeAspect="1"/>
          </p:cNvPicPr>
          <p:nvPr/>
        </p:nvPicPr>
        <p:blipFill>
          <a:blip r:embed="rId10"/>
          <a:stretch>
            <a:fillRect/>
          </a:stretch>
        </p:blipFill>
        <p:spPr>
          <a:xfrm>
            <a:off x="0" y="4221088"/>
            <a:ext cx="9144000" cy="1726954"/>
          </a:xfrm>
          <a:prstGeom prst="rect">
            <a:avLst/>
          </a:prstGeom>
        </p:spPr>
      </p:pic>
    </p:spTree>
    <p:extLst>
      <p:ext uri="{BB962C8B-B14F-4D97-AF65-F5344CB8AC3E}">
        <p14:creationId xmlns:p14="http://schemas.microsoft.com/office/powerpoint/2010/main" val="4149184986"/>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0E58-11A9-4255-759B-6D0BFFCCD333}"/>
              </a:ext>
            </a:extLst>
          </p:cNvPr>
          <p:cNvSpPr>
            <a:spLocks noGrp="1"/>
          </p:cNvSpPr>
          <p:nvPr>
            <p:ph type="title"/>
          </p:nvPr>
        </p:nvSpPr>
        <p:spPr/>
        <p:txBody>
          <a:bodyPr/>
          <a:lstStyle/>
          <a:p>
            <a:r>
              <a:rPr lang="en-US" dirty="0"/>
              <a:t>In-DRAM TRNG: Recent Results</a:t>
            </a:r>
          </a:p>
        </p:txBody>
      </p:sp>
      <p:sp>
        <p:nvSpPr>
          <p:cNvPr id="3" name="Content Placeholder 2">
            <a:extLst>
              <a:ext uri="{FF2B5EF4-FFF2-40B4-BE49-F238E27FC236}">
                <a16:creationId xmlns:a16="http://schemas.microsoft.com/office/drawing/2014/main" id="{5C35D5BA-1EFA-490E-173C-67C8CB03CB0C}"/>
              </a:ext>
            </a:extLst>
          </p:cNvPr>
          <p:cNvSpPr>
            <a:spLocks noGrp="1"/>
          </p:cNvSpPr>
          <p:nvPr>
            <p:ph idx="1"/>
          </p:nvPr>
        </p:nvSpPr>
        <p:spPr>
          <a:xfrm>
            <a:off x="228600" y="1095375"/>
            <a:ext cx="8851900" cy="5153025"/>
          </a:xfrm>
        </p:spPr>
        <p:txBody>
          <a:bodyPr/>
          <a:lstStyle/>
          <a:p>
            <a:r>
              <a:rPr lang="en-US" dirty="0">
                <a:solidFill>
                  <a:srgbClr val="0000FF"/>
                </a:solidFill>
              </a:rPr>
              <a:t>N-row Activation </a:t>
            </a:r>
          </a:p>
          <a:p>
            <a:pPr lvl="1"/>
            <a:r>
              <a:rPr lang="en-US" dirty="0"/>
              <a:t>initialize cell values to sample random values in sense amplifiers</a:t>
            </a:r>
          </a:p>
        </p:txBody>
      </p:sp>
      <p:pic>
        <p:nvPicPr>
          <p:cNvPr id="5" name="Picture 4">
            <a:extLst>
              <a:ext uri="{FF2B5EF4-FFF2-40B4-BE49-F238E27FC236}">
                <a16:creationId xmlns:a16="http://schemas.microsoft.com/office/drawing/2014/main" id="{FA9524EF-97D4-A854-16B2-669B97463061}"/>
              </a:ext>
            </a:extLst>
          </p:cNvPr>
          <p:cNvPicPr>
            <a:picLocks noChangeAspect="1"/>
          </p:cNvPicPr>
          <p:nvPr/>
        </p:nvPicPr>
        <p:blipFill>
          <a:blip r:embed="rId2"/>
          <a:stretch>
            <a:fillRect/>
          </a:stretch>
        </p:blipFill>
        <p:spPr>
          <a:xfrm>
            <a:off x="685800" y="2132856"/>
            <a:ext cx="7772400" cy="3499087"/>
          </a:xfrm>
          <a:prstGeom prst="rect">
            <a:avLst/>
          </a:prstGeom>
        </p:spPr>
      </p:pic>
      <p:sp>
        <p:nvSpPr>
          <p:cNvPr id="6" name="TextBox 5">
            <a:extLst>
              <a:ext uri="{FF2B5EF4-FFF2-40B4-BE49-F238E27FC236}">
                <a16:creationId xmlns:a16="http://schemas.microsoft.com/office/drawing/2014/main" id="{3204BE8A-C6E3-CA92-78BB-75E1A860C2A7}"/>
              </a:ext>
            </a:extLst>
          </p:cNvPr>
          <p:cNvSpPr txBox="1"/>
          <p:nvPr/>
        </p:nvSpPr>
        <p:spPr>
          <a:xfrm>
            <a:off x="417721" y="5877272"/>
            <a:ext cx="8308557" cy="307777"/>
          </a:xfrm>
          <a:prstGeom prst="rect">
            <a:avLst/>
          </a:prstGeom>
          <a:noFill/>
        </p:spPr>
        <p:txBody>
          <a:bodyPr wrap="none" rtlCol="0">
            <a:spAutoFit/>
          </a:bodyPr>
          <a:lstStyle/>
          <a:p>
            <a:r>
              <a:rPr lang="en-US" sz="1400" dirty="0"/>
              <a:t>Mutlu+, “</a:t>
            </a:r>
            <a:r>
              <a:rPr lang="en-US" sz="1400" b="1" i="0" dirty="0">
                <a:solidFill>
                  <a:srgbClr val="0000FF"/>
                </a:solidFill>
                <a:effectLst/>
                <a:hlinkClick r:id="rId3">
                  <a:extLst>
                    <a:ext uri="{A12FA001-AC4F-418D-AE19-62706E023703}">
                      <ahyp:hlinkClr xmlns:ahyp="http://schemas.microsoft.com/office/drawing/2018/hyperlinkcolor" val="tx"/>
                    </a:ext>
                  </a:extLst>
                </a:hlinkClick>
              </a:rPr>
              <a:t>Memory-Centric Computing: Recent Advances in Processing-in-DRAM</a:t>
            </a:r>
            <a:r>
              <a:rPr lang="en-US" sz="1400" dirty="0"/>
              <a:t>,” IEDM 2024.</a:t>
            </a:r>
          </a:p>
        </p:txBody>
      </p:sp>
      <p:sp>
        <p:nvSpPr>
          <p:cNvPr id="7" name="TextBox 6">
            <a:extLst>
              <a:ext uri="{FF2B5EF4-FFF2-40B4-BE49-F238E27FC236}">
                <a16:creationId xmlns:a16="http://schemas.microsoft.com/office/drawing/2014/main" id="{CEF70CCD-5B00-5845-76EF-24F2650FDF20}"/>
              </a:ext>
            </a:extLst>
          </p:cNvPr>
          <p:cNvSpPr txBox="1"/>
          <p:nvPr/>
        </p:nvSpPr>
        <p:spPr>
          <a:xfrm>
            <a:off x="1907704" y="6457890"/>
            <a:ext cx="474200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https://arxiv.org/pdf/2412.19275</a:t>
            </a:r>
            <a:r>
              <a:rPr kumimoji="0" lang="en-US" sz="20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846692800"/>
      </p:ext>
    </p:extLst>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141</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700" dirty="0"/>
          </a:p>
          <a:p>
            <a:r>
              <a:rPr lang="en-US" sz="1700" dirty="0"/>
              <a:t>F. </a:t>
            </a:r>
            <a:r>
              <a:rPr lang="en-US" sz="1700" dirty="0" err="1"/>
              <a:t>Nisa</a:t>
            </a:r>
            <a:r>
              <a:rPr lang="en-US" sz="1700" dirty="0"/>
              <a:t> </a:t>
            </a:r>
            <a:r>
              <a:rPr lang="en-US" sz="1700" dirty="0" err="1"/>
              <a:t>Bostanci</a:t>
            </a:r>
            <a:r>
              <a:rPr lang="en-US" sz="1700" dirty="0"/>
              <a:t>, </a:t>
            </a:r>
            <a:r>
              <a:rPr lang="en-US" sz="1700" dirty="0" err="1"/>
              <a:t>Ataberk</a:t>
            </a:r>
            <a:r>
              <a:rPr lang="en-US" sz="1700" dirty="0"/>
              <a:t> </a:t>
            </a:r>
            <a:r>
              <a:rPr lang="en-US" sz="1700" dirty="0" err="1"/>
              <a:t>Olgun</a:t>
            </a:r>
            <a:r>
              <a:rPr lang="en-US" sz="1700" dirty="0"/>
              <a:t>, Lois </a:t>
            </a:r>
            <a:r>
              <a:rPr lang="en-US" sz="1700" dirty="0" err="1"/>
              <a:t>Orosa</a:t>
            </a:r>
            <a:r>
              <a:rPr lang="en-US" sz="1700" dirty="0"/>
              <a:t>, A. </a:t>
            </a:r>
            <a:r>
              <a:rPr lang="en-US" sz="1700" dirty="0" err="1"/>
              <a:t>Giray</a:t>
            </a:r>
            <a:r>
              <a:rPr lang="en-US" sz="1700" dirty="0"/>
              <a:t> </a:t>
            </a:r>
            <a:r>
              <a:rPr lang="en-US" sz="1700" dirty="0" err="1"/>
              <a:t>Yaglikci</a:t>
            </a:r>
            <a:r>
              <a:rPr lang="en-US" sz="1700" dirty="0"/>
              <a:t>, </a:t>
            </a:r>
            <a:r>
              <a:rPr lang="en-US" sz="1700" dirty="0" err="1"/>
              <a:t>Jeremie</a:t>
            </a:r>
            <a:r>
              <a:rPr lang="en-US" sz="1700" dirty="0"/>
              <a:t> S. Kim, Hasan Hassan,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"DR-STRaNGe: End-to-End System Design for DRAM-based True Random Number Generators"</a:t>
            </a:r>
            <a:br>
              <a:rPr lang="en-US" sz="1700" dirty="0">
                <a:solidFill>
                  <a:srgbClr val="0000FF"/>
                </a:solidFill>
              </a:rPr>
            </a:br>
            <a:r>
              <a:rPr lang="en-US" sz="1700" i="1" dirty="0"/>
              <a:t>Proceedings of the </a:t>
            </a:r>
            <a:r>
              <a:rPr lang="en-US" sz="1700" i="1" dirty="0">
                <a:hlinkClick r:id="rId3"/>
              </a:rPr>
              <a:t>28th International Symposium on High-Performance Computer Architecture</a:t>
            </a:r>
            <a:r>
              <a:rPr lang="en-US" sz="1700" i="1" dirty="0"/>
              <a:t> (</a:t>
            </a:r>
            <a:r>
              <a:rPr lang="en-US" sz="1700" b="1" i="1" dirty="0"/>
              <a:t>HPCA</a:t>
            </a:r>
            <a:r>
              <a:rPr lang="en-US" sz="1700" i="1" dirty="0"/>
              <a:t>)</a:t>
            </a:r>
            <a:r>
              <a:rPr lang="en-US" sz="1700" dirty="0"/>
              <a:t>, Virtual, April 2022.</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p>
          <a:p>
            <a:pPr marL="0" indent="0">
              <a:buNone/>
            </a:pPr>
            <a:br>
              <a:rPr lang="en-US" sz="1700" dirty="0"/>
            </a:br>
            <a:br>
              <a:rPr lang="en-US" sz="1700" dirty="0"/>
            </a:br>
            <a:endParaRPr lang="en-US" sz="1700" dirty="0"/>
          </a:p>
        </p:txBody>
      </p:sp>
      <p:pic>
        <p:nvPicPr>
          <p:cNvPr id="3" name="Picture 2">
            <a:extLst>
              <a:ext uri="{FF2B5EF4-FFF2-40B4-BE49-F238E27FC236}">
                <a16:creationId xmlns:a16="http://schemas.microsoft.com/office/drawing/2014/main" id="{F6CE8127-50F1-6E46-970D-5C4BAC456EE8}"/>
              </a:ext>
            </a:extLst>
          </p:cNvPr>
          <p:cNvPicPr>
            <a:picLocks noChangeAspect="1"/>
          </p:cNvPicPr>
          <p:nvPr/>
        </p:nvPicPr>
        <p:blipFill>
          <a:blip r:embed="rId8"/>
          <a:stretch>
            <a:fillRect/>
          </a:stretch>
        </p:blipFill>
        <p:spPr>
          <a:xfrm>
            <a:off x="0" y="3717032"/>
            <a:ext cx="9144000" cy="2399168"/>
          </a:xfrm>
          <a:prstGeom prst="rect">
            <a:avLst/>
          </a:prstGeom>
        </p:spPr>
      </p:pic>
      <p:sp>
        <p:nvSpPr>
          <p:cNvPr id="6" name="TextBox 5">
            <a:extLst>
              <a:ext uri="{FF2B5EF4-FFF2-40B4-BE49-F238E27FC236}">
                <a16:creationId xmlns:a16="http://schemas.microsoft.com/office/drawing/2014/main" id="{E1372BCE-C8A6-2D4D-B9A1-E34D95C97AFB}"/>
              </a:ext>
            </a:extLst>
          </p:cNvPr>
          <p:cNvSpPr txBox="1"/>
          <p:nvPr/>
        </p:nvSpPr>
        <p:spPr>
          <a:xfrm>
            <a:off x="1779861" y="6438543"/>
            <a:ext cx="516840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https://arxiv.org/pdf/2201.01385.pdf</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745511537"/>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20A9AA-34CA-EEDC-3233-740F5BF89C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783A7A-647A-5132-0E54-AB989DECB1A0}"/>
              </a:ext>
            </a:extLst>
          </p:cNvPr>
          <p:cNvSpPr>
            <a:spLocks noGrp="1"/>
          </p:cNvSpPr>
          <p:nvPr>
            <p:ph type="title"/>
          </p:nvPr>
        </p:nvSpPr>
        <p:spPr>
          <a:xfrm>
            <a:off x="180528" y="152400"/>
            <a:ext cx="9144000" cy="1066800"/>
          </a:xfrm>
        </p:spPr>
        <p:txBody>
          <a:bodyPr/>
          <a:lstStyle/>
          <a:p>
            <a:r>
              <a:rPr lang="en-US" dirty="0"/>
              <a:t>In-DRAM Physical Unclonable Functions</a:t>
            </a:r>
          </a:p>
        </p:txBody>
      </p:sp>
      <p:sp>
        <p:nvSpPr>
          <p:cNvPr id="3" name="Content Placeholder 2">
            <a:extLst>
              <a:ext uri="{FF2B5EF4-FFF2-40B4-BE49-F238E27FC236}">
                <a16:creationId xmlns:a16="http://schemas.microsoft.com/office/drawing/2014/main" id="{AC576C37-AB91-7EC3-D930-62B5F53445BE}"/>
              </a:ext>
            </a:extLst>
          </p:cNvPr>
          <p:cNvSpPr>
            <a:spLocks noGrp="1"/>
          </p:cNvSpPr>
          <p:nvPr>
            <p:ph idx="1"/>
          </p:nvPr>
        </p:nvSpPr>
        <p:spPr>
          <a:xfrm>
            <a:off x="228600" y="1043589"/>
            <a:ext cx="8915400" cy="5193723"/>
          </a:xfrm>
        </p:spPr>
        <p:txBody>
          <a:bodyPr/>
          <a:lstStyle/>
          <a:p>
            <a:r>
              <a:rPr lang="en-US" sz="1800" dirty="0" err="1"/>
              <a:t>Jeremie</a:t>
            </a:r>
            <a:r>
              <a:rPr lang="en-US" sz="1800" dirty="0"/>
              <a:t> S. Kim, </a:t>
            </a:r>
            <a:r>
              <a:rPr lang="en-US" sz="1800" dirty="0" err="1"/>
              <a:t>Minesh</a:t>
            </a:r>
            <a:r>
              <a:rPr lang="en-US" sz="1800" dirty="0"/>
              <a:t> Patel, Hasan Hassan,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"The DRAM Latency PUF: Quickly Evaluating Physical Unclonable Functions by Exploiting the Latency-Reliability Tradeoff in Modern DRAM Devices"</a:t>
            </a:r>
            <a:br>
              <a:rPr lang="en-US" sz="1800" dirty="0">
                <a:solidFill>
                  <a:srgbClr val="0432FF"/>
                </a:solidFill>
              </a:rPr>
            </a:br>
            <a:r>
              <a:rPr lang="en-US" sz="1800" i="1" dirty="0"/>
              <a:t>Proceedings of the </a:t>
            </a:r>
            <a:r>
              <a:rPr lang="en-US" sz="1800" i="1" dirty="0">
                <a:hlinkClick r:id="rId3"/>
              </a:rPr>
              <a:t>24th International Symposium on High-Performance Computer Architecture</a:t>
            </a:r>
            <a:r>
              <a:rPr lang="en-US" sz="1800" i="1" dirty="0"/>
              <a:t> (</a:t>
            </a:r>
            <a:r>
              <a:rPr lang="en-US" sz="1800" b="1" i="1" dirty="0"/>
              <a:t>HPCA</a:t>
            </a:r>
            <a:r>
              <a:rPr lang="en-US" sz="1800" i="1" dirty="0"/>
              <a:t>)</a:t>
            </a:r>
            <a:r>
              <a:rPr lang="en-US" sz="1800" dirty="0"/>
              <a:t>, Vienna, Austria, February 2018.</a:t>
            </a:r>
            <a:br>
              <a:rPr lang="en-US" sz="1800" dirty="0"/>
            </a:br>
            <a:r>
              <a:rPr lang="en-US" sz="1800" dirty="0"/>
              <a:t>[</a:t>
            </a:r>
            <a:r>
              <a:rPr lang="en-US" sz="1800" dirty="0">
                <a:hlinkClick r:id="rId4"/>
              </a:rPr>
              <a:t>Lightning Talk Video</a:t>
            </a:r>
            <a:r>
              <a:rPr lang="en-US" sz="1800" dirty="0"/>
              <a:t>]</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a:t>
            </a:r>
            <a:br>
              <a:rPr lang="en-US" sz="1800" dirty="0"/>
            </a:br>
            <a:r>
              <a:rPr lang="en-US" sz="1800" dirty="0"/>
              <a:t>[</a:t>
            </a:r>
            <a:r>
              <a:rPr lang="en-US" sz="1800" dirty="0">
                <a:hlinkClick r:id="rId9"/>
              </a:rPr>
              <a:t>Full Talk Lecture Video</a:t>
            </a:r>
            <a:r>
              <a:rPr lang="en-US" sz="1800" dirty="0"/>
              <a:t> (28 minutes)]</a:t>
            </a:r>
          </a:p>
          <a:p>
            <a:pPr marL="0" indent="0">
              <a:buNone/>
            </a:pPr>
            <a:endParaRPr lang="en-US" sz="1800" dirty="0"/>
          </a:p>
        </p:txBody>
      </p:sp>
      <p:sp>
        <p:nvSpPr>
          <p:cNvPr id="4" name="Slide Number Placeholder 3">
            <a:extLst>
              <a:ext uri="{FF2B5EF4-FFF2-40B4-BE49-F238E27FC236}">
                <a16:creationId xmlns:a16="http://schemas.microsoft.com/office/drawing/2014/main" id="{D0B7AEB7-6DC7-F1F2-63A8-6C82A8D726D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E04F271D-2E5B-DFF7-3976-3369E7D88EA3}"/>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224367"/>
            <a:ext cx="9144000" cy="1724913"/>
          </a:xfrm>
          <a:prstGeom prst="rect">
            <a:avLst/>
          </a:prstGeom>
        </p:spPr>
      </p:pic>
    </p:spTree>
    <p:extLst>
      <p:ext uri="{BB962C8B-B14F-4D97-AF65-F5344CB8AC3E}">
        <p14:creationId xmlns:p14="http://schemas.microsoft.com/office/powerpoint/2010/main" val="35766762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FE2B-62C8-F048-5EED-E5C7C5402047}"/>
              </a:ext>
            </a:extLst>
          </p:cNvPr>
          <p:cNvSpPr>
            <a:spLocks noGrp="1"/>
          </p:cNvSpPr>
          <p:nvPr>
            <p:ph type="title"/>
          </p:nvPr>
        </p:nvSpPr>
        <p:spPr>
          <a:xfrm>
            <a:off x="228600" y="152400"/>
            <a:ext cx="9167936" cy="884238"/>
          </a:xfrm>
        </p:spPr>
        <p:txBody>
          <a:bodyPr/>
          <a:lstStyle/>
          <a:p>
            <a:r>
              <a:rPr lang="en-US" dirty="0"/>
              <a:t>In-DRAM Lookup-Table Based Execution</a:t>
            </a:r>
          </a:p>
        </p:txBody>
      </p:sp>
      <p:sp>
        <p:nvSpPr>
          <p:cNvPr id="3" name="Content Placeholder 2">
            <a:extLst>
              <a:ext uri="{FF2B5EF4-FFF2-40B4-BE49-F238E27FC236}">
                <a16:creationId xmlns:a16="http://schemas.microsoft.com/office/drawing/2014/main" id="{13895AE7-B5C5-A5B2-CE80-4C738F9DC9F4}"/>
              </a:ext>
            </a:extLst>
          </p:cNvPr>
          <p:cNvSpPr>
            <a:spLocks noGrp="1"/>
          </p:cNvSpPr>
          <p:nvPr>
            <p:ph idx="1"/>
          </p:nvPr>
        </p:nvSpPr>
        <p:spPr>
          <a:xfrm>
            <a:off x="206437" y="1052736"/>
            <a:ext cx="8610600" cy="5153025"/>
          </a:xfrm>
        </p:spPr>
        <p:txBody>
          <a:bodyPr/>
          <a:lstStyle/>
          <a:p>
            <a:pPr marL="0" indent="0" algn="l">
              <a:buNone/>
            </a:pP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João </a:t>
            </a:r>
            <a:r>
              <a:rPr lang="en-US" sz="1500" b="0" i="0"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Dinis</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Ferreira, Gabriel Falcao, Juan Gómez-Luna, Mohammed </a:t>
            </a:r>
            <a:r>
              <a:rPr lang="en-US" sz="1500" b="0" i="0"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Alser</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Lois Orosa, Mohammad </a:t>
            </a:r>
            <a:r>
              <a:rPr lang="en-US" sz="1500" b="0" i="0"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Sadrosadati</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500" b="0" i="0"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Jeremie</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S. Kim, Geraldo F. Oliveira, Taha </a:t>
            </a:r>
            <a:r>
              <a:rPr lang="en-US" sz="1500" b="0" i="0"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Shahroodi</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Anant Nori, and Onur Mutlu,</a:t>
            </a:r>
            <a:b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500" b="1" i="0" dirty="0">
                <a:solidFill>
                  <a:srgbClr val="0000FF"/>
                </a:solidFill>
                <a:effectLst/>
                <a:latin typeface="Tahoma" panose="020B0604030504040204" pitchFamily="34" charset="0"/>
                <a:ea typeface="Tahoma" panose="020B0604030504040204" pitchFamily="34" charset="0"/>
                <a:cs typeface="Tahoma" panose="020B0604030504040204" pitchFamily="34" charset="0"/>
                <a:hlinkClick r:id="rId2">
                  <a:extLst>
                    <a:ext uri="{A12FA001-AC4F-418D-AE19-62706E023703}">
                      <ahyp:hlinkClr xmlns:ahyp="http://schemas.microsoft.com/office/drawing/2018/hyperlinkcolor" val="tx"/>
                    </a:ext>
                  </a:extLst>
                </a:hlinkClick>
              </a:rPr>
              <a:t>"pLUTo: Enabling Massively Parallel Computation in DRAM via Lookup Tables"</a:t>
            </a:r>
            <a:b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500" b="0" i="1" dirty="0">
                <a:solidFill>
                  <a:srgbClr val="000000"/>
                </a:solidFill>
                <a:effectLst/>
                <a:latin typeface="Tahoma" panose="020B0604030504040204" pitchFamily="34" charset="0"/>
                <a:ea typeface="Tahoma" panose="020B0604030504040204" pitchFamily="34" charset="0"/>
                <a:cs typeface="Tahoma" panose="020B0604030504040204" pitchFamily="34" charset="0"/>
              </a:rPr>
              <a:t>Proceedings of the </a:t>
            </a:r>
            <a:r>
              <a:rPr lang="en-US" sz="1500" b="0" i="1"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55th International Symposium on Microarchitecture</a:t>
            </a:r>
            <a:r>
              <a:rPr lang="en-US" sz="1500" b="0" i="1"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500" b="1" i="1" dirty="0">
                <a:solidFill>
                  <a:srgbClr val="000000"/>
                </a:solidFill>
                <a:effectLst/>
                <a:latin typeface="Tahoma" panose="020B0604030504040204" pitchFamily="34" charset="0"/>
                <a:ea typeface="Tahoma" panose="020B0604030504040204" pitchFamily="34" charset="0"/>
                <a:cs typeface="Tahoma" panose="020B0604030504040204" pitchFamily="34" charset="0"/>
              </a:rPr>
              <a:t>MICRO</a:t>
            </a:r>
            <a:r>
              <a:rPr lang="en-US" sz="1500" b="0" i="1"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Chicago, IL, USA, October 2022.</a:t>
            </a:r>
            <a:b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Slides (pptx)</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(pdf)</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6"/>
              </a:rPr>
              <a:t>Longer Lecture Slides (pptx)</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7"/>
              </a:rPr>
              <a:t>(pdf)</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8"/>
              </a:rPr>
              <a:t>Lecture Video</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 (26 minutes)]</a:t>
            </a:r>
            <a:b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9"/>
              </a:rPr>
              <a:t>arXiv version</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10"/>
              </a:rPr>
              <a:t>Source Code (Officially Artifact Evaluated with All Badges)</a:t>
            </a:r>
            <a: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500" b="0" i="0"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500" b="1" i="1" dirty="0">
                <a:solidFill>
                  <a:srgbClr val="FF0000"/>
                </a:solidFill>
                <a:effectLst/>
                <a:latin typeface="Tahoma" panose="020B0604030504040204" pitchFamily="34" charset="0"/>
                <a:ea typeface="Tahoma" panose="020B0604030504040204" pitchFamily="34" charset="0"/>
                <a:cs typeface="Tahoma" panose="020B0604030504040204" pitchFamily="34" charset="0"/>
              </a:rPr>
              <a:t>Officially artifact evaluated as available, reusable and reproducible.</a:t>
            </a:r>
            <a:endParaRPr lang="en-US" sz="1500" b="0" i="0" dirty="0">
              <a:solidFill>
                <a:srgbClr val="FF0000"/>
              </a:solidFill>
              <a:effectLst/>
              <a:latin typeface="Tahoma" panose="020B0604030504040204" pitchFamily="34" charset="0"/>
              <a:ea typeface="Tahoma" panose="020B0604030504040204" pitchFamily="34" charset="0"/>
              <a:cs typeface="Tahoma" panose="020B0604030504040204" pitchFamily="34" charset="0"/>
            </a:endParaRPr>
          </a:p>
          <a:p>
            <a:pPr marL="0" indent="0">
              <a:buNone/>
            </a:pPr>
            <a:endParaRPr lang="en-US" sz="1500" dirty="0">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a:extLst>
              <a:ext uri="{FF2B5EF4-FFF2-40B4-BE49-F238E27FC236}">
                <a16:creationId xmlns:a16="http://schemas.microsoft.com/office/drawing/2014/main" id="{F9CC08FC-8DC7-7D8C-1490-703F3B41A22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143</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BCF1BF39-3166-E5AA-31DA-AB32F2F13B3B}"/>
              </a:ext>
            </a:extLst>
          </p:cNvPr>
          <p:cNvPicPr>
            <a:picLocks noChangeAspect="1"/>
          </p:cNvPicPr>
          <p:nvPr/>
        </p:nvPicPr>
        <p:blipFill>
          <a:blip r:embed="rId11"/>
          <a:stretch>
            <a:fillRect/>
          </a:stretch>
        </p:blipFill>
        <p:spPr>
          <a:xfrm>
            <a:off x="458405" y="3789040"/>
            <a:ext cx="8382143" cy="2575382"/>
          </a:xfrm>
          <a:prstGeom prst="rect">
            <a:avLst/>
          </a:prstGeom>
        </p:spPr>
      </p:pic>
      <p:sp>
        <p:nvSpPr>
          <p:cNvPr id="6" name="TextBox 5">
            <a:extLst>
              <a:ext uri="{FF2B5EF4-FFF2-40B4-BE49-F238E27FC236}">
                <a16:creationId xmlns:a16="http://schemas.microsoft.com/office/drawing/2014/main" id="{DDB1E472-B793-6F87-B750-2856953FBD40}"/>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https://arxiv.org/pdf/2104.07699.pdf</a:t>
            </a:r>
            <a:r>
              <a:rPr kumimoji="0" lang="en-US" sz="20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508496124"/>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166A-FFB6-62B0-4928-D229F7E3EBB5}"/>
              </a:ext>
            </a:extLst>
          </p:cNvPr>
          <p:cNvSpPr>
            <a:spLocks noGrp="1"/>
          </p:cNvSpPr>
          <p:nvPr>
            <p:ph type="title"/>
          </p:nvPr>
        </p:nvSpPr>
        <p:spPr/>
        <p:txBody>
          <a:bodyPr/>
          <a:lstStyle/>
          <a:p>
            <a:r>
              <a:rPr lang="en-US" dirty="0"/>
              <a:t>In-Flash Bulk Bitwise Execution</a:t>
            </a:r>
          </a:p>
        </p:txBody>
      </p:sp>
      <p:sp>
        <p:nvSpPr>
          <p:cNvPr id="3" name="Content Placeholder 2">
            <a:extLst>
              <a:ext uri="{FF2B5EF4-FFF2-40B4-BE49-F238E27FC236}">
                <a16:creationId xmlns:a16="http://schemas.microsoft.com/office/drawing/2014/main" id="{5AA6DC65-58D9-77EA-5D80-02DB597A0CC1}"/>
              </a:ext>
            </a:extLst>
          </p:cNvPr>
          <p:cNvSpPr>
            <a:spLocks noGrp="1"/>
          </p:cNvSpPr>
          <p:nvPr>
            <p:ph idx="1"/>
          </p:nvPr>
        </p:nvSpPr>
        <p:spPr/>
        <p:txBody>
          <a:bodyPr/>
          <a:lstStyle/>
          <a:p>
            <a:r>
              <a:rPr lang="en-US" sz="1700" b="0" i="0" dirty="0" err="1">
                <a:solidFill>
                  <a:srgbClr val="000000"/>
                </a:solidFill>
                <a:effectLst/>
              </a:rPr>
              <a:t>Jisung</a:t>
            </a:r>
            <a:r>
              <a:rPr lang="en-US" sz="1700" b="0" i="0" dirty="0">
                <a:solidFill>
                  <a:srgbClr val="000000"/>
                </a:solidFill>
                <a:effectLst/>
              </a:rPr>
              <a:t> Park, </a:t>
            </a:r>
            <a:r>
              <a:rPr lang="en-US" sz="1700" b="0" i="0" dirty="0" err="1">
                <a:solidFill>
                  <a:srgbClr val="000000"/>
                </a:solidFill>
                <a:effectLst/>
              </a:rPr>
              <a:t>Roknoddin</a:t>
            </a:r>
            <a:r>
              <a:rPr lang="en-US" sz="1700" b="0" i="0" dirty="0">
                <a:solidFill>
                  <a:srgbClr val="000000"/>
                </a:solidFill>
                <a:effectLst/>
              </a:rPr>
              <a:t> Azizi, Geraldo F. Oliveira, Mohammad </a:t>
            </a:r>
            <a:r>
              <a:rPr lang="en-US" sz="1700" b="0" i="0" dirty="0" err="1">
                <a:solidFill>
                  <a:srgbClr val="000000"/>
                </a:solidFill>
                <a:effectLst/>
              </a:rPr>
              <a:t>Sadrosadati</a:t>
            </a:r>
            <a:r>
              <a:rPr lang="en-US" sz="1700" b="0" i="0" dirty="0">
                <a:solidFill>
                  <a:srgbClr val="000000"/>
                </a:solidFill>
                <a:effectLst/>
              </a:rPr>
              <a:t>, Rakesh </a:t>
            </a:r>
            <a:r>
              <a:rPr lang="en-US" sz="1700" b="0" i="0" dirty="0" err="1">
                <a:solidFill>
                  <a:srgbClr val="000000"/>
                </a:solidFill>
                <a:effectLst/>
              </a:rPr>
              <a:t>Nadig</a:t>
            </a:r>
            <a:r>
              <a:rPr lang="en-US" sz="1700" b="0" i="0" dirty="0">
                <a:solidFill>
                  <a:srgbClr val="000000"/>
                </a:solidFill>
                <a:effectLst/>
              </a:rPr>
              <a:t>, David Novo, Juan Gómez-Luna, </a:t>
            </a:r>
            <a:r>
              <a:rPr lang="en-US" sz="1700" b="0" i="0" dirty="0" err="1">
                <a:solidFill>
                  <a:srgbClr val="000000"/>
                </a:solidFill>
                <a:effectLst/>
              </a:rPr>
              <a:t>Myungsuk</a:t>
            </a:r>
            <a:r>
              <a:rPr lang="en-US" sz="1700" b="0" i="0" dirty="0">
                <a:solidFill>
                  <a:srgbClr val="000000"/>
                </a:solidFill>
                <a:effectLst/>
              </a:rPr>
              <a:t> Kim, and Onur Mutlu,</a:t>
            </a:r>
            <a:br>
              <a:rPr lang="en-US" sz="1700" b="0" i="0" dirty="0">
                <a:solidFill>
                  <a:srgbClr val="000000"/>
                </a:solidFill>
                <a:effectLst/>
              </a:rPr>
            </a:br>
            <a:r>
              <a:rPr lang="en-US" sz="1700" b="1" i="0" dirty="0">
                <a:solidFill>
                  <a:srgbClr val="0000FF"/>
                </a:solidFill>
                <a:effectLst/>
                <a:hlinkClick r:id="rId2">
                  <a:extLst>
                    <a:ext uri="{A12FA001-AC4F-418D-AE19-62706E023703}">
                      <ahyp:hlinkClr xmlns:ahyp="http://schemas.microsoft.com/office/drawing/2018/hyperlinkcolor" val="tx"/>
                    </a:ext>
                  </a:extLst>
                </a:hlinkClick>
              </a:rPr>
              <a:t>"Flash-Cosmos: In-Flash Bulk Bitwise Operations Using Inherent Computation Capability of NAND Flash Memory"</a:t>
            </a:r>
            <a:br>
              <a:rPr lang="en-US" sz="1700" b="0" i="0" dirty="0">
                <a:solidFill>
                  <a:srgbClr val="000000"/>
                </a:solidFill>
                <a:effectLst/>
              </a:rPr>
            </a:br>
            <a:r>
              <a:rPr lang="en-US" sz="1700" b="0" i="1" dirty="0">
                <a:solidFill>
                  <a:srgbClr val="000000"/>
                </a:solidFill>
                <a:effectLst/>
              </a:rPr>
              <a:t>Proceedings of the </a:t>
            </a:r>
            <a:r>
              <a:rPr lang="en-US" sz="1700" b="0" i="1" dirty="0">
                <a:solidFill>
                  <a:srgbClr val="000000"/>
                </a:solidFill>
                <a:effectLst/>
                <a:hlinkClick r:id="rId3"/>
              </a:rPr>
              <a:t>55th International Symposium on Microarchitecture</a:t>
            </a:r>
            <a:r>
              <a:rPr lang="en-US" sz="1700" b="0" i="1" dirty="0">
                <a:solidFill>
                  <a:srgbClr val="000000"/>
                </a:solidFill>
                <a:effectLst/>
              </a:rPr>
              <a:t> (</a:t>
            </a:r>
            <a:r>
              <a:rPr lang="en-US" sz="1700" b="1" i="1" dirty="0">
                <a:solidFill>
                  <a:srgbClr val="000000"/>
                </a:solidFill>
                <a:effectLst/>
              </a:rPr>
              <a:t>MICRO</a:t>
            </a:r>
            <a:r>
              <a:rPr lang="en-US" sz="1700" b="0" i="1" dirty="0">
                <a:solidFill>
                  <a:srgbClr val="000000"/>
                </a:solidFill>
                <a:effectLst/>
              </a:rPr>
              <a:t>)</a:t>
            </a:r>
            <a:r>
              <a:rPr lang="en-US" sz="1700" b="0" i="0" dirty="0">
                <a:solidFill>
                  <a:srgbClr val="000000"/>
                </a:solidFill>
                <a:effectLst/>
              </a:rPr>
              <a:t>, Chicago, IL, USA, October 2022.</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4"/>
              </a:rPr>
              <a:t>Slides (pptx)</a:t>
            </a:r>
            <a:r>
              <a:rPr lang="en-US" sz="1700" b="0" i="0" dirty="0">
                <a:solidFill>
                  <a:srgbClr val="000000"/>
                </a:solidFill>
                <a:effectLst/>
              </a:rPr>
              <a:t> </a:t>
            </a:r>
            <a:r>
              <a:rPr lang="en-US" sz="1700" b="0" i="0" dirty="0">
                <a:solidFill>
                  <a:srgbClr val="000000"/>
                </a:solidFill>
                <a:effectLst/>
                <a:hlinkClick r:id="rId5"/>
              </a:rPr>
              <a:t>(pdf)</a:t>
            </a:r>
            <a:r>
              <a:rPr lang="en-US" sz="1700" b="0" i="0" dirty="0">
                <a:solidFill>
                  <a:srgbClr val="000000"/>
                </a:solidFill>
                <a:effectLst/>
              </a:rPr>
              <a:t>]</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6"/>
              </a:rPr>
              <a:t>Longer Lecture Slides (pptx)</a:t>
            </a:r>
            <a:r>
              <a:rPr lang="en-US" sz="1700" b="0" i="0" dirty="0">
                <a:solidFill>
                  <a:srgbClr val="000000"/>
                </a:solidFill>
                <a:effectLst/>
              </a:rPr>
              <a:t> </a:t>
            </a:r>
            <a:r>
              <a:rPr lang="en-US" sz="1700" b="0" i="0" dirty="0">
                <a:solidFill>
                  <a:srgbClr val="000000"/>
                </a:solidFill>
                <a:effectLst/>
                <a:hlinkClick r:id="rId7"/>
              </a:rPr>
              <a:t>(pdf)</a:t>
            </a:r>
            <a:r>
              <a:rPr lang="en-US" sz="1700" b="0" i="0" dirty="0">
                <a:solidFill>
                  <a:srgbClr val="000000"/>
                </a:solidFill>
                <a:effectLst/>
              </a:rPr>
              <a:t>]</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8"/>
              </a:rPr>
              <a:t>Lecture Video</a:t>
            </a:r>
            <a:r>
              <a:rPr lang="en-US" sz="1700" b="0" i="0" dirty="0">
                <a:solidFill>
                  <a:srgbClr val="000000"/>
                </a:solidFill>
                <a:effectLst/>
              </a:rPr>
              <a:t> (44 minutes)]</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9"/>
              </a:rPr>
              <a:t>arXiv version</a:t>
            </a:r>
            <a:r>
              <a:rPr lang="en-US" sz="1700" b="0" i="0" dirty="0">
                <a:solidFill>
                  <a:srgbClr val="000000"/>
                </a:solidFill>
                <a:effectLst/>
              </a:rPr>
              <a:t>]</a:t>
            </a:r>
          </a:p>
          <a:p>
            <a:pPr marL="0" indent="0">
              <a:buNone/>
            </a:pPr>
            <a:br>
              <a:rPr lang="en-US" sz="1700" dirty="0"/>
            </a:br>
            <a:endParaRPr lang="en-US" sz="1700" dirty="0">
              <a:solidFill>
                <a:srgbClr val="0432FF"/>
              </a:solidFill>
            </a:endParaRPr>
          </a:p>
        </p:txBody>
      </p:sp>
      <p:sp>
        <p:nvSpPr>
          <p:cNvPr id="4" name="Slide Number Placeholder 3">
            <a:extLst>
              <a:ext uri="{FF2B5EF4-FFF2-40B4-BE49-F238E27FC236}">
                <a16:creationId xmlns:a16="http://schemas.microsoft.com/office/drawing/2014/main" id="{57D0709F-745A-D34B-B5DD-A81248C7CF9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D789F804-7B94-836C-56F5-8D0AAB1955A2}"/>
              </a:ext>
            </a:extLst>
          </p:cNvPr>
          <p:cNvPicPr>
            <a:picLocks noChangeAspect="1"/>
          </p:cNvPicPr>
          <p:nvPr/>
        </p:nvPicPr>
        <p:blipFill>
          <a:blip r:embed="rId10"/>
          <a:stretch>
            <a:fillRect/>
          </a:stretch>
        </p:blipFill>
        <p:spPr>
          <a:xfrm>
            <a:off x="28004" y="4077072"/>
            <a:ext cx="9080500" cy="2260325"/>
          </a:xfrm>
          <a:prstGeom prst="rect">
            <a:avLst/>
          </a:prstGeom>
        </p:spPr>
      </p:pic>
      <p:sp>
        <p:nvSpPr>
          <p:cNvPr id="6" name="TextBox 5">
            <a:extLst>
              <a:ext uri="{FF2B5EF4-FFF2-40B4-BE49-F238E27FC236}">
                <a16:creationId xmlns:a16="http://schemas.microsoft.com/office/drawing/2014/main" id="{CA38D597-0C40-6DA3-42C8-096F85D779A3}"/>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https://arxiv.org/pdf/2209.05566.pdf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234402241"/>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EDCF2-DD4D-CA2F-8B18-D75C57C376C3}"/>
              </a:ext>
            </a:extLst>
          </p:cNvPr>
          <p:cNvSpPr>
            <a:spLocks noGrp="1"/>
          </p:cNvSpPr>
          <p:nvPr>
            <p:ph type="title"/>
          </p:nvPr>
        </p:nvSpPr>
        <p:spPr/>
        <p:txBody>
          <a:bodyPr/>
          <a:lstStyle/>
          <a:p>
            <a:r>
              <a:rPr lang="en-US" dirty="0"/>
              <a:t>In-Flash Homomorphic Encryption</a:t>
            </a:r>
          </a:p>
        </p:txBody>
      </p:sp>
      <p:sp>
        <p:nvSpPr>
          <p:cNvPr id="3" name="Content Placeholder 2">
            <a:extLst>
              <a:ext uri="{FF2B5EF4-FFF2-40B4-BE49-F238E27FC236}">
                <a16:creationId xmlns:a16="http://schemas.microsoft.com/office/drawing/2014/main" id="{DF027659-8414-96A0-B776-FDAF9C8FADC9}"/>
              </a:ext>
            </a:extLst>
          </p:cNvPr>
          <p:cNvSpPr>
            <a:spLocks noGrp="1"/>
          </p:cNvSpPr>
          <p:nvPr>
            <p:ph idx="1"/>
          </p:nvPr>
        </p:nvSpPr>
        <p:spPr>
          <a:xfrm>
            <a:off x="228600" y="1095375"/>
            <a:ext cx="8851900" cy="5153025"/>
          </a:xfrm>
        </p:spPr>
        <p:txBody>
          <a:bodyPr/>
          <a:lstStyle/>
          <a:p>
            <a:r>
              <a:rPr lang="en-US" sz="1700" b="0" i="0" dirty="0">
                <a:solidFill>
                  <a:srgbClr val="000000"/>
                </a:solidFill>
                <a:effectLst/>
              </a:rPr>
              <a:t>Mayank Kabra, Rakesh Nadig, Harshita Gupta, Rahul Bera, Manos </a:t>
            </a:r>
            <a:r>
              <a:rPr lang="en-US" sz="1700" b="0" i="0" dirty="0" err="1">
                <a:solidFill>
                  <a:srgbClr val="000000"/>
                </a:solidFill>
                <a:effectLst/>
              </a:rPr>
              <a:t>Frouzakis</a:t>
            </a:r>
            <a:r>
              <a:rPr lang="en-US" sz="1700" b="0" i="0" dirty="0">
                <a:solidFill>
                  <a:srgbClr val="000000"/>
                </a:solidFill>
                <a:effectLst/>
              </a:rPr>
              <a:t>, Vamanan Arulchelvan, Yu Liang, Haiyu Mao, Mohammad </a:t>
            </a:r>
            <a:r>
              <a:rPr lang="en-US" sz="1700" b="0" i="0" dirty="0" err="1">
                <a:solidFill>
                  <a:srgbClr val="000000"/>
                </a:solidFill>
                <a:effectLst/>
              </a:rPr>
              <a:t>Sadrosadati</a:t>
            </a:r>
            <a:r>
              <a:rPr lang="en-US" sz="1700" b="0" i="0" dirty="0">
                <a:solidFill>
                  <a:srgbClr val="000000"/>
                </a:solidFill>
                <a:effectLst/>
              </a:rPr>
              <a:t>, and Onur Mutlu,</a:t>
            </a:r>
            <a:br>
              <a:rPr lang="en-US" sz="1700" b="0" i="0" dirty="0">
                <a:solidFill>
                  <a:srgbClr val="000000"/>
                </a:solidFill>
                <a:effectLst/>
              </a:rPr>
            </a:br>
            <a:r>
              <a:rPr lang="en-US" sz="1700" b="1" i="0" dirty="0">
                <a:solidFill>
                  <a:srgbClr val="0000FF"/>
                </a:solidFill>
                <a:effectLst/>
                <a:hlinkClick r:id="rId2">
                  <a:extLst>
                    <a:ext uri="{A12FA001-AC4F-418D-AE19-62706E023703}">
                      <ahyp:hlinkClr xmlns:ahyp="http://schemas.microsoft.com/office/drawing/2018/hyperlinkcolor" val="tx"/>
                    </a:ext>
                  </a:extLst>
                </a:hlinkClick>
              </a:rPr>
              <a:t>"CIPHERMATCH: Accelerating Homomorphic Encryption based String Matching via Memory-Efficient Data Packing and In-Flash Processing"</a:t>
            </a:r>
            <a:br>
              <a:rPr lang="en-US" sz="1700" b="0" i="0" dirty="0">
                <a:solidFill>
                  <a:srgbClr val="000000"/>
                </a:solidFill>
                <a:effectLst/>
              </a:rPr>
            </a:br>
            <a:r>
              <a:rPr lang="en-US" sz="1700" b="0" i="1" dirty="0">
                <a:solidFill>
                  <a:srgbClr val="000000"/>
                </a:solidFill>
                <a:effectLst/>
              </a:rPr>
              <a:t>Proceedings of the </a:t>
            </a:r>
            <a:r>
              <a:rPr lang="en-US" sz="1700" b="0" i="1" dirty="0">
                <a:solidFill>
                  <a:srgbClr val="000000"/>
                </a:solidFill>
                <a:effectLst/>
                <a:hlinkClick r:id="rId3"/>
              </a:rPr>
              <a:t>30th International Conference on Architectural Support for Programming Languages and Operating Systems</a:t>
            </a:r>
            <a:r>
              <a:rPr lang="en-US" sz="1700" b="0" i="1" dirty="0">
                <a:solidFill>
                  <a:srgbClr val="000000"/>
                </a:solidFill>
                <a:effectLst/>
              </a:rPr>
              <a:t> (</a:t>
            </a:r>
            <a:r>
              <a:rPr lang="en-US" sz="1700" b="1" i="1" dirty="0">
                <a:solidFill>
                  <a:srgbClr val="000000"/>
                </a:solidFill>
                <a:effectLst/>
              </a:rPr>
              <a:t>ASPLOS</a:t>
            </a:r>
            <a:r>
              <a:rPr lang="en-US" sz="1700" b="0" i="1" dirty="0">
                <a:solidFill>
                  <a:srgbClr val="000000"/>
                </a:solidFill>
                <a:effectLst/>
              </a:rPr>
              <a:t>)</a:t>
            </a:r>
            <a:r>
              <a:rPr lang="en-US" sz="1700" b="0" i="0" dirty="0">
                <a:solidFill>
                  <a:srgbClr val="000000"/>
                </a:solidFill>
                <a:effectLst/>
              </a:rPr>
              <a:t>, Rotterdam, Netherlands, April 2025.</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4"/>
              </a:rPr>
              <a:t>Slides (pptx)</a:t>
            </a:r>
            <a:r>
              <a:rPr lang="en-US" sz="1700" b="0" i="0" dirty="0">
                <a:solidFill>
                  <a:srgbClr val="000000"/>
                </a:solidFill>
                <a:effectLst/>
              </a:rPr>
              <a:t> </a:t>
            </a:r>
            <a:r>
              <a:rPr lang="en-US" sz="1700" b="0" i="0" dirty="0">
                <a:solidFill>
                  <a:srgbClr val="000000"/>
                </a:solidFill>
                <a:effectLst/>
                <a:hlinkClick r:id="rId5"/>
              </a:rPr>
              <a:t>(pdf)</a:t>
            </a:r>
            <a:r>
              <a:rPr lang="en-US" sz="1700" b="0" i="0" dirty="0">
                <a:solidFill>
                  <a:srgbClr val="000000"/>
                </a:solidFill>
                <a:effectLst/>
              </a:rPr>
              <a:t>]</a:t>
            </a:r>
          </a:p>
          <a:p>
            <a:pPr>
              <a:buNone/>
            </a:pPr>
            <a:br>
              <a:rPr lang="en-US" sz="1700" dirty="0"/>
            </a:br>
            <a:endParaRPr lang="en-US" sz="1700" dirty="0">
              <a:ea typeface="Tahoma" panose="020B0604030504040204" pitchFamily="34" charset="0"/>
              <a:cs typeface="Tahoma" panose="020B0604030504040204" pitchFamily="34" charset="0"/>
            </a:endParaRPr>
          </a:p>
        </p:txBody>
      </p:sp>
      <p:sp>
        <p:nvSpPr>
          <p:cNvPr id="4" name="Slide Number Placeholder 3">
            <a:extLst>
              <a:ext uri="{FF2B5EF4-FFF2-40B4-BE49-F238E27FC236}">
                <a16:creationId xmlns:a16="http://schemas.microsoft.com/office/drawing/2014/main" id="{4735228A-592C-ACAD-B969-8AD562587DA3}"/>
              </a:ext>
            </a:extLst>
          </p:cNvPr>
          <p:cNvSpPr>
            <a:spLocks noGrp="1"/>
          </p:cNvSpPr>
          <p:nvPr>
            <p:ph type="sldNum" sz="quarter" idx="11"/>
          </p:nvPr>
        </p:nvSpPr>
        <p:spPr/>
        <p:txBody>
          <a:bodyPr/>
          <a:lstStyle/>
          <a:p>
            <a:pPr>
              <a:defRPr/>
            </a:pPr>
            <a:fld id="{7292004D-7284-C244-B275-AB956C66515A}" type="slidenum">
              <a:rPr lang="en-US" smtClean="0">
                <a:solidFill>
                  <a:srgbClr val="000000"/>
                </a:solidFill>
              </a:rPr>
              <a:pPr>
                <a:defRPr/>
              </a:pPr>
              <a:t>145</a:t>
            </a:fld>
            <a:endParaRPr lang="en-US">
              <a:solidFill>
                <a:srgbClr val="000000"/>
              </a:solidFill>
            </a:endParaRPr>
          </a:p>
        </p:txBody>
      </p:sp>
      <p:pic>
        <p:nvPicPr>
          <p:cNvPr id="5" name="Picture 4">
            <a:extLst>
              <a:ext uri="{FF2B5EF4-FFF2-40B4-BE49-F238E27FC236}">
                <a16:creationId xmlns:a16="http://schemas.microsoft.com/office/drawing/2014/main" id="{6604F3C4-5FB6-C43B-18F1-07AAAFA3CA94}"/>
              </a:ext>
            </a:extLst>
          </p:cNvPr>
          <p:cNvPicPr>
            <a:picLocks noChangeAspect="1"/>
          </p:cNvPicPr>
          <p:nvPr/>
        </p:nvPicPr>
        <p:blipFill>
          <a:blip r:embed="rId6"/>
          <a:stretch>
            <a:fillRect/>
          </a:stretch>
        </p:blipFill>
        <p:spPr>
          <a:xfrm>
            <a:off x="27953" y="3948854"/>
            <a:ext cx="9080551" cy="1568378"/>
          </a:xfrm>
          <a:prstGeom prst="rect">
            <a:avLst/>
          </a:prstGeom>
        </p:spPr>
      </p:pic>
      <p:sp>
        <p:nvSpPr>
          <p:cNvPr id="6" name="TextBox 5">
            <a:extLst>
              <a:ext uri="{FF2B5EF4-FFF2-40B4-BE49-F238E27FC236}">
                <a16:creationId xmlns:a16="http://schemas.microsoft.com/office/drawing/2014/main" id="{01BBA35B-205F-D34D-88B0-651BBB0B6739}"/>
              </a:ext>
            </a:extLst>
          </p:cNvPr>
          <p:cNvSpPr txBox="1"/>
          <p:nvPr/>
        </p:nvSpPr>
        <p:spPr>
          <a:xfrm>
            <a:off x="2134252" y="6438543"/>
            <a:ext cx="474200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https://arxiv.org/pdf/2503.08968</a:t>
            </a:r>
            <a:r>
              <a:rPr kumimoji="0" lang="en-US" sz="20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424189945"/>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0D3C8-7135-9C9E-EE0D-3E0F4F14CF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83E405-1398-E00E-D791-1D3907EE01E9}"/>
              </a:ext>
            </a:extLst>
          </p:cNvPr>
          <p:cNvSpPr>
            <a:spLocks noGrp="1"/>
          </p:cNvSpPr>
          <p:nvPr>
            <p:ph type="ctrTitle"/>
          </p:nvPr>
        </p:nvSpPr>
        <p:spPr>
          <a:xfrm>
            <a:off x="467544" y="1268760"/>
            <a:ext cx="7924800" cy="1752600"/>
          </a:xfrm>
        </p:spPr>
        <p:txBody>
          <a:bodyPr/>
          <a:lstStyle/>
          <a:p>
            <a:pPr algn="ctr"/>
            <a:r>
              <a:rPr lang="en-US" sz="6000" dirty="0"/>
              <a:t>Processing in Memory:</a:t>
            </a:r>
            <a:br>
              <a:rPr lang="en-US" sz="6000" dirty="0"/>
            </a:br>
            <a:r>
              <a:rPr lang="en-US" sz="6000" dirty="0"/>
              <a:t>Two Types</a:t>
            </a:r>
            <a:endParaRPr lang="en-US" sz="6000" b="1" dirty="0"/>
          </a:p>
        </p:txBody>
      </p:sp>
      <p:sp>
        <p:nvSpPr>
          <p:cNvPr id="3" name="Subtitle 2">
            <a:extLst>
              <a:ext uri="{FF2B5EF4-FFF2-40B4-BE49-F238E27FC236}">
                <a16:creationId xmlns:a16="http://schemas.microsoft.com/office/drawing/2014/main" id="{E6FAA11D-1F1C-86DB-B67D-670D3931F45F}"/>
              </a:ext>
            </a:extLst>
          </p:cNvPr>
          <p:cNvSpPr>
            <a:spLocks noGrp="1"/>
          </p:cNvSpPr>
          <p:nvPr>
            <p:ph type="subTitle" idx="1"/>
          </p:nvPr>
        </p:nvSpPr>
        <p:spPr>
          <a:xfrm>
            <a:off x="685800" y="4484712"/>
            <a:ext cx="7848600" cy="1752600"/>
          </a:xfrm>
        </p:spPr>
        <p:txBody>
          <a:bodyPr/>
          <a:lstStyle/>
          <a:p>
            <a:pPr algn="l"/>
            <a:r>
              <a:rPr lang="en-US" sz="3600" dirty="0">
                <a:solidFill>
                  <a:srgbClr val="FF0000"/>
                </a:solidFill>
              </a:rPr>
              <a:t>1. Processing </a:t>
            </a:r>
            <a:r>
              <a:rPr lang="en-US" sz="3600" b="1" dirty="0">
                <a:solidFill>
                  <a:srgbClr val="FF0000"/>
                </a:solidFill>
              </a:rPr>
              <a:t>near</a:t>
            </a:r>
            <a:r>
              <a:rPr lang="en-US" sz="3600" dirty="0">
                <a:solidFill>
                  <a:srgbClr val="FF0000"/>
                </a:solidFill>
              </a:rPr>
              <a:t> Memory</a:t>
            </a:r>
          </a:p>
          <a:p>
            <a:pPr algn="l"/>
            <a:r>
              <a:rPr lang="en-US" sz="3600" dirty="0">
                <a:solidFill>
                  <a:srgbClr val="0000FF"/>
                </a:solidFill>
              </a:rPr>
              <a:t>2. Processing </a:t>
            </a:r>
            <a:r>
              <a:rPr lang="en-US" sz="3600" b="1" dirty="0">
                <a:solidFill>
                  <a:srgbClr val="0000FF"/>
                </a:solidFill>
              </a:rPr>
              <a:t>using</a:t>
            </a:r>
            <a:r>
              <a:rPr lang="en-US" sz="3600" dirty="0">
                <a:solidFill>
                  <a:srgbClr val="0000FF"/>
                </a:solidFill>
              </a:rPr>
              <a:t> Memory</a:t>
            </a:r>
          </a:p>
        </p:txBody>
      </p:sp>
      <p:sp>
        <p:nvSpPr>
          <p:cNvPr id="4" name="Slide Number Placeholder 3">
            <a:extLst>
              <a:ext uri="{FF2B5EF4-FFF2-40B4-BE49-F238E27FC236}">
                <a16:creationId xmlns:a16="http://schemas.microsoft.com/office/drawing/2014/main" id="{16B0549D-CFC3-8329-1069-833AD41F4E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146</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762610029"/>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https://arxiv.org/pdf/2012.03112.pdf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25894458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44780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How to Enable Adoption of </a:t>
            </a:r>
            <a:r>
              <a:rPr lang="en-US" sz="6000" dirty="0">
                <a:solidFill>
                  <a:srgbClr val="FF0000"/>
                </a:solidFill>
                <a:latin typeface="Tahoma" charset="0"/>
                <a:ea typeface="ＭＳ Ｐゴシック" charset="0"/>
                <a:cs typeface="ＭＳ Ｐゴシック" charset="0"/>
              </a:rPr>
              <a:t>Processing in Memory</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148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2676814318"/>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Potential Barriers to Adoption of PIM</a:t>
            </a:r>
          </a:p>
        </p:txBody>
      </p:sp>
      <p:sp>
        <p:nvSpPr>
          <p:cNvPr id="3" name="Content Placeholder 2"/>
          <p:cNvSpPr>
            <a:spLocks noGrp="1"/>
          </p:cNvSpPr>
          <p:nvPr>
            <p:ph idx="1"/>
          </p:nvPr>
        </p:nvSpPr>
        <p:spPr>
          <a:xfrm>
            <a:off x="228600" y="928464"/>
            <a:ext cx="8915400" cy="5020816"/>
          </a:xfrm>
        </p:spPr>
        <p:txBody>
          <a:bodyPr/>
          <a:lstStyle/>
          <a:p>
            <a:pPr marL="0" indent="0">
              <a:buNone/>
            </a:pPr>
            <a:r>
              <a:rPr lang="en-US" dirty="0">
                <a:solidFill>
                  <a:srgbClr val="0432FF"/>
                </a:solidFill>
              </a:rPr>
              <a:t>1. </a:t>
            </a:r>
            <a:r>
              <a:rPr lang="en-US" b="1" dirty="0">
                <a:solidFill>
                  <a:srgbClr val="0432FF"/>
                </a:solidFill>
              </a:rPr>
              <a:t>Applications</a:t>
            </a:r>
            <a:r>
              <a:rPr lang="en-US" dirty="0">
                <a:solidFill>
                  <a:srgbClr val="0432FF"/>
                </a:solidFill>
              </a:rPr>
              <a:t> &amp; </a:t>
            </a:r>
            <a:r>
              <a:rPr lang="en-US" b="1" dirty="0">
                <a:solidFill>
                  <a:srgbClr val="0432FF"/>
                </a:solidFill>
              </a:rPr>
              <a:t>software</a:t>
            </a:r>
            <a:r>
              <a:rPr lang="en-US" dirty="0">
                <a:solidFill>
                  <a:srgbClr val="0432FF"/>
                </a:solidFill>
              </a:rPr>
              <a:t> for PIM</a:t>
            </a:r>
          </a:p>
          <a:p>
            <a:pPr marL="0" indent="0">
              <a:buNone/>
            </a:pPr>
            <a:endParaRPr lang="en-US" dirty="0"/>
          </a:p>
          <a:p>
            <a:pPr marL="0" indent="0">
              <a:buNone/>
            </a:pPr>
            <a:r>
              <a:rPr lang="en-US" dirty="0">
                <a:solidFill>
                  <a:srgbClr val="7030A0"/>
                </a:solidFill>
              </a:rPr>
              <a:t>2. Ease of </a:t>
            </a:r>
            <a:r>
              <a:rPr lang="en-US" b="1" dirty="0">
                <a:solidFill>
                  <a:srgbClr val="7030A0"/>
                </a:solidFill>
              </a:rPr>
              <a:t>programming</a:t>
            </a:r>
            <a:r>
              <a:rPr lang="en-US" dirty="0">
                <a:solidFill>
                  <a:srgbClr val="7030A0"/>
                </a:solidFill>
              </a:rPr>
              <a:t> (interfaces and compiler/HW support)</a:t>
            </a:r>
          </a:p>
          <a:p>
            <a:pPr marL="0" indent="0">
              <a:buNone/>
            </a:pPr>
            <a:endParaRPr lang="en-US" dirty="0"/>
          </a:p>
          <a:p>
            <a:pPr marL="0" indent="0">
              <a:buNone/>
            </a:pPr>
            <a:r>
              <a:rPr lang="en-US" dirty="0">
                <a:solidFill>
                  <a:srgbClr val="8C0000"/>
                </a:solidFill>
              </a:rPr>
              <a:t>3. </a:t>
            </a:r>
            <a:r>
              <a:rPr lang="en-US" b="1" dirty="0">
                <a:solidFill>
                  <a:srgbClr val="8C0000"/>
                </a:solidFill>
              </a:rPr>
              <a:t>System</a:t>
            </a:r>
            <a:r>
              <a:rPr lang="en-US" dirty="0">
                <a:solidFill>
                  <a:srgbClr val="8C0000"/>
                </a:solidFill>
              </a:rPr>
              <a:t> and </a:t>
            </a:r>
            <a:r>
              <a:rPr lang="en-US" b="1" dirty="0">
                <a:solidFill>
                  <a:srgbClr val="8C0000"/>
                </a:solidFill>
              </a:rPr>
              <a:t>security</a:t>
            </a:r>
            <a:r>
              <a:rPr lang="en-US" dirty="0">
                <a:solidFill>
                  <a:srgbClr val="8C0000"/>
                </a:solidFill>
              </a:rPr>
              <a:t> support: coherence, synchronization, virtual memory, isolation, communication interfaces, …</a:t>
            </a:r>
          </a:p>
          <a:p>
            <a:pPr marL="0" indent="0">
              <a:buNone/>
            </a:pPr>
            <a:endParaRPr lang="en-US" dirty="0"/>
          </a:p>
          <a:p>
            <a:pPr marL="0" indent="0">
              <a:buNone/>
            </a:pPr>
            <a:r>
              <a:rPr lang="en-US" dirty="0">
                <a:solidFill>
                  <a:schemeClr val="tx2"/>
                </a:solidFill>
              </a:rPr>
              <a:t>4. </a:t>
            </a:r>
            <a:r>
              <a:rPr lang="en-US" b="1" dirty="0">
                <a:solidFill>
                  <a:schemeClr val="tx2"/>
                </a:solidFill>
              </a:rPr>
              <a:t>Runtime</a:t>
            </a:r>
            <a:r>
              <a:rPr lang="en-US" dirty="0">
                <a:solidFill>
                  <a:schemeClr val="tx2"/>
                </a:solidFill>
              </a:rPr>
              <a:t> and </a:t>
            </a:r>
            <a:r>
              <a:rPr lang="en-US" b="1" dirty="0">
                <a:solidFill>
                  <a:schemeClr val="tx2"/>
                </a:solidFill>
              </a:rPr>
              <a:t>compilation</a:t>
            </a:r>
            <a:r>
              <a:rPr lang="en-US" dirty="0">
                <a:solidFill>
                  <a:schemeClr val="tx2"/>
                </a:solidFill>
              </a:rPr>
              <a:t> systems for adaptive scheduling, data mapping, access/sharing control, …</a:t>
            </a:r>
          </a:p>
          <a:p>
            <a:pPr marL="0" indent="0">
              <a:buNone/>
            </a:pPr>
            <a:endParaRPr lang="en-US" dirty="0"/>
          </a:p>
          <a:p>
            <a:pPr marL="0" indent="0">
              <a:buNone/>
            </a:pPr>
            <a:r>
              <a:rPr lang="en-US" dirty="0">
                <a:solidFill>
                  <a:srgbClr val="0070C0"/>
                </a:solidFill>
              </a:rPr>
              <a:t>5. </a:t>
            </a:r>
            <a:r>
              <a:rPr lang="en-US" b="1" dirty="0">
                <a:solidFill>
                  <a:srgbClr val="0070C0"/>
                </a:solidFill>
              </a:rPr>
              <a:t>Infrastructures</a:t>
            </a:r>
            <a:r>
              <a:rPr lang="en-US" dirty="0">
                <a:solidFill>
                  <a:srgbClr val="0070C0"/>
                </a:solidFill>
              </a:rPr>
              <a:t> to assess benefits and feasibility</a:t>
            </a:r>
          </a:p>
          <a:p>
            <a:pPr marL="0" indent="0">
              <a:buNone/>
            </a:pPr>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CACA1410-DA7E-F643-8886-992AD3AF089B}"/>
              </a:ext>
            </a:extLst>
          </p:cNvPr>
          <p:cNvSpPr txBox="1"/>
          <p:nvPr/>
        </p:nvSpPr>
        <p:spPr>
          <a:xfrm>
            <a:off x="1364585" y="5877272"/>
            <a:ext cx="6455614"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All can be solved with change of mindset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845533081"/>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r>
              <a:rPr lang="en-US" dirty="0">
                <a:solidFill>
                  <a:srgbClr val="0000FF"/>
                </a:solidFill>
              </a:rPr>
              <a:t>With a </a:t>
            </a:r>
            <a:r>
              <a:rPr lang="en-US" b="1" dirty="0">
                <a:solidFill>
                  <a:srgbClr val="0000FF"/>
                </a:solidFill>
              </a:rPr>
              <a:t>memory-centric mindset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629637729"/>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2CD74-04AC-EC95-833F-E549F0115382}"/>
            </a:ext>
          </a:extLst>
        </p:cNvPr>
        <p:cNvGrpSpPr/>
        <p:nvPr/>
      </p:nvGrpSpPr>
      <p:grpSpPr>
        <a:xfrm>
          <a:off x="0" y="0"/>
          <a:ext cx="0" cy="0"/>
          <a:chOff x="0" y="0"/>
          <a:chExt cx="0" cy="0"/>
        </a:xfrm>
      </p:grpSpPr>
      <p:sp>
        <p:nvSpPr>
          <p:cNvPr id="135169" name="Rectangle 4">
            <a:extLst>
              <a:ext uri="{FF2B5EF4-FFF2-40B4-BE49-F238E27FC236}">
                <a16:creationId xmlns:a16="http://schemas.microsoft.com/office/drawing/2014/main" id="{3423A1F3-2B0C-C3E9-2CC9-4B708C2FF500}"/>
              </a:ext>
            </a:extLst>
          </p:cNvPr>
          <p:cNvSpPr>
            <a:spLocks noGrp="1" noChangeArrowheads="1"/>
          </p:cNvSpPr>
          <p:nvPr>
            <p:ph type="ctrTitle"/>
          </p:nvPr>
        </p:nvSpPr>
        <p:spPr>
          <a:xfrm>
            <a:off x="248419" y="1700808"/>
            <a:ext cx="8428037" cy="822325"/>
          </a:xfrm>
        </p:spPr>
        <p:txBody>
          <a:bodyPr/>
          <a:lstStyle/>
          <a:p>
            <a:pPr algn="ctr" eaLnBrk="1" hangingPunct="1"/>
            <a:r>
              <a:rPr lang="en-US" sz="6000" dirty="0">
                <a:latin typeface="Garamond" charset="0"/>
              </a:rPr>
              <a:t>Concluding Remarks</a:t>
            </a:r>
          </a:p>
        </p:txBody>
      </p:sp>
      <p:sp>
        <p:nvSpPr>
          <p:cNvPr id="135170" name="Rectangle 5">
            <a:extLst>
              <a:ext uri="{FF2B5EF4-FFF2-40B4-BE49-F238E27FC236}">
                <a16:creationId xmlns:a16="http://schemas.microsoft.com/office/drawing/2014/main" id="{5CBA2584-5F29-C275-83FC-FA67596AD563}"/>
              </a:ext>
            </a:extLst>
          </p:cNvPr>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1497280276"/>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1E16D-721A-5F1B-66C6-674E961C5D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0E1E24-19BD-4F92-C21E-9975D2C6A9F2}"/>
              </a:ext>
            </a:extLst>
          </p:cNvPr>
          <p:cNvSpPr>
            <a:spLocks noGrp="1"/>
          </p:cNvSpPr>
          <p:nvPr>
            <p:ph type="title"/>
          </p:nvPr>
        </p:nvSpPr>
        <p:spPr/>
        <p:txBody>
          <a:bodyPr/>
          <a:lstStyle/>
          <a:p>
            <a:r>
              <a:rPr lang="en-US" dirty="0"/>
              <a:t>Computing’s Memory Problem: Summary</a:t>
            </a:r>
          </a:p>
        </p:txBody>
      </p:sp>
      <p:sp>
        <p:nvSpPr>
          <p:cNvPr id="3" name="Content Placeholder 2">
            <a:extLst>
              <a:ext uri="{FF2B5EF4-FFF2-40B4-BE49-F238E27FC236}">
                <a16:creationId xmlns:a16="http://schemas.microsoft.com/office/drawing/2014/main" id="{085750ED-5979-78B0-6253-8E7B7EAF0F05}"/>
              </a:ext>
            </a:extLst>
          </p:cNvPr>
          <p:cNvSpPr>
            <a:spLocks noGrp="1"/>
          </p:cNvSpPr>
          <p:nvPr>
            <p:ph idx="1"/>
          </p:nvPr>
        </p:nvSpPr>
        <p:spPr>
          <a:xfrm>
            <a:off x="-72008" y="980728"/>
            <a:ext cx="9324528" cy="4876800"/>
          </a:xfrm>
        </p:spPr>
        <p:txBody>
          <a:bodyPr/>
          <a:lstStyle/>
          <a:p>
            <a:r>
              <a:rPr lang="en-US" b="1" dirty="0">
                <a:solidFill>
                  <a:srgbClr val="FF0000"/>
                </a:solidFill>
              </a:rPr>
              <a:t>Computing has a huge memory problem</a:t>
            </a:r>
          </a:p>
          <a:p>
            <a:endParaRPr lang="en-US" b="1" dirty="0">
              <a:solidFill>
                <a:srgbClr val="FF0000"/>
              </a:solidFill>
            </a:endParaRPr>
          </a:p>
          <a:p>
            <a:r>
              <a:rPr lang="en-US" dirty="0">
                <a:solidFill>
                  <a:srgbClr val="0000FF"/>
                </a:solidFill>
              </a:rPr>
              <a:t>We can solve it by designing </a:t>
            </a:r>
            <a:r>
              <a:rPr lang="en-US" b="1" dirty="0">
                <a:solidFill>
                  <a:srgbClr val="0000FF"/>
                </a:solidFill>
              </a:rPr>
              <a:t>memory-centric systems</a:t>
            </a:r>
          </a:p>
          <a:p>
            <a:pPr lvl="1"/>
            <a:r>
              <a:rPr lang="en-US" b="1" dirty="0">
                <a:solidFill>
                  <a:srgbClr val="7030A0"/>
                </a:solidFill>
              </a:rPr>
              <a:t>Memory autonomously manages itself </a:t>
            </a:r>
            <a:r>
              <a:rPr lang="en-US" dirty="0">
                <a:solidFill>
                  <a:srgbClr val="7030A0"/>
                </a:solidFill>
                <a:sym typeface="Wingdings" pitchFamily="2" charset="2"/>
              </a:rPr>
              <a:t> technology scaling</a:t>
            </a:r>
            <a:endParaRPr lang="en-US" dirty="0">
              <a:solidFill>
                <a:srgbClr val="7030A0"/>
              </a:solidFill>
            </a:endParaRPr>
          </a:p>
          <a:p>
            <a:pPr lvl="1"/>
            <a:r>
              <a:rPr lang="en-US" b="1" dirty="0">
                <a:solidFill>
                  <a:srgbClr val="7030A0"/>
                </a:solidFill>
              </a:rPr>
              <a:t>Memory performs computation </a:t>
            </a:r>
            <a:r>
              <a:rPr lang="en-US" dirty="0">
                <a:solidFill>
                  <a:srgbClr val="7030A0"/>
                </a:solidFill>
                <a:sym typeface="Wingdings" pitchFamily="2" charset="2"/>
              </a:rPr>
              <a:t> app &amp; system scaling</a:t>
            </a:r>
          </a:p>
          <a:p>
            <a:pPr lvl="1"/>
            <a:endParaRPr lang="en-US" dirty="0">
              <a:solidFill>
                <a:srgbClr val="0000FF"/>
              </a:solidFill>
              <a:sym typeface="Wingdings" pitchFamily="2" charset="2"/>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sz="2400" b="0" i="0" u="none" strike="noStrike" kern="0" cap="none" spc="0" normalizeH="0" baseline="0" noProof="0" dirty="0">
                <a:ln>
                  <a:noFill/>
                </a:ln>
                <a:solidFill>
                  <a:srgbClr val="0000FF"/>
                </a:solidFill>
                <a:effectLst/>
                <a:uLnTx/>
                <a:uFillTx/>
                <a:latin typeface="Tahoma"/>
                <a:ea typeface="ＭＳ Ｐゴシック" pitchFamily="-106" charset="-128"/>
              </a:rPr>
              <a:t>Major advances in </a:t>
            </a:r>
            <a:r>
              <a:rPr kumimoji="0" lang="en-US" sz="2400" b="1" i="0" u="none" strike="noStrike" kern="0" cap="none" spc="0" normalizeH="0" baseline="0" noProof="0" dirty="0">
                <a:ln>
                  <a:noFill/>
                </a:ln>
                <a:solidFill>
                  <a:srgbClr val="0000FF"/>
                </a:solidFill>
                <a:effectLst/>
                <a:uLnTx/>
                <a:uFillTx/>
                <a:latin typeface="Tahoma"/>
                <a:ea typeface="ＭＳ Ｐゴシック" pitchFamily="-106" charset="-128"/>
              </a:rPr>
              <a:t>memory-centric DRAM systems</a:t>
            </a:r>
            <a:endParaRPr kumimoji="0" lang="en-US" sz="2000" b="1" i="0" u="none" strike="noStrike" kern="0" cap="none" spc="0" normalizeH="0" baseline="0" noProof="0" dirty="0">
              <a:ln>
                <a:noFill/>
              </a:ln>
              <a:solidFill>
                <a:srgbClr val="0000FF"/>
              </a:solidFill>
              <a:effectLst/>
              <a:uLnTx/>
              <a:uFillTx/>
              <a:latin typeface="Tahoma"/>
              <a:ea typeface="ＭＳ Ｐゴシック" pitchFamily="-106" charset="-128"/>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charset="0"/>
              <a:buChar char="q"/>
              <a:tabLst/>
              <a:defRPr/>
            </a:pPr>
            <a:r>
              <a:rPr kumimoji="0" lang="en-US" sz="2200" b="0" i="0" u="none" strike="noStrike" kern="0" cap="none" spc="0" normalizeH="0" baseline="0" noProof="0" dirty="0">
                <a:ln>
                  <a:noFill/>
                </a:ln>
                <a:solidFill>
                  <a:srgbClr val="000000"/>
                </a:solidFill>
                <a:effectLst/>
                <a:uLnTx/>
                <a:uFillTx/>
                <a:latin typeface="Tahoma"/>
                <a:ea typeface="ＭＳ Ｐゴシック" pitchFamily="-106" charset="-128"/>
              </a:rPr>
              <a:t>Can lead to </a:t>
            </a:r>
            <a:r>
              <a:rPr kumimoji="0" lang="en-US" sz="2200" b="1" i="0" u="none" strike="noStrike" kern="0" cap="none" spc="0" normalizeH="0" baseline="0" noProof="0" dirty="0">
                <a:ln>
                  <a:noFill/>
                </a:ln>
                <a:solidFill>
                  <a:srgbClr val="3B812F">
                    <a:lumMod val="75000"/>
                  </a:srgbClr>
                </a:solidFill>
                <a:effectLst/>
                <a:uLnTx/>
                <a:uFillTx/>
                <a:latin typeface="Tahoma"/>
                <a:ea typeface="ＭＳ Ｐゴシック" pitchFamily="-106" charset="-128"/>
              </a:rPr>
              <a:t>orders-of-magnitude energy &amp; perf </a:t>
            </a:r>
            <a:r>
              <a:rPr kumimoji="0" lang="en-US" sz="2200" b="0" i="0" u="none" strike="noStrike" kern="0" cap="none" spc="0" normalizeH="0" baseline="0" noProof="0" dirty="0">
                <a:ln>
                  <a:noFill/>
                </a:ln>
                <a:solidFill>
                  <a:srgbClr val="000000"/>
                </a:solidFill>
                <a:effectLst/>
                <a:uLnTx/>
                <a:uFillTx/>
                <a:latin typeface="Tahoma"/>
                <a:ea typeface="ＭＳ Ｐゴシック" pitchFamily="-106" charset="-128"/>
              </a:rPr>
              <a:t>improvements </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charset="0"/>
              <a:buChar char="q"/>
              <a:tabLst/>
              <a:defRPr/>
            </a:pPr>
            <a:r>
              <a:rPr kumimoji="0" lang="en-US" sz="2200" b="1" i="0" u="none" strike="noStrike" kern="0" cap="none" spc="0" normalizeH="0" baseline="0" noProof="0" dirty="0">
                <a:ln>
                  <a:noFill/>
                </a:ln>
                <a:solidFill>
                  <a:srgbClr val="2C6123"/>
                </a:solidFill>
                <a:effectLst/>
                <a:uLnTx/>
                <a:uFillTx/>
                <a:latin typeface="Tahoma"/>
                <a:ea typeface="ＭＳ Ｐゴシック" pitchFamily="-106" charset="-128"/>
              </a:rPr>
              <a:t>Unmodified DRAM chips are already capable of computation</a:t>
            </a:r>
            <a:endParaRPr kumimoji="0" lang="is-IS" sz="2200" b="1" i="0" u="none" strike="noStrike" kern="0" cap="none" spc="0" normalizeH="0" baseline="0" noProof="0" dirty="0">
              <a:ln>
                <a:noFill/>
              </a:ln>
              <a:solidFill>
                <a:srgbClr val="2C6123"/>
              </a:solidFill>
              <a:effectLst/>
              <a:uLnTx/>
              <a:uFillTx/>
              <a:latin typeface="Tahoma"/>
              <a:ea typeface="ＭＳ Ｐゴシック" pitchFamily="-106" charset="-128"/>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charset="0"/>
              <a:buChar char="q"/>
              <a:tabLst/>
              <a:defRPr/>
            </a:pPr>
            <a:endParaRPr kumimoji="0" lang="en-US" sz="2000" b="0" i="0" u="none" strike="noStrike" kern="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sz="2400" b="0" i="0" u="none" strike="noStrike" kern="0" cap="none" spc="0" normalizeH="0" baseline="0" noProof="0" dirty="0">
                <a:ln>
                  <a:noFill/>
                </a:ln>
                <a:solidFill>
                  <a:srgbClr val="000000"/>
                </a:solidFill>
                <a:effectLst/>
                <a:uLnTx/>
                <a:uFillTx/>
                <a:latin typeface="Tahoma"/>
                <a:ea typeface="ＭＳ Ｐゴシック" pitchFamily="-106" charset="-128"/>
              </a:rPr>
              <a:t>Memory </a:t>
            </a:r>
            <a:r>
              <a:rPr kumimoji="0" lang="en-US" sz="2400" b="0" i="0" u="none" strike="noStrike" kern="0" cap="none" spc="0" normalizeH="0" baseline="0" noProof="0" dirty="0">
                <a:ln>
                  <a:noFill/>
                </a:ln>
                <a:solidFill>
                  <a:srgbClr val="000000"/>
                </a:solidFill>
                <a:effectLst/>
                <a:uLnTx/>
                <a:uFillTx/>
                <a:latin typeface="Tahoma"/>
                <a:ea typeface="ＭＳ Ｐゴシック" pitchFamily="-106" charset="-128"/>
                <a:sym typeface="Wingdings" pitchFamily="2" charset="2"/>
              </a:rPr>
              <a:t> </a:t>
            </a:r>
            <a:r>
              <a:rPr kumimoji="0" lang="en-US" sz="2400" b="1" i="0" u="none" strike="noStrike" kern="0" cap="none" spc="0" normalizeH="0" baseline="0" noProof="0" dirty="0">
                <a:ln>
                  <a:noFill/>
                </a:ln>
                <a:solidFill>
                  <a:srgbClr val="7030A0"/>
                </a:solidFill>
                <a:effectLst/>
                <a:uLnTx/>
                <a:uFillTx/>
                <a:latin typeface="Tahoma"/>
                <a:ea typeface="ＭＳ Ｐゴシック" pitchFamily="-106" charset="-128"/>
              </a:rPr>
              <a:t>combined computation and storage substrate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charset="0"/>
              <a:buChar char="q"/>
              <a:tabLst/>
              <a:defRPr/>
            </a:pPr>
            <a:r>
              <a:rPr kumimoji="0" lang="en-US" sz="2200" b="0" i="0" u="none" strike="noStrike" kern="0" cap="none" spc="0" normalizeH="0" baseline="0" noProof="0" dirty="0">
                <a:ln>
                  <a:noFill/>
                </a:ln>
                <a:solidFill>
                  <a:srgbClr val="000000"/>
                </a:solidFill>
                <a:effectLst/>
                <a:uLnTx/>
                <a:uFillTx/>
                <a:latin typeface="Tahoma"/>
                <a:ea typeface="ＭＳ Ｐゴシック" pitchFamily="-106" charset="-128"/>
              </a:rPr>
              <a:t>Design mindset and flow should change</a:t>
            </a:r>
          </a:p>
          <a:p>
            <a:pPr lvl="1">
              <a:buClr>
                <a:srgbClr val="3B812F"/>
              </a:buClr>
              <a:buFont typeface="Wingdings" charset="0"/>
              <a:buChar char="q"/>
              <a:defRPr/>
            </a:pPr>
            <a:r>
              <a:rPr lang="en-US" dirty="0">
                <a:solidFill>
                  <a:srgbClr val="0000FF"/>
                </a:solidFill>
              </a:rPr>
              <a:t>Need research &amp; design across the computing stack</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charset="0"/>
              <a:buChar char="q"/>
              <a:tabLst/>
              <a:defRPr/>
            </a:pPr>
            <a:endParaRPr kumimoji="0" lang="en-US" sz="2200" b="0" i="0" u="none" strike="noStrike" kern="0" cap="none" spc="0" normalizeH="0" baseline="0" noProof="0" dirty="0">
              <a:ln>
                <a:noFill/>
              </a:ln>
              <a:solidFill>
                <a:srgbClr val="000000"/>
              </a:solidFill>
              <a:effectLst/>
              <a:uLnTx/>
              <a:uFillTx/>
              <a:latin typeface="Tahoma"/>
              <a:ea typeface="ＭＳ Ｐゴシック" pitchFamily="-106" charset="-128"/>
            </a:endParaRPr>
          </a:p>
          <a:p>
            <a:endParaRPr lang="en-US" dirty="0">
              <a:solidFill>
                <a:srgbClr val="0000FF"/>
              </a:solidFill>
            </a:endParaRPr>
          </a:p>
        </p:txBody>
      </p:sp>
      <p:sp>
        <p:nvSpPr>
          <p:cNvPr id="4" name="Slide Number Placeholder 3">
            <a:extLst>
              <a:ext uri="{FF2B5EF4-FFF2-40B4-BE49-F238E27FC236}">
                <a16:creationId xmlns:a16="http://schemas.microsoft.com/office/drawing/2014/main" id="{2D1DB981-9CDC-B8AD-46A0-6E942CADFF0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57224323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1" end="1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8D15D-9E4D-26D2-8D1D-6A98FAC76455}"/>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55B939F-1824-743D-E81D-BD22B786080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brain-MjYzMzAyMg.jpeg">
            <a:extLst>
              <a:ext uri="{FF2B5EF4-FFF2-40B4-BE49-F238E27FC236}">
                <a16:creationId xmlns:a16="http://schemas.microsoft.com/office/drawing/2014/main" id="{D6BF722F-B5F1-3363-5986-E3B009E81D5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7543" y="116632"/>
            <a:ext cx="8328925" cy="6246694"/>
          </a:xfrm>
          <a:prstGeom prst="rect">
            <a:avLst/>
          </a:prstGeom>
        </p:spPr>
      </p:pic>
      <p:sp>
        <p:nvSpPr>
          <p:cNvPr id="6" name="Rectangle 5">
            <a:extLst>
              <a:ext uri="{FF2B5EF4-FFF2-40B4-BE49-F238E27FC236}">
                <a16:creationId xmlns:a16="http://schemas.microsoft.com/office/drawing/2014/main" id="{57C633C7-C264-28A0-35BB-B9C9848D18B7}"/>
              </a:ext>
            </a:extLst>
          </p:cNvPr>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1754985225"/>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2014F-C134-7F3D-D3A5-4CC4C6D300EF}"/>
              </a:ext>
            </a:extLst>
          </p:cNvPr>
          <p:cNvSpPr>
            <a:spLocks noGrp="1"/>
          </p:cNvSpPr>
          <p:nvPr>
            <p:ph type="title"/>
          </p:nvPr>
        </p:nvSpPr>
        <p:spPr>
          <a:xfrm>
            <a:off x="228600" y="152400"/>
            <a:ext cx="9023920" cy="1066800"/>
          </a:xfrm>
        </p:spPr>
        <p:txBody>
          <a:bodyPr/>
          <a:lstStyle/>
          <a:p>
            <a:r>
              <a:rPr lang="en-US" dirty="0"/>
              <a:t>PIM Tutorial/Workshop @ ASPLOS 2025</a:t>
            </a:r>
          </a:p>
        </p:txBody>
      </p:sp>
      <p:sp>
        <p:nvSpPr>
          <p:cNvPr id="4" name="Slide Number Placeholder 3">
            <a:extLst>
              <a:ext uri="{FF2B5EF4-FFF2-40B4-BE49-F238E27FC236}">
                <a16:creationId xmlns:a16="http://schemas.microsoft.com/office/drawing/2014/main" id="{3222339C-F5BB-19C2-DCD1-FC10B7FB7DC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46804BFA-0EDC-7175-DBBC-3F3E14637982}"/>
              </a:ext>
            </a:extLst>
          </p:cNvPr>
          <p:cNvSpPr txBox="1"/>
          <p:nvPr/>
        </p:nvSpPr>
        <p:spPr>
          <a:xfrm>
            <a:off x="0" y="5880548"/>
            <a:ext cx="9144000"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venir Next" panose="020B0503020202020204" pitchFamily="34" charset="0"/>
                <a:ea typeface="+mn-ea"/>
                <a:cs typeface="+mn-cs"/>
                <a:hlinkClick r:id="rId2">
                  <a:extLst>
                    <a:ext uri="{A12FA001-AC4F-418D-AE19-62706E023703}">
                      <ahyp:hlinkClr xmlns:ahyp="http://schemas.microsoft.com/office/drawing/2018/hyperlinkcolor" val="tx"/>
                    </a:ext>
                  </a:extLst>
                </a:hlinkClick>
              </a:rPr>
              <a:t>https://events.safari.ethz.ch/asplos25-MCCSys/doku.php</a:t>
            </a:r>
            <a:r>
              <a:rPr kumimoji="0" lang="en-US" sz="1800" b="1" i="0" u="none" strike="noStrike" kern="1200" cap="none" spc="0" normalizeH="0" baseline="0" noProof="0" dirty="0">
                <a:ln>
                  <a:noFill/>
                </a:ln>
                <a:solidFill>
                  <a:srgbClr val="0000FF"/>
                </a:solidFill>
                <a:effectLst/>
                <a:uLnTx/>
                <a:uFillTx/>
                <a:latin typeface="Avenir Next" panose="020B0503020202020204" pitchFamily="34" charset="0"/>
                <a:ea typeface="+mn-ea"/>
                <a:cs typeface="+mn-cs"/>
              </a:rPr>
              <a:t>  </a:t>
            </a:r>
          </a:p>
        </p:txBody>
      </p:sp>
      <p:pic>
        <p:nvPicPr>
          <p:cNvPr id="6" name="Picture 5">
            <a:extLst>
              <a:ext uri="{FF2B5EF4-FFF2-40B4-BE49-F238E27FC236}">
                <a16:creationId xmlns:a16="http://schemas.microsoft.com/office/drawing/2014/main" id="{252E2A7B-0ECC-B1F5-1C97-8CC863240752}"/>
              </a:ext>
            </a:extLst>
          </p:cNvPr>
          <p:cNvPicPr>
            <a:picLocks noChangeAspect="1"/>
          </p:cNvPicPr>
          <p:nvPr/>
        </p:nvPicPr>
        <p:blipFill>
          <a:blip r:embed="rId3"/>
          <a:stretch>
            <a:fillRect/>
          </a:stretch>
        </p:blipFill>
        <p:spPr>
          <a:xfrm>
            <a:off x="193988" y="1165513"/>
            <a:ext cx="8756024" cy="4526973"/>
          </a:xfrm>
          <a:prstGeom prst="rect">
            <a:avLst/>
          </a:prstGeom>
        </p:spPr>
      </p:pic>
    </p:spTree>
    <p:extLst>
      <p:ext uri="{BB962C8B-B14F-4D97-AF65-F5344CB8AC3E}">
        <p14:creationId xmlns:p14="http://schemas.microsoft.com/office/powerpoint/2010/main" val="784029372"/>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2014F-C134-7F3D-D3A5-4CC4C6D300EF}"/>
              </a:ext>
            </a:extLst>
          </p:cNvPr>
          <p:cNvSpPr>
            <a:spLocks noGrp="1"/>
          </p:cNvSpPr>
          <p:nvPr>
            <p:ph type="title"/>
          </p:nvPr>
        </p:nvSpPr>
        <p:spPr/>
        <p:txBody>
          <a:bodyPr/>
          <a:lstStyle/>
          <a:p>
            <a:r>
              <a:rPr lang="en-US" dirty="0"/>
              <a:t>Upcoming PIM Tutorials/Workshops (I) </a:t>
            </a:r>
          </a:p>
        </p:txBody>
      </p:sp>
      <p:sp>
        <p:nvSpPr>
          <p:cNvPr id="4" name="Slide Number Placeholder 3">
            <a:extLst>
              <a:ext uri="{FF2B5EF4-FFF2-40B4-BE49-F238E27FC236}">
                <a16:creationId xmlns:a16="http://schemas.microsoft.com/office/drawing/2014/main" id="{3222339C-F5BB-19C2-DCD1-FC10B7FB7DC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46804BFA-0EDC-7175-DBBC-3F3E14637982}"/>
              </a:ext>
            </a:extLst>
          </p:cNvPr>
          <p:cNvSpPr txBox="1"/>
          <p:nvPr/>
        </p:nvSpPr>
        <p:spPr>
          <a:xfrm>
            <a:off x="0" y="5880548"/>
            <a:ext cx="9144000"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venir Next" panose="020B0503020202020204" pitchFamily="34" charset="0"/>
                <a:ea typeface="+mn-ea"/>
                <a:cs typeface="+mn-cs"/>
                <a:hlinkClick r:id="rId2">
                  <a:extLst>
                    <a:ext uri="{A12FA001-AC4F-418D-AE19-62706E023703}">
                      <ahyp:hlinkClr xmlns:ahyp="http://schemas.microsoft.com/office/drawing/2018/hyperlinkcolor" val="tx"/>
                    </a:ext>
                  </a:extLst>
                </a:hlinkClick>
              </a:rPr>
              <a:t>https://events.safari.ethz.ch/ics25-MCCSys/doku.php</a:t>
            </a:r>
            <a:r>
              <a:rPr kumimoji="0" lang="en-US" sz="1800" b="1" i="0" u="none" strike="noStrike" kern="1200" cap="none" spc="0" normalizeH="0" baseline="0" noProof="0" dirty="0">
                <a:ln>
                  <a:noFill/>
                </a:ln>
                <a:solidFill>
                  <a:srgbClr val="0000FF"/>
                </a:solidFill>
                <a:effectLst/>
                <a:uLnTx/>
                <a:uFillTx/>
                <a:latin typeface="Avenir Next" panose="020B0503020202020204" pitchFamily="34" charset="0"/>
                <a:ea typeface="+mn-ea"/>
                <a:cs typeface="+mn-cs"/>
              </a:rPr>
              <a:t>  </a:t>
            </a:r>
          </a:p>
        </p:txBody>
      </p:sp>
      <p:pic>
        <p:nvPicPr>
          <p:cNvPr id="3" name="Picture 2">
            <a:extLst>
              <a:ext uri="{FF2B5EF4-FFF2-40B4-BE49-F238E27FC236}">
                <a16:creationId xmlns:a16="http://schemas.microsoft.com/office/drawing/2014/main" id="{0E0EC39B-BB11-2BE5-6CA3-D07DADD4FF7D}"/>
              </a:ext>
            </a:extLst>
          </p:cNvPr>
          <p:cNvPicPr>
            <a:picLocks noChangeAspect="1"/>
          </p:cNvPicPr>
          <p:nvPr/>
        </p:nvPicPr>
        <p:blipFill rotWithShape="1">
          <a:blip r:embed="rId3">
            <a:extLst>
              <a:ext uri="{28A0092B-C50C-407E-A947-70E740481C1C}">
                <a14:useLocalDpi xmlns:a14="http://schemas.microsoft.com/office/drawing/2010/main" val="0"/>
              </a:ext>
            </a:extLst>
          </a:blip>
          <a:srcRect t="3760"/>
          <a:stretch/>
        </p:blipFill>
        <p:spPr>
          <a:xfrm>
            <a:off x="356946" y="1200117"/>
            <a:ext cx="8430108" cy="4457766"/>
          </a:xfrm>
          <a:prstGeom prst="rect">
            <a:avLst/>
          </a:prstGeom>
        </p:spPr>
      </p:pic>
    </p:spTree>
    <p:extLst>
      <p:ext uri="{BB962C8B-B14F-4D97-AF65-F5344CB8AC3E}">
        <p14:creationId xmlns:p14="http://schemas.microsoft.com/office/powerpoint/2010/main" val="498109330"/>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2014F-C134-7F3D-D3A5-4CC4C6D300EF}"/>
              </a:ext>
            </a:extLst>
          </p:cNvPr>
          <p:cNvSpPr>
            <a:spLocks noGrp="1"/>
          </p:cNvSpPr>
          <p:nvPr>
            <p:ph type="title"/>
          </p:nvPr>
        </p:nvSpPr>
        <p:spPr>
          <a:xfrm>
            <a:off x="228600" y="152400"/>
            <a:ext cx="8915400" cy="1066800"/>
          </a:xfrm>
        </p:spPr>
        <p:txBody>
          <a:bodyPr/>
          <a:lstStyle/>
          <a:p>
            <a:r>
              <a:rPr lang="en-US" dirty="0"/>
              <a:t>Upcoming PIM Tutorials/Workshops (II) </a:t>
            </a:r>
          </a:p>
        </p:txBody>
      </p:sp>
      <p:sp>
        <p:nvSpPr>
          <p:cNvPr id="4" name="Slide Number Placeholder 3">
            <a:extLst>
              <a:ext uri="{FF2B5EF4-FFF2-40B4-BE49-F238E27FC236}">
                <a16:creationId xmlns:a16="http://schemas.microsoft.com/office/drawing/2014/main" id="{3222339C-F5BB-19C2-DCD1-FC10B7FB7DC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46804BFA-0EDC-7175-DBBC-3F3E14637982}"/>
              </a:ext>
            </a:extLst>
          </p:cNvPr>
          <p:cNvSpPr txBox="1"/>
          <p:nvPr/>
        </p:nvSpPr>
        <p:spPr>
          <a:xfrm>
            <a:off x="0" y="5880548"/>
            <a:ext cx="9144000"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venir Next" panose="020B0503020202020204" pitchFamily="34" charset="0"/>
                <a:ea typeface="+mn-ea"/>
                <a:cs typeface="+mn-cs"/>
                <a:hlinkClick r:id="rId3">
                  <a:extLst>
                    <a:ext uri="{A12FA001-AC4F-418D-AE19-62706E023703}">
                      <ahyp:hlinkClr xmlns:ahyp="http://schemas.microsoft.com/office/drawing/2018/hyperlinkcolor" val="tx"/>
                    </a:ext>
                  </a:extLst>
                </a:hlinkClick>
              </a:rPr>
              <a:t>https://events.safari.ethz.ch/isca25-MCCSys/doku.php</a:t>
            </a:r>
            <a:r>
              <a:rPr kumimoji="0" lang="en-US" sz="1800" b="1" i="0" u="none" strike="noStrike" kern="1200" cap="none" spc="0" normalizeH="0" baseline="0" noProof="0" dirty="0">
                <a:ln>
                  <a:noFill/>
                </a:ln>
                <a:solidFill>
                  <a:srgbClr val="0000FF"/>
                </a:solidFill>
                <a:effectLst/>
                <a:uLnTx/>
                <a:uFillTx/>
                <a:latin typeface="Avenir Next" panose="020B0503020202020204" pitchFamily="34" charset="0"/>
                <a:ea typeface="+mn-ea"/>
                <a:cs typeface="+mn-cs"/>
              </a:rPr>
              <a:t>  </a:t>
            </a:r>
          </a:p>
        </p:txBody>
      </p:sp>
      <p:pic>
        <p:nvPicPr>
          <p:cNvPr id="3" name="Picture 2">
            <a:extLst>
              <a:ext uri="{FF2B5EF4-FFF2-40B4-BE49-F238E27FC236}">
                <a16:creationId xmlns:a16="http://schemas.microsoft.com/office/drawing/2014/main" id="{9D136AF4-5EA0-2A6E-FFE6-8ED164CD4C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6409" y="1147149"/>
            <a:ext cx="8464260" cy="4551854"/>
          </a:xfrm>
          <a:prstGeom prst="rect">
            <a:avLst/>
          </a:prstGeom>
        </p:spPr>
      </p:pic>
    </p:spTree>
    <p:extLst>
      <p:ext uri="{BB962C8B-B14F-4D97-AF65-F5344CB8AC3E}">
        <p14:creationId xmlns:p14="http://schemas.microsoft.com/office/powerpoint/2010/main" val="1656062194"/>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C7696-829A-E5B6-3379-E819AF212B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3866C5-0A70-94BF-D810-478E5E82D2FF}"/>
              </a:ext>
            </a:extLst>
          </p:cNvPr>
          <p:cNvSpPr>
            <a:spLocks noGrp="1"/>
          </p:cNvSpPr>
          <p:nvPr>
            <p:ph type="title"/>
          </p:nvPr>
        </p:nvSpPr>
        <p:spPr/>
        <p:txBody>
          <a:bodyPr/>
          <a:lstStyle/>
          <a:p>
            <a:r>
              <a:rPr lang="en-US" dirty="0"/>
              <a:t>Open Source Tools: SAFARI GitHub</a:t>
            </a:r>
          </a:p>
        </p:txBody>
      </p:sp>
      <p:sp>
        <p:nvSpPr>
          <p:cNvPr id="4" name="Slide Number Placeholder 3">
            <a:extLst>
              <a:ext uri="{FF2B5EF4-FFF2-40B4-BE49-F238E27FC236}">
                <a16:creationId xmlns:a16="http://schemas.microsoft.com/office/drawing/2014/main" id="{69F90AB7-D38B-E5CB-92FD-B7910166BDC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C70DACF4-96D9-0EF0-85EB-055A6BDC551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36826ABA-C599-3F42-D23C-1CD1A46575B9}"/>
              </a:ext>
            </a:extLst>
          </p:cNvPr>
          <p:cNvPicPr>
            <a:picLocks noChangeAspect="1"/>
          </p:cNvPicPr>
          <p:nvPr/>
        </p:nvPicPr>
        <p:blipFill>
          <a:blip r:embed="rId3"/>
          <a:stretch>
            <a:fillRect/>
          </a:stretch>
        </p:blipFill>
        <p:spPr>
          <a:xfrm>
            <a:off x="1148246" y="1291208"/>
            <a:ext cx="6664113" cy="4749402"/>
          </a:xfrm>
          <a:prstGeom prst="rect">
            <a:avLst/>
          </a:prstGeom>
        </p:spPr>
      </p:pic>
      <p:pic>
        <p:nvPicPr>
          <p:cNvPr id="5" name="Picture 4">
            <a:extLst>
              <a:ext uri="{FF2B5EF4-FFF2-40B4-BE49-F238E27FC236}">
                <a16:creationId xmlns:a16="http://schemas.microsoft.com/office/drawing/2014/main" id="{28735ED9-F052-5D99-E280-F1B0E678A411}"/>
              </a:ext>
            </a:extLst>
          </p:cNvPr>
          <p:cNvPicPr>
            <a:picLocks noChangeAspect="1"/>
          </p:cNvPicPr>
          <p:nvPr/>
        </p:nvPicPr>
        <p:blipFill>
          <a:blip r:embed="rId4"/>
          <a:stretch>
            <a:fillRect/>
          </a:stretch>
        </p:blipFill>
        <p:spPr>
          <a:xfrm>
            <a:off x="1260774" y="1291208"/>
            <a:ext cx="6551585" cy="4803974"/>
          </a:xfrm>
          <a:prstGeom prst="rect">
            <a:avLst/>
          </a:prstGeom>
        </p:spPr>
      </p:pic>
      <p:pic>
        <p:nvPicPr>
          <p:cNvPr id="6" name="Picture 5">
            <a:extLst>
              <a:ext uri="{FF2B5EF4-FFF2-40B4-BE49-F238E27FC236}">
                <a16:creationId xmlns:a16="http://schemas.microsoft.com/office/drawing/2014/main" id="{EED7BE45-6B3B-CC80-FAD5-1BAE8D2A6F95}"/>
              </a:ext>
            </a:extLst>
          </p:cNvPr>
          <p:cNvPicPr>
            <a:picLocks noChangeAspect="1"/>
          </p:cNvPicPr>
          <p:nvPr/>
        </p:nvPicPr>
        <p:blipFill>
          <a:blip r:embed="rId5"/>
          <a:stretch>
            <a:fillRect/>
          </a:stretch>
        </p:blipFill>
        <p:spPr>
          <a:xfrm>
            <a:off x="899592" y="1095890"/>
            <a:ext cx="6981466" cy="5052050"/>
          </a:xfrm>
          <a:prstGeom prst="rect">
            <a:avLst/>
          </a:prstGeom>
        </p:spPr>
      </p:pic>
      <p:pic>
        <p:nvPicPr>
          <p:cNvPr id="7" name="Picture 6">
            <a:extLst>
              <a:ext uri="{FF2B5EF4-FFF2-40B4-BE49-F238E27FC236}">
                <a16:creationId xmlns:a16="http://schemas.microsoft.com/office/drawing/2014/main" id="{7EF9D551-288C-3486-FEDB-BE02FD03F748}"/>
              </a:ext>
            </a:extLst>
          </p:cNvPr>
          <p:cNvPicPr>
            <a:picLocks noChangeAspect="1"/>
          </p:cNvPicPr>
          <p:nvPr/>
        </p:nvPicPr>
        <p:blipFill>
          <a:blip r:embed="rId6"/>
          <a:stretch>
            <a:fillRect/>
          </a:stretch>
        </p:blipFill>
        <p:spPr>
          <a:xfrm>
            <a:off x="797029" y="907187"/>
            <a:ext cx="7186592" cy="5639663"/>
          </a:xfrm>
          <a:prstGeom prst="rect">
            <a:avLst/>
          </a:prstGeom>
        </p:spPr>
      </p:pic>
      <p:pic>
        <p:nvPicPr>
          <p:cNvPr id="8" name="Picture 7">
            <a:extLst>
              <a:ext uri="{FF2B5EF4-FFF2-40B4-BE49-F238E27FC236}">
                <a16:creationId xmlns:a16="http://schemas.microsoft.com/office/drawing/2014/main" id="{EA9D67E2-344F-CC1C-0FE3-BAD706B96792}"/>
              </a:ext>
            </a:extLst>
          </p:cNvPr>
          <p:cNvPicPr>
            <a:picLocks noChangeAspect="1"/>
          </p:cNvPicPr>
          <p:nvPr/>
        </p:nvPicPr>
        <p:blipFill>
          <a:blip r:embed="rId7"/>
          <a:stretch>
            <a:fillRect/>
          </a:stretch>
        </p:blipFill>
        <p:spPr>
          <a:xfrm>
            <a:off x="797028" y="836712"/>
            <a:ext cx="7198726" cy="5692016"/>
          </a:xfrm>
          <a:prstGeom prst="rect">
            <a:avLst/>
          </a:prstGeom>
        </p:spPr>
      </p:pic>
      <p:pic>
        <p:nvPicPr>
          <p:cNvPr id="10" name="Picture 9">
            <a:extLst>
              <a:ext uri="{FF2B5EF4-FFF2-40B4-BE49-F238E27FC236}">
                <a16:creationId xmlns:a16="http://schemas.microsoft.com/office/drawing/2014/main" id="{065BE2F5-DC51-5E49-19ED-B5DA6F93657E}"/>
              </a:ext>
            </a:extLst>
          </p:cNvPr>
          <p:cNvPicPr>
            <a:picLocks noChangeAspect="1"/>
          </p:cNvPicPr>
          <p:nvPr/>
        </p:nvPicPr>
        <p:blipFill>
          <a:blip r:embed="rId8"/>
          <a:stretch>
            <a:fillRect/>
          </a:stretch>
        </p:blipFill>
        <p:spPr>
          <a:xfrm>
            <a:off x="799247" y="814908"/>
            <a:ext cx="7278898" cy="5744136"/>
          </a:xfrm>
          <a:prstGeom prst="rect">
            <a:avLst/>
          </a:prstGeom>
        </p:spPr>
      </p:pic>
      <p:pic>
        <p:nvPicPr>
          <p:cNvPr id="11" name="Picture 10">
            <a:extLst>
              <a:ext uri="{FF2B5EF4-FFF2-40B4-BE49-F238E27FC236}">
                <a16:creationId xmlns:a16="http://schemas.microsoft.com/office/drawing/2014/main" id="{DF6E2C99-5ABA-4140-0138-4F5E1FCE440B}"/>
              </a:ext>
            </a:extLst>
          </p:cNvPr>
          <p:cNvPicPr>
            <a:picLocks noChangeAspect="1"/>
          </p:cNvPicPr>
          <p:nvPr/>
        </p:nvPicPr>
        <p:blipFill>
          <a:blip r:embed="rId9"/>
          <a:stretch>
            <a:fillRect/>
          </a:stretch>
        </p:blipFill>
        <p:spPr>
          <a:xfrm>
            <a:off x="797027" y="799333"/>
            <a:ext cx="7293251" cy="5748375"/>
          </a:xfrm>
          <a:prstGeom prst="rect">
            <a:avLst/>
          </a:prstGeom>
        </p:spPr>
      </p:pic>
      <p:pic>
        <p:nvPicPr>
          <p:cNvPr id="12" name="Picture 11">
            <a:extLst>
              <a:ext uri="{FF2B5EF4-FFF2-40B4-BE49-F238E27FC236}">
                <a16:creationId xmlns:a16="http://schemas.microsoft.com/office/drawing/2014/main" id="{23031795-7C67-D893-7A3E-60B15F6224FF}"/>
              </a:ext>
            </a:extLst>
          </p:cNvPr>
          <p:cNvPicPr>
            <a:picLocks noChangeAspect="1"/>
          </p:cNvPicPr>
          <p:nvPr/>
        </p:nvPicPr>
        <p:blipFill>
          <a:blip r:embed="rId10"/>
          <a:stretch>
            <a:fillRect/>
          </a:stretch>
        </p:blipFill>
        <p:spPr>
          <a:xfrm>
            <a:off x="784893" y="2204864"/>
            <a:ext cx="7293251" cy="4288957"/>
          </a:xfrm>
          <a:prstGeom prst="rect">
            <a:avLst/>
          </a:prstGeom>
        </p:spPr>
      </p:pic>
      <p:pic>
        <p:nvPicPr>
          <p:cNvPr id="13" name="Picture 12">
            <a:extLst>
              <a:ext uri="{FF2B5EF4-FFF2-40B4-BE49-F238E27FC236}">
                <a16:creationId xmlns:a16="http://schemas.microsoft.com/office/drawing/2014/main" id="{658C81D0-5912-D8EA-0B5D-9AAB40256AEE}"/>
              </a:ext>
            </a:extLst>
          </p:cNvPr>
          <p:cNvPicPr>
            <a:picLocks noChangeAspect="1"/>
          </p:cNvPicPr>
          <p:nvPr/>
        </p:nvPicPr>
        <p:blipFill>
          <a:blip r:embed="rId11"/>
          <a:stretch>
            <a:fillRect/>
          </a:stretch>
        </p:blipFill>
        <p:spPr>
          <a:xfrm>
            <a:off x="832048" y="2432482"/>
            <a:ext cx="7163706" cy="4020854"/>
          </a:xfrm>
          <a:prstGeom prst="rect">
            <a:avLst/>
          </a:prstGeom>
        </p:spPr>
      </p:pic>
      <p:pic>
        <p:nvPicPr>
          <p:cNvPr id="14" name="Picture 13">
            <a:extLst>
              <a:ext uri="{FF2B5EF4-FFF2-40B4-BE49-F238E27FC236}">
                <a16:creationId xmlns:a16="http://schemas.microsoft.com/office/drawing/2014/main" id="{DF904302-705F-22FD-0273-BE66486E4577}"/>
              </a:ext>
            </a:extLst>
          </p:cNvPr>
          <p:cNvPicPr>
            <a:picLocks noChangeAspect="1"/>
          </p:cNvPicPr>
          <p:nvPr/>
        </p:nvPicPr>
        <p:blipFill>
          <a:blip r:embed="rId12"/>
          <a:stretch>
            <a:fillRect/>
          </a:stretch>
        </p:blipFill>
        <p:spPr>
          <a:xfrm>
            <a:off x="683568" y="2172170"/>
            <a:ext cx="7421833" cy="4164473"/>
          </a:xfrm>
          <a:prstGeom prst="rect">
            <a:avLst/>
          </a:prstGeom>
        </p:spPr>
      </p:pic>
      <p:pic>
        <p:nvPicPr>
          <p:cNvPr id="15" name="Picture 14">
            <a:extLst>
              <a:ext uri="{FF2B5EF4-FFF2-40B4-BE49-F238E27FC236}">
                <a16:creationId xmlns:a16="http://schemas.microsoft.com/office/drawing/2014/main" id="{FC38F842-F894-E08F-9BBC-74F76A0E05B2}"/>
              </a:ext>
            </a:extLst>
          </p:cNvPr>
          <p:cNvPicPr>
            <a:picLocks noChangeAspect="1"/>
          </p:cNvPicPr>
          <p:nvPr/>
        </p:nvPicPr>
        <p:blipFill>
          <a:blip r:embed="rId13"/>
          <a:stretch>
            <a:fillRect/>
          </a:stretch>
        </p:blipFill>
        <p:spPr>
          <a:xfrm>
            <a:off x="451796" y="823238"/>
            <a:ext cx="7877058" cy="996957"/>
          </a:xfrm>
          <a:prstGeom prst="rect">
            <a:avLst/>
          </a:prstGeom>
        </p:spPr>
      </p:pic>
      <p:pic>
        <p:nvPicPr>
          <p:cNvPr id="16" name="Picture 15">
            <a:extLst>
              <a:ext uri="{FF2B5EF4-FFF2-40B4-BE49-F238E27FC236}">
                <a16:creationId xmlns:a16="http://schemas.microsoft.com/office/drawing/2014/main" id="{BB823DC5-BD7E-CB11-BEDA-7A0D7EE5B07D}"/>
              </a:ext>
            </a:extLst>
          </p:cNvPr>
          <p:cNvPicPr>
            <a:picLocks noChangeAspect="1"/>
          </p:cNvPicPr>
          <p:nvPr/>
        </p:nvPicPr>
        <p:blipFill>
          <a:blip r:embed="rId14"/>
          <a:stretch>
            <a:fillRect/>
          </a:stretch>
        </p:blipFill>
        <p:spPr>
          <a:xfrm>
            <a:off x="586707" y="2147298"/>
            <a:ext cx="7772400" cy="4306038"/>
          </a:xfrm>
          <a:prstGeom prst="rect">
            <a:avLst/>
          </a:prstGeom>
        </p:spPr>
      </p:pic>
      <p:pic>
        <p:nvPicPr>
          <p:cNvPr id="17" name="Picture 16">
            <a:extLst>
              <a:ext uri="{FF2B5EF4-FFF2-40B4-BE49-F238E27FC236}">
                <a16:creationId xmlns:a16="http://schemas.microsoft.com/office/drawing/2014/main" id="{2A276659-B182-1525-83E0-2E9129632B15}"/>
              </a:ext>
            </a:extLst>
          </p:cNvPr>
          <p:cNvPicPr>
            <a:picLocks noChangeAspect="1"/>
          </p:cNvPicPr>
          <p:nvPr/>
        </p:nvPicPr>
        <p:blipFill>
          <a:blip r:embed="rId15"/>
          <a:stretch>
            <a:fillRect/>
          </a:stretch>
        </p:blipFill>
        <p:spPr>
          <a:xfrm>
            <a:off x="611390" y="2143769"/>
            <a:ext cx="7908199" cy="4384959"/>
          </a:xfrm>
          <a:prstGeom prst="rect">
            <a:avLst/>
          </a:prstGeom>
        </p:spPr>
      </p:pic>
      <p:pic>
        <p:nvPicPr>
          <p:cNvPr id="18" name="Picture 17">
            <a:extLst>
              <a:ext uri="{FF2B5EF4-FFF2-40B4-BE49-F238E27FC236}">
                <a16:creationId xmlns:a16="http://schemas.microsoft.com/office/drawing/2014/main" id="{F4773DB5-6A2E-002A-48D6-F82F4761BC5C}"/>
              </a:ext>
            </a:extLst>
          </p:cNvPr>
          <p:cNvPicPr>
            <a:picLocks noChangeAspect="1"/>
          </p:cNvPicPr>
          <p:nvPr/>
        </p:nvPicPr>
        <p:blipFill>
          <a:blip r:embed="rId16"/>
          <a:stretch>
            <a:fillRect/>
          </a:stretch>
        </p:blipFill>
        <p:spPr>
          <a:xfrm>
            <a:off x="611560" y="2134921"/>
            <a:ext cx="7875663" cy="4402653"/>
          </a:xfrm>
          <a:prstGeom prst="rect">
            <a:avLst/>
          </a:prstGeom>
        </p:spPr>
      </p:pic>
    </p:spTree>
    <p:extLst>
      <p:ext uri="{BB962C8B-B14F-4D97-AF65-F5344CB8AC3E}">
        <p14:creationId xmlns:p14="http://schemas.microsoft.com/office/powerpoint/2010/main" val="970861754"/>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29300-7720-4563-BE22-0A3140E820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F1FA2D-6EDE-62A5-27AA-1F8FB7D230A6}"/>
              </a:ext>
            </a:extLst>
          </p:cNvPr>
          <p:cNvSpPr>
            <a:spLocks noGrp="1"/>
          </p:cNvSpPr>
          <p:nvPr>
            <p:ph type="title"/>
          </p:nvPr>
        </p:nvSpPr>
        <p:spPr>
          <a:xfrm>
            <a:off x="228600" y="152400"/>
            <a:ext cx="9095928" cy="1066800"/>
          </a:xfrm>
        </p:spPr>
        <p:txBody>
          <a:bodyPr/>
          <a:lstStyle/>
          <a:p>
            <a:r>
              <a:rPr lang="en-US" sz="3900" dirty="0"/>
              <a:t>SAFARI Newsletter July 2024 Edition</a:t>
            </a:r>
          </a:p>
        </p:txBody>
      </p:sp>
      <p:sp>
        <p:nvSpPr>
          <p:cNvPr id="3" name="Content Placeholder 2">
            <a:extLst>
              <a:ext uri="{FF2B5EF4-FFF2-40B4-BE49-F238E27FC236}">
                <a16:creationId xmlns:a16="http://schemas.microsoft.com/office/drawing/2014/main" id="{F9591ABA-0F6F-3075-CC3C-9FFB4DD3ABD4}"/>
              </a:ext>
            </a:extLst>
          </p:cNvPr>
          <p:cNvSpPr>
            <a:spLocks noGrp="1"/>
          </p:cNvSpPr>
          <p:nvPr>
            <p:ph idx="1"/>
          </p:nvPr>
        </p:nvSpPr>
        <p:spPr>
          <a:xfrm>
            <a:off x="228600" y="908720"/>
            <a:ext cx="8610600" cy="5193723"/>
          </a:xfrm>
        </p:spPr>
        <p:txBody>
          <a:bodyPr/>
          <a:lstStyle/>
          <a:p>
            <a:pPr algn="l"/>
            <a:r>
              <a:rPr lang="en-US" b="1" i="0" dirty="0">
                <a:solidFill>
                  <a:srgbClr val="0000FF"/>
                </a:solidFill>
                <a:effectLst/>
                <a:highlight>
                  <a:srgbClr val="FFFFFF"/>
                </a:highlight>
                <a:hlinkClick r:id="rId2">
                  <a:extLst>
                    <a:ext uri="{A12FA001-AC4F-418D-AE19-62706E023703}">
                      <ahyp:hlinkClr xmlns:ahyp="http://schemas.microsoft.com/office/drawing/2018/hyperlinkcolor" val="tx"/>
                    </a:ext>
                  </a:extLst>
                </a:hlinkClick>
              </a:rPr>
              <a:t>https://safari.ethz.ch/safari-newsletter-july-2024/</a:t>
            </a:r>
            <a:endParaRPr lang="en-US" b="1" dirty="0">
              <a:solidFill>
                <a:srgbClr val="0000FF"/>
              </a:solidFill>
            </a:endParaRPr>
          </a:p>
        </p:txBody>
      </p:sp>
      <p:sp>
        <p:nvSpPr>
          <p:cNvPr id="4" name="Slide Number Placeholder 3">
            <a:extLst>
              <a:ext uri="{FF2B5EF4-FFF2-40B4-BE49-F238E27FC236}">
                <a16:creationId xmlns:a16="http://schemas.microsoft.com/office/drawing/2014/main" id="{D99C946A-4A2C-F59D-F350-F822B109339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pic>
        <p:nvPicPr>
          <p:cNvPr id="1026" name="Picture 2">
            <a:extLst>
              <a:ext uri="{FF2B5EF4-FFF2-40B4-BE49-F238E27FC236}">
                <a16:creationId xmlns:a16="http://schemas.microsoft.com/office/drawing/2014/main" id="{C2190B6C-9ED8-344A-A7AA-E91CDB07E5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712" y="1750079"/>
            <a:ext cx="7956376" cy="4460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405993"/>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D8693-F93D-B82A-C609-66A4F30D70FE}"/>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E5BDF8E0-CEBD-71F6-B2C4-C1C80706804C}"/>
              </a:ext>
            </a:extLst>
          </p:cNvPr>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19 May 2025</a:t>
            </a:r>
          </a:p>
          <a:p>
            <a:r>
              <a:rPr lang="en-US" dirty="0"/>
              <a:t>IMW Invited Talk</a:t>
            </a:r>
          </a:p>
        </p:txBody>
      </p:sp>
      <p:sp>
        <p:nvSpPr>
          <p:cNvPr id="13" name="Title 1">
            <a:extLst>
              <a:ext uri="{FF2B5EF4-FFF2-40B4-BE49-F238E27FC236}">
                <a16:creationId xmlns:a16="http://schemas.microsoft.com/office/drawing/2014/main" id="{70623939-7CBF-AADA-A488-C0C4CBA3D789}"/>
              </a:ext>
            </a:extLst>
          </p:cNvPr>
          <p:cNvSpPr>
            <a:spLocks noGrp="1"/>
          </p:cNvSpPr>
          <p:nvPr>
            <p:ph type="ctrTitle"/>
          </p:nvPr>
        </p:nvSpPr>
        <p:spPr>
          <a:xfrm>
            <a:off x="203060" y="1515616"/>
            <a:ext cx="8820472" cy="2201416"/>
          </a:xfrm>
        </p:spPr>
        <p:txBody>
          <a:bodyPr>
            <a:noAutofit/>
          </a:bodyPr>
          <a:lstStyle/>
          <a:p>
            <a:pPr algn="ctr"/>
            <a:r>
              <a:rPr lang="en-US" sz="5200" b="1" dirty="0">
                <a:solidFill>
                  <a:srgbClr val="006633"/>
                </a:solidFill>
              </a:rPr>
              <a:t>Memory-Centric Computing</a:t>
            </a:r>
            <a:br>
              <a:rPr lang="en-US" sz="5000" b="1" dirty="0">
                <a:solidFill>
                  <a:srgbClr val="006633"/>
                </a:solidFill>
              </a:rPr>
            </a:br>
            <a:r>
              <a:rPr lang="en-US" sz="3600" b="1" dirty="0">
                <a:solidFill>
                  <a:srgbClr val="C00000"/>
                </a:solidFill>
              </a:rPr>
              <a:t>Solving Computing’s Memory Problem</a:t>
            </a:r>
          </a:p>
        </p:txBody>
      </p:sp>
      <p:pic>
        <p:nvPicPr>
          <p:cNvPr id="10" name="Picture 2" descr="ETH Zurich short logo, black">
            <a:extLst>
              <a:ext uri="{FF2B5EF4-FFF2-40B4-BE49-F238E27FC236}">
                <a16:creationId xmlns:a16="http://schemas.microsoft.com/office/drawing/2014/main" id="{2E62A1D2-4ED7-DDF8-B99B-54E641FC9799}"/>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8" descr="safari.png">
            <a:extLst>
              <a:ext uri="{FF2B5EF4-FFF2-40B4-BE49-F238E27FC236}">
                <a16:creationId xmlns:a16="http://schemas.microsoft.com/office/drawing/2014/main" id="{C120FD2B-6776-4AB3-1223-D74CB254D823}"/>
              </a:ext>
            </a:extLst>
          </p:cNvPr>
          <p:cNvPicPr>
            <a:picLocks noChangeAspect="1"/>
          </p:cNvPicPr>
          <p:nvPr/>
        </p:nvPicPr>
        <p:blipFill>
          <a:blip r:embed="rId6"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3262892141"/>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418E7-0E27-30CE-DC21-6670D0541069}"/>
            </a:ext>
          </a:extLst>
        </p:cNvPr>
        <p:cNvGrpSpPr/>
        <p:nvPr/>
      </p:nvGrpSpPr>
      <p:grpSpPr>
        <a:xfrm>
          <a:off x="0" y="0"/>
          <a:ext cx="0" cy="0"/>
          <a:chOff x="0" y="0"/>
          <a:chExt cx="0" cy="0"/>
        </a:xfrm>
      </p:grpSpPr>
      <p:sp>
        <p:nvSpPr>
          <p:cNvPr id="135169" name="Rectangle 4">
            <a:extLst>
              <a:ext uri="{FF2B5EF4-FFF2-40B4-BE49-F238E27FC236}">
                <a16:creationId xmlns:a16="http://schemas.microsoft.com/office/drawing/2014/main" id="{22A3CE22-431E-7C54-042F-F7643EFA4E21}"/>
              </a:ext>
            </a:extLst>
          </p:cNvPr>
          <p:cNvSpPr>
            <a:spLocks noGrp="1" noChangeArrowheads="1"/>
          </p:cNvSpPr>
          <p:nvPr>
            <p:ph type="ctrTitle"/>
          </p:nvPr>
        </p:nvSpPr>
        <p:spPr>
          <a:xfrm>
            <a:off x="248419" y="1700808"/>
            <a:ext cx="8428037" cy="822325"/>
          </a:xfrm>
        </p:spPr>
        <p:txBody>
          <a:bodyPr/>
          <a:lstStyle/>
          <a:p>
            <a:pPr algn="ctr" eaLnBrk="1" hangingPunct="1"/>
            <a:r>
              <a:rPr lang="en-US" sz="6000" dirty="0">
                <a:latin typeface="Garamond" charset="0"/>
              </a:rPr>
              <a:t>Backup Slides</a:t>
            </a:r>
          </a:p>
        </p:txBody>
      </p:sp>
      <p:sp>
        <p:nvSpPr>
          <p:cNvPr id="135170" name="Rectangle 5">
            <a:extLst>
              <a:ext uri="{FF2B5EF4-FFF2-40B4-BE49-F238E27FC236}">
                <a16:creationId xmlns:a16="http://schemas.microsoft.com/office/drawing/2014/main" id="{CA3AF8BA-4B7B-4384-1E0F-8B7E09A3028F}"/>
              </a:ext>
            </a:extLst>
          </p:cNvPr>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497062258"/>
      </p:ext>
    </p:extLst>
  </p:cSld>
  <p:clrMapOvr>
    <a:masterClrMapping/>
  </p:clrMapOvr>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10032032" cy="1066800"/>
          </a:xfrm>
        </p:spPr>
        <p:txBody>
          <a:bodyPr/>
          <a:lstStyle/>
          <a:p>
            <a:r>
              <a:rPr lang="en-US" sz="3600" dirty="0"/>
              <a:t>Adoption: How to Ease </a:t>
            </a:r>
            <a:r>
              <a:rPr lang="en-US" sz="3600" b="1" dirty="0"/>
              <a:t>Programmability</a:t>
            </a:r>
            <a:r>
              <a:rPr lang="en-US" sz="3600" dirty="0"/>
              <a:t>? (I)</a:t>
            </a:r>
          </a:p>
        </p:txBody>
      </p:sp>
      <p:sp>
        <p:nvSpPr>
          <p:cNvPr id="3" name="Content Placeholder 2"/>
          <p:cNvSpPr>
            <a:spLocks noGrp="1"/>
          </p:cNvSpPr>
          <p:nvPr>
            <p:ph idx="1"/>
          </p:nvPr>
        </p:nvSpPr>
        <p:spPr>
          <a:xfrm>
            <a:off x="228600" y="1124744"/>
            <a:ext cx="8807896" cy="5123656"/>
          </a:xfrm>
        </p:spPr>
        <p:txBody>
          <a:bodyPr/>
          <a:lstStyle/>
          <a:p>
            <a:r>
              <a:rPr lang="en-US" sz="2000" dirty="0"/>
              <a:t>Kevin Hsieh, </a:t>
            </a:r>
            <a:r>
              <a:rPr lang="en-US" sz="2000" dirty="0" err="1"/>
              <a:t>Eiman</a:t>
            </a:r>
            <a:r>
              <a:rPr lang="en-US" sz="2000" dirty="0"/>
              <a:t> </a:t>
            </a:r>
            <a:r>
              <a:rPr lang="en-US" sz="2000" dirty="0" err="1"/>
              <a:t>Ebrahimi</a:t>
            </a:r>
            <a:r>
              <a:rPr lang="en-US" sz="2000" dirty="0"/>
              <a:t>, </a:t>
            </a:r>
            <a:r>
              <a:rPr lang="en-US" sz="2000" dirty="0" err="1"/>
              <a:t>Gwangsun</a:t>
            </a:r>
            <a:r>
              <a:rPr lang="en-US" sz="2000" dirty="0"/>
              <a:t> Kim, </a:t>
            </a:r>
            <a:r>
              <a:rPr lang="en-US" sz="2000" dirty="0" err="1"/>
              <a:t>Niladrish</a:t>
            </a:r>
            <a:r>
              <a:rPr lang="en-US" sz="2000" dirty="0"/>
              <a:t> </a:t>
            </a:r>
            <a:r>
              <a:rPr lang="en-US" sz="2000" dirty="0" err="1"/>
              <a:t>Chatterjee</a:t>
            </a:r>
            <a:r>
              <a:rPr lang="en-US" sz="2000" dirty="0"/>
              <a:t>, Mike O'Connor, </a:t>
            </a:r>
            <a:r>
              <a:rPr lang="en-US" sz="2000" dirty="0" err="1"/>
              <a:t>Nandita</a:t>
            </a:r>
            <a:r>
              <a:rPr lang="en-US" sz="2000" dirty="0"/>
              <a:t> </a:t>
            </a:r>
            <a:r>
              <a:rPr lang="en-US" sz="2000" dirty="0" err="1"/>
              <a:t>Vijaykumar</a:t>
            </a:r>
            <a:r>
              <a:rPr lang="en-US" sz="2000" dirty="0"/>
              <a:t>, Onur Mutlu, and Stephen W. </a:t>
            </a:r>
            <a:r>
              <a:rPr lang="en-US" sz="2000" dirty="0" err="1"/>
              <a:t>Keckler</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"Transparent Offloading and Mapping (TOM): Enabling Programmer-Transparent Near-Data Processing in GPU Systems"</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4883385"/>
            <a:ext cx="9144000" cy="1857983"/>
          </a:xfrm>
          <a:prstGeom prst="rect">
            <a:avLst/>
          </a:prstGeom>
        </p:spPr>
      </p:pic>
    </p:spTree>
    <p:extLst>
      <p:ext uri="{BB962C8B-B14F-4D97-AF65-F5344CB8AC3E}">
        <p14:creationId xmlns:p14="http://schemas.microsoft.com/office/powerpoint/2010/main" val="2488452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023920" cy="1066800"/>
          </a:xfrm>
        </p:spPr>
        <p:txBody>
          <a:bodyPr/>
          <a:lstStyle/>
          <a:p>
            <a:r>
              <a:rPr lang="en-US" sz="3600" dirty="0"/>
              <a:t>Adoption: How to Ease </a:t>
            </a:r>
            <a:r>
              <a:rPr lang="en-US" sz="3600" b="1" dirty="0"/>
              <a:t>Programmability</a:t>
            </a:r>
            <a:r>
              <a:rPr lang="en-US" sz="3600" dirty="0"/>
              <a:t>? (II)</a:t>
            </a:r>
          </a:p>
        </p:txBody>
      </p:sp>
      <p:sp>
        <p:nvSpPr>
          <p:cNvPr id="3" name="Content Placeholder 2"/>
          <p:cNvSpPr>
            <a:spLocks noGrp="1"/>
          </p:cNvSpPr>
          <p:nvPr>
            <p:ph idx="1"/>
          </p:nvPr>
        </p:nvSpPr>
        <p:spPr>
          <a:xfrm>
            <a:off x="228600" y="1052736"/>
            <a:ext cx="8610600" cy="5195664"/>
          </a:xfrm>
        </p:spPr>
        <p:txBody>
          <a:bodyPr/>
          <a:lstStyle/>
          <a:p>
            <a:pPr algn="l"/>
            <a:r>
              <a:rPr lang="en-US" dirty="0"/>
              <a:t>Geraldo F. Oliveira, Alain Kohli, David Novo, </a:t>
            </a:r>
            <a:br>
              <a:rPr lang="en-US" dirty="0"/>
            </a:br>
            <a:r>
              <a:rPr lang="en-US" dirty="0"/>
              <a:t>Juan Gómez-Luna, Onur Mutlu,</a:t>
            </a:r>
            <a:br>
              <a:rPr lang="en-US" dirty="0"/>
            </a:br>
            <a:r>
              <a:rPr lang="en-US" b="1" dirty="0">
                <a:solidFill>
                  <a:srgbClr val="0432FF"/>
                </a:solidFill>
              </a:rPr>
              <a:t>“</a:t>
            </a:r>
            <a:r>
              <a:rPr lang="en-US" b="1" i="0" dirty="0">
                <a:solidFill>
                  <a:srgbClr val="0000FF"/>
                </a:solidFill>
                <a:effectLst/>
                <a:hlinkClick r:id="rId2">
                  <a:extLst>
                    <a:ext uri="{A12FA001-AC4F-418D-AE19-62706E023703}">
                      <ahyp:hlinkClr xmlns:ahyp="http://schemas.microsoft.com/office/drawing/2018/hyperlinkcolor" val="tx"/>
                    </a:ext>
                  </a:extLst>
                </a:hlinkClick>
              </a:rPr>
              <a:t>DaPPA: A Data-Parallel Framework for Processing-in-Memory Architectures</a:t>
            </a:r>
            <a:r>
              <a:rPr lang="en-US" b="1" dirty="0">
                <a:solidFill>
                  <a:srgbClr val="0000FF"/>
                </a:solidFill>
              </a:rPr>
              <a:t>,</a:t>
            </a:r>
            <a:r>
              <a:rPr lang="en-US" b="1" i="0" dirty="0">
                <a:solidFill>
                  <a:srgbClr val="0432FF"/>
                </a:solidFill>
                <a:effectLst/>
              </a:rPr>
              <a:t>”</a:t>
            </a:r>
            <a:br>
              <a:rPr lang="en-US" dirty="0">
                <a:solidFill>
                  <a:srgbClr val="0432FF"/>
                </a:solidFill>
              </a:rPr>
            </a:br>
            <a:r>
              <a:rPr lang="en-US" dirty="0"/>
              <a:t>in</a:t>
            </a:r>
            <a:r>
              <a:rPr lang="en-US" i="1" dirty="0">
                <a:solidFill>
                  <a:srgbClr val="0432FF"/>
                </a:solidFill>
              </a:rPr>
              <a:t> </a:t>
            </a:r>
            <a:r>
              <a:rPr lang="en-US" i="1" dirty="0"/>
              <a:t>PACT SRC Student Competition,</a:t>
            </a:r>
            <a:r>
              <a:rPr lang="en-US" dirty="0"/>
              <a:t> Vienna, Austria, October 2023. </a:t>
            </a:r>
          </a:p>
        </p:txBody>
      </p:sp>
      <p:pic>
        <p:nvPicPr>
          <p:cNvPr id="6" name="Picture 5">
            <a:extLst>
              <a:ext uri="{FF2B5EF4-FFF2-40B4-BE49-F238E27FC236}">
                <a16:creationId xmlns:a16="http://schemas.microsoft.com/office/drawing/2014/main" id="{6868EA55-2B8A-A9F7-A0A1-192101D87475}"/>
              </a:ext>
            </a:extLst>
          </p:cNvPr>
          <p:cNvPicPr>
            <a:picLocks noChangeAspect="1"/>
          </p:cNvPicPr>
          <p:nvPr/>
        </p:nvPicPr>
        <p:blipFill rotWithShape="1">
          <a:blip r:embed="rId3">
            <a:extLst>
              <a:ext uri="{28A0092B-C50C-407E-A947-70E740481C1C}">
                <a14:useLocalDpi xmlns:a14="http://schemas.microsoft.com/office/drawing/2010/main" val="0"/>
              </a:ext>
            </a:extLst>
          </a:blip>
          <a:srcRect l="2342" t="25000" r="3187"/>
          <a:stretch/>
        </p:blipFill>
        <p:spPr>
          <a:xfrm>
            <a:off x="-15752" y="4442656"/>
            <a:ext cx="9159752" cy="1362608"/>
          </a:xfrm>
          <a:prstGeom prst="rect">
            <a:avLst/>
          </a:prstGeom>
        </p:spPr>
      </p:pic>
    </p:spTree>
    <p:extLst>
      <p:ext uri="{BB962C8B-B14F-4D97-AF65-F5344CB8AC3E}">
        <p14:creationId xmlns:p14="http://schemas.microsoft.com/office/powerpoint/2010/main" val="18825544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Adoption: How to Ease </a:t>
            </a:r>
            <a:r>
              <a:rPr lang="en-US" sz="3600" b="1" dirty="0"/>
              <a:t>Programmability</a:t>
            </a:r>
            <a:r>
              <a:rPr lang="en-US" sz="3600" dirty="0"/>
              <a:t>? (III)</a:t>
            </a:r>
          </a:p>
        </p:txBody>
      </p:sp>
      <p:sp>
        <p:nvSpPr>
          <p:cNvPr id="3" name="Content Placeholder 2"/>
          <p:cNvSpPr>
            <a:spLocks noGrp="1"/>
          </p:cNvSpPr>
          <p:nvPr>
            <p:ph idx="1"/>
          </p:nvPr>
        </p:nvSpPr>
        <p:spPr>
          <a:xfrm>
            <a:off x="228600" y="1052736"/>
            <a:ext cx="8610600" cy="5195664"/>
          </a:xfrm>
        </p:spPr>
        <p:txBody>
          <a:bodyPr/>
          <a:lstStyle/>
          <a:p>
            <a:r>
              <a:rPr lang="en-US" b="0" i="0" dirty="0" err="1">
                <a:solidFill>
                  <a:srgbClr val="000000"/>
                </a:solidFill>
                <a:effectLst/>
              </a:rPr>
              <a:t>Jinfan</a:t>
            </a:r>
            <a:r>
              <a:rPr lang="en-US" b="0" i="0" dirty="0">
                <a:solidFill>
                  <a:srgbClr val="000000"/>
                </a:solidFill>
                <a:effectLst/>
              </a:rPr>
              <a:t> Chen, Juan Gómez-Luna, Izzat El Hajj, </a:t>
            </a:r>
            <a:r>
              <a:rPr lang="en-US" b="0" i="0" dirty="0" err="1">
                <a:solidFill>
                  <a:srgbClr val="000000"/>
                </a:solidFill>
                <a:effectLst/>
              </a:rPr>
              <a:t>YuXin</a:t>
            </a:r>
            <a:r>
              <a:rPr lang="en-US" b="0" i="0" dirty="0">
                <a:solidFill>
                  <a:srgbClr val="000000"/>
                </a:solidFill>
                <a:effectLst/>
              </a:rPr>
              <a:t> Guo, and Onur Mutlu,</a:t>
            </a:r>
            <a:br>
              <a:rPr lang="en-US" b="0" i="0" dirty="0">
                <a:solidFill>
                  <a:srgbClr val="000000"/>
                </a:solidFill>
                <a:effectLst/>
              </a:rPr>
            </a:br>
            <a:r>
              <a:rPr lang="en-US" b="1" i="0" dirty="0">
                <a:solidFill>
                  <a:srgbClr val="0000FF"/>
                </a:solidFill>
                <a:effectLst/>
                <a:hlinkClick r:id="rId2">
                  <a:extLst>
                    <a:ext uri="{A12FA001-AC4F-418D-AE19-62706E023703}">
                      <ahyp:hlinkClr xmlns:ahyp="http://schemas.microsoft.com/office/drawing/2018/hyperlinkcolor" val="tx"/>
                    </a:ext>
                  </a:extLst>
                </a:hlinkClick>
              </a:rPr>
              <a:t>"SimplePIM: A Software Framework for Productive and Efficient Processing in Memory"</a:t>
            </a:r>
            <a:br>
              <a:rPr lang="en-US" b="0" i="0" dirty="0">
                <a:solidFill>
                  <a:srgbClr val="000000"/>
                </a:solidFill>
                <a:effectLst/>
              </a:rPr>
            </a:br>
            <a:r>
              <a:rPr lang="en-US" b="0" i="1" dirty="0">
                <a:solidFill>
                  <a:srgbClr val="000000"/>
                </a:solidFill>
                <a:effectLst/>
              </a:rPr>
              <a:t>Proceedings of the </a:t>
            </a:r>
            <a:r>
              <a:rPr lang="en-US" b="0" i="1" dirty="0">
                <a:solidFill>
                  <a:srgbClr val="000000"/>
                </a:solidFill>
                <a:effectLst/>
                <a:hlinkClick r:id="rId3"/>
              </a:rPr>
              <a:t>32nd International Conference on Parallel Architectures and Compilation Techniques</a:t>
            </a:r>
            <a:r>
              <a:rPr lang="en-US" b="0" i="1" dirty="0">
                <a:solidFill>
                  <a:srgbClr val="000000"/>
                </a:solidFill>
                <a:effectLst/>
              </a:rPr>
              <a:t> (</a:t>
            </a:r>
            <a:r>
              <a:rPr lang="en-US" b="1" i="1" dirty="0">
                <a:solidFill>
                  <a:srgbClr val="000000"/>
                </a:solidFill>
                <a:effectLst/>
              </a:rPr>
              <a:t>PACT</a:t>
            </a:r>
            <a:r>
              <a:rPr lang="en-US" b="0" i="1" dirty="0">
                <a:solidFill>
                  <a:srgbClr val="000000"/>
                </a:solidFill>
                <a:effectLst/>
              </a:rPr>
              <a:t>)</a:t>
            </a:r>
            <a:r>
              <a:rPr lang="en-US" b="0" i="0" dirty="0">
                <a:solidFill>
                  <a:srgbClr val="000000"/>
                </a:solidFill>
                <a:effectLst/>
              </a:rPr>
              <a:t>, Vienna, Austria, October 2023.</a:t>
            </a:r>
          </a:p>
          <a:p>
            <a:pPr algn="l"/>
            <a:endParaRPr lang="en-US" dirty="0"/>
          </a:p>
        </p:txBody>
      </p:sp>
      <p:pic>
        <p:nvPicPr>
          <p:cNvPr id="8" name="Picture 7">
            <a:extLst>
              <a:ext uri="{FF2B5EF4-FFF2-40B4-BE49-F238E27FC236}">
                <a16:creationId xmlns:a16="http://schemas.microsoft.com/office/drawing/2014/main" id="{1A329194-07DC-81E6-E817-34E625D975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927" y="3830638"/>
            <a:ext cx="8821569" cy="2478682"/>
          </a:xfrm>
          <a:prstGeom prst="rect">
            <a:avLst/>
          </a:prstGeom>
        </p:spPr>
      </p:pic>
    </p:spTree>
    <p:extLst>
      <p:ext uri="{BB962C8B-B14F-4D97-AF65-F5344CB8AC3E}">
        <p14:creationId xmlns:p14="http://schemas.microsoft.com/office/powerpoint/2010/main" val="4921891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B247-8B3E-024A-9717-C4ABA7B35A1E}"/>
              </a:ext>
            </a:extLst>
          </p:cNvPr>
          <p:cNvSpPr>
            <a:spLocks noGrp="1"/>
          </p:cNvSpPr>
          <p:nvPr>
            <p:ph type="title"/>
          </p:nvPr>
        </p:nvSpPr>
        <p:spPr>
          <a:xfrm>
            <a:off x="228600" y="152400"/>
            <a:ext cx="8915400" cy="1066800"/>
          </a:xfrm>
        </p:spPr>
        <p:txBody>
          <a:bodyPr/>
          <a:lstStyle/>
          <a:p>
            <a:r>
              <a:rPr kumimoji="0" lang="en-US" sz="3600" b="0" i="0" u="none" strike="noStrike" kern="0" cap="none" spc="0" normalizeH="0" baseline="0" noProof="0" dirty="0">
                <a:ln>
                  <a:noFill/>
                </a:ln>
                <a:solidFill>
                  <a:srgbClr val="006633"/>
                </a:solidFill>
                <a:effectLst/>
                <a:uLnTx/>
                <a:uFillTx/>
                <a:latin typeface="Garamond"/>
                <a:ea typeface="+mj-ea"/>
                <a:cs typeface="+mj-cs"/>
              </a:rPr>
              <a:t>Adoption: How to Ease </a:t>
            </a:r>
            <a:r>
              <a:rPr kumimoji="0" lang="en-US" sz="3600" b="1" i="0" u="none" strike="noStrike" kern="0" cap="none" spc="0" normalizeH="0" baseline="0" noProof="0" dirty="0">
                <a:ln>
                  <a:noFill/>
                </a:ln>
                <a:solidFill>
                  <a:srgbClr val="006633"/>
                </a:solidFill>
                <a:effectLst/>
                <a:uLnTx/>
                <a:uFillTx/>
                <a:latin typeface="Garamond"/>
                <a:ea typeface="+mj-ea"/>
                <a:cs typeface="+mj-cs"/>
              </a:rPr>
              <a:t>Programmability</a:t>
            </a:r>
            <a:r>
              <a:rPr kumimoji="0" lang="en-US" sz="3600" b="0" i="0" u="none" strike="noStrike" kern="0" cap="none" spc="0" normalizeH="0" baseline="0" noProof="0" dirty="0">
                <a:ln>
                  <a:noFill/>
                </a:ln>
                <a:solidFill>
                  <a:srgbClr val="006633"/>
                </a:solidFill>
                <a:effectLst/>
                <a:uLnTx/>
                <a:uFillTx/>
                <a:latin typeface="Garamond"/>
                <a:ea typeface="+mj-ea"/>
                <a:cs typeface="+mj-cs"/>
              </a:rPr>
              <a:t>? (IV)</a:t>
            </a:r>
            <a:endParaRPr lang="en-US" dirty="0"/>
          </a:p>
        </p:txBody>
      </p:sp>
      <p:sp>
        <p:nvSpPr>
          <p:cNvPr id="3" name="Content Placeholder 2">
            <a:extLst>
              <a:ext uri="{FF2B5EF4-FFF2-40B4-BE49-F238E27FC236}">
                <a16:creationId xmlns:a16="http://schemas.microsoft.com/office/drawing/2014/main" id="{14C9A10E-D91C-A242-904A-DBA5990779A0}"/>
              </a:ext>
            </a:extLst>
          </p:cNvPr>
          <p:cNvSpPr>
            <a:spLocks noGrp="1"/>
          </p:cNvSpPr>
          <p:nvPr>
            <p:ph idx="1"/>
          </p:nvPr>
        </p:nvSpPr>
        <p:spPr>
          <a:xfrm>
            <a:off x="228600" y="980728"/>
            <a:ext cx="8610600" cy="5195664"/>
          </a:xfrm>
        </p:spPr>
        <p:txBody>
          <a:bodyPr/>
          <a:lstStyle/>
          <a:p>
            <a:r>
              <a:rPr lang="en-US" sz="1650" dirty="0"/>
              <a:t>Geraldo F. Oliveira, Juan Gomez-Luna, Lois </a:t>
            </a:r>
            <a:r>
              <a:rPr lang="en-US" sz="1650" dirty="0" err="1"/>
              <a:t>Orosa</a:t>
            </a:r>
            <a:r>
              <a:rPr lang="en-US" sz="1650" dirty="0"/>
              <a:t>, </a:t>
            </a:r>
            <a:r>
              <a:rPr lang="en-US" sz="1650" dirty="0" err="1"/>
              <a:t>Saugata</a:t>
            </a:r>
            <a:r>
              <a:rPr lang="en-US" sz="1650" dirty="0"/>
              <a:t> Ghose, Nandita Vijaykumar, Ivan </a:t>
            </a:r>
            <a:r>
              <a:rPr lang="en-US" sz="1650" dirty="0" err="1"/>
              <a:t>fernandez</a:t>
            </a:r>
            <a:r>
              <a:rPr lang="en-US" sz="1650" dirty="0"/>
              <a:t>, Mohammad </a:t>
            </a:r>
            <a:r>
              <a:rPr lang="en-US" sz="1650" dirty="0" err="1"/>
              <a:t>Sadrosadati</a:t>
            </a:r>
            <a:r>
              <a:rPr lang="en-US" sz="1650" dirty="0"/>
              <a:t>, and Onur Mutlu,</a:t>
            </a:r>
            <a:br>
              <a:rPr lang="en-US" sz="1650" dirty="0"/>
            </a:br>
            <a:r>
              <a:rPr lang="en-US" sz="1650" b="1" dirty="0">
                <a:solidFill>
                  <a:srgbClr val="0000FF"/>
                </a:solidFill>
                <a:hlinkClick r:id="rId2">
                  <a:extLst>
                    <a:ext uri="{A12FA001-AC4F-418D-AE19-62706E023703}">
                      <ahyp:hlinkClr xmlns:ahyp="http://schemas.microsoft.com/office/drawing/2018/hyperlinkcolor" val="tx"/>
                    </a:ext>
                  </a:extLst>
                </a:hlinkClick>
              </a:rPr>
              <a:t>"DAMOV: A New Methodology and Benchmark Suite for Evaluating Data Movement Bottlenecks"</a:t>
            </a:r>
            <a:br>
              <a:rPr lang="en-US" sz="1650" dirty="0">
                <a:solidFill>
                  <a:srgbClr val="0000FF"/>
                </a:solidFill>
              </a:rPr>
            </a:br>
            <a:r>
              <a:rPr lang="en-US" sz="1650" b="1" i="1" dirty="0">
                <a:hlinkClick r:id="rId3"/>
              </a:rPr>
              <a:t>IEEE Access</a:t>
            </a:r>
            <a:r>
              <a:rPr lang="en-US" sz="1650" dirty="0"/>
              <a:t>, 8 September 2021.</a:t>
            </a:r>
            <a:br>
              <a:rPr lang="en-US" sz="1650" dirty="0"/>
            </a:br>
            <a:r>
              <a:rPr lang="en-US" sz="1650" i="1" dirty="0"/>
              <a:t>Preprint in </a:t>
            </a:r>
            <a:r>
              <a:rPr lang="en-US" sz="1650" b="1" i="1" dirty="0">
                <a:hlinkClick r:id="rId4"/>
              </a:rPr>
              <a:t>arXiv</a:t>
            </a:r>
            <a:r>
              <a:rPr lang="en-US" sz="1650" dirty="0"/>
              <a:t>, 8 May 2021.</a:t>
            </a:r>
            <a:br>
              <a:rPr lang="en-US" sz="1650" dirty="0"/>
            </a:br>
            <a:r>
              <a:rPr lang="en-US" sz="1650" dirty="0"/>
              <a:t>[</a:t>
            </a:r>
            <a:r>
              <a:rPr lang="en-US" sz="1650" dirty="0">
                <a:hlinkClick r:id="rId5"/>
              </a:rPr>
              <a:t>arXiv preprint</a:t>
            </a:r>
            <a:r>
              <a:rPr lang="en-US" sz="1650" dirty="0"/>
              <a:t>]</a:t>
            </a:r>
            <a:br>
              <a:rPr lang="en-US" sz="1650" dirty="0"/>
            </a:br>
            <a:r>
              <a:rPr lang="en-US" sz="1650" dirty="0"/>
              <a:t>[</a:t>
            </a:r>
            <a:r>
              <a:rPr lang="en-US" sz="1650" dirty="0">
                <a:hlinkClick r:id="rId3"/>
              </a:rPr>
              <a:t>IEEE Access version</a:t>
            </a:r>
            <a:r>
              <a:rPr lang="en-US" sz="1650" dirty="0"/>
              <a:t>]</a:t>
            </a:r>
            <a:br>
              <a:rPr lang="en-US" sz="1650" dirty="0"/>
            </a:br>
            <a:r>
              <a:rPr lang="en-US" sz="1650" dirty="0"/>
              <a:t>[</a:t>
            </a:r>
            <a:r>
              <a:rPr lang="en-US" sz="1650" dirty="0">
                <a:hlinkClick r:id="rId6"/>
              </a:rPr>
              <a:t>DAMOV Suite and Simulator Source Code</a:t>
            </a:r>
            <a:r>
              <a:rPr lang="en-US" sz="1650" dirty="0"/>
              <a:t>]</a:t>
            </a:r>
            <a:br>
              <a:rPr lang="en-US" sz="1650" dirty="0"/>
            </a:br>
            <a:r>
              <a:rPr lang="en-US" sz="1650" dirty="0"/>
              <a:t>[</a:t>
            </a:r>
            <a:r>
              <a:rPr lang="en-US" sz="1650" dirty="0">
                <a:hlinkClick r:id="rId7"/>
              </a:rPr>
              <a:t>SAFARI Live Seminar Video</a:t>
            </a:r>
            <a:r>
              <a:rPr lang="en-US" sz="1650" dirty="0"/>
              <a:t> (2 </a:t>
            </a:r>
            <a:r>
              <a:rPr lang="en-US" sz="1650" dirty="0" err="1"/>
              <a:t>hrs</a:t>
            </a:r>
            <a:r>
              <a:rPr lang="en-US" sz="1650" dirty="0"/>
              <a:t> 40 mins)]</a:t>
            </a:r>
            <a:br>
              <a:rPr lang="en-US" sz="1650" dirty="0"/>
            </a:br>
            <a:r>
              <a:rPr lang="en-US" sz="1650" dirty="0"/>
              <a:t>[</a:t>
            </a:r>
            <a:r>
              <a:rPr lang="en-US" sz="1650" dirty="0">
                <a:hlinkClick r:id="rId8"/>
              </a:rPr>
              <a:t>Short Talk Video</a:t>
            </a:r>
            <a:r>
              <a:rPr lang="en-US" sz="1650" dirty="0"/>
              <a:t> (21 minutes)]</a:t>
            </a:r>
          </a:p>
          <a:p>
            <a:pPr marL="0" indent="0">
              <a:buNone/>
            </a:pPr>
            <a:br>
              <a:rPr lang="en-US" sz="1650" dirty="0"/>
            </a:br>
            <a:br>
              <a:rPr lang="en-US" sz="1650" dirty="0"/>
            </a:br>
            <a:endParaRPr lang="en-US" sz="1650" dirty="0"/>
          </a:p>
        </p:txBody>
      </p:sp>
      <p:sp>
        <p:nvSpPr>
          <p:cNvPr id="4" name="Slide Number Placeholder 3">
            <a:extLst>
              <a:ext uri="{FF2B5EF4-FFF2-40B4-BE49-F238E27FC236}">
                <a16:creationId xmlns:a16="http://schemas.microsoft.com/office/drawing/2014/main" id="{52DD8C28-F3C5-4847-B73F-7269464021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60798F91-C924-1941-860B-F0C51011C7CB}"/>
              </a:ext>
            </a:extLst>
          </p:cNvPr>
          <p:cNvPicPr>
            <a:picLocks noChangeAspect="1"/>
          </p:cNvPicPr>
          <p:nvPr/>
        </p:nvPicPr>
        <p:blipFill>
          <a:blip r:embed="rId9"/>
          <a:stretch>
            <a:fillRect/>
          </a:stretch>
        </p:blipFill>
        <p:spPr>
          <a:xfrm>
            <a:off x="1631950" y="4135438"/>
            <a:ext cx="5803900" cy="2565400"/>
          </a:xfrm>
          <a:prstGeom prst="rect">
            <a:avLst/>
          </a:prstGeom>
        </p:spPr>
      </p:pic>
    </p:spTree>
    <p:extLst>
      <p:ext uri="{BB962C8B-B14F-4D97-AF65-F5344CB8AC3E}">
        <p14:creationId xmlns:p14="http://schemas.microsoft.com/office/powerpoint/2010/main" val="3051746435"/>
      </p:ext>
    </p:extLst>
  </p:cSld>
  <p:clrMapOvr>
    <a:masterClrMapping/>
  </p:clrMapOvr>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B247-8B3E-024A-9717-C4ABA7B35A1E}"/>
              </a:ext>
            </a:extLst>
          </p:cNvPr>
          <p:cNvSpPr>
            <a:spLocks noGrp="1"/>
          </p:cNvSpPr>
          <p:nvPr>
            <p:ph type="title"/>
          </p:nvPr>
        </p:nvSpPr>
        <p:spPr>
          <a:xfrm>
            <a:off x="228600" y="152400"/>
            <a:ext cx="8915400" cy="1066800"/>
          </a:xfrm>
        </p:spPr>
        <p:txBody>
          <a:bodyPr/>
          <a:lstStyle/>
          <a:p>
            <a:r>
              <a:rPr kumimoji="0" lang="en-US" sz="3600" b="0" i="0" u="none" strike="noStrike" kern="0" cap="none" spc="0" normalizeH="0" baseline="0" noProof="0" dirty="0">
                <a:ln>
                  <a:noFill/>
                </a:ln>
                <a:solidFill>
                  <a:srgbClr val="006633"/>
                </a:solidFill>
                <a:effectLst/>
                <a:uLnTx/>
                <a:uFillTx/>
                <a:latin typeface="Garamond"/>
                <a:ea typeface="+mj-ea"/>
                <a:cs typeface="+mj-cs"/>
              </a:rPr>
              <a:t>Adoption: How to Ease </a:t>
            </a:r>
            <a:r>
              <a:rPr kumimoji="0" lang="en-US" sz="3600" b="1" i="0" u="none" strike="noStrike" kern="0" cap="none" spc="0" normalizeH="0" baseline="0" noProof="0" dirty="0">
                <a:ln>
                  <a:noFill/>
                </a:ln>
                <a:solidFill>
                  <a:srgbClr val="006633"/>
                </a:solidFill>
                <a:effectLst/>
                <a:uLnTx/>
                <a:uFillTx/>
                <a:latin typeface="Garamond"/>
                <a:ea typeface="+mj-ea"/>
                <a:cs typeface="+mj-cs"/>
              </a:rPr>
              <a:t>Programmability</a:t>
            </a:r>
            <a:r>
              <a:rPr kumimoji="0" lang="en-US" sz="3600" b="0" i="0" u="none" strike="noStrike" kern="0" cap="none" spc="0" normalizeH="0" baseline="0" noProof="0" dirty="0">
                <a:ln>
                  <a:noFill/>
                </a:ln>
                <a:solidFill>
                  <a:srgbClr val="006633"/>
                </a:solidFill>
                <a:effectLst/>
                <a:uLnTx/>
                <a:uFillTx/>
                <a:latin typeface="Garamond"/>
                <a:ea typeface="+mj-ea"/>
                <a:cs typeface="+mj-cs"/>
              </a:rPr>
              <a:t>? (V)</a:t>
            </a:r>
            <a:endParaRPr lang="en-US" dirty="0"/>
          </a:p>
        </p:txBody>
      </p:sp>
      <p:sp>
        <p:nvSpPr>
          <p:cNvPr id="3" name="Content Placeholder 2">
            <a:extLst>
              <a:ext uri="{FF2B5EF4-FFF2-40B4-BE49-F238E27FC236}">
                <a16:creationId xmlns:a16="http://schemas.microsoft.com/office/drawing/2014/main" id="{14C9A10E-D91C-A242-904A-DBA5990779A0}"/>
              </a:ext>
            </a:extLst>
          </p:cNvPr>
          <p:cNvSpPr>
            <a:spLocks noGrp="1"/>
          </p:cNvSpPr>
          <p:nvPr>
            <p:ph idx="1"/>
          </p:nvPr>
        </p:nvSpPr>
        <p:spPr>
          <a:xfrm>
            <a:off x="228600" y="980728"/>
            <a:ext cx="8610600" cy="5195664"/>
          </a:xfrm>
        </p:spPr>
        <p:txBody>
          <a:bodyPr/>
          <a:lstStyle/>
          <a:p>
            <a:r>
              <a:rPr lang="en-US" b="1" dirty="0">
                <a:solidFill>
                  <a:srgbClr val="0432FF"/>
                </a:solidFill>
              </a:rPr>
              <a:t>Appears in IEEE TETC 2023</a:t>
            </a:r>
          </a:p>
        </p:txBody>
      </p:sp>
      <p:sp>
        <p:nvSpPr>
          <p:cNvPr id="4" name="Slide Number Placeholder 3">
            <a:extLst>
              <a:ext uri="{FF2B5EF4-FFF2-40B4-BE49-F238E27FC236}">
                <a16:creationId xmlns:a16="http://schemas.microsoft.com/office/drawing/2014/main" id="{52DD8C28-F3C5-4847-B73F-7269464021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DE2DB2A3-4DA3-B0AA-09AB-DCE75A49BB6D}"/>
              </a:ext>
            </a:extLst>
          </p:cNvPr>
          <p:cNvPicPr>
            <a:picLocks noChangeAspect="1"/>
          </p:cNvPicPr>
          <p:nvPr/>
        </p:nvPicPr>
        <p:blipFill>
          <a:blip r:embed="rId2"/>
          <a:stretch>
            <a:fillRect/>
          </a:stretch>
        </p:blipFill>
        <p:spPr>
          <a:xfrm>
            <a:off x="685800" y="1484784"/>
            <a:ext cx="7772400" cy="1302887"/>
          </a:xfrm>
          <a:prstGeom prst="rect">
            <a:avLst/>
          </a:prstGeom>
        </p:spPr>
      </p:pic>
      <p:sp>
        <p:nvSpPr>
          <p:cNvPr id="7" name="TextBox 6">
            <a:extLst>
              <a:ext uri="{FF2B5EF4-FFF2-40B4-BE49-F238E27FC236}">
                <a16:creationId xmlns:a16="http://schemas.microsoft.com/office/drawing/2014/main" id="{CB537295-08E2-C8B0-416A-1FA10CC26B85}"/>
              </a:ext>
            </a:extLst>
          </p:cNvPr>
          <p:cNvSpPr txBox="1"/>
          <p:nvPr/>
        </p:nvSpPr>
        <p:spPr>
          <a:xfrm>
            <a:off x="2388921" y="6472238"/>
            <a:ext cx="42899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https://arxiv.org/pdf/2212.06292</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8" name="Picture 7">
            <a:extLst>
              <a:ext uri="{FF2B5EF4-FFF2-40B4-BE49-F238E27FC236}">
                <a16:creationId xmlns:a16="http://schemas.microsoft.com/office/drawing/2014/main" id="{72283305-1E81-89B4-229A-B5197DE870B0}"/>
              </a:ext>
            </a:extLst>
          </p:cNvPr>
          <p:cNvPicPr>
            <a:picLocks noChangeAspect="1"/>
          </p:cNvPicPr>
          <p:nvPr/>
        </p:nvPicPr>
        <p:blipFill>
          <a:blip r:embed="rId4"/>
          <a:stretch>
            <a:fillRect/>
          </a:stretch>
        </p:blipFill>
        <p:spPr>
          <a:xfrm>
            <a:off x="1582129" y="2983667"/>
            <a:ext cx="5903540" cy="3340648"/>
          </a:xfrm>
          <a:prstGeom prst="rect">
            <a:avLst/>
          </a:prstGeom>
        </p:spPr>
      </p:pic>
    </p:spTree>
    <p:extLst>
      <p:ext uri="{BB962C8B-B14F-4D97-AF65-F5344CB8AC3E}">
        <p14:creationId xmlns:p14="http://schemas.microsoft.com/office/powerpoint/2010/main" val="1989786670"/>
      </p:ext>
    </p:extLst>
  </p:cSld>
  <p:clrMapOvr>
    <a:masterClrMapping/>
  </p:clrMapOv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095928" cy="1066800"/>
          </a:xfrm>
        </p:spPr>
        <p:txBody>
          <a:bodyPr/>
          <a:lstStyle/>
          <a:p>
            <a:r>
              <a:rPr lang="en-US" dirty="0"/>
              <a:t>Adoption: How to Maintain </a:t>
            </a:r>
            <a:r>
              <a:rPr lang="en-US" b="1" dirty="0"/>
              <a:t>Coherence</a:t>
            </a:r>
            <a:r>
              <a:rPr lang="en-US" dirty="0"/>
              <a:t>? (I)</a:t>
            </a:r>
          </a:p>
        </p:txBody>
      </p:sp>
      <p:sp>
        <p:nvSpPr>
          <p:cNvPr id="3" name="Content Placeholder 2"/>
          <p:cNvSpPr>
            <a:spLocks noGrp="1"/>
          </p:cNvSpPr>
          <p:nvPr>
            <p:ph idx="1"/>
          </p:nvPr>
        </p:nvSpPr>
        <p:spPr/>
        <p:txBody>
          <a:bodyPr/>
          <a:lstStyle/>
          <a:p>
            <a:r>
              <a:rPr lang="en-US" dirty="0" err="1"/>
              <a:t>Amirali</a:t>
            </a:r>
            <a:r>
              <a:rPr lang="en-US" dirty="0"/>
              <a:t> Boroumand, </a:t>
            </a:r>
            <a:r>
              <a:rPr lang="en-US" dirty="0" err="1"/>
              <a:t>Saugata</a:t>
            </a:r>
            <a:r>
              <a:rPr lang="en-US" dirty="0"/>
              <a:t> </a:t>
            </a:r>
            <a:r>
              <a:rPr lang="en-US" dirty="0" err="1"/>
              <a:t>Ghose</a:t>
            </a:r>
            <a:r>
              <a:rPr lang="en-US" dirty="0"/>
              <a:t>, </a:t>
            </a:r>
            <a:r>
              <a:rPr lang="en-US" dirty="0" err="1"/>
              <a:t>Minesh</a:t>
            </a:r>
            <a:r>
              <a:rPr lang="en-US" dirty="0"/>
              <a:t> Patel, </a:t>
            </a:r>
            <a:r>
              <a:rPr lang="en-US" dirty="0" err="1"/>
              <a:t>Hasan</a:t>
            </a:r>
            <a:r>
              <a:rPr lang="en-US" dirty="0"/>
              <a:t> Hassan, Brandon Lucia, Kevin Hsieh, Krishna T. </a:t>
            </a:r>
            <a:r>
              <a:rPr lang="en-US" dirty="0" err="1"/>
              <a:t>Malladi</a:t>
            </a:r>
            <a:r>
              <a:rPr lang="en-US" dirty="0"/>
              <a:t>, </a:t>
            </a:r>
            <a:r>
              <a:rPr lang="en-US" dirty="0" err="1"/>
              <a:t>Hongzhong</a:t>
            </a:r>
            <a:r>
              <a:rPr lang="en-US" dirty="0"/>
              <a:t> </a:t>
            </a:r>
            <a:r>
              <a:rPr lang="en-US" dirty="0" err="1"/>
              <a:t>Zheng</a:t>
            </a:r>
            <a:r>
              <a:rPr lang="en-US" dirty="0"/>
              <a:t>,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"LazyPIM: An Efficient Cache Coherence Mechanism for Processing-in-Memory"</a:t>
            </a:r>
            <a:br>
              <a:rPr lang="en-US" dirty="0"/>
            </a:br>
            <a:r>
              <a:rPr lang="en-US" i="1" dirty="0">
                <a:hlinkClick r:id="rId3"/>
              </a:rPr>
              <a:t>IEEE Computer Architecture Letters</a:t>
            </a:r>
            <a:r>
              <a:rPr lang="en-US" i="1" dirty="0"/>
              <a:t> (</a:t>
            </a:r>
            <a:r>
              <a:rPr lang="en-US" b="1" i="1" dirty="0"/>
              <a:t>CAL</a:t>
            </a:r>
            <a:r>
              <a:rPr lang="en-US" i="1" dirty="0"/>
              <a:t>)</a:t>
            </a:r>
            <a:r>
              <a:rPr lang="en-US" dirty="0"/>
              <a:t>, June 2016.</a:t>
            </a:r>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581128"/>
            <a:ext cx="9144000" cy="1080655"/>
          </a:xfrm>
          <a:prstGeom prst="rect">
            <a:avLst/>
          </a:prstGeom>
        </p:spPr>
      </p:pic>
    </p:spTree>
    <p:extLst>
      <p:ext uri="{BB962C8B-B14F-4D97-AF65-F5344CB8AC3E}">
        <p14:creationId xmlns:p14="http://schemas.microsoft.com/office/powerpoint/2010/main" val="3119046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dirty="0"/>
              <a:t>Adoption: How to Maintain </a:t>
            </a:r>
            <a:r>
              <a:rPr lang="en-US" b="1" dirty="0"/>
              <a:t>Coherence</a:t>
            </a:r>
            <a:r>
              <a:rPr lang="en-US" dirty="0"/>
              <a:t>? (II)</a:t>
            </a:r>
          </a:p>
        </p:txBody>
      </p:sp>
      <p:sp>
        <p:nvSpPr>
          <p:cNvPr id="3" name="Content Placeholder 2"/>
          <p:cNvSpPr>
            <a:spLocks noGrp="1"/>
          </p:cNvSpPr>
          <p:nvPr>
            <p:ph idx="1"/>
          </p:nvPr>
        </p:nvSpPr>
        <p:spPr>
          <a:xfrm>
            <a:off x="90767" y="1075911"/>
            <a:ext cx="8610600" cy="4876800"/>
          </a:xfrm>
        </p:spPr>
        <p:txBody>
          <a:bodyPr/>
          <a:lstStyle/>
          <a:p>
            <a:r>
              <a:rPr lang="en-US" sz="2200" dirty="0"/>
              <a:t>Amirali Boroumand, Saugata Ghose, Minesh Patel, Hasan Hassan, Brandon Lucia, Kevin Hsieh, Krishna T. Malladi, Hongzhong Zheng, and Onur Mutlu,</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"CoNDA: Efficient Cache Coherence Support for Near-Data Accelerators"</a:t>
            </a:r>
            <a:br>
              <a:rPr lang="en-US" sz="2200" dirty="0"/>
            </a:br>
            <a:r>
              <a:rPr lang="en-US" sz="2200" i="1" dirty="0"/>
              <a:t>Proceedings of the </a:t>
            </a:r>
            <a:r>
              <a:rPr lang="en-US" sz="2200" i="1" dirty="0">
                <a:hlinkClick r:id="rId3"/>
              </a:rPr>
              <a:t>46th International Symposium on Computer Architecture</a:t>
            </a:r>
            <a:r>
              <a:rPr lang="en-US" sz="2200" i="1" dirty="0"/>
              <a:t> (</a:t>
            </a:r>
            <a:r>
              <a:rPr lang="en-US" sz="2200" b="1" i="1" dirty="0"/>
              <a:t>ISCA</a:t>
            </a:r>
            <a:r>
              <a:rPr lang="en-US" sz="2200" i="1" dirty="0"/>
              <a:t>)</a:t>
            </a:r>
            <a:r>
              <a:rPr lang="en-US" sz="2200" dirty="0"/>
              <a:t>, Phoenix, AZ, USA, June 2019. </a:t>
            </a:r>
            <a:br>
              <a:rPr lang="en-US" dirty="0"/>
            </a:br>
            <a:br>
              <a:rPr lang="en-US" dirty="0"/>
            </a:b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18973CF5-BABA-FE44-A413-0E0589FC981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01" y="3858574"/>
            <a:ext cx="9144000" cy="2405311"/>
          </a:xfrm>
          <a:prstGeom prst="rect">
            <a:avLst/>
          </a:prstGeom>
        </p:spPr>
      </p:pic>
    </p:spTree>
    <p:extLst>
      <p:ext uri="{BB962C8B-B14F-4D97-AF65-F5344CB8AC3E}">
        <p14:creationId xmlns:p14="http://schemas.microsoft.com/office/powerpoint/2010/main" val="25838233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sz="3800" dirty="0"/>
              <a:t>Adoption: How to Support </a:t>
            </a:r>
            <a:r>
              <a:rPr lang="en-US" sz="3800" b="1" dirty="0"/>
              <a:t>Synchronization</a:t>
            </a:r>
            <a:r>
              <a:rPr lang="en-US" sz="3800" dirty="0"/>
              <a:t>?</a:t>
            </a:r>
          </a:p>
        </p:txBody>
      </p:sp>
      <p:sp>
        <p:nvSpPr>
          <p:cNvPr id="3" name="Content Placeholder 2"/>
          <p:cNvSpPr>
            <a:spLocks noGrp="1"/>
          </p:cNvSpPr>
          <p:nvPr>
            <p:ph idx="1"/>
          </p:nvPr>
        </p:nvSpPr>
        <p:spPr>
          <a:xfrm>
            <a:off x="90766" y="1075911"/>
            <a:ext cx="8896642" cy="4876800"/>
          </a:xfrm>
        </p:spPr>
        <p:txBody>
          <a:bodyPr/>
          <a:lstStyle/>
          <a:p>
            <a:r>
              <a:rPr lang="en-US" sz="1600" dirty="0"/>
              <a:t>Christina </a:t>
            </a:r>
            <a:r>
              <a:rPr lang="en-US" sz="1600" dirty="0" err="1"/>
              <a:t>Giannoula</a:t>
            </a:r>
            <a:r>
              <a:rPr lang="en-US" sz="1600" dirty="0"/>
              <a:t>, Nandita Vijaykumar, </a:t>
            </a:r>
            <a:r>
              <a:rPr lang="en-US" sz="1600" dirty="0" err="1"/>
              <a:t>Nikela</a:t>
            </a:r>
            <a:r>
              <a:rPr lang="en-US" sz="1600" dirty="0"/>
              <a:t> </a:t>
            </a:r>
            <a:r>
              <a:rPr lang="en-US" sz="1600" dirty="0" err="1"/>
              <a:t>Papadopoulou</a:t>
            </a:r>
            <a:r>
              <a:rPr lang="en-US" sz="1600" dirty="0"/>
              <a:t>, Vasileios </a:t>
            </a:r>
            <a:r>
              <a:rPr lang="en-US" sz="1600" dirty="0" err="1"/>
              <a:t>Karakostas</a:t>
            </a:r>
            <a:r>
              <a:rPr lang="en-US" sz="1600" dirty="0"/>
              <a:t>, Ivan Fernandez, Juan Gómez-Luna, Lois </a:t>
            </a:r>
            <a:r>
              <a:rPr lang="en-US" sz="1600" dirty="0" err="1"/>
              <a:t>Orosa</a:t>
            </a:r>
            <a:r>
              <a:rPr lang="en-US" sz="1600" dirty="0"/>
              <a:t>, </a:t>
            </a:r>
            <a:r>
              <a:rPr lang="en-US" sz="1600" dirty="0" err="1"/>
              <a:t>Nectarios</a:t>
            </a:r>
            <a:r>
              <a:rPr lang="en-US" sz="1600" dirty="0"/>
              <a:t> </a:t>
            </a:r>
            <a:r>
              <a:rPr lang="en-US" sz="1600" dirty="0" err="1"/>
              <a:t>Koziris</a:t>
            </a:r>
            <a:r>
              <a:rPr lang="en-US" sz="1600" dirty="0"/>
              <a:t>, Georgios </a:t>
            </a:r>
            <a:r>
              <a:rPr lang="en-US" sz="1600" dirty="0" err="1"/>
              <a:t>Goumas</a:t>
            </a:r>
            <a:r>
              <a:rPr lang="en-US" sz="1600" dirty="0"/>
              <a:t>,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"SynCron: Efficient Synchronization Support for Near-Data-Processing Architectures"</a:t>
            </a:r>
            <a:br>
              <a:rPr lang="en-US" sz="1600" dirty="0">
                <a:solidFill>
                  <a:srgbClr val="0432FF"/>
                </a:solidFill>
              </a:rPr>
            </a:br>
            <a:r>
              <a:rPr lang="en-US" sz="1600" i="1" dirty="0"/>
              <a:t>Proceedings of the </a:t>
            </a:r>
            <a:r>
              <a:rPr lang="en-US" sz="1600" i="1" dirty="0">
                <a:hlinkClick r:id="rId3"/>
              </a:rPr>
              <a:t>27th International Symposium on High-Performance Computer Architecture</a:t>
            </a:r>
            <a:r>
              <a:rPr lang="en-US" sz="1600" i="1" dirty="0"/>
              <a:t> (</a:t>
            </a:r>
            <a:r>
              <a:rPr lang="en-US" sz="1600" b="1" i="1" dirty="0"/>
              <a:t>HPCA</a:t>
            </a:r>
            <a:r>
              <a:rPr lang="en-US" sz="1600" i="1" dirty="0"/>
              <a:t>)</a:t>
            </a:r>
            <a:r>
              <a:rPr lang="en-US" sz="1600" dirty="0"/>
              <a:t>, Virtual, February-March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Talk Video</a:t>
            </a:r>
            <a:r>
              <a:rPr lang="en-US" sz="1600" dirty="0"/>
              <a:t> (21 minutes)]</a:t>
            </a:r>
            <a:br>
              <a:rPr lang="en-US" sz="1600" dirty="0"/>
            </a:br>
            <a:r>
              <a:rPr lang="en-US" sz="1600" dirty="0"/>
              <a:t>[</a:t>
            </a:r>
            <a:r>
              <a:rPr lang="en-US" sz="1600" dirty="0">
                <a:hlinkClick r:id="rId9"/>
              </a:rPr>
              <a:t>Short Talk Video</a:t>
            </a:r>
            <a:r>
              <a:rPr lang="en-US" sz="1600" dirty="0"/>
              <a:t> (7 minutes)]</a:t>
            </a:r>
          </a:p>
          <a:p>
            <a:pPr marL="0" indent="0">
              <a:buNone/>
            </a:pPr>
            <a:br>
              <a:rPr lang="en-US" sz="1600" dirty="0"/>
            </a:br>
            <a:br>
              <a:rPr lang="en-US" sz="1600" dirty="0"/>
            </a:br>
            <a:br>
              <a:rPr lang="en-US" sz="1600" dirty="0"/>
            </a:br>
            <a:endParaRPr lang="en-US" sz="16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9" name="Picture 8">
            <a:extLst>
              <a:ext uri="{FF2B5EF4-FFF2-40B4-BE49-F238E27FC236}">
                <a16:creationId xmlns:a16="http://schemas.microsoft.com/office/drawing/2014/main" id="{20DBE68B-4496-9045-AA2D-092740D13918}"/>
              </a:ext>
            </a:extLst>
          </p:cNvPr>
          <p:cNvPicPr>
            <a:picLocks noChangeAspect="1"/>
          </p:cNvPicPr>
          <p:nvPr/>
        </p:nvPicPr>
        <p:blipFill>
          <a:blip r:embed="rId10"/>
          <a:stretch>
            <a:fillRect/>
          </a:stretch>
        </p:blipFill>
        <p:spPr>
          <a:xfrm>
            <a:off x="0" y="4149080"/>
            <a:ext cx="9144000" cy="1562878"/>
          </a:xfrm>
          <a:prstGeom prst="rect">
            <a:avLst/>
          </a:prstGeom>
        </p:spPr>
      </p:pic>
    </p:spTree>
    <p:extLst>
      <p:ext uri="{BB962C8B-B14F-4D97-AF65-F5344CB8AC3E}">
        <p14:creationId xmlns:p14="http://schemas.microsoft.com/office/powerpoint/2010/main" val="26511413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sz="3800" dirty="0"/>
              <a:t>Adoption: How to Support </a:t>
            </a:r>
            <a:r>
              <a:rPr lang="en-US" sz="3800" b="1" dirty="0"/>
              <a:t>Virtual Memory</a:t>
            </a:r>
            <a:r>
              <a:rPr lang="en-US" sz="3800" dirty="0"/>
              <a:t>?</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2266971335"/>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49D19-3C94-70C9-9862-EC2BCC7BCA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F2939-7BF5-2E2C-27D0-A172A66031A8}"/>
              </a:ext>
            </a:extLst>
          </p:cNvPr>
          <p:cNvSpPr>
            <a:spLocks noGrp="1"/>
          </p:cNvSpPr>
          <p:nvPr>
            <p:ph type="title"/>
          </p:nvPr>
        </p:nvSpPr>
        <p:spPr>
          <a:xfrm>
            <a:off x="228600" y="152400"/>
            <a:ext cx="8915400" cy="1066800"/>
          </a:xfrm>
        </p:spPr>
        <p:txBody>
          <a:bodyPr/>
          <a:lstStyle/>
          <a:p>
            <a:r>
              <a:rPr lang="en-US" dirty="0"/>
              <a:t>Adoption: Evaluation Infrastructures (I)</a:t>
            </a:r>
          </a:p>
        </p:txBody>
      </p:sp>
      <p:sp>
        <p:nvSpPr>
          <p:cNvPr id="3" name="Content Placeholder 2">
            <a:extLst>
              <a:ext uri="{FF2B5EF4-FFF2-40B4-BE49-F238E27FC236}">
                <a16:creationId xmlns:a16="http://schemas.microsoft.com/office/drawing/2014/main" id="{5602B11B-83AB-C29A-18B2-C233149B642B}"/>
              </a:ext>
            </a:extLst>
          </p:cNvPr>
          <p:cNvSpPr>
            <a:spLocks noGrp="1"/>
          </p:cNvSpPr>
          <p:nvPr>
            <p:ph idx="1"/>
          </p:nvPr>
        </p:nvSpPr>
        <p:spPr>
          <a:xfrm>
            <a:off x="228600" y="980728"/>
            <a:ext cx="8610600" cy="5195664"/>
          </a:xfrm>
        </p:spPr>
        <p:txBody>
          <a:bodyPr/>
          <a:lstStyle/>
          <a:p>
            <a:r>
              <a:rPr lang="en-US" sz="1650" dirty="0"/>
              <a:t>Geraldo F. Oliveira, Juan Gomez-Luna, Lois </a:t>
            </a:r>
            <a:r>
              <a:rPr lang="en-US" sz="1650" dirty="0" err="1"/>
              <a:t>Orosa</a:t>
            </a:r>
            <a:r>
              <a:rPr lang="en-US" sz="1650" dirty="0"/>
              <a:t>, </a:t>
            </a:r>
            <a:r>
              <a:rPr lang="en-US" sz="1650" dirty="0" err="1"/>
              <a:t>Saugata</a:t>
            </a:r>
            <a:r>
              <a:rPr lang="en-US" sz="1650" dirty="0"/>
              <a:t> Ghose, Nandita Vijaykumar, Ivan </a:t>
            </a:r>
            <a:r>
              <a:rPr lang="en-US" sz="1650" dirty="0" err="1"/>
              <a:t>fernandez</a:t>
            </a:r>
            <a:r>
              <a:rPr lang="en-US" sz="1650" dirty="0"/>
              <a:t>, Mohammad </a:t>
            </a:r>
            <a:r>
              <a:rPr lang="en-US" sz="1650" dirty="0" err="1"/>
              <a:t>Sadrosadati</a:t>
            </a:r>
            <a:r>
              <a:rPr lang="en-US" sz="1650" dirty="0"/>
              <a:t>, and Onur Mutlu,</a:t>
            </a:r>
            <a:br>
              <a:rPr lang="en-US" sz="1650" dirty="0"/>
            </a:br>
            <a:r>
              <a:rPr lang="en-US" sz="1650" b="1" dirty="0">
                <a:solidFill>
                  <a:srgbClr val="0000FF"/>
                </a:solidFill>
                <a:hlinkClick r:id="rId2">
                  <a:extLst>
                    <a:ext uri="{A12FA001-AC4F-418D-AE19-62706E023703}">
                      <ahyp:hlinkClr xmlns:ahyp="http://schemas.microsoft.com/office/drawing/2018/hyperlinkcolor" val="tx"/>
                    </a:ext>
                  </a:extLst>
                </a:hlinkClick>
              </a:rPr>
              <a:t>"DAMOV: A New Methodology and Benchmark Suite for Evaluating Data Movement Bottlenecks"</a:t>
            </a:r>
            <a:br>
              <a:rPr lang="en-US" sz="1650" dirty="0">
                <a:solidFill>
                  <a:srgbClr val="0000FF"/>
                </a:solidFill>
              </a:rPr>
            </a:br>
            <a:r>
              <a:rPr lang="en-US" sz="1650" b="1" i="1" dirty="0">
                <a:hlinkClick r:id="rId3"/>
              </a:rPr>
              <a:t>IEEE Access</a:t>
            </a:r>
            <a:r>
              <a:rPr lang="en-US" sz="1650" dirty="0"/>
              <a:t>, 8 September 2021.</a:t>
            </a:r>
            <a:br>
              <a:rPr lang="en-US" sz="1650" dirty="0"/>
            </a:br>
            <a:r>
              <a:rPr lang="en-US" sz="1650" i="1" dirty="0"/>
              <a:t>Preprint in </a:t>
            </a:r>
            <a:r>
              <a:rPr lang="en-US" sz="1650" b="1" i="1" dirty="0">
                <a:hlinkClick r:id="rId4"/>
              </a:rPr>
              <a:t>arXiv</a:t>
            </a:r>
            <a:r>
              <a:rPr lang="en-US" sz="1650" dirty="0"/>
              <a:t>, 8 May 2021.</a:t>
            </a:r>
            <a:br>
              <a:rPr lang="en-US" sz="1650" dirty="0"/>
            </a:br>
            <a:r>
              <a:rPr lang="en-US" sz="1650" dirty="0"/>
              <a:t>[</a:t>
            </a:r>
            <a:r>
              <a:rPr lang="en-US" sz="1650" dirty="0">
                <a:hlinkClick r:id="rId5"/>
              </a:rPr>
              <a:t>arXiv preprint</a:t>
            </a:r>
            <a:r>
              <a:rPr lang="en-US" sz="1650" dirty="0"/>
              <a:t>]</a:t>
            </a:r>
            <a:br>
              <a:rPr lang="en-US" sz="1650" dirty="0"/>
            </a:br>
            <a:r>
              <a:rPr lang="en-US" sz="1650" dirty="0"/>
              <a:t>[</a:t>
            </a:r>
            <a:r>
              <a:rPr lang="en-US" sz="1650" dirty="0">
                <a:hlinkClick r:id="rId3"/>
              </a:rPr>
              <a:t>IEEE Access version</a:t>
            </a:r>
            <a:r>
              <a:rPr lang="en-US" sz="1650" dirty="0"/>
              <a:t>]</a:t>
            </a:r>
            <a:br>
              <a:rPr lang="en-US" sz="1650" dirty="0"/>
            </a:br>
            <a:r>
              <a:rPr lang="en-US" sz="1650" dirty="0"/>
              <a:t>[</a:t>
            </a:r>
            <a:r>
              <a:rPr lang="en-US" sz="1650" dirty="0">
                <a:hlinkClick r:id="rId6"/>
              </a:rPr>
              <a:t>DAMOV Suite and Simulator Source Code</a:t>
            </a:r>
            <a:r>
              <a:rPr lang="en-US" sz="1650" dirty="0"/>
              <a:t>]</a:t>
            </a:r>
            <a:br>
              <a:rPr lang="en-US" sz="1650" dirty="0"/>
            </a:br>
            <a:r>
              <a:rPr lang="en-US" sz="1650" dirty="0"/>
              <a:t>[</a:t>
            </a:r>
            <a:r>
              <a:rPr lang="en-US" sz="1650" dirty="0">
                <a:hlinkClick r:id="rId7"/>
              </a:rPr>
              <a:t>SAFARI Live Seminar Video</a:t>
            </a:r>
            <a:r>
              <a:rPr lang="en-US" sz="1650" dirty="0"/>
              <a:t> (2 </a:t>
            </a:r>
            <a:r>
              <a:rPr lang="en-US" sz="1650" dirty="0" err="1"/>
              <a:t>hrs</a:t>
            </a:r>
            <a:r>
              <a:rPr lang="en-US" sz="1650" dirty="0"/>
              <a:t> 40 mins)]</a:t>
            </a:r>
            <a:br>
              <a:rPr lang="en-US" sz="1650" dirty="0"/>
            </a:br>
            <a:r>
              <a:rPr lang="en-US" sz="1650" dirty="0"/>
              <a:t>[</a:t>
            </a:r>
            <a:r>
              <a:rPr lang="en-US" sz="1650" dirty="0">
                <a:hlinkClick r:id="rId8"/>
              </a:rPr>
              <a:t>Short Talk Video</a:t>
            </a:r>
            <a:r>
              <a:rPr lang="en-US" sz="1650" dirty="0"/>
              <a:t> (21 minutes)]</a:t>
            </a:r>
          </a:p>
          <a:p>
            <a:pPr marL="0" indent="0">
              <a:buNone/>
            </a:pPr>
            <a:br>
              <a:rPr lang="en-US" sz="1650" dirty="0"/>
            </a:br>
            <a:br>
              <a:rPr lang="en-US" sz="1650" dirty="0"/>
            </a:br>
            <a:endParaRPr lang="en-US" sz="1650" dirty="0"/>
          </a:p>
        </p:txBody>
      </p:sp>
      <p:sp>
        <p:nvSpPr>
          <p:cNvPr id="4" name="Slide Number Placeholder 3">
            <a:extLst>
              <a:ext uri="{FF2B5EF4-FFF2-40B4-BE49-F238E27FC236}">
                <a16:creationId xmlns:a16="http://schemas.microsoft.com/office/drawing/2014/main" id="{59B4937C-E334-B2B2-A42F-2755FB026BE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934776D4-9BF6-3233-FFBE-308C21B9DCE0}"/>
              </a:ext>
            </a:extLst>
          </p:cNvPr>
          <p:cNvPicPr>
            <a:picLocks noChangeAspect="1"/>
          </p:cNvPicPr>
          <p:nvPr/>
        </p:nvPicPr>
        <p:blipFill>
          <a:blip r:embed="rId9"/>
          <a:stretch>
            <a:fillRect/>
          </a:stretch>
        </p:blipFill>
        <p:spPr>
          <a:xfrm>
            <a:off x="1631950" y="4135438"/>
            <a:ext cx="5803900" cy="2565400"/>
          </a:xfrm>
          <a:prstGeom prst="rect">
            <a:avLst/>
          </a:prstGeom>
        </p:spPr>
      </p:pic>
    </p:spTree>
    <p:extLst>
      <p:ext uri="{BB962C8B-B14F-4D97-AF65-F5344CB8AC3E}">
        <p14:creationId xmlns:p14="http://schemas.microsoft.com/office/powerpoint/2010/main" val="1039778607"/>
      </p:ext>
    </p:extLst>
  </p:cSld>
  <p:clrMapOvr>
    <a:masterClrMapping/>
  </p:clrMapOvr>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C08E3-9086-F1F1-5801-4FA13E18DB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5AF35E-293E-3E49-5861-83C20BC2B755}"/>
              </a:ext>
            </a:extLst>
          </p:cNvPr>
          <p:cNvSpPr>
            <a:spLocks noGrp="1"/>
          </p:cNvSpPr>
          <p:nvPr>
            <p:ph type="title"/>
          </p:nvPr>
        </p:nvSpPr>
        <p:spPr>
          <a:xfrm>
            <a:off x="228600" y="152400"/>
            <a:ext cx="8915400" cy="1066800"/>
          </a:xfrm>
        </p:spPr>
        <p:txBody>
          <a:bodyPr/>
          <a:lstStyle/>
          <a:p>
            <a:r>
              <a:rPr lang="en-US" dirty="0"/>
              <a:t>Adoption: Evaluation Infrastructures (II)</a:t>
            </a:r>
          </a:p>
        </p:txBody>
      </p:sp>
      <p:sp>
        <p:nvSpPr>
          <p:cNvPr id="3" name="Content Placeholder 2">
            <a:extLst>
              <a:ext uri="{FF2B5EF4-FFF2-40B4-BE49-F238E27FC236}">
                <a16:creationId xmlns:a16="http://schemas.microsoft.com/office/drawing/2014/main" id="{18D03644-7828-AA9F-3950-EAB0741BFF9C}"/>
              </a:ext>
            </a:extLst>
          </p:cNvPr>
          <p:cNvSpPr>
            <a:spLocks noGrp="1"/>
          </p:cNvSpPr>
          <p:nvPr>
            <p:ph idx="1"/>
          </p:nvPr>
        </p:nvSpPr>
        <p:spPr>
          <a:xfrm>
            <a:off x="228600" y="908720"/>
            <a:ext cx="8610600" cy="5040560"/>
          </a:xfrm>
        </p:spPr>
        <p:txBody>
          <a:bodyPr/>
          <a:lstStyle/>
          <a:p>
            <a:r>
              <a:rPr lang="en-US" sz="1800" b="0" i="0" dirty="0" err="1">
                <a:solidFill>
                  <a:srgbClr val="000000"/>
                </a:solidFill>
                <a:effectLst/>
              </a:rPr>
              <a:t>Ataberk</a:t>
            </a:r>
            <a:r>
              <a:rPr lang="en-US" sz="1800" b="0" i="0" dirty="0">
                <a:solidFill>
                  <a:srgbClr val="000000"/>
                </a:solidFill>
                <a:effectLst/>
              </a:rPr>
              <a:t> </a:t>
            </a:r>
            <a:r>
              <a:rPr lang="en-US" sz="1800" b="0" i="0" dirty="0" err="1">
                <a:solidFill>
                  <a:srgbClr val="000000"/>
                </a:solidFill>
                <a:effectLst/>
              </a:rPr>
              <a:t>Olgun</a:t>
            </a:r>
            <a:r>
              <a:rPr lang="en-US" sz="1800" b="0" i="0" dirty="0">
                <a:solidFill>
                  <a:srgbClr val="000000"/>
                </a:solidFill>
                <a:effectLst/>
              </a:rPr>
              <a:t>, Juan Gomez Luna, Konstantinos </a:t>
            </a:r>
            <a:r>
              <a:rPr lang="en-US" sz="1800" b="0" i="0" dirty="0" err="1">
                <a:solidFill>
                  <a:srgbClr val="000000"/>
                </a:solidFill>
                <a:effectLst/>
              </a:rPr>
              <a:t>Kanellopoulos</a:t>
            </a:r>
            <a:r>
              <a:rPr lang="en-US" sz="1800" b="0" i="0" dirty="0">
                <a:solidFill>
                  <a:srgbClr val="000000"/>
                </a:solidFill>
                <a:effectLst/>
              </a:rPr>
              <a:t>, Behzad Salami, Hasan Hassan, </a:t>
            </a:r>
            <a:r>
              <a:rPr lang="en-US" sz="1800" b="0" i="0" dirty="0" err="1">
                <a:solidFill>
                  <a:srgbClr val="000000"/>
                </a:solidFill>
                <a:effectLst/>
              </a:rPr>
              <a:t>Oguz</a:t>
            </a:r>
            <a:r>
              <a:rPr lang="en-US" sz="1800" b="0" i="0" dirty="0">
                <a:solidFill>
                  <a:srgbClr val="000000"/>
                </a:solidFill>
                <a:effectLst/>
              </a:rPr>
              <a:t> </a:t>
            </a:r>
            <a:r>
              <a:rPr lang="en-US" sz="1800" b="0" i="0" dirty="0" err="1">
                <a:solidFill>
                  <a:srgbClr val="000000"/>
                </a:solidFill>
                <a:effectLst/>
              </a:rPr>
              <a:t>Ergin</a:t>
            </a:r>
            <a:r>
              <a:rPr lang="en-US" sz="1800" b="0" i="0" dirty="0">
                <a:solidFill>
                  <a:srgbClr val="000000"/>
                </a:solidFill>
                <a:effectLst/>
              </a:rPr>
              <a:t>, and Onur Mutlu,</a:t>
            </a:r>
            <a:br>
              <a:rPr lang="en-US" sz="1800" dirty="0"/>
            </a:br>
            <a:r>
              <a:rPr lang="en-US" sz="1800" b="1" i="0" dirty="0">
                <a:solidFill>
                  <a:srgbClr val="0000FF"/>
                </a:solidFill>
                <a:effectLst/>
                <a:hlinkClick r:id="rId2">
                  <a:extLst>
                    <a:ext uri="{A12FA001-AC4F-418D-AE19-62706E023703}">
                      <ahyp:hlinkClr xmlns:ahyp="http://schemas.microsoft.com/office/drawing/2018/hyperlinkcolor" val="tx"/>
                    </a:ext>
                  </a:extLst>
                </a:hlinkClick>
              </a:rPr>
              <a:t>"PiDRAM: A Holistic End-to-end FPGA-based Framework for Processing-in-DRAM"</a:t>
            </a:r>
            <a:br>
              <a:rPr lang="en-US" sz="1800" dirty="0"/>
            </a:br>
            <a:r>
              <a:rPr lang="en-US" sz="1800" b="0" i="1" dirty="0">
                <a:solidFill>
                  <a:srgbClr val="000000"/>
                </a:solidFill>
                <a:effectLst/>
                <a:hlinkClick r:id="rId3"/>
              </a:rPr>
              <a:t>ACM Transactions on Architecture and Code Optimization</a:t>
            </a:r>
            <a:r>
              <a:rPr lang="en-US" sz="1800" b="0" i="1" dirty="0">
                <a:solidFill>
                  <a:srgbClr val="000000"/>
                </a:solidFill>
                <a:effectLst/>
              </a:rPr>
              <a:t> (</a:t>
            </a:r>
            <a:r>
              <a:rPr lang="en-US" sz="1800" b="1" i="1" dirty="0">
                <a:solidFill>
                  <a:srgbClr val="000000"/>
                </a:solidFill>
                <a:effectLst/>
              </a:rPr>
              <a:t>TACO</a:t>
            </a:r>
            <a:r>
              <a:rPr lang="en-US" sz="1800" b="0" i="1" dirty="0">
                <a:solidFill>
                  <a:srgbClr val="000000"/>
                </a:solidFill>
                <a:effectLst/>
              </a:rPr>
              <a:t>)</a:t>
            </a:r>
            <a:r>
              <a:rPr lang="en-US" sz="1800" b="0" i="0" dirty="0">
                <a:solidFill>
                  <a:srgbClr val="000000"/>
                </a:solidFill>
                <a:effectLst/>
              </a:rPr>
              <a:t>, March 2023.</a:t>
            </a:r>
            <a:br>
              <a:rPr lang="en-US" sz="1800" dirty="0"/>
            </a:br>
            <a:r>
              <a:rPr lang="en-US" sz="1800" b="0" i="0" dirty="0">
                <a:solidFill>
                  <a:srgbClr val="000000"/>
                </a:solidFill>
                <a:effectLst/>
              </a:rPr>
              <a:t>[</a:t>
            </a:r>
            <a:r>
              <a:rPr lang="en-US" sz="1800" b="0" i="0" dirty="0">
                <a:effectLst/>
                <a:hlinkClick r:id="rId4"/>
              </a:rPr>
              <a:t>arXiv version</a:t>
            </a:r>
            <a:r>
              <a:rPr lang="en-US" sz="1800" b="0" i="0" dirty="0">
                <a:solidFill>
                  <a:srgbClr val="000000"/>
                </a:solidFill>
                <a:effectLst/>
              </a:rPr>
              <a:t>]</a:t>
            </a:r>
            <a:br>
              <a:rPr lang="en-US" sz="1800" dirty="0"/>
            </a:br>
            <a:r>
              <a:rPr lang="en-US" sz="1800" b="0" i="0" dirty="0">
                <a:solidFill>
                  <a:srgbClr val="000000"/>
                </a:solidFill>
                <a:effectLst/>
              </a:rPr>
              <a:t>Presented at the </a:t>
            </a:r>
            <a:r>
              <a:rPr lang="en-US" sz="1800" b="0" i="0" dirty="0">
                <a:effectLst/>
                <a:hlinkClick r:id="rId5"/>
              </a:rPr>
              <a:t>18th HiPEAC Conference</a:t>
            </a:r>
            <a:r>
              <a:rPr lang="en-US" sz="1800" b="0" i="0" dirty="0">
                <a:solidFill>
                  <a:srgbClr val="000000"/>
                </a:solidFill>
                <a:effectLst/>
              </a:rPr>
              <a:t>, Toulouse, France, January 2023.</a:t>
            </a:r>
            <a:br>
              <a:rPr lang="en-US" sz="1800" b="0" i="0" dirty="0">
                <a:solidFill>
                  <a:srgbClr val="000000"/>
                </a:solidFill>
                <a:effectLst/>
              </a:rPr>
            </a:br>
            <a:r>
              <a:rPr lang="en-US" sz="1800" b="0" i="0" dirty="0">
                <a:solidFill>
                  <a:srgbClr val="000000"/>
                </a:solidFill>
                <a:effectLst/>
              </a:rPr>
              <a:t>[</a:t>
            </a:r>
            <a:r>
              <a:rPr lang="en-US" sz="1800" b="0" i="0" dirty="0">
                <a:effectLst/>
                <a:hlinkClick r:id="rId6"/>
              </a:rPr>
              <a:t>Slides (pptx)</a:t>
            </a:r>
            <a:r>
              <a:rPr lang="en-US" sz="1800" b="0" i="0" dirty="0">
                <a:solidFill>
                  <a:srgbClr val="000000"/>
                </a:solidFill>
                <a:effectLst/>
              </a:rPr>
              <a:t> </a:t>
            </a:r>
            <a:r>
              <a:rPr lang="en-US" sz="1800" b="0" i="0" dirty="0">
                <a:effectLst/>
                <a:hlinkClick r:id="rId7"/>
              </a:rPr>
              <a:t>(pdf)</a:t>
            </a:r>
            <a:r>
              <a:rPr lang="en-US" sz="1800" b="0" i="0" dirty="0">
                <a:solidFill>
                  <a:srgbClr val="000000"/>
                </a:solidFill>
                <a:effectLst/>
              </a:rPr>
              <a:t>]</a:t>
            </a:r>
            <a:br>
              <a:rPr lang="en-US" sz="1800" dirty="0"/>
            </a:br>
            <a:r>
              <a:rPr lang="en-US" sz="1800" b="0" i="0" dirty="0">
                <a:solidFill>
                  <a:srgbClr val="000000"/>
                </a:solidFill>
                <a:effectLst/>
              </a:rPr>
              <a:t>[</a:t>
            </a:r>
            <a:r>
              <a:rPr lang="en-US" sz="1800" b="0" i="0" dirty="0">
                <a:effectLst/>
                <a:hlinkClick r:id="rId8"/>
              </a:rPr>
              <a:t>Longer Lecture Slides (pptx)</a:t>
            </a:r>
            <a:r>
              <a:rPr lang="en-US" sz="1800" b="0" i="0" dirty="0">
                <a:solidFill>
                  <a:srgbClr val="000000"/>
                </a:solidFill>
                <a:effectLst/>
              </a:rPr>
              <a:t> </a:t>
            </a:r>
            <a:r>
              <a:rPr lang="en-US" sz="1800" b="0" i="0" dirty="0">
                <a:effectLst/>
                <a:hlinkClick r:id="rId9"/>
              </a:rPr>
              <a:t>(pdf)</a:t>
            </a:r>
            <a:r>
              <a:rPr lang="en-US" sz="1800" b="0" i="0" dirty="0">
                <a:solidFill>
                  <a:srgbClr val="000000"/>
                </a:solidFill>
                <a:effectLst/>
              </a:rPr>
              <a:t>]</a:t>
            </a:r>
            <a:br>
              <a:rPr lang="en-US" sz="1800" dirty="0"/>
            </a:br>
            <a:r>
              <a:rPr lang="en-US" sz="1800" b="0" i="0" dirty="0">
                <a:solidFill>
                  <a:srgbClr val="000000"/>
                </a:solidFill>
                <a:effectLst/>
              </a:rPr>
              <a:t>[</a:t>
            </a:r>
            <a:r>
              <a:rPr lang="en-US" sz="1800" b="0" i="0" dirty="0">
                <a:effectLst/>
                <a:hlinkClick r:id="rId10"/>
              </a:rPr>
              <a:t>Lecture Video</a:t>
            </a:r>
            <a:r>
              <a:rPr lang="en-US" sz="1800" b="0" i="0" dirty="0">
                <a:solidFill>
                  <a:srgbClr val="000000"/>
                </a:solidFill>
                <a:effectLst/>
              </a:rPr>
              <a:t> (40 minutes)]</a:t>
            </a:r>
            <a:br>
              <a:rPr lang="en-US" sz="1800" dirty="0"/>
            </a:br>
            <a:r>
              <a:rPr lang="en-US" sz="1800" b="0" i="0" dirty="0">
                <a:solidFill>
                  <a:srgbClr val="000000"/>
                </a:solidFill>
                <a:effectLst/>
              </a:rPr>
              <a:t>[</a:t>
            </a:r>
            <a:r>
              <a:rPr lang="en-US" sz="1800" b="0" i="0" dirty="0">
                <a:effectLst/>
                <a:hlinkClick r:id="rId11"/>
              </a:rPr>
              <a:t>PiDRAM Source Code</a:t>
            </a:r>
            <a:r>
              <a:rPr lang="en-US" sz="1800" b="0" i="0" dirty="0">
                <a:solidFill>
                  <a:srgbClr val="000000"/>
                </a:solidFill>
                <a:effectLst/>
              </a:rPr>
              <a:t>]</a:t>
            </a:r>
            <a:endParaRPr lang="en-US" sz="1800" dirty="0"/>
          </a:p>
        </p:txBody>
      </p:sp>
      <p:sp>
        <p:nvSpPr>
          <p:cNvPr id="4" name="Slide Number Placeholder 3">
            <a:extLst>
              <a:ext uri="{FF2B5EF4-FFF2-40B4-BE49-F238E27FC236}">
                <a16:creationId xmlns:a16="http://schemas.microsoft.com/office/drawing/2014/main" id="{E925B9BD-6A80-A5D1-7E83-8C26F76A43A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722E78A-35BF-9A70-8871-088329E4B899}"/>
              </a:ext>
            </a:extLst>
          </p:cNvPr>
          <p:cNvPicPr>
            <a:picLocks noChangeAspect="1"/>
          </p:cNvPicPr>
          <p:nvPr/>
        </p:nvPicPr>
        <p:blipFill>
          <a:blip r:embed="rId12"/>
          <a:stretch>
            <a:fillRect/>
          </a:stretch>
        </p:blipFill>
        <p:spPr>
          <a:xfrm>
            <a:off x="207281" y="4365104"/>
            <a:ext cx="8609949" cy="1878534"/>
          </a:xfrm>
          <a:prstGeom prst="rect">
            <a:avLst/>
          </a:prstGeom>
        </p:spPr>
      </p:pic>
    </p:spTree>
    <p:extLst>
      <p:ext uri="{BB962C8B-B14F-4D97-AF65-F5344CB8AC3E}">
        <p14:creationId xmlns:p14="http://schemas.microsoft.com/office/powerpoint/2010/main" val="16269236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EC71-1DA9-25E0-1ADF-54E8B73A0933}"/>
              </a:ext>
            </a:extLst>
          </p:cNvPr>
          <p:cNvSpPr>
            <a:spLocks noGrp="1"/>
          </p:cNvSpPr>
          <p:nvPr>
            <p:ph type="title"/>
          </p:nvPr>
        </p:nvSpPr>
        <p:spPr/>
        <p:txBody>
          <a:bodyPr/>
          <a:lstStyle/>
          <a:p>
            <a:r>
              <a:rPr lang="en-US" dirty="0"/>
              <a:t>Adoption: Evaluation Infrastructures (III)</a:t>
            </a:r>
          </a:p>
        </p:txBody>
      </p:sp>
      <p:sp>
        <p:nvSpPr>
          <p:cNvPr id="3" name="Content Placeholder 2">
            <a:extLst>
              <a:ext uri="{FF2B5EF4-FFF2-40B4-BE49-F238E27FC236}">
                <a16:creationId xmlns:a16="http://schemas.microsoft.com/office/drawing/2014/main" id="{D5D2510C-2F2F-4767-09F8-31A0536247E1}"/>
              </a:ext>
            </a:extLst>
          </p:cNvPr>
          <p:cNvSpPr>
            <a:spLocks noGrp="1"/>
          </p:cNvSpPr>
          <p:nvPr>
            <p:ph idx="1"/>
          </p:nvPr>
        </p:nvSpPr>
        <p:spPr>
          <a:xfrm>
            <a:off x="228600" y="1124744"/>
            <a:ext cx="8610600" cy="5123656"/>
          </a:xfrm>
        </p:spPr>
        <p:txBody>
          <a:bodyPr/>
          <a:lstStyle/>
          <a:p>
            <a:r>
              <a:rPr lang="en-US" sz="1800" b="0" i="0" dirty="0" err="1">
                <a:solidFill>
                  <a:srgbClr val="000000"/>
                </a:solidFill>
                <a:effectLst/>
              </a:rPr>
              <a:t>Haocong</a:t>
            </a:r>
            <a:r>
              <a:rPr lang="en-US" sz="1800" b="0" i="0" dirty="0">
                <a:solidFill>
                  <a:srgbClr val="000000"/>
                </a:solidFill>
                <a:effectLst/>
              </a:rPr>
              <a:t> Luo, Yahya Can </a:t>
            </a:r>
            <a:r>
              <a:rPr lang="en-US" sz="1800" b="0" i="0" dirty="0" err="1">
                <a:solidFill>
                  <a:srgbClr val="000000"/>
                </a:solidFill>
                <a:effectLst/>
              </a:rPr>
              <a:t>Tugrul</a:t>
            </a:r>
            <a:r>
              <a:rPr lang="en-US" sz="1800" b="0" i="0" dirty="0">
                <a:solidFill>
                  <a:srgbClr val="000000"/>
                </a:solidFill>
                <a:effectLst/>
              </a:rPr>
              <a:t>, F. </a:t>
            </a:r>
            <a:r>
              <a:rPr lang="en-US" sz="1800" b="0" i="0" dirty="0" err="1">
                <a:solidFill>
                  <a:srgbClr val="000000"/>
                </a:solidFill>
                <a:effectLst/>
              </a:rPr>
              <a:t>Nisa</a:t>
            </a:r>
            <a:r>
              <a:rPr lang="en-US" sz="1800" b="0" i="0" dirty="0">
                <a:solidFill>
                  <a:srgbClr val="000000"/>
                </a:solidFill>
                <a:effectLst/>
              </a:rPr>
              <a:t> </a:t>
            </a:r>
            <a:r>
              <a:rPr lang="en-US" sz="1800" b="0" i="0" dirty="0" err="1">
                <a:solidFill>
                  <a:srgbClr val="000000"/>
                </a:solidFill>
                <a:effectLst/>
              </a:rPr>
              <a:t>Bostanci</a:t>
            </a:r>
            <a:r>
              <a:rPr lang="en-US" sz="1800" b="0" i="0" dirty="0">
                <a:solidFill>
                  <a:srgbClr val="000000"/>
                </a:solidFill>
                <a:effectLst/>
              </a:rPr>
              <a:t>, </a:t>
            </a:r>
            <a:r>
              <a:rPr lang="en-US" sz="1800" b="0" i="0" dirty="0" err="1">
                <a:solidFill>
                  <a:srgbClr val="000000"/>
                </a:solidFill>
                <a:effectLst/>
              </a:rPr>
              <a:t>Ataberk</a:t>
            </a:r>
            <a:r>
              <a:rPr lang="en-US" sz="1800" b="0" i="0" dirty="0">
                <a:solidFill>
                  <a:srgbClr val="000000"/>
                </a:solidFill>
                <a:effectLst/>
              </a:rPr>
              <a:t> </a:t>
            </a:r>
            <a:r>
              <a:rPr lang="en-US" sz="1800" b="0" i="0" dirty="0" err="1">
                <a:solidFill>
                  <a:srgbClr val="000000"/>
                </a:solidFill>
                <a:effectLst/>
              </a:rPr>
              <a:t>Olgun</a:t>
            </a:r>
            <a:r>
              <a:rPr lang="en-US" sz="1800" b="0" i="0" dirty="0">
                <a:solidFill>
                  <a:srgbClr val="000000"/>
                </a:solidFill>
                <a:effectLst/>
              </a:rPr>
              <a:t>, A. </a:t>
            </a:r>
            <a:r>
              <a:rPr lang="en-US" sz="1800" b="0" i="0" dirty="0" err="1">
                <a:solidFill>
                  <a:srgbClr val="000000"/>
                </a:solidFill>
                <a:effectLst/>
              </a:rPr>
              <a:t>Giray</a:t>
            </a:r>
            <a:r>
              <a:rPr lang="en-US" sz="1800" b="0" i="0" dirty="0">
                <a:solidFill>
                  <a:srgbClr val="000000"/>
                </a:solidFill>
                <a:effectLst/>
              </a:rPr>
              <a:t> </a:t>
            </a:r>
            <a:r>
              <a:rPr lang="en-US" sz="1800" b="0" i="0" dirty="0" err="1">
                <a:solidFill>
                  <a:srgbClr val="000000"/>
                </a:solidFill>
                <a:effectLst/>
              </a:rPr>
              <a:t>Yaglikci</a:t>
            </a:r>
            <a:r>
              <a:rPr lang="en-US" sz="1800" b="0" i="0" dirty="0">
                <a:solidFill>
                  <a:srgbClr val="000000"/>
                </a:solidFill>
                <a:effectLst/>
              </a:rPr>
              <a:t>, and Onur Mutlu,</a:t>
            </a:r>
            <a:br>
              <a:rPr lang="en-US" sz="1800" b="0" i="0" dirty="0">
                <a:solidFill>
                  <a:srgbClr val="000000"/>
                </a:solidFill>
                <a:effectLst/>
              </a:rPr>
            </a:br>
            <a:r>
              <a:rPr lang="en-US" sz="1800" b="1" i="0" dirty="0">
                <a:solidFill>
                  <a:srgbClr val="0000FF"/>
                </a:solidFill>
                <a:effectLst/>
                <a:hlinkClick r:id="rId2">
                  <a:extLst>
                    <a:ext uri="{A12FA001-AC4F-418D-AE19-62706E023703}">
                      <ahyp:hlinkClr xmlns:ahyp="http://schemas.microsoft.com/office/drawing/2018/hyperlinkcolor" val="tx"/>
                    </a:ext>
                  </a:extLst>
                </a:hlinkClick>
              </a:rPr>
              <a:t>"Ramulator 2.0: A Modern, Modular, and Extensible DRAM Simulator"</a:t>
            </a:r>
            <a:br>
              <a:rPr lang="en-US" sz="1800" b="0" i="0" dirty="0">
                <a:solidFill>
                  <a:srgbClr val="000000"/>
                </a:solidFill>
                <a:effectLst/>
              </a:rPr>
            </a:br>
            <a:r>
              <a:rPr lang="en-US" sz="1800" b="0" i="1" dirty="0">
                <a:solidFill>
                  <a:srgbClr val="000000"/>
                </a:solidFill>
                <a:effectLst/>
              </a:rPr>
              <a:t>Preprint on </a:t>
            </a:r>
            <a:r>
              <a:rPr lang="en-US" sz="1800" b="1" i="1" dirty="0" err="1">
                <a:solidFill>
                  <a:srgbClr val="000000"/>
                </a:solidFill>
                <a:effectLst/>
              </a:rPr>
              <a:t>arxiv</a:t>
            </a:r>
            <a:r>
              <a:rPr lang="en-US" sz="1800" b="0" i="0" dirty="0">
                <a:solidFill>
                  <a:srgbClr val="000000"/>
                </a:solidFill>
                <a:effectLst/>
              </a:rPr>
              <a:t>, August 2023.</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3"/>
              </a:rPr>
              <a:t>arXiv version</a:t>
            </a:r>
            <a:r>
              <a:rPr lang="en-US" sz="1800" b="0" i="0" dirty="0">
                <a:solidFill>
                  <a:srgbClr val="000000"/>
                </a:solidFill>
                <a:effectLst/>
              </a:rPr>
              <a:t>]</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4"/>
              </a:rPr>
              <a:t>Ramulator 2.0 Source Code</a:t>
            </a:r>
            <a:r>
              <a:rPr lang="en-US" sz="1800" b="0" i="0" dirty="0">
                <a:solidFill>
                  <a:srgbClr val="000000"/>
                </a:solidFill>
                <a:effectLst/>
              </a:rPr>
              <a:t>]</a:t>
            </a:r>
          </a:p>
          <a:p>
            <a:pPr marL="0" indent="0">
              <a:buNone/>
            </a:pPr>
            <a:endParaRPr lang="en-US" sz="1800" dirty="0"/>
          </a:p>
        </p:txBody>
      </p:sp>
      <p:sp>
        <p:nvSpPr>
          <p:cNvPr id="4" name="Slide Number Placeholder 3">
            <a:extLst>
              <a:ext uri="{FF2B5EF4-FFF2-40B4-BE49-F238E27FC236}">
                <a16:creationId xmlns:a16="http://schemas.microsoft.com/office/drawing/2014/main" id="{32BDE377-8735-8A93-C8DA-7A3FE0707C8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F225A79-0CCD-B452-A8A5-628FF0968BDC}"/>
              </a:ext>
            </a:extLst>
          </p:cNvPr>
          <p:cNvPicPr>
            <a:picLocks noChangeAspect="1"/>
          </p:cNvPicPr>
          <p:nvPr/>
        </p:nvPicPr>
        <p:blipFill>
          <a:blip r:embed="rId5"/>
          <a:stretch>
            <a:fillRect/>
          </a:stretch>
        </p:blipFill>
        <p:spPr>
          <a:xfrm>
            <a:off x="53752" y="3429000"/>
            <a:ext cx="9036496" cy="1464246"/>
          </a:xfrm>
          <a:prstGeom prst="rect">
            <a:avLst/>
          </a:prstGeom>
        </p:spPr>
      </p:pic>
      <p:sp>
        <p:nvSpPr>
          <p:cNvPr id="6" name="TextBox 5">
            <a:extLst>
              <a:ext uri="{FF2B5EF4-FFF2-40B4-BE49-F238E27FC236}">
                <a16:creationId xmlns:a16="http://schemas.microsoft.com/office/drawing/2014/main" id="{0C0CD05F-5F1F-2DA1-4730-4D560DD95333}"/>
              </a:ext>
            </a:extLst>
          </p:cNvPr>
          <p:cNvSpPr txBox="1"/>
          <p:nvPr/>
        </p:nvSpPr>
        <p:spPr>
          <a:xfrm>
            <a:off x="2280863" y="5928189"/>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https://arxiv.org/pdf/2308.11030.pdf</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
        <p:nvSpPr>
          <p:cNvPr id="7" name="TextBox 6">
            <a:extLst>
              <a:ext uri="{FF2B5EF4-FFF2-40B4-BE49-F238E27FC236}">
                <a16:creationId xmlns:a16="http://schemas.microsoft.com/office/drawing/2014/main" id="{472D349C-77B2-2D54-CC63-2E65511BEF27}"/>
              </a:ext>
            </a:extLst>
          </p:cNvPr>
          <p:cNvSpPr txBox="1"/>
          <p:nvPr/>
        </p:nvSpPr>
        <p:spPr>
          <a:xfrm>
            <a:off x="1859273" y="6428304"/>
            <a:ext cx="55851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4">
                  <a:extLst>
                    <a:ext uri="{A12FA001-AC4F-418D-AE19-62706E023703}">
                      <ahyp:hlinkClr xmlns:ahyp="http://schemas.microsoft.com/office/drawing/2018/hyperlinkcolor" val="tx"/>
                    </a:ext>
                  </a:extLst>
                </a:hlinkClick>
              </a:rPr>
              <a:t>https://github.com/CMU-SAFARI/ramulator2</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847841129"/>
      </p:ext>
    </p:extLst>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B45DC-82B4-8590-CC55-77B147C525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7743CB-90C0-A029-2676-6C8C78ECF2EF}"/>
              </a:ext>
            </a:extLst>
          </p:cNvPr>
          <p:cNvSpPr>
            <a:spLocks noGrp="1"/>
          </p:cNvSpPr>
          <p:nvPr>
            <p:ph type="title"/>
          </p:nvPr>
        </p:nvSpPr>
        <p:spPr/>
        <p:txBody>
          <a:bodyPr/>
          <a:lstStyle/>
          <a:p>
            <a:r>
              <a:rPr lang="en-US" dirty="0"/>
              <a:t>Referenced Papers, Talks, Artifacts</a:t>
            </a:r>
          </a:p>
        </p:txBody>
      </p:sp>
      <p:sp>
        <p:nvSpPr>
          <p:cNvPr id="3" name="Content Placeholder 2">
            <a:extLst>
              <a:ext uri="{FF2B5EF4-FFF2-40B4-BE49-F238E27FC236}">
                <a16:creationId xmlns:a16="http://schemas.microsoft.com/office/drawing/2014/main" id="{491D97B8-BF87-DFCF-C042-4D6A6AA5896E}"/>
              </a:ext>
            </a:extLst>
          </p:cNvPr>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AB0E512C-87CD-6DAE-ACD2-8CFF9124EBD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941480645"/>
      </p:ext>
    </p:extLst>
  </p:cSld>
  <p:clrMapOvr>
    <a:masterClrMapping/>
  </p:clrMapOvr>
  <p:transition/>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June 2023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pPr algn="l"/>
            <a:r>
              <a:rPr lang="en-US" b="1" i="0" dirty="0">
                <a:solidFill>
                  <a:srgbClr val="0000FF"/>
                </a:solidFill>
                <a:effectLst/>
                <a:hlinkClick r:id="rId2">
                  <a:extLst>
                    <a:ext uri="{A12FA001-AC4F-418D-AE19-62706E023703}">
                      <ahyp:hlinkClr xmlns:ahyp="http://schemas.microsoft.com/office/drawing/2018/hyperlinkcolor" val="tx"/>
                    </a:ext>
                  </a:extLst>
                </a:hlinkClick>
              </a:rPr>
              <a:t>https://safari.ethz.ch/safari-newsletter-june-2023/</a:t>
            </a:r>
            <a:br>
              <a:rPr lang="en-US" b="1" dirty="0">
                <a:solidFill>
                  <a:srgbClr val="0000FF"/>
                </a:solidFill>
              </a:rPr>
            </a:br>
            <a:endParaRPr lang="en-US" b="1" dirty="0">
              <a:solidFill>
                <a:srgbClr val="0000FF"/>
              </a:solidFill>
            </a:endParaRP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4320B8F7-CB5A-C855-0024-6A1F8ED4E5D3}"/>
              </a:ext>
            </a:extLst>
          </p:cNvPr>
          <p:cNvPicPr>
            <a:picLocks noChangeAspect="1"/>
          </p:cNvPicPr>
          <p:nvPr/>
        </p:nvPicPr>
        <p:blipFill>
          <a:blip r:embed="rId3"/>
          <a:stretch>
            <a:fillRect/>
          </a:stretch>
        </p:blipFill>
        <p:spPr>
          <a:xfrm>
            <a:off x="2470150" y="1494060"/>
            <a:ext cx="4066267" cy="5319316"/>
          </a:xfrm>
          <a:prstGeom prst="rect">
            <a:avLst/>
          </a:prstGeom>
        </p:spPr>
      </p:pic>
    </p:spTree>
    <p:extLst>
      <p:ext uri="{BB962C8B-B14F-4D97-AF65-F5344CB8AC3E}">
        <p14:creationId xmlns:p14="http://schemas.microsoft.com/office/powerpoint/2010/main" val="2016333331"/>
      </p:ext>
    </p:extLst>
  </p:cSld>
  <p:clrMapOvr>
    <a:masterClrMapping/>
  </p:clrMapOvr>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Recall: DRAM Testing Infrastructure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2"/>
          <a:stretch>
            <a:fillRect/>
          </a:stretch>
        </p:blipFill>
        <p:spPr>
          <a:xfrm>
            <a:off x="251520" y="1052736"/>
            <a:ext cx="4378369" cy="2520280"/>
          </a:xfrm>
          <a:prstGeom prst="rect">
            <a:avLst/>
          </a:prstGeom>
        </p:spPr>
      </p:pic>
      <p:pic>
        <p:nvPicPr>
          <p:cNvPr id="6" name="Picture 5"/>
          <p:cNvPicPr>
            <a:picLocks noChangeAspect="1"/>
          </p:cNvPicPr>
          <p:nvPr/>
        </p:nvPicPr>
        <p:blipFill>
          <a:blip r:embed="rId3"/>
          <a:stretch>
            <a:fillRect/>
          </a:stretch>
        </p:blipFill>
        <p:spPr>
          <a:xfrm>
            <a:off x="4973630" y="3573016"/>
            <a:ext cx="4170370" cy="2840360"/>
          </a:xfrm>
          <a:prstGeom prst="rect">
            <a:avLst/>
          </a:prstGeom>
        </p:spPr>
      </p:pic>
      <p:sp>
        <p:nvSpPr>
          <p:cNvPr id="7" name="Rectangle 6"/>
          <p:cNvSpPr/>
          <p:nvPr/>
        </p:nvSpPr>
        <p:spPr>
          <a:xfrm>
            <a:off x="4561741" y="980728"/>
            <a:ext cx="4474755" cy="2308324"/>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4"/>
              </a:rPr>
              <a:t>An Experimental Study of Data Retention Behavior in Modern DRAM Devices: Implications for Retention Time Profiling Mechanisms</a:t>
            </a:r>
            <a:r>
              <a:rPr kumimoji="0" lang="en-US" sz="16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(Liu et al., ISCA 2013)</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5"/>
              </a:rPr>
              <a:t>The Efficacy of Error Mitigation Techniques for DRAM Retention Failures: A Comparative Experimental Study</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(Khan et al., SIGMETRICS 2014)</a:t>
            </a:r>
            <a:endParaRPr kumimoji="0" lang="en-US" sz="16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
        <p:nvSpPr>
          <p:cNvPr id="8" name="Rectangle 7"/>
          <p:cNvSpPr/>
          <p:nvPr/>
        </p:nvSpPr>
        <p:spPr>
          <a:xfrm>
            <a:off x="25237" y="3652570"/>
            <a:ext cx="4690779" cy="280076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6"/>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(Kim et al., ISCA 2014)</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7"/>
              </a:rPr>
              <a:t>Adaptive-Latency DRAM: Optimizing DRAM Timing for the Common-Case</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(Lee et al., HPCA 2015)</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FF"/>
                </a:solidFill>
                <a:effectLst/>
                <a:uLnTx/>
                <a:uFillTx/>
                <a:latin typeface="Tahoma"/>
                <a:ea typeface="ＭＳ Ｐゴシック" charset="0"/>
                <a:cs typeface="ＭＳ Ｐゴシック" charset="0"/>
                <a:hlinkClick r:id="rId8"/>
              </a:rPr>
              <a:t>AVATAR: A Variable-Retention-Time (VRT) Aware Refresh for DRAM Systems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r>
              <a:rPr kumimoji="0" lang="en-US" sz="16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Qureshi</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et al., DSN 2015)</a:t>
            </a:r>
            <a:endParaRPr kumimoji="0" lang="en-US" sz="16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
        <p:nvSpPr>
          <p:cNvPr id="9" name="AutoShape 25">
            <a:extLst>
              <a:ext uri="{FF2B5EF4-FFF2-40B4-BE49-F238E27FC236}">
                <a16:creationId xmlns:a16="http://schemas.microsoft.com/office/drawing/2014/main" id="{7653422F-7A79-CD47-AF16-999CD8F54A9A}"/>
              </a:ext>
            </a:extLst>
          </p:cNvPr>
          <p:cNvSpPr>
            <a:spLocks noChangeArrowheads="1"/>
          </p:cNvSpPr>
          <p:nvPr/>
        </p:nvSpPr>
        <p:spPr bwMode="auto">
          <a:xfrm>
            <a:off x="323528" y="3645025"/>
            <a:ext cx="4248472" cy="86409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325026607"/>
      </p:ext>
    </p:extLst>
  </p:cSld>
  <p:clrMapOvr>
    <a:masterClrMapping/>
  </p:clrMapOvr>
  <p:transition/>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Recall: DRAM Testing Infrastructure</a:t>
            </a:r>
          </a:p>
        </p:txBody>
      </p:sp>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
        <p:nvSpPr>
          <p:cNvPr id="6" name="Rectangle 5"/>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346657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79904" cy="1066800"/>
          </a:xfrm>
        </p:spPr>
        <p:txBody>
          <a:bodyPr/>
          <a:lstStyle/>
          <a:p>
            <a:r>
              <a:rPr lang="en-US" sz="3800" dirty="0"/>
              <a:t>SoftMC: Open Source DRAM Infrastructure</a:t>
            </a:r>
          </a:p>
        </p:txBody>
      </p:sp>
      <p:sp>
        <p:nvSpPr>
          <p:cNvPr id="3" name="Content Placeholder 2"/>
          <p:cNvSpPr>
            <a:spLocks noGrp="1"/>
          </p:cNvSpPr>
          <p:nvPr>
            <p:ph idx="1"/>
          </p:nvPr>
        </p:nvSpPr>
        <p:spPr>
          <a:xfrm>
            <a:off x="35496" y="1432520"/>
            <a:ext cx="5112568" cy="4876800"/>
          </a:xfrm>
        </p:spPr>
        <p:txBody>
          <a:bodyPr/>
          <a:lstStyle/>
          <a:p>
            <a:r>
              <a:rPr lang="en-US" dirty="0"/>
              <a:t>Hasan Hassan et al., </a:t>
            </a:r>
            <a:r>
              <a:rPr lang="en-US" dirty="0">
                <a:solidFill>
                  <a:srgbClr val="0000FF"/>
                </a:solidFill>
              </a:rPr>
              <a:t>“</a:t>
            </a:r>
            <a:r>
              <a:rPr lang="en-US" b="1" dirty="0">
                <a:solidFill>
                  <a:srgbClr val="0000FF"/>
                </a:solidFill>
                <a:hlinkClick r:id="rId2">
                  <a:extLst>
                    <a:ext uri="{A12FA001-AC4F-418D-AE19-62706E023703}">
                      <ahyp:hlinkClr xmlns:ahyp="http://schemas.microsoft.com/office/drawing/2018/hyperlinkcolor" val="tx"/>
                    </a:ext>
                  </a:extLst>
                </a:hlinkClick>
              </a:rPr>
              <a:t>SoftMC: A Flexible and Practical Open-Source Infrastructure for Enabling Experimental DRAM Studies</a:t>
            </a:r>
            <a:r>
              <a:rPr lang="en-US" b="1" dirty="0">
                <a:solidFill>
                  <a:srgbClr val="0000FF"/>
                </a:solidFill>
              </a:rPr>
              <a:t>,”</a:t>
            </a:r>
            <a:r>
              <a:rPr lang="en-US" dirty="0">
                <a:solidFill>
                  <a:srgbClr val="0000FF"/>
                </a:solidFill>
              </a:rPr>
              <a:t> </a:t>
            </a:r>
            <a:r>
              <a:rPr lang="en-US" dirty="0"/>
              <a:t>HPCA 2017.</a:t>
            </a:r>
          </a:p>
          <a:p>
            <a:pPr marL="0" indent="0">
              <a:buNone/>
            </a:pPr>
            <a:endParaRPr lang="en-US" dirty="0"/>
          </a:p>
          <a:p>
            <a:pPr marL="0" indent="0">
              <a:buNone/>
            </a:pPr>
            <a:endParaRPr lang="en-US" dirty="0"/>
          </a:p>
          <a:p>
            <a:r>
              <a:rPr lang="en-US" b="1" dirty="0">
                <a:solidFill>
                  <a:schemeClr val="accent2">
                    <a:lumMod val="75000"/>
                  </a:schemeClr>
                </a:solidFill>
              </a:rPr>
              <a:t>Flexible</a:t>
            </a:r>
          </a:p>
          <a:p>
            <a:r>
              <a:rPr lang="en-US" b="1" dirty="0">
                <a:solidFill>
                  <a:schemeClr val="accent2">
                    <a:lumMod val="75000"/>
                  </a:schemeClr>
                </a:solidFill>
              </a:rPr>
              <a:t>Easy to Use (C++ API)</a:t>
            </a:r>
          </a:p>
          <a:p>
            <a:r>
              <a:rPr lang="en-US" b="1" dirty="0">
                <a:solidFill>
                  <a:schemeClr val="accent2">
                    <a:lumMod val="75000"/>
                  </a:schemeClr>
                </a:solidFill>
              </a:rPr>
              <a:t>Open-source </a:t>
            </a:r>
          </a:p>
          <a:p>
            <a:pPr marL="0" indent="0">
              <a:buNone/>
            </a:pPr>
            <a:r>
              <a:rPr lang="en-US" i="1" dirty="0">
                <a:solidFill>
                  <a:srgbClr val="0000FF"/>
                </a:solidFill>
              </a:rPr>
              <a:t>    </a:t>
            </a:r>
            <a:r>
              <a:rPr lang="en-US" i="1" dirty="0" err="1">
                <a:solidFill>
                  <a:srgbClr val="0000FF"/>
                </a:solidFill>
              </a:rPr>
              <a:t>github.com</a:t>
            </a:r>
            <a:r>
              <a:rPr lang="en-US" i="1" dirty="0">
                <a:solidFill>
                  <a:srgbClr val="0000FF"/>
                </a:solidFill>
              </a:rPr>
              <a:t>/CMU-SAFARI/SoftMC </a:t>
            </a:r>
            <a:endParaRPr lang="en-US" b="1"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5103727" y="1232693"/>
            <a:ext cx="4004777" cy="4830993"/>
          </a:xfrm>
          <a:prstGeom prst="rect">
            <a:avLst/>
          </a:prstGeom>
        </p:spPr>
      </p:pic>
      <p:pic>
        <p:nvPicPr>
          <p:cNvPr id="6" name="Content Placeholder 7"/>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5103727" y="1265237"/>
            <a:ext cx="4004777" cy="4830763"/>
          </a:xfrm>
          <a:prstGeom prst="rect">
            <a:avLst/>
          </a:prstGeom>
          <a:noFill/>
          <a:ln w="9525">
            <a:noFill/>
            <a:miter lim="800000"/>
            <a:headEnd/>
            <a:tailEnd/>
          </a:ln>
        </p:spPr>
      </p:pic>
    </p:spTree>
    <p:extLst>
      <p:ext uri="{BB962C8B-B14F-4D97-AF65-F5344CB8AC3E}">
        <p14:creationId xmlns:p14="http://schemas.microsoft.com/office/powerpoint/2010/main" val="128520319"/>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800" dirty="0">
                <a:solidFill>
                  <a:srgbClr val="006633"/>
                </a:solidFill>
              </a:rPr>
              <a:t>SoftMC: Open Source DRAM Infrastructure</a:t>
            </a:r>
            <a:endParaRPr lang="en-US" dirty="0"/>
          </a:p>
        </p:txBody>
      </p:sp>
      <p:sp>
        <p:nvSpPr>
          <p:cNvPr id="3" name="Content Placeholder 2"/>
          <p:cNvSpPr>
            <a:spLocks noGrp="1"/>
          </p:cNvSpPr>
          <p:nvPr>
            <p:ph idx="1"/>
          </p:nvPr>
        </p:nvSpPr>
        <p:spPr/>
        <p:txBody>
          <a:bodyPr/>
          <a:lstStyle/>
          <a:p>
            <a:endParaRPr lang="en-US" dirty="0"/>
          </a:p>
          <a:p>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2"/>
          <a:stretch>
            <a:fillRect/>
          </a:stretch>
        </p:blipFill>
        <p:spPr>
          <a:xfrm>
            <a:off x="0" y="3851921"/>
            <a:ext cx="9144000" cy="2385391"/>
          </a:xfrm>
          <a:prstGeom prst="rect">
            <a:avLst/>
          </a:prstGeom>
        </p:spPr>
      </p:pic>
      <p:sp>
        <p:nvSpPr>
          <p:cNvPr id="6" name="TextBox 5">
            <a:extLst>
              <a:ext uri="{FF2B5EF4-FFF2-40B4-BE49-F238E27FC236}">
                <a16:creationId xmlns:a16="http://schemas.microsoft.com/office/drawing/2014/main" id="{9D5864E1-EF53-82F2-61BF-15E544F9FC21}"/>
              </a:ext>
            </a:extLst>
          </p:cNvPr>
          <p:cNvSpPr txBox="1"/>
          <p:nvPr/>
        </p:nvSpPr>
        <p:spPr>
          <a:xfrm>
            <a:off x="2123728" y="6453336"/>
            <a:ext cx="5121915"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https://github.com/CMU-SAFARI/SoftMC</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
        <p:nvSpPr>
          <p:cNvPr id="7" name="Content Placeholder 2">
            <a:extLst>
              <a:ext uri="{FF2B5EF4-FFF2-40B4-BE49-F238E27FC236}">
                <a16:creationId xmlns:a16="http://schemas.microsoft.com/office/drawing/2014/main" id="{8AD20410-E7EE-B098-8DCF-FCE8D975838B}"/>
              </a:ext>
            </a:extLst>
          </p:cNvPr>
          <p:cNvSpPr txBox="1">
            <a:spLocks/>
          </p:cNvSpPr>
          <p:nvPr/>
        </p:nvSpPr>
        <p:spPr bwMode="auto">
          <a:xfrm>
            <a:off x="228600" y="980728"/>
            <a:ext cx="8807896"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Hasan Hassan, Nandita Vijaykumar, Samira Khan,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Saugata</a:t>
            </a:r>
            <a:r>
              <a:rPr kumimoji="0" lang="en-US" sz="1800" b="0" i="0" u="none" strike="noStrike" kern="1200" cap="none" spc="0" normalizeH="0" baseline="0" noProof="0" dirty="0">
                <a:ln>
                  <a:noFill/>
                </a:ln>
                <a:solidFill>
                  <a:srgbClr val="000000"/>
                </a:solidFill>
                <a:effectLst/>
                <a:uLnTx/>
                <a:uFillTx/>
                <a:latin typeface="Tahoma"/>
                <a:ea typeface="+mn-ea"/>
                <a:cs typeface="+mn-cs"/>
              </a:rPr>
              <a:t> Ghose, Kevin Chang, Gennady Pekhimenko,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Donghyuk</a:t>
            </a:r>
            <a:r>
              <a:rPr kumimoji="0" lang="en-US" sz="1800" b="0" i="0" u="none" strike="noStrike" kern="1200" cap="none" spc="0" normalizeH="0" baseline="0" noProof="0" dirty="0">
                <a:ln>
                  <a:noFill/>
                </a:ln>
                <a:solidFill>
                  <a:srgbClr val="000000"/>
                </a:solidFill>
                <a:effectLst/>
                <a:uLnTx/>
                <a:uFillTx/>
                <a:latin typeface="Tahoma"/>
                <a:ea typeface="+mn-ea"/>
                <a:cs typeface="+mn-cs"/>
              </a:rPr>
              <a:t> Lee,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Oguz</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Ergin</a:t>
            </a:r>
            <a:r>
              <a:rPr kumimoji="0" lang="en-US" sz="1800" b="0" i="0" u="none" strike="noStrike" kern="1200" cap="none" spc="0" normalizeH="0" baseline="0" noProof="0" dirty="0">
                <a:ln>
                  <a:noFill/>
                </a:ln>
                <a:solidFill>
                  <a:srgbClr val="000000"/>
                </a:solidFill>
                <a:effectLst/>
                <a:uLnTx/>
                <a:uFillTx/>
                <a:latin typeface="Tahoma"/>
                <a:ea typeface="+mn-ea"/>
                <a:cs typeface="+mn-cs"/>
              </a:rPr>
              <a:t>, and Onur Mutlu,</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"SoftMC: A Flexible and Practical Open-Source Infrastructure for Enabling Experimental DRAM Studies"</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Proceedings of the </a:t>
            </a:r>
            <a:r>
              <a:rPr kumimoji="0" lang="en-US" sz="1800" b="0" i="1" u="none" strike="noStrike" kern="1200" cap="none" spc="0" normalizeH="0" baseline="0" noProof="0" dirty="0">
                <a:ln>
                  <a:noFill/>
                </a:ln>
                <a:solidFill>
                  <a:srgbClr val="000000"/>
                </a:solidFill>
                <a:effectLst/>
                <a:uLnTx/>
                <a:uFillTx/>
                <a:latin typeface="Tahoma"/>
                <a:ea typeface="+mn-ea"/>
                <a:cs typeface="+mn-cs"/>
                <a:hlinkClick r:id="rId5"/>
              </a:rPr>
              <a:t>23rd International Symposium on High-Performance Computer Architecture</a:t>
            </a:r>
            <a:r>
              <a:rPr kumimoji="0" lang="en-US" sz="1800" b="0" i="1" u="none" strike="noStrike" kern="1200" cap="none" spc="0" normalizeH="0" baseline="0" noProof="0" dirty="0">
                <a:ln>
                  <a:noFill/>
                </a:ln>
                <a:solidFill>
                  <a:srgbClr val="000000"/>
                </a:solidFill>
                <a:effectLst/>
                <a:uLnTx/>
                <a:uFillTx/>
                <a:latin typeface="Tahoma"/>
                <a:ea typeface="+mn-ea"/>
                <a:cs typeface="+mn-cs"/>
              </a:rPr>
              <a:t> (</a:t>
            </a:r>
            <a:r>
              <a:rPr kumimoji="0" lang="en-US" sz="1800" b="1" i="1" u="none" strike="noStrike" kern="1200" cap="none" spc="0" normalizeH="0" baseline="0" noProof="0" dirty="0">
                <a:ln>
                  <a:noFill/>
                </a:ln>
                <a:solidFill>
                  <a:srgbClr val="000000"/>
                </a:solidFill>
                <a:effectLst/>
                <a:uLnTx/>
                <a:uFillTx/>
                <a:latin typeface="Tahoma"/>
                <a:ea typeface="+mn-ea"/>
                <a:cs typeface="+mn-cs"/>
              </a:rPr>
              <a:t>HPCA</a:t>
            </a:r>
            <a:r>
              <a:rPr kumimoji="0" lang="en-US" sz="1800" b="0" i="1"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rPr>
              <a:t>, Austin, TX, USA, February 2017.</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6"/>
              </a:rPr>
              <a:t>Slides (pptx)</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7"/>
              </a:rPr>
              <a:t>(pdf)</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8"/>
              </a:rPr>
              <a:t>Lightning Session Slides (pptx)</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9"/>
              </a:rPr>
              <a:t>(pdf)</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10"/>
              </a:rPr>
              <a:t>Full Talk Lecture</a:t>
            </a:r>
            <a:r>
              <a:rPr kumimoji="0" lang="en-US" sz="1800" b="0" i="0" u="none" strike="noStrike" kern="1200" cap="none" spc="0" normalizeH="0" baseline="0" noProof="0" dirty="0">
                <a:ln>
                  <a:noFill/>
                </a:ln>
                <a:solidFill>
                  <a:srgbClr val="000000"/>
                </a:solidFill>
                <a:effectLst/>
                <a:uLnTx/>
                <a:uFillTx/>
                <a:latin typeface="Tahoma"/>
                <a:ea typeface="+mn-ea"/>
                <a:cs typeface="+mn-cs"/>
              </a:rPr>
              <a:t> (39 minutes)]</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6437854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800" dirty="0">
                <a:solidFill>
                  <a:srgbClr val="006633"/>
                </a:solidFill>
              </a:rPr>
              <a:t>DRAM Bender </a:t>
            </a:r>
            <a:endParaRPr lang="en-US" dirty="0"/>
          </a:p>
        </p:txBody>
      </p:sp>
      <p:sp>
        <p:nvSpPr>
          <p:cNvPr id="3" name="Content Placeholder 2"/>
          <p:cNvSpPr>
            <a:spLocks noGrp="1"/>
          </p:cNvSpPr>
          <p:nvPr>
            <p:ph idx="1"/>
          </p:nvPr>
        </p:nvSpPr>
        <p:spPr/>
        <p:txBody>
          <a:bodyPr/>
          <a:lstStyle/>
          <a:p>
            <a:endParaRPr lang="en-US" dirty="0"/>
          </a:p>
          <a:p>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9D5864E1-EF53-82F2-61BF-15E544F9FC21}"/>
              </a:ext>
            </a:extLst>
          </p:cNvPr>
          <p:cNvSpPr txBox="1"/>
          <p:nvPr/>
        </p:nvSpPr>
        <p:spPr>
          <a:xfrm>
            <a:off x="1691680" y="6453336"/>
            <a:ext cx="592341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https://github.com/CMU-SAFARI/DRAM-Bender</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
        <p:nvSpPr>
          <p:cNvPr id="7" name="Content Placeholder 2">
            <a:extLst>
              <a:ext uri="{FF2B5EF4-FFF2-40B4-BE49-F238E27FC236}">
                <a16:creationId xmlns:a16="http://schemas.microsoft.com/office/drawing/2014/main" id="{8AD20410-E7EE-B098-8DCF-FCE8D975838B}"/>
              </a:ext>
            </a:extLst>
          </p:cNvPr>
          <p:cNvSpPr txBox="1">
            <a:spLocks/>
          </p:cNvSpPr>
          <p:nvPr/>
        </p:nvSpPr>
        <p:spPr bwMode="auto">
          <a:xfrm>
            <a:off x="228600" y="980728"/>
            <a:ext cx="8807896"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800" b="0" i="0" u="none" strike="noStrike" kern="1200" cap="none" spc="0" normalizeH="0" baseline="0" noProof="0" dirty="0" err="1">
                <a:ln>
                  <a:noFill/>
                </a:ln>
                <a:solidFill>
                  <a:srgbClr val="000000"/>
                </a:solidFill>
                <a:effectLst/>
                <a:uLnTx/>
                <a:uFillTx/>
                <a:latin typeface="Tahoma"/>
                <a:ea typeface="+mn-ea"/>
                <a:cs typeface="+mn-cs"/>
              </a:rPr>
              <a:t>Ataberk</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Olgun</a:t>
            </a:r>
            <a:r>
              <a:rPr kumimoji="0" lang="en-US" sz="1800" b="0" i="0" u="none" strike="noStrike" kern="1200" cap="none" spc="0" normalizeH="0" baseline="0" noProof="0" dirty="0">
                <a:ln>
                  <a:noFill/>
                </a:ln>
                <a:solidFill>
                  <a:srgbClr val="000000"/>
                </a:solidFill>
                <a:effectLst/>
                <a:uLnTx/>
                <a:uFillTx/>
                <a:latin typeface="Tahoma"/>
                <a:ea typeface="+mn-ea"/>
                <a:cs typeface="+mn-cs"/>
              </a:rPr>
              <a:t>, Hasan Hassan, A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Giray</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Yağlıkçı</a:t>
            </a:r>
            <a:r>
              <a:rPr kumimoji="0" lang="en-US" sz="1800" b="0" i="0" u="none" strike="noStrike" kern="1200" cap="none" spc="0" normalizeH="0" baseline="0" noProof="0" dirty="0">
                <a:ln>
                  <a:noFill/>
                </a:ln>
                <a:solidFill>
                  <a:srgbClr val="000000"/>
                </a:solidFill>
                <a:effectLst/>
                <a:uLnTx/>
                <a:uFillTx/>
                <a:latin typeface="Tahoma"/>
                <a:ea typeface="+mn-ea"/>
                <a:cs typeface="+mn-cs"/>
              </a:rPr>
              <a:t>, Yahya Can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Tuğrul</a:t>
            </a:r>
            <a:r>
              <a:rPr kumimoji="0" lang="en-US" sz="1800" b="0" i="0" u="none" strike="noStrike" kern="1200" cap="none" spc="0" normalizeH="0" baseline="0" noProof="0" dirty="0">
                <a:ln>
                  <a:noFill/>
                </a:ln>
                <a:solidFill>
                  <a:srgbClr val="000000"/>
                </a:solidFill>
                <a:effectLst/>
                <a:uLnTx/>
                <a:uFillTx/>
                <a:latin typeface="Tahoma"/>
                <a:ea typeface="+mn-ea"/>
                <a:cs typeface="+mn-cs"/>
              </a:rPr>
              <a:t>, Lois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Orosa</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Haocong</a:t>
            </a:r>
            <a:r>
              <a:rPr kumimoji="0" lang="en-US" sz="1800" b="0" i="0" u="none" strike="noStrike" kern="1200" cap="none" spc="0" normalizeH="0" baseline="0" noProof="0" dirty="0">
                <a:ln>
                  <a:noFill/>
                </a:ln>
                <a:solidFill>
                  <a:srgbClr val="000000"/>
                </a:solidFill>
                <a:effectLst/>
                <a:uLnTx/>
                <a:uFillTx/>
                <a:latin typeface="Tahoma"/>
                <a:ea typeface="+mn-ea"/>
                <a:cs typeface="+mn-cs"/>
              </a:rPr>
              <a:t> Luo, Minesh Patel,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Oğuz</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Ergin</a:t>
            </a:r>
            <a:r>
              <a:rPr kumimoji="0" lang="en-US" sz="1800" b="0" i="0" u="none" strike="noStrike" kern="1200" cap="none" spc="0" normalizeH="0" baseline="0" noProof="0" dirty="0">
                <a:ln>
                  <a:noFill/>
                </a:ln>
                <a:solidFill>
                  <a:srgbClr val="000000"/>
                </a:solidFill>
                <a:effectLst/>
                <a:uLnTx/>
                <a:uFillTx/>
                <a:latin typeface="Tahoma"/>
                <a:ea typeface="+mn-ea"/>
                <a:cs typeface="+mn-cs"/>
              </a:rPr>
              <a:t>, and Onur Mutlu,</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"DRAM Bender: An Extensible and Versatile FPGA-based Infrastructure to Easily Test State-of-the-art DRAM Chips"</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hlinkClick r:id="rId4"/>
              </a:rPr>
              <a:t>IEEE Transactions on Computer-Aided Design of Integrated Circuits and Systems</a:t>
            </a:r>
            <a:r>
              <a:rPr kumimoji="0" lang="en-US" sz="1800" b="0" i="1" u="none" strike="noStrike" kern="1200" cap="none" spc="0" normalizeH="0" baseline="0" noProof="0" dirty="0">
                <a:ln>
                  <a:noFill/>
                </a:ln>
                <a:solidFill>
                  <a:srgbClr val="000000"/>
                </a:solidFill>
                <a:effectLst/>
                <a:uLnTx/>
                <a:uFillTx/>
                <a:latin typeface="Tahoma"/>
                <a:ea typeface="+mn-ea"/>
                <a:cs typeface="+mn-cs"/>
              </a:rPr>
              <a:t> (</a:t>
            </a:r>
            <a:r>
              <a:rPr kumimoji="0" lang="en-US" sz="1800" b="1" i="1" u="none" strike="noStrike" kern="1200" cap="none" spc="0" normalizeH="0" baseline="0" noProof="0" dirty="0">
                <a:ln>
                  <a:noFill/>
                </a:ln>
                <a:solidFill>
                  <a:srgbClr val="000000"/>
                </a:solidFill>
                <a:effectLst/>
                <a:uLnTx/>
                <a:uFillTx/>
                <a:latin typeface="Tahoma"/>
                <a:ea typeface="+mn-ea"/>
                <a:cs typeface="+mn-cs"/>
              </a:rPr>
              <a:t>TCAD</a:t>
            </a:r>
            <a:r>
              <a:rPr kumimoji="0" lang="en-US" sz="1800" b="0" i="1"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rPr>
              <a:t>, 2023.</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5"/>
              </a:rPr>
              <a:t>Extended arXiv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DRAM Bender 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6"/>
              </a:rPr>
              <a:t>DRAM Bender Tutorial Video</a:t>
            </a:r>
            <a:r>
              <a:rPr kumimoji="0" lang="en-US" sz="1800" b="0" i="0" u="none" strike="noStrike" kern="1200" cap="none" spc="0" normalizeH="0" baseline="0" noProof="0" dirty="0">
                <a:ln>
                  <a:noFill/>
                </a:ln>
                <a:solidFill>
                  <a:srgbClr val="000000"/>
                </a:solidFill>
                <a:effectLst/>
                <a:uLnTx/>
                <a:uFillTx/>
                <a:latin typeface="Tahoma"/>
                <a:ea typeface="+mn-ea"/>
                <a:cs typeface="+mn-cs"/>
              </a:rPr>
              <a:t> (43 minutes)]</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0" cap="none" spc="0" normalizeH="0" baseline="0" noProof="0" dirty="0">
              <a:ln>
                <a:noFill/>
              </a:ln>
              <a:solidFill>
                <a:srgbClr val="000000"/>
              </a:solidFill>
              <a:effectLst/>
              <a:uLnTx/>
              <a:uFillTx/>
              <a:latin typeface="Tahoma"/>
              <a:ea typeface="+mn-ea"/>
              <a:cs typeface="+mn-cs"/>
            </a:endParaRPr>
          </a:p>
        </p:txBody>
      </p:sp>
      <p:pic>
        <p:nvPicPr>
          <p:cNvPr id="8" name="Picture 7">
            <a:extLst>
              <a:ext uri="{FF2B5EF4-FFF2-40B4-BE49-F238E27FC236}">
                <a16:creationId xmlns:a16="http://schemas.microsoft.com/office/drawing/2014/main" id="{3F187B2A-18C7-5E46-935B-CD495B2CE677}"/>
              </a:ext>
            </a:extLst>
          </p:cNvPr>
          <p:cNvPicPr>
            <a:picLocks noChangeAspect="1"/>
          </p:cNvPicPr>
          <p:nvPr/>
        </p:nvPicPr>
        <p:blipFill>
          <a:blip r:embed="rId7"/>
          <a:stretch>
            <a:fillRect/>
          </a:stretch>
        </p:blipFill>
        <p:spPr>
          <a:xfrm>
            <a:off x="107504" y="4181985"/>
            <a:ext cx="8907442" cy="1695287"/>
          </a:xfrm>
          <a:prstGeom prst="rect">
            <a:avLst/>
          </a:prstGeom>
        </p:spPr>
      </p:pic>
    </p:spTree>
    <p:extLst>
      <p:ext uri="{BB962C8B-B14F-4D97-AF65-F5344CB8AC3E}">
        <p14:creationId xmlns:p14="http://schemas.microsoft.com/office/powerpoint/2010/main" val="26039961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10928-98FF-384A-BBA4-D28CD4678F35}"/>
              </a:ext>
            </a:extLst>
          </p:cNvPr>
          <p:cNvSpPr>
            <a:spLocks noGrp="1"/>
          </p:cNvSpPr>
          <p:nvPr>
            <p:ph type="title"/>
          </p:nvPr>
        </p:nvSpPr>
        <p:spPr/>
        <p:txBody>
          <a:bodyPr/>
          <a:lstStyle/>
          <a:p>
            <a:r>
              <a:rPr lang="en-CH" dirty="0"/>
              <a:t>DRAM Bender: Prototypes</a:t>
            </a:r>
          </a:p>
        </p:txBody>
      </p:sp>
      <p:pic>
        <p:nvPicPr>
          <p:cNvPr id="7" name="end">
            <a:extLst>
              <a:ext uri="{FF2B5EF4-FFF2-40B4-BE49-F238E27FC236}">
                <a16:creationId xmlns:a16="http://schemas.microsoft.com/office/drawing/2014/main" id="{48D26BBE-DB3C-6041-9AA7-1F8756B0193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3256333" y="4948416"/>
            <a:ext cx="3837003" cy="1588143"/>
          </a:xfrm>
          <a:prstGeom prst="rect">
            <a:avLst/>
          </a:prstGeom>
        </p:spPr>
      </p:pic>
      <p:sp>
        <p:nvSpPr>
          <p:cNvPr id="9" name="TextBox 8">
            <a:extLst>
              <a:ext uri="{FF2B5EF4-FFF2-40B4-BE49-F238E27FC236}">
                <a16:creationId xmlns:a16="http://schemas.microsoft.com/office/drawing/2014/main" id="{4CFB3B57-D70E-F648-AD14-0CFA8A08511F}"/>
              </a:ext>
            </a:extLst>
          </p:cNvPr>
          <p:cNvSpPr txBox="1"/>
          <p:nvPr/>
        </p:nvSpPr>
        <p:spPr>
          <a:xfrm>
            <a:off x="-99646" y="2532326"/>
            <a:ext cx="9338894" cy="523220"/>
          </a:xfrm>
          <a:prstGeom prst="rect">
            <a:avLst/>
          </a:prstGeom>
          <a:solidFill>
            <a:schemeClr val="accent2">
              <a:lumMod val="40000"/>
              <a:lumOff val="60000"/>
            </a:schemeClr>
          </a:solidFill>
          <a:ln w="38100">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ＭＳ Ｐゴシック" panose="020B0600070205080204" pitchFamily="34" charset="-128"/>
                <a:cs typeface="+mn-cs"/>
              </a:rPr>
              <a:t>Five out of the box FPGA-based prototypes</a:t>
            </a:r>
          </a:p>
        </p:txBody>
      </p:sp>
      <p:pic>
        <p:nvPicPr>
          <p:cNvPr id="10" name="Picture 9">
            <a:extLst>
              <a:ext uri="{FF2B5EF4-FFF2-40B4-BE49-F238E27FC236}">
                <a16:creationId xmlns:a16="http://schemas.microsoft.com/office/drawing/2014/main" id="{CC700024-07D5-B941-8569-90364DF6D885}"/>
              </a:ext>
            </a:extLst>
          </p:cNvPr>
          <p:cNvPicPr>
            <a:picLocks noChangeAspect="1"/>
          </p:cNvPicPr>
          <p:nvPr/>
        </p:nvPicPr>
        <p:blipFill rotWithShape="1">
          <a:blip r:embed="rId5"/>
          <a:srcRect r="72395"/>
          <a:stretch/>
        </p:blipFill>
        <p:spPr>
          <a:xfrm>
            <a:off x="539831" y="902675"/>
            <a:ext cx="4032169" cy="1595133"/>
          </a:xfrm>
          <a:prstGeom prst="rect">
            <a:avLst/>
          </a:prstGeom>
        </p:spPr>
      </p:pic>
      <p:pic>
        <p:nvPicPr>
          <p:cNvPr id="11" name="Picture 10">
            <a:extLst>
              <a:ext uri="{FF2B5EF4-FFF2-40B4-BE49-F238E27FC236}">
                <a16:creationId xmlns:a16="http://schemas.microsoft.com/office/drawing/2014/main" id="{36395983-670E-0E46-A61E-CD70D7C50D28}"/>
              </a:ext>
            </a:extLst>
          </p:cNvPr>
          <p:cNvPicPr>
            <a:picLocks noChangeAspect="1"/>
          </p:cNvPicPr>
          <p:nvPr/>
        </p:nvPicPr>
        <p:blipFill rotWithShape="1">
          <a:blip r:embed="rId5"/>
          <a:srcRect l="70893" r="498"/>
          <a:stretch/>
        </p:blipFill>
        <p:spPr>
          <a:xfrm>
            <a:off x="4572000" y="902675"/>
            <a:ext cx="4179088" cy="1595133"/>
          </a:xfrm>
          <a:prstGeom prst="rect">
            <a:avLst/>
          </a:prstGeom>
        </p:spPr>
      </p:pic>
      <p:pic>
        <p:nvPicPr>
          <p:cNvPr id="3" name="Picture 2">
            <a:extLst>
              <a:ext uri="{FF2B5EF4-FFF2-40B4-BE49-F238E27FC236}">
                <a16:creationId xmlns:a16="http://schemas.microsoft.com/office/drawing/2014/main" id="{074A2818-9860-BF4A-9676-9E39611E43DA}"/>
              </a:ext>
            </a:extLst>
          </p:cNvPr>
          <p:cNvPicPr>
            <a:picLocks noChangeAspect="1"/>
          </p:cNvPicPr>
          <p:nvPr/>
        </p:nvPicPr>
        <p:blipFill>
          <a:blip r:embed="rId6"/>
          <a:stretch>
            <a:fillRect/>
          </a:stretch>
        </p:blipFill>
        <p:spPr>
          <a:xfrm>
            <a:off x="4067173" y="3259305"/>
            <a:ext cx="2711450" cy="1581150"/>
          </a:xfrm>
          <a:prstGeom prst="rect">
            <a:avLst/>
          </a:prstGeom>
        </p:spPr>
      </p:pic>
      <p:pic>
        <p:nvPicPr>
          <p:cNvPr id="6" name="Picture 5">
            <a:extLst>
              <a:ext uri="{FF2B5EF4-FFF2-40B4-BE49-F238E27FC236}">
                <a16:creationId xmlns:a16="http://schemas.microsoft.com/office/drawing/2014/main" id="{492168FF-FA29-6C44-8E50-EB8E81AC202A}"/>
              </a:ext>
            </a:extLst>
          </p:cNvPr>
          <p:cNvPicPr>
            <a:picLocks noChangeAspect="1"/>
          </p:cNvPicPr>
          <p:nvPr/>
        </p:nvPicPr>
        <p:blipFill>
          <a:blip r:embed="rId7"/>
          <a:stretch>
            <a:fillRect/>
          </a:stretch>
        </p:blipFill>
        <p:spPr>
          <a:xfrm>
            <a:off x="798904" y="3277432"/>
            <a:ext cx="2831737" cy="1563023"/>
          </a:xfrm>
          <a:prstGeom prst="rect">
            <a:avLst/>
          </a:prstGeom>
        </p:spPr>
      </p:pic>
      <p:pic>
        <p:nvPicPr>
          <p:cNvPr id="12" name="Picture 11">
            <a:extLst>
              <a:ext uri="{FF2B5EF4-FFF2-40B4-BE49-F238E27FC236}">
                <a16:creationId xmlns:a16="http://schemas.microsoft.com/office/drawing/2014/main" id="{25B58B15-A922-8647-B22B-B4A0CCC7894D}"/>
              </a:ext>
            </a:extLst>
          </p:cNvPr>
          <p:cNvPicPr>
            <a:picLocks noChangeAspect="1"/>
          </p:cNvPicPr>
          <p:nvPr/>
        </p:nvPicPr>
        <p:blipFill>
          <a:blip r:embed="rId8"/>
          <a:stretch>
            <a:fillRect/>
          </a:stretch>
        </p:blipFill>
        <p:spPr>
          <a:xfrm>
            <a:off x="75991" y="4977857"/>
            <a:ext cx="3058523" cy="1529262"/>
          </a:xfrm>
          <a:prstGeom prst="rect">
            <a:avLst/>
          </a:prstGeom>
        </p:spPr>
      </p:pic>
      <p:pic>
        <p:nvPicPr>
          <p:cNvPr id="13" name="Picture 12">
            <a:extLst>
              <a:ext uri="{FF2B5EF4-FFF2-40B4-BE49-F238E27FC236}">
                <a16:creationId xmlns:a16="http://schemas.microsoft.com/office/drawing/2014/main" id="{9D1E6CE8-B2BF-F847-AE0C-CCAABC798C38}"/>
              </a:ext>
            </a:extLst>
          </p:cNvPr>
          <p:cNvPicPr>
            <a:picLocks noChangeAspect="1"/>
          </p:cNvPicPr>
          <p:nvPr/>
        </p:nvPicPr>
        <p:blipFill>
          <a:blip r:embed="rId9"/>
          <a:stretch>
            <a:fillRect/>
          </a:stretch>
        </p:blipFill>
        <p:spPr>
          <a:xfrm>
            <a:off x="7215155" y="3429000"/>
            <a:ext cx="1669873" cy="2991394"/>
          </a:xfrm>
          <a:prstGeom prst="rect">
            <a:avLst/>
          </a:prstGeom>
        </p:spPr>
      </p:pic>
      <p:sp>
        <p:nvSpPr>
          <p:cNvPr id="4" name="TextBox 3">
            <a:extLst>
              <a:ext uri="{FF2B5EF4-FFF2-40B4-BE49-F238E27FC236}">
                <a16:creationId xmlns:a16="http://schemas.microsoft.com/office/drawing/2014/main" id="{BAC2EEFD-7E07-D439-4EBF-813D12A86E6C}"/>
              </a:ext>
            </a:extLst>
          </p:cNvPr>
          <p:cNvSpPr txBox="1"/>
          <p:nvPr/>
        </p:nvSpPr>
        <p:spPr>
          <a:xfrm>
            <a:off x="1909176" y="6498165"/>
            <a:ext cx="5332165"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Cambria" panose="02040503050406030204" pitchFamily="18" charset="0"/>
                <a:ea typeface="Cambria" panose="02040503050406030204" pitchFamily="18" charset="0"/>
                <a:cs typeface="+mn-cs"/>
                <a:hlinkClick r:id="rId10">
                  <a:extLst>
                    <a:ext uri="{A12FA001-AC4F-418D-AE19-62706E023703}">
                      <ahyp:hlinkClr xmlns:ahyp="http://schemas.microsoft.com/office/drawing/2018/hyperlinkcolor" val="tx"/>
                    </a:ext>
                  </a:extLst>
                </a:hlinkClick>
              </a:rPr>
              <a:t>https://github.com/CMU-SAFARI/DRAM-Bender</a:t>
            </a:r>
            <a:r>
              <a:rPr kumimoji="0" lang="en-US" sz="1800" b="1" i="0" u="none" strike="noStrike" kern="1200" cap="none" spc="0" normalizeH="0" baseline="0" noProof="0" dirty="0">
                <a:ln>
                  <a:noFill/>
                </a:ln>
                <a:solidFill>
                  <a:srgbClr val="0000FF"/>
                </a:solidFill>
                <a:effectLst/>
                <a:uLnTx/>
                <a:uFillTx/>
                <a:latin typeface="Cambria" panose="02040503050406030204" pitchFamily="18" charset="0"/>
                <a:ea typeface="Cambria" panose="02040503050406030204" pitchFamily="18" charset="0"/>
                <a:cs typeface="+mn-cs"/>
              </a:rPr>
              <a:t> </a:t>
            </a:r>
          </a:p>
        </p:txBody>
      </p:sp>
    </p:spTree>
    <p:extLst>
      <p:ext uri="{BB962C8B-B14F-4D97-AF65-F5344CB8AC3E}">
        <p14:creationId xmlns:p14="http://schemas.microsoft.com/office/powerpoint/2010/main" val="750565142"/>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C9EAE-93FB-3515-13A6-36247F015A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6B9161-C919-AAB2-2AF3-AAE70F2C7D69}"/>
              </a:ext>
            </a:extLst>
          </p:cNvPr>
          <p:cNvSpPr>
            <a:spLocks noGrp="1"/>
          </p:cNvSpPr>
          <p:nvPr>
            <p:ph type="title"/>
          </p:nvPr>
        </p:nvSpPr>
        <p:spPr/>
        <p:txBody>
          <a:bodyPr/>
          <a:lstStyle/>
          <a:p>
            <a:r>
              <a:rPr lang="en-US" dirty="0"/>
              <a:t>Impact of Data Pattern</a:t>
            </a:r>
            <a:endParaRPr lang="en-CH" dirty="0"/>
          </a:p>
        </p:txBody>
      </p:sp>
      <p:pic>
        <p:nvPicPr>
          <p:cNvPr id="5" name="Picture 4">
            <a:extLst>
              <a:ext uri="{FF2B5EF4-FFF2-40B4-BE49-F238E27FC236}">
                <a16:creationId xmlns:a16="http://schemas.microsoft.com/office/drawing/2014/main" id="{FA52DDF7-C65B-7881-E92F-C7AC045AF624}"/>
              </a:ext>
            </a:extLst>
          </p:cNvPr>
          <p:cNvPicPr>
            <a:picLocks noChangeAspect="1"/>
          </p:cNvPicPr>
          <p:nvPr/>
        </p:nvPicPr>
        <p:blipFill rotWithShape="1">
          <a:blip r:embed="rId3"/>
          <a:srcRect t="3333"/>
          <a:stretch/>
        </p:blipFill>
        <p:spPr>
          <a:xfrm>
            <a:off x="958850" y="1362268"/>
            <a:ext cx="6985000" cy="2270795"/>
          </a:xfrm>
          <a:prstGeom prst="rect">
            <a:avLst/>
          </a:prstGeom>
        </p:spPr>
      </p:pic>
      <p:sp>
        <p:nvSpPr>
          <p:cNvPr id="6" name="Rectangle 274">
            <a:extLst>
              <a:ext uri="{FF2B5EF4-FFF2-40B4-BE49-F238E27FC236}">
                <a16:creationId xmlns:a16="http://schemas.microsoft.com/office/drawing/2014/main" id="{EF30267B-9EF2-3686-D24E-CF0832EAA974}"/>
              </a:ext>
            </a:extLst>
          </p:cNvPr>
          <p:cNvSpPr/>
          <p:nvPr/>
        </p:nvSpPr>
        <p:spPr>
          <a:xfrm>
            <a:off x="0" y="5102332"/>
            <a:ext cx="9144000" cy="1009506"/>
          </a:xfrm>
          <a:prstGeom prst="rect">
            <a:avLst/>
          </a:prstGeom>
          <a:solidFill>
            <a:schemeClr val="accent3">
              <a:lumMod val="20000"/>
              <a:lumOff val="80000"/>
            </a:schemeClr>
          </a:solidFill>
          <a:ln w="28575">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B587C"/>
                </a:solidFill>
                <a:effectLst/>
                <a:uLnTx/>
                <a:uFillTx/>
                <a:latin typeface="Aptos Display"/>
                <a:ea typeface="+mn-ea"/>
                <a:cs typeface="+mn-cs"/>
              </a:rPr>
              <a:t>Data pattern has a small effect </a:t>
            </a:r>
            <a:br>
              <a:rPr kumimoji="0" lang="en-US" sz="2800" b="1" i="0" u="none" strike="noStrike" kern="1200" cap="none" spc="0" normalizeH="0" baseline="0" noProof="0" dirty="0">
                <a:ln>
                  <a:noFill/>
                </a:ln>
                <a:solidFill>
                  <a:srgbClr val="1B587C"/>
                </a:solidFill>
                <a:effectLst/>
                <a:uLnTx/>
                <a:uFillTx/>
                <a:latin typeface="Aptos Display"/>
                <a:ea typeface="+mn-ea"/>
                <a:cs typeface="+mn-cs"/>
              </a:rPr>
            </a:br>
            <a:r>
              <a:rPr kumimoji="0" lang="en-US" sz="2800" b="1" i="0" u="none" strike="noStrike" kern="1200" cap="none" spc="0" normalizeH="0" baseline="0" noProof="0" dirty="0">
                <a:ln>
                  <a:noFill/>
                </a:ln>
                <a:solidFill>
                  <a:srgbClr val="1B587C"/>
                </a:solidFill>
                <a:effectLst/>
                <a:uLnTx/>
                <a:uFillTx/>
                <a:latin typeface="Aptos Display"/>
                <a:ea typeface="+mn-ea"/>
                <a:cs typeface="+mn-cs"/>
              </a:rPr>
              <a:t>on the success rate of the Multi-</a:t>
            </a:r>
            <a:r>
              <a:rPr kumimoji="0" lang="en-US" sz="2800" b="1" i="0" u="none" strike="noStrike" kern="1200" cap="none" spc="0" normalizeH="0" baseline="0" noProof="0" dirty="0" err="1">
                <a:ln>
                  <a:noFill/>
                </a:ln>
                <a:solidFill>
                  <a:srgbClr val="1B587C"/>
                </a:solidFill>
                <a:effectLst/>
                <a:uLnTx/>
                <a:uFillTx/>
                <a:latin typeface="Aptos Display"/>
                <a:ea typeface="+mn-ea"/>
                <a:cs typeface="+mn-cs"/>
              </a:rPr>
              <a:t>RowCopy</a:t>
            </a:r>
            <a:r>
              <a:rPr kumimoji="0" lang="en-US" sz="2800" b="1" i="0" u="none" strike="noStrike" kern="1200" cap="none" spc="0" normalizeH="0" baseline="0" noProof="0" dirty="0">
                <a:ln>
                  <a:noFill/>
                </a:ln>
                <a:solidFill>
                  <a:srgbClr val="1B587C"/>
                </a:solidFill>
                <a:effectLst/>
                <a:uLnTx/>
                <a:uFillTx/>
                <a:latin typeface="Aptos Display"/>
                <a:ea typeface="+mn-ea"/>
                <a:cs typeface="+mn-cs"/>
              </a:rPr>
              <a:t> operation</a:t>
            </a:r>
          </a:p>
        </p:txBody>
      </p:sp>
      <p:sp>
        <p:nvSpPr>
          <p:cNvPr id="3" name="TextBox 2">
            <a:extLst>
              <a:ext uri="{FF2B5EF4-FFF2-40B4-BE49-F238E27FC236}">
                <a16:creationId xmlns:a16="http://schemas.microsoft.com/office/drawing/2014/main" id="{DB2864D2-7AAE-E376-0D72-7BBDEDB72B07}"/>
              </a:ext>
            </a:extLst>
          </p:cNvPr>
          <p:cNvSpPr txBox="1"/>
          <p:nvPr/>
        </p:nvSpPr>
        <p:spPr>
          <a:xfrm>
            <a:off x="3018567" y="3990084"/>
            <a:ext cx="3520689" cy="707886"/>
          </a:xfrm>
          <a:prstGeom prst="rect">
            <a:avLst/>
          </a:prstGeom>
          <a:solidFill>
            <a:schemeClr val="accent2"/>
          </a:solidFill>
          <a:ln>
            <a:solidFill>
              <a:schemeClr val="accent2"/>
            </a:solidFill>
          </a:ln>
        </p:spPr>
        <p:txBody>
          <a:bodyPr wrap="square" lIns="91440" tIns="45720" rIns="91440" bIns="45720" rtlCol="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ptos Display"/>
                <a:ea typeface="Cambria" panose="02040503050406030204" pitchFamily="18" charset="0"/>
                <a:cs typeface="+mn-cs"/>
              </a:rPr>
              <a:t>At most 0.79% decrease in average success rate </a:t>
            </a:r>
          </a:p>
        </p:txBody>
      </p:sp>
      <p:cxnSp>
        <p:nvCxnSpPr>
          <p:cNvPr id="4" name="Elbow Connector 3">
            <a:extLst>
              <a:ext uri="{FF2B5EF4-FFF2-40B4-BE49-F238E27FC236}">
                <a16:creationId xmlns:a16="http://schemas.microsoft.com/office/drawing/2014/main" id="{F141722D-A1A5-DFE7-FFBB-25CC92366755}"/>
              </a:ext>
            </a:extLst>
          </p:cNvPr>
          <p:cNvCxnSpPr>
            <a:cxnSpLocks/>
            <a:stCxn id="7" idx="3"/>
            <a:endCxn id="3" idx="3"/>
          </p:cNvCxnSpPr>
          <p:nvPr/>
        </p:nvCxnSpPr>
        <p:spPr>
          <a:xfrm flipH="1">
            <a:off x="6539256" y="2095823"/>
            <a:ext cx="1237857" cy="2248204"/>
          </a:xfrm>
          <a:prstGeom prst="bentConnector3">
            <a:avLst>
              <a:gd name="adj1" fmla="val -18467"/>
            </a:avLst>
          </a:prstGeom>
          <a:ln w="76200">
            <a:solidFill>
              <a:schemeClr val="accent2"/>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19275955-D4FC-2C19-19BA-3D2F5CC11F3F}"/>
              </a:ext>
            </a:extLst>
          </p:cNvPr>
          <p:cNvSpPr/>
          <p:nvPr/>
        </p:nvSpPr>
        <p:spPr>
          <a:xfrm>
            <a:off x="7418894" y="1552141"/>
            <a:ext cx="358219" cy="1087364"/>
          </a:xfrm>
          <a:prstGeom prst="rect">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Display"/>
              <a:ea typeface="+mn-ea"/>
              <a:cs typeface="+mn-cs"/>
            </a:endParaRPr>
          </a:p>
        </p:txBody>
      </p:sp>
    </p:spTree>
    <p:extLst>
      <p:ext uri="{BB962C8B-B14F-4D97-AF65-F5344CB8AC3E}">
        <p14:creationId xmlns:p14="http://schemas.microsoft.com/office/powerpoint/2010/main" val="1757416893"/>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FCFDC-7F2B-407C-9785-0B0353A12E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02930F-3BE7-E807-8C39-6FA1368BF278}"/>
              </a:ext>
            </a:extLst>
          </p:cNvPr>
          <p:cNvSpPr>
            <a:spLocks noGrp="1"/>
          </p:cNvSpPr>
          <p:nvPr>
            <p:ph type="title"/>
          </p:nvPr>
        </p:nvSpPr>
        <p:spPr/>
        <p:txBody>
          <a:bodyPr/>
          <a:lstStyle/>
          <a:p>
            <a:r>
              <a:rPr lang="en-US" sz="4400" dirty="0">
                <a:solidFill>
                  <a:schemeClr val="accent5">
                    <a:lumMod val="75000"/>
                  </a:schemeClr>
                </a:solidFill>
              </a:rPr>
              <a:t>Impact of Data Pattern</a:t>
            </a:r>
          </a:p>
        </p:txBody>
      </p:sp>
      <p:sp>
        <p:nvSpPr>
          <p:cNvPr id="23" name="Rectangle 274">
            <a:extLst>
              <a:ext uri="{FF2B5EF4-FFF2-40B4-BE49-F238E27FC236}">
                <a16:creationId xmlns:a16="http://schemas.microsoft.com/office/drawing/2014/main" id="{714CFB3F-398E-47D1-8BA5-886A6783CC61}"/>
              </a:ext>
            </a:extLst>
          </p:cNvPr>
          <p:cNvSpPr/>
          <p:nvPr/>
        </p:nvSpPr>
        <p:spPr>
          <a:xfrm>
            <a:off x="0" y="4938748"/>
            <a:ext cx="9144000" cy="1009506"/>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rPr>
              <a:t>Data pattern slightly affects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mbria" panose="02040503050406030204" pitchFamily="18" charset="0"/>
                <a:ea typeface="+mn-ea"/>
                <a:cs typeface="+mn-cs"/>
              </a:rPr>
              <a:t>the reliability of AND, NAND, OR, and NOR operations</a:t>
            </a:r>
          </a:p>
        </p:txBody>
      </p:sp>
      <p:sp>
        <p:nvSpPr>
          <p:cNvPr id="3" name="Slide Number Placeholder 3">
            <a:extLst>
              <a:ext uri="{FF2B5EF4-FFF2-40B4-BE49-F238E27FC236}">
                <a16:creationId xmlns:a16="http://schemas.microsoft.com/office/drawing/2014/main" id="{8C13A458-F5F4-42AF-5B7B-4E9A0E9DCE69}"/>
              </a:ext>
            </a:extLst>
          </p:cNvPr>
          <p:cNvSpPr txBox="1">
            <a:spLocks/>
          </p:cNvSpPr>
          <p:nvPr/>
        </p:nvSpPr>
        <p:spPr>
          <a:xfrm>
            <a:off x="7135390" y="6383046"/>
            <a:ext cx="1828800" cy="365125"/>
          </a:xfrm>
          <a:prstGeom prst="rect">
            <a:avLst/>
          </a:prstGeom>
          <a:solidFill>
            <a:schemeClr val="bg1"/>
          </a:solidFill>
        </p:spPr>
        <p:txBody>
          <a:bodyPr vert="horz" lIns="91440" tIns="45720" rIns="91440" bIns="45720" rtlCol="0" anchor="ctr"/>
          <a:lstStyle>
            <a:defPPr>
              <a:defRPr lang="en-US"/>
            </a:defPPr>
            <a:lvl1pPr marL="0" algn="r" defTabSz="914400" rtl="0" eaLnBrk="1" latinLnBrk="0" hangingPunct="1">
              <a:defRPr sz="2400" b="1" kern="1200">
                <a:solidFill>
                  <a:srgbClr val="0070C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000" b="1" i="0" u="none" strike="noStrike" kern="1200" cap="none" spc="0" normalizeH="0" baseline="0" noProof="0" smtClean="0">
                <a:ln>
                  <a:noFill/>
                </a:ln>
                <a:solidFill>
                  <a:srgbClr val="7BA79D"/>
                </a:solidFill>
                <a:effectLst/>
                <a:uLnTx/>
                <a:uFillTx/>
                <a:latin typeface="Cambria" panose="02040503050406030204" pitchFamily="18" charset="0"/>
                <a:ea typeface="Cambria"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n-US" sz="2400" b="1" i="0" u="none" strike="noStrike" kern="1200" cap="none" spc="0" normalizeH="0" baseline="0" noProof="0">
              <a:ln>
                <a:noFill/>
              </a:ln>
              <a:solidFill>
                <a:srgbClr val="7BA79D"/>
              </a:solidFill>
              <a:effectLst/>
              <a:uLnTx/>
              <a:uFillTx/>
              <a:latin typeface="Cambria" panose="02040503050406030204" pitchFamily="18" charset="0"/>
              <a:ea typeface="Cambria" panose="02040503050406030204" pitchFamily="18" charset="0"/>
              <a:cs typeface="+mn-cs"/>
            </a:endParaRPr>
          </a:p>
        </p:txBody>
      </p:sp>
      <p:pic>
        <p:nvPicPr>
          <p:cNvPr id="6" name="Resim 4" descr="metin, ekran görüntüsü, diyagram, plan içeren bir resim&#10;&#10;Açıklama otomatik olarak oluşturuldu">
            <a:extLst>
              <a:ext uri="{FF2B5EF4-FFF2-40B4-BE49-F238E27FC236}">
                <a16:creationId xmlns:a16="http://schemas.microsoft.com/office/drawing/2014/main" id="{13EB069D-FD9E-903D-76D5-E5C3AFBF9622}"/>
              </a:ext>
            </a:extLst>
          </p:cNvPr>
          <p:cNvPicPr>
            <a:picLocks noChangeAspect="1"/>
          </p:cNvPicPr>
          <p:nvPr/>
        </p:nvPicPr>
        <p:blipFill rotWithShape="1">
          <a:blip r:embed="rId3"/>
          <a:srcRect l="-2739" r="-1143"/>
          <a:stretch/>
        </p:blipFill>
        <p:spPr>
          <a:xfrm>
            <a:off x="840923" y="897350"/>
            <a:ext cx="6922023" cy="4029002"/>
          </a:xfrm>
          <a:prstGeom prst="rect">
            <a:avLst/>
          </a:prstGeom>
        </p:spPr>
      </p:pic>
    </p:spTree>
    <p:extLst>
      <p:ext uri="{BB962C8B-B14F-4D97-AF65-F5344CB8AC3E}">
        <p14:creationId xmlns:p14="http://schemas.microsoft.com/office/powerpoint/2010/main" val="2316092111"/>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70DFF-5520-B643-AA1A-023B8D8D2F14}"/>
              </a:ext>
            </a:extLst>
          </p:cNvPr>
          <p:cNvSpPr>
            <a:spLocks noGrp="1"/>
          </p:cNvSpPr>
          <p:nvPr>
            <p:ph type="ctrTitle"/>
          </p:nvPr>
        </p:nvSpPr>
        <p:spPr>
          <a:xfrm>
            <a:off x="395536" y="1412776"/>
            <a:ext cx="8424936" cy="2040632"/>
          </a:xfrm>
        </p:spPr>
        <p:txBody>
          <a:bodyPr/>
          <a:lstStyle/>
          <a:p>
            <a:pPr algn="ctr"/>
            <a:r>
              <a:rPr lang="en-US" dirty="0"/>
              <a:t>What About Other </a:t>
            </a:r>
            <a:br>
              <a:rPr lang="en-US" dirty="0"/>
            </a:br>
            <a:r>
              <a:rPr lang="en-US" dirty="0"/>
              <a:t>Types of Memories?</a:t>
            </a:r>
          </a:p>
        </p:txBody>
      </p:sp>
      <p:sp>
        <p:nvSpPr>
          <p:cNvPr id="3" name="Subtitle 2">
            <a:extLst>
              <a:ext uri="{FF2B5EF4-FFF2-40B4-BE49-F238E27FC236}">
                <a16:creationId xmlns:a16="http://schemas.microsoft.com/office/drawing/2014/main" id="{C77429A8-C331-6046-B924-4730E3C02267}"/>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177219820"/>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166A-FFB6-62B0-4928-D229F7E3EBB5}"/>
              </a:ext>
            </a:extLst>
          </p:cNvPr>
          <p:cNvSpPr>
            <a:spLocks noGrp="1"/>
          </p:cNvSpPr>
          <p:nvPr>
            <p:ph type="title"/>
          </p:nvPr>
        </p:nvSpPr>
        <p:spPr/>
        <p:txBody>
          <a:bodyPr/>
          <a:lstStyle/>
          <a:p>
            <a:r>
              <a:rPr lang="en-US" dirty="0"/>
              <a:t>In-Flash Bulk Bitwise Execution</a:t>
            </a:r>
          </a:p>
        </p:txBody>
      </p:sp>
      <p:sp>
        <p:nvSpPr>
          <p:cNvPr id="3" name="Content Placeholder 2">
            <a:extLst>
              <a:ext uri="{FF2B5EF4-FFF2-40B4-BE49-F238E27FC236}">
                <a16:creationId xmlns:a16="http://schemas.microsoft.com/office/drawing/2014/main" id="{5AA6DC65-58D9-77EA-5D80-02DB597A0CC1}"/>
              </a:ext>
            </a:extLst>
          </p:cNvPr>
          <p:cNvSpPr>
            <a:spLocks noGrp="1"/>
          </p:cNvSpPr>
          <p:nvPr>
            <p:ph idx="1"/>
          </p:nvPr>
        </p:nvSpPr>
        <p:spPr/>
        <p:txBody>
          <a:bodyPr/>
          <a:lstStyle/>
          <a:p>
            <a:pPr algn="l">
              <a:buFont typeface="Arial" panose="020B0604020202020204" pitchFamily="34" charset="0"/>
              <a:buChar char="•"/>
            </a:pPr>
            <a:r>
              <a:rPr lang="en-US" sz="1700" b="0" i="0" dirty="0" err="1">
                <a:solidFill>
                  <a:srgbClr val="000000"/>
                </a:solidFill>
                <a:effectLst/>
              </a:rPr>
              <a:t>Jisung</a:t>
            </a:r>
            <a:r>
              <a:rPr lang="en-US" sz="1700" b="0" i="0" dirty="0">
                <a:solidFill>
                  <a:srgbClr val="000000"/>
                </a:solidFill>
                <a:effectLst/>
              </a:rPr>
              <a:t> Park, </a:t>
            </a:r>
            <a:r>
              <a:rPr lang="en-US" sz="1700" b="0" i="0" dirty="0" err="1">
                <a:solidFill>
                  <a:srgbClr val="000000"/>
                </a:solidFill>
                <a:effectLst/>
              </a:rPr>
              <a:t>Roknoddin</a:t>
            </a:r>
            <a:r>
              <a:rPr lang="en-US" sz="1700" b="0" i="0" dirty="0">
                <a:solidFill>
                  <a:srgbClr val="000000"/>
                </a:solidFill>
                <a:effectLst/>
              </a:rPr>
              <a:t> Azizi, Geraldo F. Oliveira, Mohammad </a:t>
            </a:r>
            <a:r>
              <a:rPr lang="en-US" sz="1700" b="0" i="0" dirty="0" err="1">
                <a:solidFill>
                  <a:srgbClr val="000000"/>
                </a:solidFill>
                <a:effectLst/>
              </a:rPr>
              <a:t>Sadrosadati</a:t>
            </a:r>
            <a:r>
              <a:rPr lang="en-US" sz="1700" b="0" i="0" dirty="0">
                <a:solidFill>
                  <a:srgbClr val="000000"/>
                </a:solidFill>
                <a:effectLst/>
              </a:rPr>
              <a:t>, Rakesh </a:t>
            </a:r>
            <a:r>
              <a:rPr lang="en-US" sz="1700" b="0" i="0" dirty="0" err="1">
                <a:solidFill>
                  <a:srgbClr val="000000"/>
                </a:solidFill>
                <a:effectLst/>
              </a:rPr>
              <a:t>Nadig</a:t>
            </a:r>
            <a:r>
              <a:rPr lang="en-US" sz="1700" b="0" i="0" dirty="0">
                <a:solidFill>
                  <a:srgbClr val="000000"/>
                </a:solidFill>
                <a:effectLst/>
              </a:rPr>
              <a:t>, David Novo, Juan Gómez-Luna, </a:t>
            </a:r>
            <a:r>
              <a:rPr lang="en-US" sz="1700" b="0" i="0" dirty="0" err="1">
                <a:solidFill>
                  <a:srgbClr val="000000"/>
                </a:solidFill>
                <a:effectLst/>
              </a:rPr>
              <a:t>Myungsuk</a:t>
            </a:r>
            <a:r>
              <a:rPr lang="en-US" sz="1700" b="0" i="0" dirty="0">
                <a:solidFill>
                  <a:srgbClr val="000000"/>
                </a:solidFill>
                <a:effectLst/>
              </a:rPr>
              <a:t> Kim, and Onur Mutlu,</a:t>
            </a:r>
            <a:br>
              <a:rPr lang="en-US" sz="1700" b="0" i="0" dirty="0">
                <a:solidFill>
                  <a:srgbClr val="000000"/>
                </a:solidFill>
                <a:effectLst/>
              </a:rPr>
            </a:br>
            <a:r>
              <a:rPr lang="en-US" sz="1700" b="1" i="0" dirty="0">
                <a:solidFill>
                  <a:srgbClr val="0000FF"/>
                </a:solidFill>
                <a:effectLst/>
                <a:hlinkClick r:id="rId2">
                  <a:extLst>
                    <a:ext uri="{A12FA001-AC4F-418D-AE19-62706E023703}">
                      <ahyp:hlinkClr xmlns:ahyp="http://schemas.microsoft.com/office/drawing/2018/hyperlinkcolor" val="tx"/>
                    </a:ext>
                  </a:extLst>
                </a:hlinkClick>
              </a:rPr>
              <a:t>"Flash-Cosmos: In-Flash Bulk Bitwise Operations Using Inherent Computation Capability of NAND Flash Memory"</a:t>
            </a:r>
            <a:br>
              <a:rPr lang="en-US" sz="1700" b="0" i="0" dirty="0">
                <a:solidFill>
                  <a:srgbClr val="000000"/>
                </a:solidFill>
                <a:effectLst/>
              </a:rPr>
            </a:br>
            <a:r>
              <a:rPr lang="en-US" sz="1700" b="0" i="1" dirty="0">
                <a:solidFill>
                  <a:srgbClr val="000000"/>
                </a:solidFill>
                <a:effectLst/>
              </a:rPr>
              <a:t>Proceedings of the </a:t>
            </a:r>
            <a:r>
              <a:rPr lang="en-US" sz="1700" b="0" i="1" dirty="0">
                <a:solidFill>
                  <a:srgbClr val="000000"/>
                </a:solidFill>
                <a:effectLst/>
                <a:hlinkClick r:id="rId3"/>
              </a:rPr>
              <a:t>55th International Symposium on Microarchitecture</a:t>
            </a:r>
            <a:r>
              <a:rPr lang="en-US" sz="1700" b="0" i="1" dirty="0">
                <a:solidFill>
                  <a:srgbClr val="000000"/>
                </a:solidFill>
                <a:effectLst/>
              </a:rPr>
              <a:t> (</a:t>
            </a:r>
            <a:r>
              <a:rPr lang="en-US" sz="1700" b="1" i="1" dirty="0">
                <a:solidFill>
                  <a:srgbClr val="000000"/>
                </a:solidFill>
                <a:effectLst/>
              </a:rPr>
              <a:t>MICRO</a:t>
            </a:r>
            <a:r>
              <a:rPr lang="en-US" sz="1700" b="0" i="1" dirty="0">
                <a:solidFill>
                  <a:srgbClr val="000000"/>
                </a:solidFill>
                <a:effectLst/>
              </a:rPr>
              <a:t>)</a:t>
            </a:r>
            <a:r>
              <a:rPr lang="en-US" sz="1700" b="0" i="0" dirty="0">
                <a:solidFill>
                  <a:srgbClr val="000000"/>
                </a:solidFill>
                <a:effectLst/>
              </a:rPr>
              <a:t>, Chicago, IL, USA, October 2022.</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4"/>
              </a:rPr>
              <a:t>Slides (pptx)</a:t>
            </a:r>
            <a:r>
              <a:rPr lang="en-US" sz="1700" b="0" i="0" dirty="0">
                <a:solidFill>
                  <a:srgbClr val="000000"/>
                </a:solidFill>
                <a:effectLst/>
              </a:rPr>
              <a:t> </a:t>
            </a:r>
            <a:r>
              <a:rPr lang="en-US" sz="1700" b="0" i="0" dirty="0">
                <a:solidFill>
                  <a:srgbClr val="000000"/>
                </a:solidFill>
                <a:effectLst/>
                <a:hlinkClick r:id="rId5"/>
              </a:rPr>
              <a:t>(pdf)</a:t>
            </a:r>
            <a:r>
              <a:rPr lang="en-US" sz="1700" b="0" i="0" dirty="0">
                <a:solidFill>
                  <a:srgbClr val="000000"/>
                </a:solidFill>
                <a:effectLst/>
              </a:rPr>
              <a:t>]</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6"/>
              </a:rPr>
              <a:t>Longer Lecture Slides (pptx)</a:t>
            </a:r>
            <a:r>
              <a:rPr lang="en-US" sz="1700" b="0" i="0" dirty="0">
                <a:solidFill>
                  <a:srgbClr val="000000"/>
                </a:solidFill>
                <a:effectLst/>
              </a:rPr>
              <a:t> </a:t>
            </a:r>
            <a:r>
              <a:rPr lang="en-US" sz="1700" b="0" i="0" dirty="0">
                <a:solidFill>
                  <a:srgbClr val="000000"/>
                </a:solidFill>
                <a:effectLst/>
                <a:hlinkClick r:id="rId7"/>
              </a:rPr>
              <a:t>(pdf)</a:t>
            </a:r>
            <a:r>
              <a:rPr lang="en-US" sz="1700" b="0" i="0" dirty="0">
                <a:solidFill>
                  <a:srgbClr val="000000"/>
                </a:solidFill>
                <a:effectLst/>
              </a:rPr>
              <a:t>]</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8"/>
              </a:rPr>
              <a:t>Lecture Video</a:t>
            </a:r>
            <a:r>
              <a:rPr lang="en-US" sz="1700" b="0" i="0" dirty="0">
                <a:solidFill>
                  <a:srgbClr val="000000"/>
                </a:solidFill>
                <a:effectLst/>
              </a:rPr>
              <a:t> (44 minutes)]</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9"/>
              </a:rPr>
              <a:t>arXiv version</a:t>
            </a:r>
            <a:r>
              <a:rPr lang="en-US" sz="1700" b="0" i="0" dirty="0">
                <a:solidFill>
                  <a:srgbClr val="000000"/>
                </a:solidFill>
                <a:effectLst/>
              </a:rPr>
              <a:t>]</a:t>
            </a:r>
          </a:p>
          <a:p>
            <a:pPr marL="0" indent="0">
              <a:buNone/>
            </a:pPr>
            <a:br>
              <a:rPr lang="en-US" sz="1700" dirty="0"/>
            </a:br>
            <a:endParaRPr lang="en-US" sz="1700" dirty="0">
              <a:solidFill>
                <a:srgbClr val="0432FF"/>
              </a:solidFill>
            </a:endParaRPr>
          </a:p>
        </p:txBody>
      </p:sp>
      <p:sp>
        <p:nvSpPr>
          <p:cNvPr id="4" name="Slide Number Placeholder 3">
            <a:extLst>
              <a:ext uri="{FF2B5EF4-FFF2-40B4-BE49-F238E27FC236}">
                <a16:creationId xmlns:a16="http://schemas.microsoft.com/office/drawing/2014/main" id="{57D0709F-745A-D34B-B5DD-A81248C7CF9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D789F804-7B94-836C-56F5-8D0AAB1955A2}"/>
              </a:ext>
            </a:extLst>
          </p:cNvPr>
          <p:cNvPicPr>
            <a:picLocks noChangeAspect="1"/>
          </p:cNvPicPr>
          <p:nvPr/>
        </p:nvPicPr>
        <p:blipFill>
          <a:blip r:embed="rId10"/>
          <a:stretch>
            <a:fillRect/>
          </a:stretch>
        </p:blipFill>
        <p:spPr>
          <a:xfrm>
            <a:off x="28004" y="4077072"/>
            <a:ext cx="9080500" cy="2260325"/>
          </a:xfrm>
          <a:prstGeom prst="rect">
            <a:avLst/>
          </a:prstGeom>
        </p:spPr>
      </p:pic>
      <p:sp>
        <p:nvSpPr>
          <p:cNvPr id="6" name="TextBox 5">
            <a:extLst>
              <a:ext uri="{FF2B5EF4-FFF2-40B4-BE49-F238E27FC236}">
                <a16:creationId xmlns:a16="http://schemas.microsoft.com/office/drawing/2014/main" id="{CA38D597-0C40-6DA3-42C8-096F85D779A3}"/>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https://arxiv.org/pdf/2209.05566.pdf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3895262839"/>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5A3729-EBE5-1D1C-41F1-581144C41257}"/>
              </a:ext>
            </a:extLst>
          </p:cNvPr>
          <p:cNvSpPr>
            <a:spLocks noGrp="1"/>
          </p:cNvSpPr>
          <p:nvPr>
            <p:ph idx="1"/>
          </p:nvPr>
        </p:nvSpPr>
        <p:spPr/>
        <p:txBody>
          <a:bodyPr/>
          <a:lstStyle/>
          <a:p>
            <a:r>
              <a:rPr lang="en-CH" dirty="0">
                <a:solidFill>
                  <a:srgbClr val="C80060"/>
                </a:solidFill>
                <a:latin typeface="Avenir Next Medium" panose="020B0503020202020204" pitchFamily="34" charset="0"/>
              </a:rPr>
              <a:t>Flash-Cosmos </a:t>
            </a:r>
            <a:r>
              <a:rPr lang="en-CH" dirty="0">
                <a:latin typeface="Avenir Next Medium" panose="020B0503020202020204" pitchFamily="34" charset="0"/>
              </a:rPr>
              <a:t>enables</a:t>
            </a:r>
          </a:p>
          <a:p>
            <a:pPr lvl="1"/>
            <a:r>
              <a:rPr lang="en-CH" dirty="0"/>
              <a:t>Computation on</a:t>
            </a:r>
            <a:r>
              <a:rPr lang="en-CH" dirty="0">
                <a:solidFill>
                  <a:schemeClr val="accent6">
                    <a:lumMod val="75000"/>
                  </a:schemeClr>
                </a:solidFill>
              </a:rPr>
              <a:t> multiple operands with a single sensing operation</a:t>
            </a:r>
          </a:p>
          <a:p>
            <a:pPr lvl="1"/>
            <a:r>
              <a:rPr lang="en-CH" dirty="0">
                <a:solidFill>
                  <a:schemeClr val="accent6">
                    <a:lumMod val="75000"/>
                  </a:schemeClr>
                </a:solidFill>
              </a:rPr>
              <a:t>Accurate</a:t>
            </a:r>
            <a:r>
              <a:rPr lang="en-CH" dirty="0"/>
              <a:t> </a:t>
            </a:r>
            <a:r>
              <a:rPr lang="en-CH" dirty="0">
                <a:solidFill>
                  <a:schemeClr val="accent6">
                    <a:lumMod val="75000"/>
                  </a:schemeClr>
                </a:solidFill>
              </a:rPr>
              <a:t>computation results </a:t>
            </a:r>
            <a:r>
              <a:rPr lang="en-CH" dirty="0"/>
              <a:t>by eliminating raw bit errors in stored data</a:t>
            </a:r>
          </a:p>
        </p:txBody>
      </p:sp>
      <p:sp>
        <p:nvSpPr>
          <p:cNvPr id="2" name="Title 1">
            <a:extLst>
              <a:ext uri="{FF2B5EF4-FFF2-40B4-BE49-F238E27FC236}">
                <a16:creationId xmlns:a16="http://schemas.microsoft.com/office/drawing/2014/main" id="{6E640449-3158-8422-1F82-6D84E53755BF}"/>
              </a:ext>
            </a:extLst>
          </p:cNvPr>
          <p:cNvSpPr>
            <a:spLocks noGrp="1"/>
          </p:cNvSpPr>
          <p:nvPr>
            <p:ph type="title"/>
          </p:nvPr>
        </p:nvSpPr>
        <p:spPr/>
        <p:txBody>
          <a:bodyPr/>
          <a:lstStyle/>
          <a:p>
            <a:r>
              <a:rPr lang="en-CH"/>
              <a:t>Flash-Cosmos</a:t>
            </a:r>
            <a:r>
              <a:rPr lang="en-US" dirty="0"/>
              <a:t>: Basic Ideas</a:t>
            </a:r>
            <a:endParaRPr lang="en-CH" dirty="0"/>
          </a:p>
        </p:txBody>
      </p:sp>
      <p:sp>
        <p:nvSpPr>
          <p:cNvPr id="4" name="Rounded Rectangle 21">
            <a:extLst>
              <a:ext uri="{FF2B5EF4-FFF2-40B4-BE49-F238E27FC236}">
                <a16:creationId xmlns:a16="http://schemas.microsoft.com/office/drawing/2014/main" id="{C22F2311-C360-DF55-866C-ADE55BFFB12D}"/>
              </a:ext>
            </a:extLst>
          </p:cNvPr>
          <p:cNvSpPr/>
          <p:nvPr/>
        </p:nvSpPr>
        <p:spPr bwMode="auto">
          <a:xfrm>
            <a:off x="2143831" y="2497384"/>
            <a:ext cx="4856339" cy="3490453"/>
          </a:xfrm>
          <a:prstGeom prst="roundRect">
            <a:avLst>
              <a:gd name="adj" fmla="val 6232"/>
            </a:avLst>
          </a:prstGeom>
          <a:solidFill>
            <a:schemeClr val="accent4">
              <a:lumMod val="75000"/>
            </a:schemeClr>
          </a:solidFill>
          <a:ln w="12700"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defPPr>
              <a:defRPr lang="en-C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CH" sz="2000" b="1"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mn-cs"/>
              </a:rPr>
              <a:t>NAND Flash </a:t>
            </a:r>
            <a:r>
              <a:rPr kumimoji="0" lang="en-IN" sz="2000" b="1"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mn-cs"/>
              </a:rPr>
              <a:t>Chip</a:t>
            </a:r>
            <a:endParaRPr kumimoji="0" lang="en-CH" sz="2000" b="1"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mn-cs"/>
            </a:endParaRPr>
          </a:p>
        </p:txBody>
      </p:sp>
      <p:grpSp>
        <p:nvGrpSpPr>
          <p:cNvPr id="57" name="Group 56">
            <a:extLst>
              <a:ext uri="{FF2B5EF4-FFF2-40B4-BE49-F238E27FC236}">
                <a16:creationId xmlns:a16="http://schemas.microsoft.com/office/drawing/2014/main" id="{A9B7300D-52B7-C6B6-B6DA-A77B318E420C}"/>
              </a:ext>
            </a:extLst>
          </p:cNvPr>
          <p:cNvGrpSpPr/>
          <p:nvPr/>
        </p:nvGrpSpPr>
        <p:grpSpPr>
          <a:xfrm>
            <a:off x="2335161" y="4906287"/>
            <a:ext cx="4473679" cy="648929"/>
            <a:chOff x="2330245" y="4542503"/>
            <a:chExt cx="4473679" cy="648929"/>
          </a:xfrm>
        </p:grpSpPr>
        <p:cxnSp>
          <p:nvCxnSpPr>
            <p:cNvPr id="12" name="Straight Connector 11">
              <a:extLst>
                <a:ext uri="{FF2B5EF4-FFF2-40B4-BE49-F238E27FC236}">
                  <a16:creationId xmlns:a16="http://schemas.microsoft.com/office/drawing/2014/main" id="{ACA20BCC-C084-D37E-6EA9-7E1D656BBBF7}"/>
                </a:ext>
              </a:extLst>
            </p:cNvPr>
            <p:cNvCxnSpPr/>
            <p:nvPr/>
          </p:nvCxnSpPr>
          <p:spPr>
            <a:xfrm>
              <a:off x="2330245"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E0A57F8-9B7B-88ED-7BA1-A56C2189B0CC}"/>
                </a:ext>
              </a:extLst>
            </p:cNvPr>
            <p:cNvCxnSpPr/>
            <p:nvPr/>
          </p:nvCxnSpPr>
          <p:spPr>
            <a:xfrm>
              <a:off x="2434284"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822C9D2-E1B9-2243-18E6-5AE1FB129DFF}"/>
                </a:ext>
              </a:extLst>
            </p:cNvPr>
            <p:cNvCxnSpPr/>
            <p:nvPr/>
          </p:nvCxnSpPr>
          <p:spPr>
            <a:xfrm>
              <a:off x="2538323"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D8761A1-60FC-F751-FA77-6B4695A3AB55}"/>
                </a:ext>
              </a:extLst>
            </p:cNvPr>
            <p:cNvCxnSpPr/>
            <p:nvPr/>
          </p:nvCxnSpPr>
          <p:spPr>
            <a:xfrm>
              <a:off x="2642362"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5FB1F0C-C906-4745-DC2B-9A58234A2B1E}"/>
                </a:ext>
              </a:extLst>
            </p:cNvPr>
            <p:cNvCxnSpPr/>
            <p:nvPr/>
          </p:nvCxnSpPr>
          <p:spPr>
            <a:xfrm>
              <a:off x="2746401"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368FB06-C732-238B-3E5D-9D923C291F12}"/>
                </a:ext>
              </a:extLst>
            </p:cNvPr>
            <p:cNvCxnSpPr/>
            <p:nvPr/>
          </p:nvCxnSpPr>
          <p:spPr>
            <a:xfrm>
              <a:off x="2850440"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ECE3F96-CFE8-ABDA-162C-D976E6610515}"/>
                </a:ext>
              </a:extLst>
            </p:cNvPr>
            <p:cNvCxnSpPr/>
            <p:nvPr/>
          </p:nvCxnSpPr>
          <p:spPr>
            <a:xfrm>
              <a:off x="2954479"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419A6F-85AF-2006-4450-63CAB5F9E157}"/>
                </a:ext>
              </a:extLst>
            </p:cNvPr>
            <p:cNvCxnSpPr/>
            <p:nvPr/>
          </p:nvCxnSpPr>
          <p:spPr>
            <a:xfrm>
              <a:off x="3058518"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2AE2E7-56C5-13C2-0110-428EC9469783}"/>
                </a:ext>
              </a:extLst>
            </p:cNvPr>
            <p:cNvCxnSpPr/>
            <p:nvPr/>
          </p:nvCxnSpPr>
          <p:spPr>
            <a:xfrm>
              <a:off x="3162557"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BEB1ED9-A9A5-2B45-32FF-1385EF29D99C}"/>
                </a:ext>
              </a:extLst>
            </p:cNvPr>
            <p:cNvCxnSpPr/>
            <p:nvPr/>
          </p:nvCxnSpPr>
          <p:spPr>
            <a:xfrm>
              <a:off x="3266596"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B32316D-2573-D30F-1A79-4E3AE13D4FC1}"/>
                </a:ext>
              </a:extLst>
            </p:cNvPr>
            <p:cNvCxnSpPr/>
            <p:nvPr/>
          </p:nvCxnSpPr>
          <p:spPr>
            <a:xfrm>
              <a:off x="3370635"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030649C-8536-3931-4A30-E4D78C450C29}"/>
                </a:ext>
              </a:extLst>
            </p:cNvPr>
            <p:cNvCxnSpPr/>
            <p:nvPr/>
          </p:nvCxnSpPr>
          <p:spPr>
            <a:xfrm>
              <a:off x="3474674"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5D03189-6DBF-22E6-9E39-84BC4B6FA6B5}"/>
                </a:ext>
              </a:extLst>
            </p:cNvPr>
            <p:cNvCxnSpPr/>
            <p:nvPr/>
          </p:nvCxnSpPr>
          <p:spPr>
            <a:xfrm>
              <a:off x="3578713"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B5C2A1-D539-AB84-C0F3-9217A2393C8F}"/>
                </a:ext>
              </a:extLst>
            </p:cNvPr>
            <p:cNvCxnSpPr/>
            <p:nvPr/>
          </p:nvCxnSpPr>
          <p:spPr>
            <a:xfrm>
              <a:off x="3682752"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47FC779-1E27-EC78-5221-20AAAA9DA2AC}"/>
                </a:ext>
              </a:extLst>
            </p:cNvPr>
            <p:cNvCxnSpPr/>
            <p:nvPr/>
          </p:nvCxnSpPr>
          <p:spPr>
            <a:xfrm>
              <a:off x="3786791"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74F00A-E553-7ED9-A4BE-09E88DEA7F4A}"/>
                </a:ext>
              </a:extLst>
            </p:cNvPr>
            <p:cNvCxnSpPr/>
            <p:nvPr/>
          </p:nvCxnSpPr>
          <p:spPr>
            <a:xfrm>
              <a:off x="3890830"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3505C5A-BA21-53E8-5229-25DC8330402C}"/>
                </a:ext>
              </a:extLst>
            </p:cNvPr>
            <p:cNvCxnSpPr/>
            <p:nvPr/>
          </p:nvCxnSpPr>
          <p:spPr>
            <a:xfrm>
              <a:off x="4098908"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C1D0C23-D4E1-1842-23B7-2801B620DB37}"/>
                </a:ext>
              </a:extLst>
            </p:cNvPr>
            <p:cNvCxnSpPr/>
            <p:nvPr/>
          </p:nvCxnSpPr>
          <p:spPr>
            <a:xfrm>
              <a:off x="3994869"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3ADFC11-7273-B541-8255-3CC4D72B47E9}"/>
                </a:ext>
              </a:extLst>
            </p:cNvPr>
            <p:cNvCxnSpPr/>
            <p:nvPr/>
          </p:nvCxnSpPr>
          <p:spPr>
            <a:xfrm>
              <a:off x="4306986"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3948BD3-A4B2-7CEA-653C-7E5E5DE02F32}"/>
                </a:ext>
              </a:extLst>
            </p:cNvPr>
            <p:cNvCxnSpPr/>
            <p:nvPr/>
          </p:nvCxnSpPr>
          <p:spPr>
            <a:xfrm>
              <a:off x="4202947"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BD3580D-C259-A3EF-E4DB-374D338D6302}"/>
                </a:ext>
              </a:extLst>
            </p:cNvPr>
            <p:cNvCxnSpPr/>
            <p:nvPr/>
          </p:nvCxnSpPr>
          <p:spPr>
            <a:xfrm>
              <a:off x="4515064"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8CE5AE7-A9EF-9EC3-C798-381BC0B3FCEE}"/>
                </a:ext>
              </a:extLst>
            </p:cNvPr>
            <p:cNvCxnSpPr/>
            <p:nvPr/>
          </p:nvCxnSpPr>
          <p:spPr>
            <a:xfrm>
              <a:off x="4411025"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D56DF29-2E3B-5AEF-C701-4DFCDA37DC6A}"/>
                </a:ext>
              </a:extLst>
            </p:cNvPr>
            <p:cNvCxnSpPr/>
            <p:nvPr/>
          </p:nvCxnSpPr>
          <p:spPr>
            <a:xfrm>
              <a:off x="4723142"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091534C-5218-878D-03DC-07EE760E0CD6}"/>
                </a:ext>
              </a:extLst>
            </p:cNvPr>
            <p:cNvCxnSpPr/>
            <p:nvPr/>
          </p:nvCxnSpPr>
          <p:spPr>
            <a:xfrm>
              <a:off x="4619103"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F9CF6A2-4F9A-CF5C-B680-18DFD3E759DD}"/>
                </a:ext>
              </a:extLst>
            </p:cNvPr>
            <p:cNvCxnSpPr/>
            <p:nvPr/>
          </p:nvCxnSpPr>
          <p:spPr>
            <a:xfrm>
              <a:off x="4931220"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09D7D7-99DD-C611-A1A6-D4196FC2481E}"/>
                </a:ext>
              </a:extLst>
            </p:cNvPr>
            <p:cNvCxnSpPr/>
            <p:nvPr/>
          </p:nvCxnSpPr>
          <p:spPr>
            <a:xfrm>
              <a:off x="4827181"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35E775E-805B-5BFA-541F-F5FE95F51200}"/>
                </a:ext>
              </a:extLst>
            </p:cNvPr>
            <p:cNvCxnSpPr/>
            <p:nvPr/>
          </p:nvCxnSpPr>
          <p:spPr>
            <a:xfrm>
              <a:off x="5139298"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8E2018D-14E9-A673-35E1-B22D7E3397E6}"/>
                </a:ext>
              </a:extLst>
            </p:cNvPr>
            <p:cNvCxnSpPr/>
            <p:nvPr/>
          </p:nvCxnSpPr>
          <p:spPr>
            <a:xfrm>
              <a:off x="5035259"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889F6D4-1EAD-AD74-2F4E-5878E558D0B4}"/>
                </a:ext>
              </a:extLst>
            </p:cNvPr>
            <p:cNvCxnSpPr/>
            <p:nvPr/>
          </p:nvCxnSpPr>
          <p:spPr>
            <a:xfrm>
              <a:off x="5659493"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672246E-3A6E-1E97-F6BE-F0C436E26377}"/>
                </a:ext>
              </a:extLst>
            </p:cNvPr>
            <p:cNvCxnSpPr/>
            <p:nvPr/>
          </p:nvCxnSpPr>
          <p:spPr>
            <a:xfrm>
              <a:off x="5451415"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63CE21D-CD94-267C-AAA4-9643C505B0D5}"/>
                </a:ext>
              </a:extLst>
            </p:cNvPr>
            <p:cNvCxnSpPr/>
            <p:nvPr/>
          </p:nvCxnSpPr>
          <p:spPr>
            <a:xfrm>
              <a:off x="5763532"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ADE0B07-2A08-B59E-526A-EFE120DFBB83}"/>
                </a:ext>
              </a:extLst>
            </p:cNvPr>
            <p:cNvCxnSpPr/>
            <p:nvPr/>
          </p:nvCxnSpPr>
          <p:spPr>
            <a:xfrm>
              <a:off x="5555454"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8E41D7F-7ED3-ABE9-D3B0-FFA97E30E38D}"/>
                </a:ext>
              </a:extLst>
            </p:cNvPr>
            <p:cNvCxnSpPr/>
            <p:nvPr/>
          </p:nvCxnSpPr>
          <p:spPr>
            <a:xfrm>
              <a:off x="5347376"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870646B3-417D-5850-F100-2E938FDED7F3}"/>
                </a:ext>
              </a:extLst>
            </p:cNvPr>
            <p:cNvCxnSpPr/>
            <p:nvPr/>
          </p:nvCxnSpPr>
          <p:spPr>
            <a:xfrm>
              <a:off x="5243337"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225504E-1765-AC5A-4C15-F0220E9B5949}"/>
                </a:ext>
              </a:extLst>
            </p:cNvPr>
            <p:cNvCxnSpPr/>
            <p:nvPr/>
          </p:nvCxnSpPr>
          <p:spPr>
            <a:xfrm>
              <a:off x="5971610"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D595BBE-52C7-114B-0680-8DCF66FA9F64}"/>
                </a:ext>
              </a:extLst>
            </p:cNvPr>
            <p:cNvCxnSpPr/>
            <p:nvPr/>
          </p:nvCxnSpPr>
          <p:spPr>
            <a:xfrm>
              <a:off x="5867571"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4E97CCF-FDAB-E439-A31E-9B81FE7A35B2}"/>
                </a:ext>
              </a:extLst>
            </p:cNvPr>
            <p:cNvCxnSpPr/>
            <p:nvPr/>
          </p:nvCxnSpPr>
          <p:spPr>
            <a:xfrm>
              <a:off x="6179688"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1E23DE9-DB21-F02A-4391-AA872D4AFA47}"/>
                </a:ext>
              </a:extLst>
            </p:cNvPr>
            <p:cNvCxnSpPr/>
            <p:nvPr/>
          </p:nvCxnSpPr>
          <p:spPr>
            <a:xfrm>
              <a:off x="6075649"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F70D2B4-B4B6-B9CE-AA6D-FECABAD7EFBA}"/>
                </a:ext>
              </a:extLst>
            </p:cNvPr>
            <p:cNvCxnSpPr/>
            <p:nvPr/>
          </p:nvCxnSpPr>
          <p:spPr>
            <a:xfrm>
              <a:off x="6387766"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E727024-064C-012C-4366-E2B8BAA02A41}"/>
                </a:ext>
              </a:extLst>
            </p:cNvPr>
            <p:cNvCxnSpPr/>
            <p:nvPr/>
          </p:nvCxnSpPr>
          <p:spPr>
            <a:xfrm>
              <a:off x="6283727"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7089D0AA-FDFB-84E2-D310-E07147498961}"/>
                </a:ext>
              </a:extLst>
            </p:cNvPr>
            <p:cNvCxnSpPr/>
            <p:nvPr/>
          </p:nvCxnSpPr>
          <p:spPr>
            <a:xfrm>
              <a:off x="6595844"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8ACE6BDA-E11B-AE70-71CF-3CB2E235C96B}"/>
                </a:ext>
              </a:extLst>
            </p:cNvPr>
            <p:cNvCxnSpPr/>
            <p:nvPr/>
          </p:nvCxnSpPr>
          <p:spPr>
            <a:xfrm>
              <a:off x="6491805"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9C105B1-04D6-1C3A-EC25-9B219862A912}"/>
                </a:ext>
              </a:extLst>
            </p:cNvPr>
            <p:cNvCxnSpPr/>
            <p:nvPr/>
          </p:nvCxnSpPr>
          <p:spPr>
            <a:xfrm>
              <a:off x="6803924"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1F20AB7-DD89-7F33-96A7-F48E86EB85AE}"/>
                </a:ext>
              </a:extLst>
            </p:cNvPr>
            <p:cNvCxnSpPr/>
            <p:nvPr/>
          </p:nvCxnSpPr>
          <p:spPr>
            <a:xfrm>
              <a:off x="6699883" y="4542503"/>
              <a:ext cx="0" cy="64892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D6C13D89-D453-E9D5-BD7A-3FCA144628DB}"/>
              </a:ext>
            </a:extLst>
          </p:cNvPr>
          <p:cNvSpPr/>
          <p:nvPr/>
        </p:nvSpPr>
        <p:spPr>
          <a:xfrm>
            <a:off x="2310581" y="5352652"/>
            <a:ext cx="4522838" cy="393290"/>
          </a:xfrm>
          <a:prstGeom prst="rect">
            <a:avLst/>
          </a:prstGeom>
          <a:solidFill>
            <a:schemeClr val="accent4">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lumMod val="75000"/>
                  </a:prstClr>
                </a:solidFill>
                <a:effectLst/>
                <a:uLnTx/>
                <a:uFillTx/>
                <a:latin typeface="Cambria" panose="02040503050406030204" pitchFamily="18" charset="0"/>
                <a:ea typeface="+mn-ea"/>
                <a:cs typeface="+mn-cs"/>
              </a:rPr>
              <a:t>Page Buffer</a:t>
            </a:r>
            <a:endParaRPr kumimoji="0" lang="en-CH" sz="1800" b="1" i="0" u="none" strike="noStrike" kern="1200" cap="none" spc="0" normalizeH="0" baseline="0" noProof="0" dirty="0">
              <a:ln>
                <a:noFill/>
              </a:ln>
              <a:solidFill>
                <a:prstClr val="white">
                  <a:lumMod val="75000"/>
                </a:prstClr>
              </a:solidFill>
              <a:effectLst/>
              <a:uLnTx/>
              <a:uFillTx/>
              <a:latin typeface="Cambria" panose="02040503050406030204" pitchFamily="18" charset="0"/>
              <a:ea typeface="+mn-ea"/>
              <a:cs typeface="+mn-cs"/>
            </a:endParaRPr>
          </a:p>
        </p:txBody>
      </p:sp>
      <p:sp>
        <p:nvSpPr>
          <p:cNvPr id="5" name="Rectangle 4">
            <a:extLst>
              <a:ext uri="{FF2B5EF4-FFF2-40B4-BE49-F238E27FC236}">
                <a16:creationId xmlns:a16="http://schemas.microsoft.com/office/drawing/2014/main" id="{68737E4D-429B-1EB3-CD4F-B6387F51638F}"/>
              </a:ext>
            </a:extLst>
          </p:cNvPr>
          <p:cNvSpPr/>
          <p:nvPr/>
        </p:nvSpPr>
        <p:spPr>
          <a:xfrm>
            <a:off x="2310581" y="3047991"/>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Operand O</a:t>
            </a:r>
            <a:r>
              <a:rPr kumimoji="0" lang="en-CH" sz="1800" b="1" i="0" u="none" strike="noStrike" kern="1200" cap="none" spc="0" normalizeH="0" baseline="-25000" noProof="0" dirty="0">
                <a:ln>
                  <a:noFill/>
                </a:ln>
                <a:solidFill>
                  <a:prstClr val="black"/>
                </a:solidFill>
                <a:effectLst/>
                <a:uLnTx/>
                <a:uFillTx/>
                <a:latin typeface="Cambria" panose="02040503050406030204" pitchFamily="18" charset="0"/>
                <a:ea typeface="+mn-ea"/>
                <a:cs typeface="+mn-cs"/>
              </a:rPr>
              <a:t>1</a:t>
            </a:r>
          </a:p>
        </p:txBody>
      </p:sp>
      <p:sp>
        <p:nvSpPr>
          <p:cNvPr id="6" name="Rectangle 5">
            <a:extLst>
              <a:ext uri="{FF2B5EF4-FFF2-40B4-BE49-F238E27FC236}">
                <a16:creationId xmlns:a16="http://schemas.microsoft.com/office/drawing/2014/main" id="{B7FA1E66-0039-CBA9-C0D1-18297866B126}"/>
              </a:ext>
            </a:extLst>
          </p:cNvPr>
          <p:cNvSpPr/>
          <p:nvPr/>
        </p:nvSpPr>
        <p:spPr>
          <a:xfrm>
            <a:off x="2310581" y="3438822"/>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Operand O</a:t>
            </a:r>
            <a:r>
              <a:rPr kumimoji="0" lang="en-CH" sz="1800" b="1" i="0" u="none" strike="noStrike" kern="1200" cap="none" spc="0" normalizeH="0" baseline="-25000" noProof="0" dirty="0">
                <a:ln>
                  <a:noFill/>
                </a:ln>
                <a:solidFill>
                  <a:prstClr val="black"/>
                </a:solidFill>
                <a:effectLst/>
                <a:uLnTx/>
                <a:uFillTx/>
                <a:latin typeface="Cambria" panose="02040503050406030204" pitchFamily="18" charset="0"/>
                <a:ea typeface="+mn-ea"/>
                <a:cs typeface="+mn-cs"/>
              </a:rPr>
              <a:t>2</a:t>
            </a:r>
            <a:r>
              <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p:txBody>
      </p:sp>
      <p:sp>
        <p:nvSpPr>
          <p:cNvPr id="7" name="Rectangle 6">
            <a:extLst>
              <a:ext uri="{FF2B5EF4-FFF2-40B4-BE49-F238E27FC236}">
                <a16:creationId xmlns:a16="http://schemas.microsoft.com/office/drawing/2014/main" id="{9D52B16B-530C-96CD-CF4D-4DE40FC13919}"/>
              </a:ext>
            </a:extLst>
          </p:cNvPr>
          <p:cNvSpPr/>
          <p:nvPr/>
        </p:nvSpPr>
        <p:spPr>
          <a:xfrm>
            <a:off x="2310581" y="3832112"/>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Operand O</a:t>
            </a:r>
            <a:r>
              <a:rPr kumimoji="0" lang="en-CH" sz="1800" b="1" i="0" u="none" strike="noStrike" kern="1200" cap="none" spc="0" normalizeH="0" baseline="-25000" noProof="0" dirty="0">
                <a:ln>
                  <a:noFill/>
                </a:ln>
                <a:solidFill>
                  <a:prstClr val="black"/>
                </a:solidFill>
                <a:effectLst/>
                <a:uLnTx/>
                <a:uFillTx/>
                <a:latin typeface="Cambria" panose="02040503050406030204" pitchFamily="18" charset="0"/>
                <a:ea typeface="+mn-ea"/>
                <a:cs typeface="+mn-cs"/>
              </a:rPr>
              <a:t>3</a:t>
            </a:r>
          </a:p>
        </p:txBody>
      </p:sp>
      <p:sp>
        <p:nvSpPr>
          <p:cNvPr id="8" name="Rectangle 7">
            <a:extLst>
              <a:ext uri="{FF2B5EF4-FFF2-40B4-BE49-F238E27FC236}">
                <a16:creationId xmlns:a16="http://schemas.microsoft.com/office/drawing/2014/main" id="{80387216-0C47-1994-80FF-5F506A405AFE}"/>
              </a:ext>
            </a:extLst>
          </p:cNvPr>
          <p:cNvSpPr/>
          <p:nvPr/>
        </p:nvSpPr>
        <p:spPr>
          <a:xfrm>
            <a:off x="2310581" y="4225402"/>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en-CH"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9" name="Rectangle 8">
            <a:extLst>
              <a:ext uri="{FF2B5EF4-FFF2-40B4-BE49-F238E27FC236}">
                <a16:creationId xmlns:a16="http://schemas.microsoft.com/office/drawing/2014/main" id="{B36C0270-1A56-DF09-B4E7-E6678B6BDCA0}"/>
              </a:ext>
            </a:extLst>
          </p:cNvPr>
          <p:cNvSpPr/>
          <p:nvPr/>
        </p:nvSpPr>
        <p:spPr>
          <a:xfrm>
            <a:off x="2310581" y="4618692"/>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Operand O</a:t>
            </a:r>
            <a:r>
              <a:rPr kumimoji="0" lang="en-US" sz="1800" b="1" i="0" u="none" strike="noStrike" kern="1200" cap="none" spc="0" normalizeH="0" baseline="-25000" noProof="0" dirty="0">
                <a:ln>
                  <a:noFill/>
                </a:ln>
                <a:solidFill>
                  <a:prstClr val="black"/>
                </a:solidFill>
                <a:effectLst/>
                <a:uLnTx/>
                <a:uFillTx/>
                <a:latin typeface="Cambria" panose="02040503050406030204" pitchFamily="18" charset="0"/>
                <a:ea typeface="+mn-ea"/>
                <a:cs typeface="+mn-cs"/>
              </a:rPr>
              <a:t>32</a:t>
            </a:r>
            <a:endPar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69" name="Rectangle 68">
            <a:extLst>
              <a:ext uri="{FF2B5EF4-FFF2-40B4-BE49-F238E27FC236}">
                <a16:creationId xmlns:a16="http://schemas.microsoft.com/office/drawing/2014/main" id="{B1B61893-D8DB-F8C5-EBA6-B7B6481EEF83}"/>
              </a:ext>
            </a:extLst>
          </p:cNvPr>
          <p:cNvSpPr/>
          <p:nvPr/>
        </p:nvSpPr>
        <p:spPr>
          <a:xfrm>
            <a:off x="3850438" y="5067854"/>
            <a:ext cx="1443124" cy="228925"/>
          </a:xfrm>
          <a:prstGeom prst="rect">
            <a:avLst/>
          </a:prstGeom>
          <a:solidFill>
            <a:schemeClr val="accent4">
              <a:lumMod val="75000"/>
            </a:schemeClr>
          </a:solid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rPr>
              <a:t>Bitlines</a:t>
            </a:r>
            <a:r>
              <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(BLs)</a:t>
            </a:r>
            <a:endPar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258601F8-4B0A-2F24-8816-754BD9A2CE2F}"/>
              </a:ext>
            </a:extLst>
          </p:cNvPr>
          <p:cNvSpPr/>
          <p:nvPr/>
        </p:nvSpPr>
        <p:spPr>
          <a:xfrm>
            <a:off x="2310581" y="4618692"/>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Operand O</a:t>
            </a:r>
            <a:r>
              <a:rPr kumimoji="0" lang="en-US" sz="1800" b="1" i="0" u="none" strike="noStrike" kern="1200" cap="none" spc="0" normalizeH="0" baseline="-25000" noProof="0" dirty="0">
                <a:ln>
                  <a:noFill/>
                </a:ln>
                <a:solidFill>
                  <a:prstClr val="black"/>
                </a:solidFill>
                <a:effectLst/>
                <a:uLnTx/>
                <a:uFillTx/>
                <a:latin typeface="Cambria" panose="02040503050406030204" pitchFamily="18" charset="0"/>
                <a:ea typeface="+mn-ea"/>
                <a:cs typeface="+mn-cs"/>
              </a:rPr>
              <a:t>32</a:t>
            </a:r>
            <a:endPar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72" name="Rectangle 71">
            <a:extLst>
              <a:ext uri="{FF2B5EF4-FFF2-40B4-BE49-F238E27FC236}">
                <a16:creationId xmlns:a16="http://schemas.microsoft.com/office/drawing/2014/main" id="{E497B4F6-EC51-27B4-4848-73B2FC925CEB}"/>
              </a:ext>
            </a:extLst>
          </p:cNvPr>
          <p:cNvSpPr/>
          <p:nvPr/>
        </p:nvSpPr>
        <p:spPr>
          <a:xfrm>
            <a:off x="2310581" y="4225402"/>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en-CH"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71" name="Rectangle 70">
            <a:extLst>
              <a:ext uri="{FF2B5EF4-FFF2-40B4-BE49-F238E27FC236}">
                <a16:creationId xmlns:a16="http://schemas.microsoft.com/office/drawing/2014/main" id="{19D843B3-AF95-FB59-041B-53FADE583B98}"/>
              </a:ext>
            </a:extLst>
          </p:cNvPr>
          <p:cNvSpPr/>
          <p:nvPr/>
        </p:nvSpPr>
        <p:spPr>
          <a:xfrm>
            <a:off x="2310581" y="3832112"/>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Operand O</a:t>
            </a:r>
            <a:r>
              <a:rPr kumimoji="0" lang="en-CH" sz="1800" b="1" i="0" u="none" strike="noStrike" kern="1200" cap="none" spc="0" normalizeH="0" baseline="-25000" noProof="0" dirty="0">
                <a:ln>
                  <a:noFill/>
                </a:ln>
                <a:solidFill>
                  <a:prstClr val="black"/>
                </a:solidFill>
                <a:effectLst/>
                <a:uLnTx/>
                <a:uFillTx/>
                <a:latin typeface="Cambria" panose="02040503050406030204" pitchFamily="18" charset="0"/>
                <a:ea typeface="+mn-ea"/>
                <a:cs typeface="+mn-cs"/>
              </a:rPr>
              <a:t>3</a:t>
            </a:r>
          </a:p>
        </p:txBody>
      </p:sp>
      <p:sp>
        <p:nvSpPr>
          <p:cNvPr id="70" name="Rectangle 69">
            <a:extLst>
              <a:ext uri="{FF2B5EF4-FFF2-40B4-BE49-F238E27FC236}">
                <a16:creationId xmlns:a16="http://schemas.microsoft.com/office/drawing/2014/main" id="{97C5A341-9B98-BC48-AD7C-F64E78EFD323}"/>
              </a:ext>
            </a:extLst>
          </p:cNvPr>
          <p:cNvSpPr/>
          <p:nvPr/>
        </p:nvSpPr>
        <p:spPr>
          <a:xfrm>
            <a:off x="2310581" y="3438822"/>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Operand O</a:t>
            </a:r>
            <a:r>
              <a:rPr kumimoji="0" lang="en-CH" sz="1800" b="1" i="0" u="none" strike="noStrike" kern="1200" cap="none" spc="0" normalizeH="0" baseline="-25000" noProof="0" dirty="0">
                <a:ln>
                  <a:noFill/>
                </a:ln>
                <a:solidFill>
                  <a:prstClr val="black"/>
                </a:solidFill>
                <a:effectLst/>
                <a:uLnTx/>
                <a:uFillTx/>
                <a:latin typeface="Cambria" panose="02040503050406030204" pitchFamily="18" charset="0"/>
                <a:ea typeface="+mn-ea"/>
                <a:cs typeface="+mn-cs"/>
              </a:rPr>
              <a:t>2</a:t>
            </a:r>
            <a:r>
              <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p:txBody>
      </p:sp>
      <p:sp>
        <p:nvSpPr>
          <p:cNvPr id="63" name="Rectangle 62">
            <a:extLst>
              <a:ext uri="{FF2B5EF4-FFF2-40B4-BE49-F238E27FC236}">
                <a16:creationId xmlns:a16="http://schemas.microsoft.com/office/drawing/2014/main" id="{4356CBA4-35D3-7137-F208-E6412EBE02F9}"/>
              </a:ext>
            </a:extLst>
          </p:cNvPr>
          <p:cNvSpPr/>
          <p:nvPr/>
        </p:nvSpPr>
        <p:spPr>
          <a:xfrm>
            <a:off x="2310581" y="3047991"/>
            <a:ext cx="4522838" cy="393290"/>
          </a:xfrm>
          <a:prstGeom prst="rect">
            <a:avLst/>
          </a:prstGeom>
          <a:solidFill>
            <a:schemeClr val="accent6">
              <a:lumMod val="20000"/>
              <a:lumOff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Operand O</a:t>
            </a:r>
            <a:r>
              <a:rPr kumimoji="0" lang="en-CH" sz="1800" b="1" i="0" u="none" strike="noStrike" kern="1200" cap="none" spc="0" normalizeH="0" baseline="-25000" noProof="0" dirty="0">
                <a:ln>
                  <a:noFill/>
                </a:ln>
                <a:solidFill>
                  <a:prstClr val="black"/>
                </a:solidFill>
                <a:effectLst/>
                <a:uLnTx/>
                <a:uFillTx/>
                <a:latin typeface="Cambria" panose="02040503050406030204" pitchFamily="18" charset="0"/>
                <a:ea typeface="+mn-ea"/>
                <a:cs typeface="+mn-cs"/>
              </a:rPr>
              <a:t>1</a:t>
            </a:r>
          </a:p>
        </p:txBody>
      </p:sp>
      <p:sp>
        <p:nvSpPr>
          <p:cNvPr id="59" name="Rectangle 58">
            <a:extLst>
              <a:ext uri="{FF2B5EF4-FFF2-40B4-BE49-F238E27FC236}">
                <a16:creationId xmlns:a16="http://schemas.microsoft.com/office/drawing/2014/main" id="{7B5F15C2-A480-FC6A-D4B9-3187D2AA7AE4}"/>
              </a:ext>
            </a:extLst>
          </p:cNvPr>
          <p:cNvSpPr/>
          <p:nvPr/>
        </p:nvSpPr>
        <p:spPr>
          <a:xfrm>
            <a:off x="2310581" y="5352652"/>
            <a:ext cx="4522838" cy="393290"/>
          </a:xfrm>
          <a:prstGeom prst="rect">
            <a:avLst/>
          </a:prstGeom>
          <a:solidFill>
            <a:srgbClr val="7AC853"/>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O</a:t>
            </a:r>
            <a:r>
              <a:rPr kumimoji="0" lang="en-US" altLang="ko-KR" sz="1800" b="1" i="0" u="none" strike="noStrike" kern="1200" cap="none" spc="0" normalizeH="0" baseline="-25000" noProof="0" dirty="0">
                <a:ln>
                  <a:noFill/>
                </a:ln>
                <a:solidFill>
                  <a:srgbClr val="C00000"/>
                </a:solidFill>
                <a:effectLst/>
                <a:uLnTx/>
                <a:uFillTx/>
                <a:latin typeface="Cambria" panose="02040503050406030204" pitchFamily="18" charset="0"/>
                <a:ea typeface="맑은 고딕" panose="020B0503020000020004" pitchFamily="34" charset="-127"/>
                <a:cs typeface="+mn-cs"/>
              </a:rPr>
              <a:t>1 </a:t>
            </a:r>
            <a:r>
              <a:rPr kumimoji="0" lang="en-US" altLang="ko-KR" sz="1800" b="1" i="0" u="none" strike="noStrike" kern="1200" cap="none" spc="0" normalizeH="0" baseline="0" noProof="0" dirty="0">
                <a:ln>
                  <a:noFill/>
                </a:ln>
                <a:solidFill>
                  <a:srgbClr val="C00000"/>
                </a:solidFill>
                <a:effectLst/>
                <a:uLnTx/>
                <a:uFillTx/>
                <a:latin typeface="Cambria" panose="02040503050406030204" pitchFamily="18" charset="0"/>
                <a:ea typeface="맑은 고딕" panose="020B0503020000020004" pitchFamily="34" charset="-127"/>
                <a:cs typeface="+mn-cs"/>
              </a:rPr>
              <a:t>&amp; O</a:t>
            </a:r>
            <a:r>
              <a:rPr kumimoji="0" lang="en-US" altLang="ko-KR" sz="1800" b="1" i="0" u="none" strike="noStrike" kern="1200" cap="none" spc="0" normalizeH="0" baseline="-25000" noProof="0" dirty="0">
                <a:ln>
                  <a:noFill/>
                </a:ln>
                <a:solidFill>
                  <a:srgbClr val="C00000"/>
                </a:solidFill>
                <a:effectLst/>
                <a:uLnTx/>
                <a:uFillTx/>
                <a:latin typeface="Cambria" panose="02040503050406030204" pitchFamily="18" charset="0"/>
                <a:ea typeface="맑은 고딕" panose="020B0503020000020004" pitchFamily="34" charset="-127"/>
                <a:cs typeface="+mn-cs"/>
              </a:rPr>
              <a:t>2</a:t>
            </a:r>
            <a:r>
              <a:rPr kumimoji="0" lang="ko-KR" altLang="en-US" sz="1800" b="1" i="0" u="none" strike="noStrike" kern="1200" cap="none" spc="0" normalizeH="0" baseline="-25000" noProof="0" dirty="0">
                <a:ln>
                  <a:noFill/>
                </a:ln>
                <a:solidFill>
                  <a:srgbClr val="C00000"/>
                </a:solidFill>
                <a:effectLst/>
                <a:uLnTx/>
                <a:uFillTx/>
                <a:latin typeface="Cambria" panose="02040503050406030204" pitchFamily="18" charset="0"/>
                <a:ea typeface="맑은 고딕" panose="020B0503020000020004" pitchFamily="34" charset="-127"/>
                <a:cs typeface="+mn-cs"/>
              </a:rPr>
              <a:t> </a:t>
            </a:r>
            <a:r>
              <a:rPr kumimoji="0" lang="en-US" altLang="ko-KR" sz="1800" b="1" i="0" u="none" strike="noStrike" kern="1200" cap="none" spc="0" normalizeH="0" baseline="0" noProof="0" dirty="0">
                <a:ln>
                  <a:noFill/>
                </a:ln>
                <a:solidFill>
                  <a:srgbClr val="C00000"/>
                </a:solidFill>
                <a:effectLst/>
                <a:uLnTx/>
                <a:uFillTx/>
                <a:latin typeface="Cambria" panose="02040503050406030204" pitchFamily="18" charset="0"/>
                <a:ea typeface="맑은 고딕" panose="020B0503020000020004" pitchFamily="34" charset="-127"/>
                <a:cs typeface="+mn-cs"/>
              </a:rPr>
              <a:t>&amp;</a:t>
            </a:r>
            <a:r>
              <a:rPr kumimoji="0" lang="ko-KR" altLang="en-US" sz="1800" b="1" i="0" u="none" strike="noStrike" kern="1200" cap="none" spc="0" normalizeH="0" baseline="0" noProof="0" dirty="0">
                <a:ln>
                  <a:noFill/>
                </a:ln>
                <a:solidFill>
                  <a:srgbClr val="C00000"/>
                </a:solidFill>
                <a:effectLst/>
                <a:uLnTx/>
                <a:uFillTx/>
                <a:latin typeface="Cambria" panose="02040503050406030204" pitchFamily="18" charset="0"/>
                <a:ea typeface="맑은 고딕" panose="020B0503020000020004" pitchFamily="34" charset="-127"/>
                <a:cs typeface="+mn-cs"/>
              </a:rPr>
              <a:t> </a:t>
            </a:r>
            <a:r>
              <a:rPr kumimoji="0" lang="en-US" altLang="ko-KR" sz="1800" b="1" i="0" u="none" strike="noStrike" kern="1200" cap="none" spc="0" normalizeH="0" baseline="0" noProof="0" dirty="0">
                <a:ln>
                  <a:noFill/>
                </a:ln>
                <a:solidFill>
                  <a:srgbClr val="C00000"/>
                </a:solidFill>
                <a:effectLst/>
                <a:uLnTx/>
                <a:uFillTx/>
                <a:latin typeface="Cambria" panose="02040503050406030204" pitchFamily="18" charset="0"/>
                <a:ea typeface="맑은 고딕" panose="020B0503020000020004" pitchFamily="34" charset="-127"/>
                <a:cs typeface="+mn-cs"/>
              </a:rPr>
              <a:t>O</a:t>
            </a:r>
            <a:r>
              <a:rPr kumimoji="0" lang="en-US" altLang="ko-KR" sz="1800" b="1" i="0" u="none" strike="noStrike" kern="1200" cap="none" spc="0" normalizeH="0" baseline="-25000" noProof="0" dirty="0">
                <a:ln>
                  <a:noFill/>
                </a:ln>
                <a:solidFill>
                  <a:srgbClr val="C00000"/>
                </a:solidFill>
                <a:effectLst/>
                <a:uLnTx/>
                <a:uFillTx/>
                <a:latin typeface="Cambria" panose="02040503050406030204" pitchFamily="18" charset="0"/>
                <a:ea typeface="맑은 고딕" panose="020B0503020000020004" pitchFamily="34" charset="-127"/>
                <a:cs typeface="+mn-cs"/>
              </a:rPr>
              <a:t>3 </a:t>
            </a:r>
            <a:r>
              <a:rPr kumimoji="0" lang="en-US" altLang="ko-KR" sz="1800" b="1" i="0" u="none" strike="noStrike" kern="1200" cap="none" spc="0" normalizeH="0" baseline="0" noProof="0" dirty="0">
                <a:ln>
                  <a:noFill/>
                </a:ln>
                <a:solidFill>
                  <a:srgbClr val="C00000"/>
                </a:solidFill>
                <a:effectLst/>
                <a:uLnTx/>
                <a:uFillTx/>
                <a:latin typeface="Cambria" panose="02040503050406030204" pitchFamily="18" charset="0"/>
                <a:ea typeface="맑은 고딕" panose="020B0503020000020004" pitchFamily="34" charset="-127"/>
                <a:cs typeface="+mn-cs"/>
              </a:rPr>
              <a:t>&amp; … &amp; O</a:t>
            </a:r>
            <a:r>
              <a:rPr kumimoji="0" lang="en-US" altLang="ko-KR" sz="1800" b="1" i="0" u="none" strike="noStrike" kern="1200" cap="none" spc="0" normalizeH="0" baseline="-25000" noProof="0" dirty="0">
                <a:ln>
                  <a:noFill/>
                </a:ln>
                <a:solidFill>
                  <a:srgbClr val="C00000"/>
                </a:solidFill>
                <a:effectLst/>
                <a:uLnTx/>
                <a:uFillTx/>
                <a:latin typeface="Cambria" panose="02040503050406030204" pitchFamily="18" charset="0"/>
                <a:ea typeface="맑은 고딕" panose="020B0503020000020004" pitchFamily="34" charset="-127"/>
                <a:cs typeface="+mn-cs"/>
              </a:rPr>
              <a:t>32</a:t>
            </a:r>
            <a:endParaRPr kumimoji="0" lang="en-CH" sz="1800" b="1" i="0" u="none" strike="noStrike" kern="1200" cap="none" spc="0" normalizeH="0" baseline="-25000" noProof="0" dirty="0">
              <a:ln>
                <a:noFill/>
              </a:ln>
              <a:solidFill>
                <a:srgbClr val="C00000"/>
              </a:solidFill>
              <a:effectLst/>
              <a:uLnTx/>
              <a:uFillTx/>
              <a:latin typeface="Cambria" panose="02040503050406030204" pitchFamily="18" charset="0"/>
              <a:ea typeface="+mn-ea"/>
              <a:cs typeface="+mn-cs"/>
            </a:endParaRPr>
          </a:p>
        </p:txBody>
      </p:sp>
      <p:grpSp>
        <p:nvGrpSpPr>
          <p:cNvPr id="75" name="Group 74">
            <a:extLst>
              <a:ext uri="{FF2B5EF4-FFF2-40B4-BE49-F238E27FC236}">
                <a16:creationId xmlns:a16="http://schemas.microsoft.com/office/drawing/2014/main" id="{22D4C7AF-CDAD-3A4A-1949-598E0959D86E}"/>
              </a:ext>
            </a:extLst>
          </p:cNvPr>
          <p:cNvGrpSpPr/>
          <p:nvPr/>
        </p:nvGrpSpPr>
        <p:grpSpPr>
          <a:xfrm>
            <a:off x="4550802" y="3236360"/>
            <a:ext cx="2267744" cy="2368015"/>
            <a:chOff x="4550802" y="3236360"/>
            <a:chExt cx="2267744" cy="2368015"/>
          </a:xfrm>
        </p:grpSpPr>
        <p:sp>
          <p:nvSpPr>
            <p:cNvPr id="60" name="Up Arrow 59">
              <a:extLst>
                <a:ext uri="{FF2B5EF4-FFF2-40B4-BE49-F238E27FC236}">
                  <a16:creationId xmlns:a16="http://schemas.microsoft.com/office/drawing/2014/main" id="{5E2913C0-F852-0F91-1C24-0C464D8C6968}"/>
                </a:ext>
              </a:extLst>
            </p:cNvPr>
            <p:cNvSpPr/>
            <p:nvPr/>
          </p:nvSpPr>
          <p:spPr>
            <a:xfrm rot="10800000">
              <a:off x="6395993" y="3236360"/>
              <a:ext cx="312117" cy="2368015"/>
            </a:xfrm>
            <a:prstGeom prst="up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35B050B-2617-C48C-868A-6EEADE2DE882}"/>
                </a:ext>
              </a:extLst>
            </p:cNvPr>
            <p:cNvSpPr/>
            <p:nvPr/>
          </p:nvSpPr>
          <p:spPr>
            <a:xfrm>
              <a:off x="4550802" y="4260044"/>
              <a:ext cx="2267744" cy="189195"/>
            </a:xfrm>
            <a:prstGeom prst="rect">
              <a:avLst/>
            </a:prstGeom>
            <a:solidFill>
              <a:schemeClr val="accent6">
                <a:lumMod val="20000"/>
                <a:lumOff val="80000"/>
              </a:schemeClr>
            </a:solid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Simultaneous sensing</a:t>
              </a:r>
              <a:endParaRPr kumimoji="0" lang="en-CH" sz="1800" b="1" i="1" u="none" strike="noStrike" kern="1200" cap="none" spc="0" normalizeH="0" baseline="0" noProof="0" dirty="0">
                <a:ln>
                  <a:noFill/>
                </a:ln>
                <a:solidFill>
                  <a:srgbClr val="4472C4"/>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82559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gtEl>
                                        <p:attrNameLst>
                                          <p:attrName>style.visibility</p:attrName>
                                        </p:attrNameLst>
                                      </p:cBhvr>
                                      <p:to>
                                        <p:strVal val="visible"/>
                                      </p:to>
                                    </p:set>
                                  </p:childTnLst>
                                </p:cTn>
                              </p:par>
                              <p:par>
                                <p:cTn id="7" presetID="42" presetClass="path" presetSubtype="0" accel="50000" decel="50000" fill="hold" grpId="0" nodeType="withEffect">
                                  <p:stCondLst>
                                    <p:cond delay="0"/>
                                  </p:stCondLst>
                                  <p:childTnLst>
                                    <p:animMotion origin="layout" path="M 0 1.85185E-6 L 0 0.3368 " pathEditMode="relative" rAng="0" ptsTypes="AA">
                                      <p:cBhvr>
                                        <p:cTn id="8" dur="500" fill="hold"/>
                                        <p:tgtEl>
                                          <p:spTgt spid="63"/>
                                        </p:tgtEl>
                                        <p:attrNameLst>
                                          <p:attrName>ppt_x</p:attrName>
                                          <p:attrName>ppt_y</p:attrName>
                                        </p:attrNameLst>
                                      </p:cBhvr>
                                      <p:rCtr x="0" y="16829"/>
                                    </p:animMotion>
                                  </p:childTnLst>
                                </p:cTn>
                              </p:par>
                              <p:par>
                                <p:cTn id="9" presetID="42" presetClass="path" presetSubtype="0" accel="50000" decel="50000" fill="hold" grpId="0" nodeType="withEffect">
                                  <p:stCondLst>
                                    <p:cond delay="0"/>
                                  </p:stCondLst>
                                  <p:childTnLst>
                                    <p:animMotion origin="layout" path="M 0 -2.59259E-6 L 0 0.27986 " pathEditMode="relative" rAng="0" ptsTypes="AA">
                                      <p:cBhvr>
                                        <p:cTn id="10" dur="500" fill="hold"/>
                                        <p:tgtEl>
                                          <p:spTgt spid="70"/>
                                        </p:tgtEl>
                                        <p:attrNameLst>
                                          <p:attrName>ppt_x</p:attrName>
                                          <p:attrName>ppt_y</p:attrName>
                                        </p:attrNameLst>
                                      </p:cBhvr>
                                      <p:rCtr x="0" y="13981"/>
                                    </p:animMotion>
                                  </p:childTnLst>
                                </p:cTn>
                              </p:par>
                              <p:par>
                                <p:cTn id="11" presetID="42" presetClass="path" presetSubtype="0" accel="50000" decel="50000" fill="hold" grpId="0" nodeType="withEffect">
                                  <p:stCondLst>
                                    <p:cond delay="0"/>
                                  </p:stCondLst>
                                  <p:childTnLst>
                                    <p:animMotion origin="layout" path="M 0 0 L 0 0.22245 " pathEditMode="relative" rAng="0" ptsTypes="AA">
                                      <p:cBhvr>
                                        <p:cTn id="12" dur="500" fill="hold"/>
                                        <p:tgtEl>
                                          <p:spTgt spid="71"/>
                                        </p:tgtEl>
                                        <p:attrNameLst>
                                          <p:attrName>ppt_x</p:attrName>
                                          <p:attrName>ppt_y</p:attrName>
                                        </p:attrNameLst>
                                      </p:cBhvr>
                                      <p:rCtr x="0" y="11111"/>
                                    </p:animMotion>
                                  </p:childTnLst>
                                </p:cTn>
                              </p:par>
                              <p:par>
                                <p:cTn id="13" presetID="42" presetClass="path" presetSubtype="0" accel="50000" decel="50000" fill="hold" grpId="0" nodeType="withEffect">
                                  <p:stCondLst>
                                    <p:cond delay="0"/>
                                  </p:stCondLst>
                                  <p:childTnLst>
                                    <p:animMotion origin="layout" path="M 0 4.07407E-6 L 0 0.16527 " pathEditMode="relative" rAng="0" ptsTypes="AA">
                                      <p:cBhvr>
                                        <p:cTn id="14" dur="500" fill="hold"/>
                                        <p:tgtEl>
                                          <p:spTgt spid="72"/>
                                        </p:tgtEl>
                                        <p:attrNameLst>
                                          <p:attrName>ppt_x</p:attrName>
                                          <p:attrName>ppt_y</p:attrName>
                                        </p:attrNameLst>
                                      </p:cBhvr>
                                      <p:rCtr x="0" y="8264"/>
                                    </p:animMotion>
                                  </p:childTnLst>
                                </p:cTn>
                              </p:par>
                              <p:par>
                                <p:cTn id="15" presetID="42" presetClass="path" presetSubtype="0" accel="50000" decel="50000" fill="hold" grpId="0" nodeType="withEffect">
                                  <p:stCondLst>
                                    <p:cond delay="0"/>
                                  </p:stCondLst>
                                  <p:childTnLst>
                                    <p:animMotion origin="layout" path="M 0 -3.33333E-6 L 0 0.10787 " pathEditMode="relative" rAng="0" ptsTypes="AA">
                                      <p:cBhvr>
                                        <p:cTn id="16" dur="500" fill="hold"/>
                                        <p:tgtEl>
                                          <p:spTgt spid="73"/>
                                        </p:tgtEl>
                                        <p:attrNameLst>
                                          <p:attrName>ppt_x</p:attrName>
                                          <p:attrName>ppt_y</p:attrName>
                                        </p:attrNameLst>
                                      </p:cBhvr>
                                      <p:rCtr x="0" y="5394"/>
                                    </p:animMotion>
                                  </p:childTnLst>
                                </p:cTn>
                              </p:par>
                            </p:childTnLst>
                          </p:cTn>
                        </p:par>
                        <p:par>
                          <p:cTn id="17" fill="hold">
                            <p:stCondLst>
                              <p:cond delay="500"/>
                            </p:stCondLst>
                            <p:childTnLst>
                              <p:par>
                                <p:cTn id="18" presetID="1" presetClass="entr" presetSubtype="0" fill="hold" grpId="0" nodeType="afterEffect">
                                  <p:stCondLst>
                                    <p:cond delay="0"/>
                                  </p:stCondLst>
                                  <p:childTnLst>
                                    <p:set>
                                      <p:cBhvr>
                                        <p:cTn id="19" dur="1" fill="hold">
                                          <p:stCondLst>
                                            <p:cond delay="0"/>
                                          </p:stCondLst>
                                        </p:cTn>
                                        <p:tgtEl>
                                          <p:spTgt spid="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72" grpId="0" animBg="1"/>
      <p:bldP spid="71" grpId="0" animBg="1"/>
      <p:bldP spid="70" grpId="0" animBg="1"/>
      <p:bldP spid="63" grpId="0" animBg="1"/>
      <p:bldP spid="59" grpId="0" animBg="1"/>
    </p:bld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3FBCB-2C2D-44B9-612D-B835A4A25E95}"/>
              </a:ext>
            </a:extLst>
          </p:cNvPr>
          <p:cNvSpPr>
            <a:spLocks noGrp="1"/>
          </p:cNvSpPr>
          <p:nvPr>
            <p:ph type="title"/>
          </p:nvPr>
        </p:nvSpPr>
        <p:spPr/>
        <p:txBody>
          <a:bodyPr/>
          <a:lstStyle/>
          <a:p>
            <a:r>
              <a:rPr lang="en-CH" dirty="0"/>
              <a:t>Multi-Wordline Sensing (MWS): Bitwise AND</a:t>
            </a:r>
          </a:p>
        </p:txBody>
      </p:sp>
      <p:sp>
        <p:nvSpPr>
          <p:cNvPr id="3" name="Content Placeholder 2">
            <a:extLst>
              <a:ext uri="{FF2B5EF4-FFF2-40B4-BE49-F238E27FC236}">
                <a16:creationId xmlns:a16="http://schemas.microsoft.com/office/drawing/2014/main" id="{78AC34B6-A065-B6FF-74E0-DC058B30B187}"/>
              </a:ext>
            </a:extLst>
          </p:cNvPr>
          <p:cNvSpPr>
            <a:spLocks noGrp="1"/>
          </p:cNvSpPr>
          <p:nvPr>
            <p:ph idx="1"/>
          </p:nvPr>
        </p:nvSpPr>
        <p:spPr/>
        <p:txBody>
          <a:bodyPr/>
          <a:lstStyle/>
          <a:p>
            <a:r>
              <a:rPr lang="en-CH" dirty="0">
                <a:solidFill>
                  <a:srgbClr val="C80060"/>
                </a:solidFill>
                <a:latin typeface="Avenir Next Medium" panose="020B0503020202020204" pitchFamily="34" charset="0"/>
              </a:rPr>
              <a:t>Intra-Block MWS</a:t>
            </a:r>
            <a:r>
              <a:rPr lang="en-CH" dirty="0"/>
              <a:t>: </a:t>
            </a:r>
            <a:br>
              <a:rPr lang="en-CH" dirty="0"/>
            </a:br>
            <a:r>
              <a:rPr lang="en-CH" dirty="0">
                <a:solidFill>
                  <a:schemeClr val="accent1"/>
                </a:solidFill>
              </a:rPr>
              <a:t>Simultaneously activates </a:t>
            </a:r>
            <a:r>
              <a:rPr lang="en-CH" dirty="0"/>
              <a:t>multiple WLs </a:t>
            </a:r>
            <a:r>
              <a:rPr lang="en-CH" dirty="0">
                <a:solidFill>
                  <a:schemeClr val="accent1"/>
                </a:solidFill>
              </a:rPr>
              <a:t>in the same block </a:t>
            </a:r>
            <a:br>
              <a:rPr lang="en-CH" dirty="0">
                <a:solidFill>
                  <a:schemeClr val="accent1"/>
                </a:solidFill>
              </a:rPr>
            </a:br>
            <a:r>
              <a:rPr lang="en-CH" dirty="0">
                <a:solidFill>
                  <a:schemeClr val="accent1"/>
                </a:solidFill>
              </a:rPr>
              <a:t>   </a:t>
            </a:r>
            <a:r>
              <a:rPr lang="en-CH" dirty="0">
                <a:sym typeface="Wingdings" pitchFamily="2" charset="2"/>
              </a:rPr>
              <a:t></a:t>
            </a:r>
            <a:r>
              <a:rPr lang="en-CH" dirty="0"/>
              <a:t> </a:t>
            </a:r>
            <a:r>
              <a:rPr lang="en-CH" dirty="0">
                <a:solidFill>
                  <a:srgbClr val="C80060"/>
                </a:solidFill>
              </a:rPr>
              <a:t>Bitwise AND</a:t>
            </a:r>
            <a:r>
              <a:rPr lang="en-CH" dirty="0"/>
              <a:t> of the stored data in the WLs</a:t>
            </a:r>
          </a:p>
        </p:txBody>
      </p:sp>
      <p:sp>
        <p:nvSpPr>
          <p:cNvPr id="4" name="Rounded Rectangle 3">
            <a:extLst>
              <a:ext uri="{FF2B5EF4-FFF2-40B4-BE49-F238E27FC236}">
                <a16:creationId xmlns:a16="http://schemas.microsoft.com/office/drawing/2014/main" id="{11C067F7-3081-7E63-D615-E9D8EF990751}"/>
              </a:ext>
            </a:extLst>
          </p:cNvPr>
          <p:cNvSpPr/>
          <p:nvPr/>
        </p:nvSpPr>
        <p:spPr>
          <a:xfrm>
            <a:off x="3601538" y="2591531"/>
            <a:ext cx="5423192" cy="3883465"/>
          </a:xfrm>
          <a:prstGeom prst="roundRect">
            <a:avLst>
              <a:gd name="adj" fmla="val 5753"/>
            </a:avLst>
          </a:prstGeom>
          <a:solidFill>
            <a:schemeClr val="accent4">
              <a:lumMod val="20000"/>
              <a:lumOff val="80000"/>
            </a:schemeClr>
          </a:solidFill>
          <a:ln w="19050">
            <a:solidFill>
              <a:srgbClr val="66665C"/>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A67764A8-123E-6C01-A1D2-116D983664B2}"/>
              </a:ext>
            </a:extLst>
          </p:cNvPr>
          <p:cNvSpPr txBox="1"/>
          <p:nvPr/>
        </p:nvSpPr>
        <p:spPr>
          <a:xfrm>
            <a:off x="4382281" y="2093038"/>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BL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1</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10" name="TextBox 9">
            <a:extLst>
              <a:ext uri="{FF2B5EF4-FFF2-40B4-BE49-F238E27FC236}">
                <a16:creationId xmlns:a16="http://schemas.microsoft.com/office/drawing/2014/main" id="{CA5244A9-E68A-41E4-8DF6-45A4B86348F3}"/>
              </a:ext>
            </a:extLst>
          </p:cNvPr>
          <p:cNvSpPr txBox="1"/>
          <p:nvPr/>
        </p:nvSpPr>
        <p:spPr>
          <a:xfrm>
            <a:off x="5495795" y="2093038"/>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BL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2</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13" name="TextBox 12">
            <a:extLst>
              <a:ext uri="{FF2B5EF4-FFF2-40B4-BE49-F238E27FC236}">
                <a16:creationId xmlns:a16="http://schemas.microsoft.com/office/drawing/2014/main" id="{ADDC653E-1795-2625-78AF-339E29441E70}"/>
              </a:ext>
            </a:extLst>
          </p:cNvPr>
          <p:cNvSpPr txBox="1"/>
          <p:nvPr/>
        </p:nvSpPr>
        <p:spPr>
          <a:xfrm>
            <a:off x="6609309" y="2093038"/>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BL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3</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grpSp>
        <p:nvGrpSpPr>
          <p:cNvPr id="94" name="Group 93">
            <a:extLst>
              <a:ext uri="{FF2B5EF4-FFF2-40B4-BE49-F238E27FC236}">
                <a16:creationId xmlns:a16="http://schemas.microsoft.com/office/drawing/2014/main" id="{E4826338-1836-E9D3-34FB-562D0F2D1798}"/>
              </a:ext>
            </a:extLst>
          </p:cNvPr>
          <p:cNvGrpSpPr/>
          <p:nvPr/>
        </p:nvGrpSpPr>
        <p:grpSpPr>
          <a:xfrm>
            <a:off x="4062140" y="2665066"/>
            <a:ext cx="3340542" cy="3358061"/>
            <a:chOff x="1860807" y="2641375"/>
            <a:chExt cx="3340542" cy="3601380"/>
          </a:xfrm>
        </p:grpSpPr>
        <p:cxnSp>
          <p:nvCxnSpPr>
            <p:cNvPr id="5" name="Straight Connector 4">
              <a:extLst>
                <a:ext uri="{FF2B5EF4-FFF2-40B4-BE49-F238E27FC236}">
                  <a16:creationId xmlns:a16="http://schemas.microsoft.com/office/drawing/2014/main" id="{B724D90A-0311-AEA2-1170-457439DAD591}"/>
                </a:ext>
              </a:extLst>
            </p:cNvPr>
            <p:cNvCxnSpPr>
              <a:cxnSpLocks/>
            </p:cNvCxnSpPr>
            <p:nvPr/>
          </p:nvCxnSpPr>
          <p:spPr>
            <a:xfrm>
              <a:off x="1860807" y="2641375"/>
              <a:ext cx="0" cy="3601380"/>
            </a:xfrm>
            <a:prstGeom prst="line">
              <a:avLst/>
            </a:prstGeom>
            <a:ln w="28575">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AB35EC1-7B4A-6D79-0B81-642967EA2EE0}"/>
                </a:ext>
              </a:extLst>
            </p:cNvPr>
            <p:cNvCxnSpPr>
              <a:cxnSpLocks/>
            </p:cNvCxnSpPr>
            <p:nvPr/>
          </p:nvCxnSpPr>
          <p:spPr>
            <a:xfrm>
              <a:off x="2974321" y="2641375"/>
              <a:ext cx="0" cy="3601380"/>
            </a:xfrm>
            <a:prstGeom prst="line">
              <a:avLst/>
            </a:prstGeom>
            <a:ln w="28575">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D777A01-4123-7FB2-8115-CE4ACED06054}"/>
                </a:ext>
              </a:extLst>
            </p:cNvPr>
            <p:cNvCxnSpPr>
              <a:cxnSpLocks/>
            </p:cNvCxnSpPr>
            <p:nvPr/>
          </p:nvCxnSpPr>
          <p:spPr>
            <a:xfrm>
              <a:off x="4087835" y="2641375"/>
              <a:ext cx="0" cy="3601380"/>
            </a:xfrm>
            <a:prstGeom prst="line">
              <a:avLst/>
            </a:prstGeom>
            <a:ln w="28575">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FB8FA4F-1E88-07F2-27EF-7581CB101D83}"/>
                </a:ext>
              </a:extLst>
            </p:cNvPr>
            <p:cNvCxnSpPr>
              <a:cxnSpLocks/>
            </p:cNvCxnSpPr>
            <p:nvPr/>
          </p:nvCxnSpPr>
          <p:spPr>
            <a:xfrm>
              <a:off x="5201349" y="2641375"/>
              <a:ext cx="0" cy="3601380"/>
            </a:xfrm>
            <a:prstGeom prst="line">
              <a:avLst/>
            </a:prstGeom>
            <a:ln w="28575">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grpSp>
      <p:grpSp>
        <p:nvGrpSpPr>
          <p:cNvPr id="228" name="Group 227">
            <a:extLst>
              <a:ext uri="{FF2B5EF4-FFF2-40B4-BE49-F238E27FC236}">
                <a16:creationId xmlns:a16="http://schemas.microsoft.com/office/drawing/2014/main" id="{4657F400-371E-5409-CC86-6FC3A1E88181}"/>
              </a:ext>
            </a:extLst>
          </p:cNvPr>
          <p:cNvGrpSpPr/>
          <p:nvPr/>
        </p:nvGrpSpPr>
        <p:grpSpPr>
          <a:xfrm>
            <a:off x="4640972" y="2450831"/>
            <a:ext cx="3350590" cy="3572296"/>
            <a:chOff x="4640972" y="2450831"/>
            <a:chExt cx="3350590" cy="3787616"/>
          </a:xfrm>
        </p:grpSpPr>
        <p:cxnSp>
          <p:nvCxnSpPr>
            <p:cNvPr id="6" name="Straight Connector 5">
              <a:extLst>
                <a:ext uri="{FF2B5EF4-FFF2-40B4-BE49-F238E27FC236}">
                  <a16:creationId xmlns:a16="http://schemas.microsoft.com/office/drawing/2014/main" id="{2935EEDC-89B8-9ED3-B423-D7DF542942C9}"/>
                </a:ext>
              </a:extLst>
            </p:cNvPr>
            <p:cNvCxnSpPr>
              <a:cxnSpLocks/>
            </p:cNvCxnSpPr>
            <p:nvPr/>
          </p:nvCxnSpPr>
          <p:spPr>
            <a:xfrm flipH="1" flipV="1">
              <a:off x="4640972" y="2450831"/>
              <a:ext cx="10048" cy="3787616"/>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056D578-0A4B-7211-034B-FD6511E08245}"/>
                </a:ext>
              </a:extLst>
            </p:cNvPr>
            <p:cNvCxnSpPr>
              <a:cxnSpLocks/>
            </p:cNvCxnSpPr>
            <p:nvPr/>
          </p:nvCxnSpPr>
          <p:spPr>
            <a:xfrm flipH="1" flipV="1">
              <a:off x="5754486" y="2450831"/>
              <a:ext cx="10048" cy="3787616"/>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2033EF9-2C97-592D-48AA-AE971DE6EB0D}"/>
                </a:ext>
              </a:extLst>
            </p:cNvPr>
            <p:cNvCxnSpPr>
              <a:cxnSpLocks/>
            </p:cNvCxnSpPr>
            <p:nvPr/>
          </p:nvCxnSpPr>
          <p:spPr>
            <a:xfrm flipH="1" flipV="1">
              <a:off x="6868000" y="2450831"/>
              <a:ext cx="10048" cy="3787616"/>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424C035-0F47-6EC6-E06C-ED53AA7B33F8}"/>
                </a:ext>
              </a:extLst>
            </p:cNvPr>
            <p:cNvCxnSpPr>
              <a:cxnSpLocks/>
            </p:cNvCxnSpPr>
            <p:nvPr/>
          </p:nvCxnSpPr>
          <p:spPr>
            <a:xfrm flipH="1" flipV="1">
              <a:off x="7981514" y="2450831"/>
              <a:ext cx="10048" cy="3787616"/>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6" name="TextBox 15">
            <a:extLst>
              <a:ext uri="{FF2B5EF4-FFF2-40B4-BE49-F238E27FC236}">
                <a16:creationId xmlns:a16="http://schemas.microsoft.com/office/drawing/2014/main" id="{45B5574F-2F86-6966-45D3-3D81C85AFE41}"/>
              </a:ext>
            </a:extLst>
          </p:cNvPr>
          <p:cNvSpPr txBox="1"/>
          <p:nvPr/>
        </p:nvSpPr>
        <p:spPr>
          <a:xfrm>
            <a:off x="7722823" y="2093038"/>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BL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4</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grpSp>
        <p:nvGrpSpPr>
          <p:cNvPr id="30" name="Group 29">
            <a:extLst>
              <a:ext uri="{FF2B5EF4-FFF2-40B4-BE49-F238E27FC236}">
                <a16:creationId xmlns:a16="http://schemas.microsoft.com/office/drawing/2014/main" id="{336AC0E1-C3A2-6F50-4F1C-1838AAAA526A}"/>
              </a:ext>
            </a:extLst>
          </p:cNvPr>
          <p:cNvGrpSpPr/>
          <p:nvPr/>
        </p:nvGrpSpPr>
        <p:grpSpPr>
          <a:xfrm>
            <a:off x="3382115" y="3191198"/>
            <a:ext cx="5014215" cy="1988051"/>
            <a:chOff x="1422400" y="2671909"/>
            <a:chExt cx="6166530" cy="1988051"/>
          </a:xfrm>
        </p:grpSpPr>
        <p:grpSp>
          <p:nvGrpSpPr>
            <p:cNvPr id="31" name="Group 30">
              <a:extLst>
                <a:ext uri="{FF2B5EF4-FFF2-40B4-BE49-F238E27FC236}">
                  <a16:creationId xmlns:a16="http://schemas.microsoft.com/office/drawing/2014/main" id="{A54D0EED-F7AE-3399-A35F-5DD2E5791B55}"/>
                </a:ext>
              </a:extLst>
            </p:cNvPr>
            <p:cNvGrpSpPr/>
            <p:nvPr/>
          </p:nvGrpSpPr>
          <p:grpSpPr>
            <a:xfrm>
              <a:off x="1422400" y="2671909"/>
              <a:ext cx="6166530" cy="2"/>
              <a:chOff x="1231585" y="2671909"/>
              <a:chExt cx="6166530" cy="2"/>
            </a:xfrm>
          </p:grpSpPr>
          <p:cxnSp>
            <p:nvCxnSpPr>
              <p:cNvPr id="44" name="Straight Connector 43">
                <a:extLst>
                  <a:ext uri="{FF2B5EF4-FFF2-40B4-BE49-F238E27FC236}">
                    <a16:creationId xmlns:a16="http://schemas.microsoft.com/office/drawing/2014/main" id="{B48B26F0-2159-FDD5-0EA3-2B0DA8F74560}"/>
                  </a:ext>
                </a:extLst>
              </p:cNvPr>
              <p:cNvCxnSpPr>
                <a:cxnSpLocks/>
              </p:cNvCxnSpPr>
              <p:nvPr/>
            </p:nvCxnSpPr>
            <p:spPr>
              <a:xfrm>
                <a:off x="1602803" y="2671909"/>
                <a:ext cx="5795312" cy="0"/>
              </a:xfrm>
              <a:prstGeom prst="line">
                <a:avLst/>
              </a:prstGeom>
              <a:ln w="1016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B8B2E45-E111-E123-066A-8979B261CDA9}"/>
                  </a:ext>
                </a:extLst>
              </p:cNvPr>
              <p:cNvCxnSpPr>
                <a:cxnSpLocks/>
              </p:cNvCxnSpPr>
              <p:nvPr/>
            </p:nvCxnSpPr>
            <p:spPr>
              <a:xfrm>
                <a:off x="1231585" y="2671911"/>
                <a:ext cx="616653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E7E8F8F6-AE41-A5F8-6DFB-28F664C389B3}"/>
                </a:ext>
              </a:extLst>
            </p:cNvPr>
            <p:cNvGrpSpPr/>
            <p:nvPr/>
          </p:nvGrpSpPr>
          <p:grpSpPr>
            <a:xfrm>
              <a:off x="1422400" y="3334592"/>
              <a:ext cx="6166530" cy="2"/>
              <a:chOff x="1231585" y="2671909"/>
              <a:chExt cx="6166530" cy="2"/>
            </a:xfrm>
          </p:grpSpPr>
          <p:cxnSp>
            <p:nvCxnSpPr>
              <p:cNvPr id="42" name="Straight Connector 41">
                <a:extLst>
                  <a:ext uri="{FF2B5EF4-FFF2-40B4-BE49-F238E27FC236}">
                    <a16:creationId xmlns:a16="http://schemas.microsoft.com/office/drawing/2014/main" id="{A18E8F28-586E-629F-D0AC-D48A7BF0DD17}"/>
                  </a:ext>
                </a:extLst>
              </p:cNvPr>
              <p:cNvCxnSpPr>
                <a:cxnSpLocks/>
              </p:cNvCxnSpPr>
              <p:nvPr/>
            </p:nvCxnSpPr>
            <p:spPr>
              <a:xfrm>
                <a:off x="1602803" y="2671909"/>
                <a:ext cx="5795312" cy="0"/>
              </a:xfrm>
              <a:prstGeom prst="line">
                <a:avLst/>
              </a:prstGeom>
              <a:ln w="1016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9D1C5D1-439B-5774-546B-BAFB14D9F7BD}"/>
                  </a:ext>
                </a:extLst>
              </p:cNvPr>
              <p:cNvCxnSpPr>
                <a:cxnSpLocks/>
              </p:cNvCxnSpPr>
              <p:nvPr/>
            </p:nvCxnSpPr>
            <p:spPr>
              <a:xfrm>
                <a:off x="1231585" y="2671911"/>
                <a:ext cx="616653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3" name="Group 32">
              <a:extLst>
                <a:ext uri="{FF2B5EF4-FFF2-40B4-BE49-F238E27FC236}">
                  <a16:creationId xmlns:a16="http://schemas.microsoft.com/office/drawing/2014/main" id="{293B1098-869E-2FDF-5816-DC9857BD52A9}"/>
                </a:ext>
              </a:extLst>
            </p:cNvPr>
            <p:cNvGrpSpPr/>
            <p:nvPr/>
          </p:nvGrpSpPr>
          <p:grpSpPr>
            <a:xfrm>
              <a:off x="1422400" y="3997275"/>
              <a:ext cx="6166530" cy="2"/>
              <a:chOff x="1231585" y="2671909"/>
              <a:chExt cx="6166530" cy="2"/>
            </a:xfrm>
          </p:grpSpPr>
          <p:cxnSp>
            <p:nvCxnSpPr>
              <p:cNvPr id="40" name="Straight Connector 39">
                <a:extLst>
                  <a:ext uri="{FF2B5EF4-FFF2-40B4-BE49-F238E27FC236}">
                    <a16:creationId xmlns:a16="http://schemas.microsoft.com/office/drawing/2014/main" id="{1941D14D-8737-D6E2-998D-FF3894B4B0A9}"/>
                  </a:ext>
                </a:extLst>
              </p:cNvPr>
              <p:cNvCxnSpPr>
                <a:cxnSpLocks/>
              </p:cNvCxnSpPr>
              <p:nvPr/>
            </p:nvCxnSpPr>
            <p:spPr>
              <a:xfrm>
                <a:off x="1602803" y="2671909"/>
                <a:ext cx="5795312" cy="0"/>
              </a:xfrm>
              <a:prstGeom prst="line">
                <a:avLst/>
              </a:prstGeom>
              <a:ln w="1016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25CD21B-B3C7-26DA-0143-9D68215D5CF8}"/>
                  </a:ext>
                </a:extLst>
              </p:cNvPr>
              <p:cNvCxnSpPr>
                <a:cxnSpLocks/>
              </p:cNvCxnSpPr>
              <p:nvPr/>
            </p:nvCxnSpPr>
            <p:spPr>
              <a:xfrm>
                <a:off x="1231585" y="2671911"/>
                <a:ext cx="616653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9C808435-2C78-1605-4BE9-904EF4B89982}"/>
                </a:ext>
              </a:extLst>
            </p:cNvPr>
            <p:cNvGrpSpPr/>
            <p:nvPr/>
          </p:nvGrpSpPr>
          <p:grpSpPr>
            <a:xfrm>
              <a:off x="1422400" y="4659958"/>
              <a:ext cx="6166530" cy="2"/>
              <a:chOff x="1231585" y="2671909"/>
              <a:chExt cx="6166530" cy="2"/>
            </a:xfrm>
          </p:grpSpPr>
          <p:cxnSp>
            <p:nvCxnSpPr>
              <p:cNvPr id="38" name="Straight Connector 37">
                <a:extLst>
                  <a:ext uri="{FF2B5EF4-FFF2-40B4-BE49-F238E27FC236}">
                    <a16:creationId xmlns:a16="http://schemas.microsoft.com/office/drawing/2014/main" id="{D01BF65E-5226-DA67-1929-EB5926854DEB}"/>
                  </a:ext>
                </a:extLst>
              </p:cNvPr>
              <p:cNvCxnSpPr>
                <a:cxnSpLocks/>
              </p:cNvCxnSpPr>
              <p:nvPr/>
            </p:nvCxnSpPr>
            <p:spPr>
              <a:xfrm>
                <a:off x="1602803" y="2671909"/>
                <a:ext cx="5795312" cy="0"/>
              </a:xfrm>
              <a:prstGeom prst="line">
                <a:avLst/>
              </a:prstGeom>
              <a:ln w="1016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04113FB-9206-A9CB-0E30-C87332D2BA84}"/>
                  </a:ext>
                </a:extLst>
              </p:cNvPr>
              <p:cNvCxnSpPr>
                <a:cxnSpLocks/>
              </p:cNvCxnSpPr>
              <p:nvPr/>
            </p:nvCxnSpPr>
            <p:spPr>
              <a:xfrm>
                <a:off x="1231585" y="2671911"/>
                <a:ext cx="616653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6" name="타원 299">
            <a:extLst>
              <a:ext uri="{FF2B5EF4-FFF2-40B4-BE49-F238E27FC236}">
                <a16:creationId xmlns:a16="http://schemas.microsoft.com/office/drawing/2014/main" id="{715BDDB0-F2BA-732C-8F89-B946C45E3F0E}"/>
              </a:ext>
            </a:extLst>
          </p:cNvPr>
          <p:cNvSpPr/>
          <p:nvPr/>
        </p:nvSpPr>
        <p:spPr>
          <a:xfrm>
            <a:off x="3782388" y="2912150"/>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47" name="타원 299">
            <a:extLst>
              <a:ext uri="{FF2B5EF4-FFF2-40B4-BE49-F238E27FC236}">
                <a16:creationId xmlns:a16="http://schemas.microsoft.com/office/drawing/2014/main" id="{E0B2046C-3EF6-C78D-56E7-5C2ACB38D989}"/>
              </a:ext>
            </a:extLst>
          </p:cNvPr>
          <p:cNvSpPr/>
          <p:nvPr/>
        </p:nvSpPr>
        <p:spPr>
          <a:xfrm>
            <a:off x="3779881" y="3574833"/>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48" name="타원 299">
            <a:extLst>
              <a:ext uri="{FF2B5EF4-FFF2-40B4-BE49-F238E27FC236}">
                <a16:creationId xmlns:a16="http://schemas.microsoft.com/office/drawing/2014/main" id="{0B980A76-EE1D-5F5C-E71F-7BFDED3F98DA}"/>
              </a:ext>
            </a:extLst>
          </p:cNvPr>
          <p:cNvSpPr/>
          <p:nvPr/>
        </p:nvSpPr>
        <p:spPr>
          <a:xfrm>
            <a:off x="3782388" y="4237516"/>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49" name="타원 299">
            <a:extLst>
              <a:ext uri="{FF2B5EF4-FFF2-40B4-BE49-F238E27FC236}">
                <a16:creationId xmlns:a16="http://schemas.microsoft.com/office/drawing/2014/main" id="{C1C8EAC4-1576-753D-C5CB-D8C7AA77B320}"/>
              </a:ext>
            </a:extLst>
          </p:cNvPr>
          <p:cNvSpPr/>
          <p:nvPr/>
        </p:nvSpPr>
        <p:spPr>
          <a:xfrm>
            <a:off x="3782388" y="4900199"/>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cxnSp>
        <p:nvCxnSpPr>
          <p:cNvPr id="51" name="Straight Connector 50">
            <a:extLst>
              <a:ext uri="{FF2B5EF4-FFF2-40B4-BE49-F238E27FC236}">
                <a16:creationId xmlns:a16="http://schemas.microsoft.com/office/drawing/2014/main" id="{C7D44F0C-55EE-A889-FC24-4F5131802FC5}"/>
              </a:ext>
            </a:extLst>
          </p:cNvPr>
          <p:cNvCxnSpPr/>
          <p:nvPr/>
        </p:nvCxnSpPr>
        <p:spPr>
          <a:xfrm>
            <a:off x="4051865" y="2675847"/>
            <a:ext cx="599154"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96BAC636-1B54-A666-FF1D-DA75CF085968}"/>
              </a:ext>
            </a:extLst>
          </p:cNvPr>
          <p:cNvSpPr txBox="1"/>
          <p:nvPr/>
        </p:nvSpPr>
        <p:spPr>
          <a:xfrm rot="16200000">
            <a:off x="3861980" y="5526034"/>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53" name="타원 299">
            <a:extLst>
              <a:ext uri="{FF2B5EF4-FFF2-40B4-BE49-F238E27FC236}">
                <a16:creationId xmlns:a16="http://schemas.microsoft.com/office/drawing/2014/main" id="{43C80D90-ECE2-699F-89BF-CBEAA6664497}"/>
              </a:ext>
            </a:extLst>
          </p:cNvPr>
          <p:cNvSpPr/>
          <p:nvPr/>
        </p:nvSpPr>
        <p:spPr>
          <a:xfrm>
            <a:off x="4895902" y="2912150"/>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54" name="타원 299">
            <a:extLst>
              <a:ext uri="{FF2B5EF4-FFF2-40B4-BE49-F238E27FC236}">
                <a16:creationId xmlns:a16="http://schemas.microsoft.com/office/drawing/2014/main" id="{73E74280-27CE-6572-4FEB-58734542FCE7}"/>
              </a:ext>
            </a:extLst>
          </p:cNvPr>
          <p:cNvSpPr/>
          <p:nvPr/>
        </p:nvSpPr>
        <p:spPr>
          <a:xfrm>
            <a:off x="4895902" y="3574833"/>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55" name="타원 299">
            <a:extLst>
              <a:ext uri="{FF2B5EF4-FFF2-40B4-BE49-F238E27FC236}">
                <a16:creationId xmlns:a16="http://schemas.microsoft.com/office/drawing/2014/main" id="{1ACB0B0D-6981-5F77-4D3B-07E9CC7EE671}"/>
              </a:ext>
            </a:extLst>
          </p:cNvPr>
          <p:cNvSpPr/>
          <p:nvPr/>
        </p:nvSpPr>
        <p:spPr>
          <a:xfrm>
            <a:off x="4895902" y="4237516"/>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56" name="타원 299">
            <a:extLst>
              <a:ext uri="{FF2B5EF4-FFF2-40B4-BE49-F238E27FC236}">
                <a16:creationId xmlns:a16="http://schemas.microsoft.com/office/drawing/2014/main" id="{6C5532B3-F992-714D-60DD-C3540C713DA3}"/>
              </a:ext>
            </a:extLst>
          </p:cNvPr>
          <p:cNvSpPr/>
          <p:nvPr/>
        </p:nvSpPr>
        <p:spPr>
          <a:xfrm>
            <a:off x="4895902" y="4900199"/>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cxnSp>
        <p:nvCxnSpPr>
          <p:cNvPr id="58" name="Straight Connector 57">
            <a:extLst>
              <a:ext uri="{FF2B5EF4-FFF2-40B4-BE49-F238E27FC236}">
                <a16:creationId xmlns:a16="http://schemas.microsoft.com/office/drawing/2014/main" id="{FA6211B1-3B9B-7D4D-BA8E-658D0E677C1F}"/>
              </a:ext>
            </a:extLst>
          </p:cNvPr>
          <p:cNvCxnSpPr/>
          <p:nvPr/>
        </p:nvCxnSpPr>
        <p:spPr>
          <a:xfrm>
            <a:off x="5165379" y="2675847"/>
            <a:ext cx="599154"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8530CA94-6A0E-7382-E851-900D8DFAE0FF}"/>
              </a:ext>
            </a:extLst>
          </p:cNvPr>
          <p:cNvSpPr txBox="1"/>
          <p:nvPr/>
        </p:nvSpPr>
        <p:spPr>
          <a:xfrm rot="16200000">
            <a:off x="4975494" y="5526034"/>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60" name="타원 299">
            <a:extLst>
              <a:ext uri="{FF2B5EF4-FFF2-40B4-BE49-F238E27FC236}">
                <a16:creationId xmlns:a16="http://schemas.microsoft.com/office/drawing/2014/main" id="{8DAA0D57-315E-4B01-F737-E0EA0B484ACA}"/>
              </a:ext>
            </a:extLst>
          </p:cNvPr>
          <p:cNvSpPr/>
          <p:nvPr/>
        </p:nvSpPr>
        <p:spPr>
          <a:xfrm>
            <a:off x="6009416" y="2912150"/>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1" name="타원 299">
            <a:extLst>
              <a:ext uri="{FF2B5EF4-FFF2-40B4-BE49-F238E27FC236}">
                <a16:creationId xmlns:a16="http://schemas.microsoft.com/office/drawing/2014/main" id="{55EFD424-7926-20BE-2333-F59DD6E76AC4}"/>
              </a:ext>
            </a:extLst>
          </p:cNvPr>
          <p:cNvSpPr/>
          <p:nvPr/>
        </p:nvSpPr>
        <p:spPr>
          <a:xfrm>
            <a:off x="6009416" y="3574833"/>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2" name="타원 299">
            <a:extLst>
              <a:ext uri="{FF2B5EF4-FFF2-40B4-BE49-F238E27FC236}">
                <a16:creationId xmlns:a16="http://schemas.microsoft.com/office/drawing/2014/main" id="{47FEC1FE-15F2-4E31-D1F3-E364557B0147}"/>
              </a:ext>
            </a:extLst>
          </p:cNvPr>
          <p:cNvSpPr/>
          <p:nvPr/>
        </p:nvSpPr>
        <p:spPr>
          <a:xfrm>
            <a:off x="6009416" y="4237516"/>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3" name="타원 299">
            <a:extLst>
              <a:ext uri="{FF2B5EF4-FFF2-40B4-BE49-F238E27FC236}">
                <a16:creationId xmlns:a16="http://schemas.microsoft.com/office/drawing/2014/main" id="{7EB7C072-87F8-81BF-C789-F32F4C7AC2CD}"/>
              </a:ext>
            </a:extLst>
          </p:cNvPr>
          <p:cNvSpPr/>
          <p:nvPr/>
        </p:nvSpPr>
        <p:spPr>
          <a:xfrm>
            <a:off x="6009416" y="4900199"/>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cxnSp>
        <p:nvCxnSpPr>
          <p:cNvPr id="65" name="Straight Connector 64">
            <a:extLst>
              <a:ext uri="{FF2B5EF4-FFF2-40B4-BE49-F238E27FC236}">
                <a16:creationId xmlns:a16="http://schemas.microsoft.com/office/drawing/2014/main" id="{D384D35D-8642-38DF-AE7D-B0EB0133E909}"/>
              </a:ext>
            </a:extLst>
          </p:cNvPr>
          <p:cNvCxnSpPr/>
          <p:nvPr/>
        </p:nvCxnSpPr>
        <p:spPr>
          <a:xfrm>
            <a:off x="6278893" y="2675847"/>
            <a:ext cx="599154"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90C4726F-6C4E-F3D3-FAC6-649A27B0D4D3}"/>
              </a:ext>
            </a:extLst>
          </p:cNvPr>
          <p:cNvSpPr txBox="1"/>
          <p:nvPr/>
        </p:nvSpPr>
        <p:spPr>
          <a:xfrm rot="16200000">
            <a:off x="6089008" y="5526034"/>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67" name="타원 299">
            <a:extLst>
              <a:ext uri="{FF2B5EF4-FFF2-40B4-BE49-F238E27FC236}">
                <a16:creationId xmlns:a16="http://schemas.microsoft.com/office/drawing/2014/main" id="{5DCDD808-EF63-6E7D-1FD6-0B8152CCD0A0}"/>
              </a:ext>
            </a:extLst>
          </p:cNvPr>
          <p:cNvSpPr/>
          <p:nvPr/>
        </p:nvSpPr>
        <p:spPr>
          <a:xfrm>
            <a:off x="7122930" y="2912150"/>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8" name="타원 299">
            <a:extLst>
              <a:ext uri="{FF2B5EF4-FFF2-40B4-BE49-F238E27FC236}">
                <a16:creationId xmlns:a16="http://schemas.microsoft.com/office/drawing/2014/main" id="{05748883-7A30-80D7-4E2E-28B708AB7E0E}"/>
              </a:ext>
            </a:extLst>
          </p:cNvPr>
          <p:cNvSpPr/>
          <p:nvPr/>
        </p:nvSpPr>
        <p:spPr>
          <a:xfrm>
            <a:off x="7122930" y="3574833"/>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9" name="타원 299">
            <a:extLst>
              <a:ext uri="{FF2B5EF4-FFF2-40B4-BE49-F238E27FC236}">
                <a16:creationId xmlns:a16="http://schemas.microsoft.com/office/drawing/2014/main" id="{E073C5B8-D66D-3E43-4822-96F19B62CF0B}"/>
              </a:ext>
            </a:extLst>
          </p:cNvPr>
          <p:cNvSpPr/>
          <p:nvPr/>
        </p:nvSpPr>
        <p:spPr>
          <a:xfrm>
            <a:off x="7122930" y="4237516"/>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70" name="타원 299">
            <a:extLst>
              <a:ext uri="{FF2B5EF4-FFF2-40B4-BE49-F238E27FC236}">
                <a16:creationId xmlns:a16="http://schemas.microsoft.com/office/drawing/2014/main" id="{7E5A5ED7-7A3A-F8A9-24B8-E055FA77F34B}"/>
              </a:ext>
            </a:extLst>
          </p:cNvPr>
          <p:cNvSpPr/>
          <p:nvPr/>
        </p:nvSpPr>
        <p:spPr>
          <a:xfrm>
            <a:off x="7122930" y="4900199"/>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cxnSp>
        <p:nvCxnSpPr>
          <p:cNvPr id="72" name="Straight Connector 71">
            <a:extLst>
              <a:ext uri="{FF2B5EF4-FFF2-40B4-BE49-F238E27FC236}">
                <a16:creationId xmlns:a16="http://schemas.microsoft.com/office/drawing/2014/main" id="{48F37F31-5E47-88B9-E41D-C837F83299FC}"/>
              </a:ext>
            </a:extLst>
          </p:cNvPr>
          <p:cNvCxnSpPr/>
          <p:nvPr/>
        </p:nvCxnSpPr>
        <p:spPr>
          <a:xfrm>
            <a:off x="7392407" y="2675847"/>
            <a:ext cx="599154"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27E96495-E534-414E-6D43-367DF6631655}"/>
              </a:ext>
            </a:extLst>
          </p:cNvPr>
          <p:cNvSpPr txBox="1"/>
          <p:nvPr/>
        </p:nvSpPr>
        <p:spPr>
          <a:xfrm rot="16200000">
            <a:off x="7202522" y="5526034"/>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1" name="TextBox 80">
            <a:extLst>
              <a:ext uri="{FF2B5EF4-FFF2-40B4-BE49-F238E27FC236}">
                <a16:creationId xmlns:a16="http://schemas.microsoft.com/office/drawing/2014/main" id="{25BF7839-AB4B-61C7-F19C-79EC41534851}"/>
              </a:ext>
            </a:extLst>
          </p:cNvPr>
          <p:cNvSpPr txBox="1"/>
          <p:nvPr/>
        </p:nvSpPr>
        <p:spPr>
          <a:xfrm>
            <a:off x="8390475" y="2963289"/>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2" name="TextBox 81">
            <a:extLst>
              <a:ext uri="{FF2B5EF4-FFF2-40B4-BE49-F238E27FC236}">
                <a16:creationId xmlns:a16="http://schemas.microsoft.com/office/drawing/2014/main" id="{38398D08-426B-0BC4-E511-2772596F1BB2}"/>
              </a:ext>
            </a:extLst>
          </p:cNvPr>
          <p:cNvSpPr txBox="1"/>
          <p:nvPr/>
        </p:nvSpPr>
        <p:spPr>
          <a:xfrm>
            <a:off x="8390475" y="3628040"/>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3" name="TextBox 82">
            <a:extLst>
              <a:ext uri="{FF2B5EF4-FFF2-40B4-BE49-F238E27FC236}">
                <a16:creationId xmlns:a16="http://schemas.microsoft.com/office/drawing/2014/main" id="{2B2C8682-FC56-2430-DC5D-B0F23C0B00C2}"/>
              </a:ext>
            </a:extLst>
          </p:cNvPr>
          <p:cNvSpPr txBox="1"/>
          <p:nvPr/>
        </p:nvSpPr>
        <p:spPr>
          <a:xfrm>
            <a:off x="8390475" y="4285622"/>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4" name="TextBox 83">
            <a:extLst>
              <a:ext uri="{FF2B5EF4-FFF2-40B4-BE49-F238E27FC236}">
                <a16:creationId xmlns:a16="http://schemas.microsoft.com/office/drawing/2014/main" id="{23209F8F-7BE5-823E-2923-C6A823294893}"/>
              </a:ext>
            </a:extLst>
          </p:cNvPr>
          <p:cNvSpPr txBox="1"/>
          <p:nvPr/>
        </p:nvSpPr>
        <p:spPr>
          <a:xfrm>
            <a:off x="8390475" y="4953181"/>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6" name="TextBox 85">
            <a:extLst>
              <a:ext uri="{FF2B5EF4-FFF2-40B4-BE49-F238E27FC236}">
                <a16:creationId xmlns:a16="http://schemas.microsoft.com/office/drawing/2014/main" id="{0B9B15BE-925E-9BBD-CDB5-FA271BBA59BC}"/>
              </a:ext>
            </a:extLst>
          </p:cNvPr>
          <p:cNvSpPr txBox="1"/>
          <p:nvPr/>
        </p:nvSpPr>
        <p:spPr>
          <a:xfrm>
            <a:off x="2865978" y="3037311"/>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WL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1</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7" name="TextBox 86">
            <a:extLst>
              <a:ext uri="{FF2B5EF4-FFF2-40B4-BE49-F238E27FC236}">
                <a16:creationId xmlns:a16="http://schemas.microsoft.com/office/drawing/2014/main" id="{C5A2BA21-A52C-F3CA-FD5B-9BA839B5A872}"/>
              </a:ext>
            </a:extLst>
          </p:cNvPr>
          <p:cNvSpPr txBox="1"/>
          <p:nvPr/>
        </p:nvSpPr>
        <p:spPr>
          <a:xfrm>
            <a:off x="2865978" y="3703356"/>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WL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2</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8" name="TextBox 87">
            <a:extLst>
              <a:ext uri="{FF2B5EF4-FFF2-40B4-BE49-F238E27FC236}">
                <a16:creationId xmlns:a16="http://schemas.microsoft.com/office/drawing/2014/main" id="{C4D539F8-7EB9-F43B-FD6B-D9A8E853BDB7}"/>
              </a:ext>
            </a:extLst>
          </p:cNvPr>
          <p:cNvSpPr txBox="1"/>
          <p:nvPr/>
        </p:nvSpPr>
        <p:spPr>
          <a:xfrm>
            <a:off x="2865978" y="4369400"/>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WL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3</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9" name="TextBox 88">
            <a:extLst>
              <a:ext uri="{FF2B5EF4-FFF2-40B4-BE49-F238E27FC236}">
                <a16:creationId xmlns:a16="http://schemas.microsoft.com/office/drawing/2014/main" id="{783E6D58-916A-4BAC-0242-1DEE8F5BEE4C}"/>
              </a:ext>
            </a:extLst>
          </p:cNvPr>
          <p:cNvSpPr txBox="1"/>
          <p:nvPr/>
        </p:nvSpPr>
        <p:spPr>
          <a:xfrm>
            <a:off x="2865978" y="5024155"/>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WL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4</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grpSp>
        <p:nvGrpSpPr>
          <p:cNvPr id="19" name="그룹 835">
            <a:extLst>
              <a:ext uri="{FF2B5EF4-FFF2-40B4-BE49-F238E27FC236}">
                <a16:creationId xmlns:a16="http://schemas.microsoft.com/office/drawing/2014/main" id="{AD89CEF5-B0EC-73D6-A0A7-BB22FE2FB463}"/>
              </a:ext>
            </a:extLst>
          </p:cNvPr>
          <p:cNvGrpSpPr/>
          <p:nvPr/>
        </p:nvGrpSpPr>
        <p:grpSpPr>
          <a:xfrm rot="16200000">
            <a:off x="3779952" y="4380986"/>
            <a:ext cx="564373" cy="268733"/>
            <a:chOff x="5890169" y="4312037"/>
            <a:chExt cx="1895988" cy="1103725"/>
          </a:xfrm>
        </p:grpSpPr>
        <p:grpSp>
          <p:nvGrpSpPr>
            <p:cNvPr id="20" name="그룹 822">
              <a:extLst>
                <a:ext uri="{FF2B5EF4-FFF2-40B4-BE49-F238E27FC236}">
                  <a16:creationId xmlns:a16="http://schemas.microsoft.com/office/drawing/2014/main" id="{8E829146-C669-4C56-078B-405A6EECD7CB}"/>
                </a:ext>
              </a:extLst>
            </p:cNvPr>
            <p:cNvGrpSpPr/>
            <p:nvPr/>
          </p:nvGrpSpPr>
          <p:grpSpPr>
            <a:xfrm>
              <a:off x="6122466" y="4312037"/>
              <a:ext cx="1432853" cy="1103725"/>
              <a:chOff x="5991225" y="4310063"/>
              <a:chExt cx="496427" cy="273840"/>
            </a:xfrm>
          </p:grpSpPr>
          <p:cxnSp>
            <p:nvCxnSpPr>
              <p:cNvPr id="23" name="직선 연결선 771">
                <a:extLst>
                  <a:ext uri="{FF2B5EF4-FFF2-40B4-BE49-F238E27FC236}">
                    <a16:creationId xmlns:a16="http://schemas.microsoft.com/office/drawing/2014/main" id="{5A754324-AE2C-861B-87EE-B7341B2D69AB}"/>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4" name="직선 연결선 789">
                <a:extLst>
                  <a:ext uri="{FF2B5EF4-FFF2-40B4-BE49-F238E27FC236}">
                    <a16:creationId xmlns:a16="http://schemas.microsoft.com/office/drawing/2014/main" id="{29502131-6DA6-6D0F-BB3C-2C49B903148D}"/>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5" name="직선 연결선 792">
                <a:extLst>
                  <a:ext uri="{FF2B5EF4-FFF2-40B4-BE49-F238E27FC236}">
                    <a16:creationId xmlns:a16="http://schemas.microsoft.com/office/drawing/2014/main" id="{ACDC2459-638E-0A3B-360B-5BFE47AB70A2}"/>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6" name="직선 연결선 807">
                <a:extLst>
                  <a:ext uri="{FF2B5EF4-FFF2-40B4-BE49-F238E27FC236}">
                    <a16:creationId xmlns:a16="http://schemas.microsoft.com/office/drawing/2014/main" id="{EEB135D1-3BFF-F885-50DB-B2502FD7AC94}"/>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7" name="직선 연결선 810">
                <a:extLst>
                  <a:ext uri="{FF2B5EF4-FFF2-40B4-BE49-F238E27FC236}">
                    <a16:creationId xmlns:a16="http://schemas.microsoft.com/office/drawing/2014/main" id="{CD669DE3-B894-2A74-EB19-8078BD2344E4}"/>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8" name="직선 연결선 815">
                <a:extLst>
                  <a:ext uri="{FF2B5EF4-FFF2-40B4-BE49-F238E27FC236}">
                    <a16:creationId xmlns:a16="http://schemas.microsoft.com/office/drawing/2014/main" id="{2D215FBC-CE0B-A1BE-903A-E38D8100FEDA}"/>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9" name="직선 연결선 819">
                <a:extLst>
                  <a:ext uri="{FF2B5EF4-FFF2-40B4-BE49-F238E27FC236}">
                    <a16:creationId xmlns:a16="http://schemas.microsoft.com/office/drawing/2014/main" id="{96367DBE-11AE-9E1C-72C3-123C8D6971E4}"/>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21" name="직선 연결선 826">
              <a:extLst>
                <a:ext uri="{FF2B5EF4-FFF2-40B4-BE49-F238E27FC236}">
                  <a16:creationId xmlns:a16="http://schemas.microsoft.com/office/drawing/2014/main" id="{F1C84639-4B7C-1BB1-6650-CA2F9603DCCE}"/>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2" name="직선 연결선 832">
              <a:extLst>
                <a:ext uri="{FF2B5EF4-FFF2-40B4-BE49-F238E27FC236}">
                  <a16:creationId xmlns:a16="http://schemas.microsoft.com/office/drawing/2014/main" id="{1CE68011-83FA-59C5-0ACF-F8115C2C71E1}"/>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10" name="그룹 835">
            <a:extLst>
              <a:ext uri="{FF2B5EF4-FFF2-40B4-BE49-F238E27FC236}">
                <a16:creationId xmlns:a16="http://schemas.microsoft.com/office/drawing/2014/main" id="{E2DE9843-11A1-B72C-36ED-1FE88793A7D7}"/>
              </a:ext>
            </a:extLst>
          </p:cNvPr>
          <p:cNvGrpSpPr/>
          <p:nvPr/>
        </p:nvGrpSpPr>
        <p:grpSpPr>
          <a:xfrm rot="16200000">
            <a:off x="6006980" y="4380986"/>
            <a:ext cx="564373" cy="268733"/>
            <a:chOff x="5890169" y="4312037"/>
            <a:chExt cx="1895988" cy="1103725"/>
          </a:xfrm>
        </p:grpSpPr>
        <p:grpSp>
          <p:nvGrpSpPr>
            <p:cNvPr id="111" name="그룹 822">
              <a:extLst>
                <a:ext uri="{FF2B5EF4-FFF2-40B4-BE49-F238E27FC236}">
                  <a16:creationId xmlns:a16="http://schemas.microsoft.com/office/drawing/2014/main" id="{67B0FD71-9C96-60F5-8877-30B2470DD586}"/>
                </a:ext>
              </a:extLst>
            </p:cNvPr>
            <p:cNvGrpSpPr/>
            <p:nvPr/>
          </p:nvGrpSpPr>
          <p:grpSpPr>
            <a:xfrm>
              <a:off x="6122466" y="4312037"/>
              <a:ext cx="1432853" cy="1103725"/>
              <a:chOff x="5991225" y="4310063"/>
              <a:chExt cx="496427" cy="273840"/>
            </a:xfrm>
          </p:grpSpPr>
          <p:cxnSp>
            <p:nvCxnSpPr>
              <p:cNvPr id="114" name="직선 연결선 771">
                <a:extLst>
                  <a:ext uri="{FF2B5EF4-FFF2-40B4-BE49-F238E27FC236}">
                    <a16:creationId xmlns:a16="http://schemas.microsoft.com/office/drawing/2014/main" id="{D3964D48-33AF-B1DE-9969-8CF3B731D6EE}"/>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5" name="직선 연결선 789">
                <a:extLst>
                  <a:ext uri="{FF2B5EF4-FFF2-40B4-BE49-F238E27FC236}">
                    <a16:creationId xmlns:a16="http://schemas.microsoft.com/office/drawing/2014/main" id="{FC9F90BD-B033-E238-9758-FD94E737AC60}"/>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6" name="직선 연결선 792">
                <a:extLst>
                  <a:ext uri="{FF2B5EF4-FFF2-40B4-BE49-F238E27FC236}">
                    <a16:creationId xmlns:a16="http://schemas.microsoft.com/office/drawing/2014/main" id="{5BECE959-9F5F-BAFD-B6B4-98FE3A523562}"/>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7" name="직선 연결선 807">
                <a:extLst>
                  <a:ext uri="{FF2B5EF4-FFF2-40B4-BE49-F238E27FC236}">
                    <a16:creationId xmlns:a16="http://schemas.microsoft.com/office/drawing/2014/main" id="{B18BE5E0-8EEB-4D43-3500-AA6D9DC1DFC3}"/>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8" name="직선 연결선 810">
                <a:extLst>
                  <a:ext uri="{FF2B5EF4-FFF2-40B4-BE49-F238E27FC236}">
                    <a16:creationId xmlns:a16="http://schemas.microsoft.com/office/drawing/2014/main" id="{3B7AB53D-1EB8-BA98-4484-EC8A178F21F8}"/>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9" name="직선 연결선 815">
                <a:extLst>
                  <a:ext uri="{FF2B5EF4-FFF2-40B4-BE49-F238E27FC236}">
                    <a16:creationId xmlns:a16="http://schemas.microsoft.com/office/drawing/2014/main" id="{37191955-2546-6884-E212-7393210FA55A}"/>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0" name="직선 연결선 819">
                <a:extLst>
                  <a:ext uri="{FF2B5EF4-FFF2-40B4-BE49-F238E27FC236}">
                    <a16:creationId xmlns:a16="http://schemas.microsoft.com/office/drawing/2014/main" id="{AF405206-B039-831F-3002-3E802BFEF759}"/>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12" name="직선 연결선 826">
              <a:extLst>
                <a:ext uri="{FF2B5EF4-FFF2-40B4-BE49-F238E27FC236}">
                  <a16:creationId xmlns:a16="http://schemas.microsoft.com/office/drawing/2014/main" id="{D7552775-FA91-2568-52A4-3D092D2E18F3}"/>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3" name="직선 연결선 832">
              <a:extLst>
                <a:ext uri="{FF2B5EF4-FFF2-40B4-BE49-F238E27FC236}">
                  <a16:creationId xmlns:a16="http://schemas.microsoft.com/office/drawing/2014/main" id="{5D9C5420-0640-8924-8017-7D7C94306316}"/>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21" name="그룹 835">
            <a:extLst>
              <a:ext uri="{FF2B5EF4-FFF2-40B4-BE49-F238E27FC236}">
                <a16:creationId xmlns:a16="http://schemas.microsoft.com/office/drawing/2014/main" id="{46F06E68-A4D3-1E29-B631-77531C389F37}"/>
              </a:ext>
            </a:extLst>
          </p:cNvPr>
          <p:cNvGrpSpPr/>
          <p:nvPr/>
        </p:nvGrpSpPr>
        <p:grpSpPr>
          <a:xfrm rot="16200000">
            <a:off x="6006981" y="5048019"/>
            <a:ext cx="564373" cy="268733"/>
            <a:chOff x="5890169" y="4312037"/>
            <a:chExt cx="1895988" cy="1103725"/>
          </a:xfrm>
        </p:grpSpPr>
        <p:grpSp>
          <p:nvGrpSpPr>
            <p:cNvPr id="122" name="그룹 822">
              <a:extLst>
                <a:ext uri="{FF2B5EF4-FFF2-40B4-BE49-F238E27FC236}">
                  <a16:creationId xmlns:a16="http://schemas.microsoft.com/office/drawing/2014/main" id="{4E1C80F3-56B0-E94D-2AF2-B4296032C0D7}"/>
                </a:ext>
              </a:extLst>
            </p:cNvPr>
            <p:cNvGrpSpPr/>
            <p:nvPr/>
          </p:nvGrpSpPr>
          <p:grpSpPr>
            <a:xfrm>
              <a:off x="6122466" y="4312037"/>
              <a:ext cx="1432853" cy="1103725"/>
              <a:chOff x="5991225" y="4310063"/>
              <a:chExt cx="496427" cy="273840"/>
            </a:xfrm>
          </p:grpSpPr>
          <p:cxnSp>
            <p:nvCxnSpPr>
              <p:cNvPr id="125" name="직선 연결선 771">
                <a:extLst>
                  <a:ext uri="{FF2B5EF4-FFF2-40B4-BE49-F238E27FC236}">
                    <a16:creationId xmlns:a16="http://schemas.microsoft.com/office/drawing/2014/main" id="{56472CE2-E17B-E0AD-132B-B81078087073}"/>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6" name="직선 연결선 789">
                <a:extLst>
                  <a:ext uri="{FF2B5EF4-FFF2-40B4-BE49-F238E27FC236}">
                    <a16:creationId xmlns:a16="http://schemas.microsoft.com/office/drawing/2014/main" id="{5D061D8C-AFBA-BE3D-7F94-8AFA7F763244}"/>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7" name="직선 연결선 792">
                <a:extLst>
                  <a:ext uri="{FF2B5EF4-FFF2-40B4-BE49-F238E27FC236}">
                    <a16:creationId xmlns:a16="http://schemas.microsoft.com/office/drawing/2014/main" id="{33846EE5-4EE4-CC6D-F181-8ACB111A2086}"/>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8" name="직선 연결선 807">
                <a:extLst>
                  <a:ext uri="{FF2B5EF4-FFF2-40B4-BE49-F238E27FC236}">
                    <a16:creationId xmlns:a16="http://schemas.microsoft.com/office/drawing/2014/main" id="{79026406-EEB7-C1B6-3937-3592D4643347}"/>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9" name="직선 연결선 810">
                <a:extLst>
                  <a:ext uri="{FF2B5EF4-FFF2-40B4-BE49-F238E27FC236}">
                    <a16:creationId xmlns:a16="http://schemas.microsoft.com/office/drawing/2014/main" id="{81395FAA-5370-B2C9-3F9C-FC72D2D8585B}"/>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0" name="직선 연결선 815">
                <a:extLst>
                  <a:ext uri="{FF2B5EF4-FFF2-40B4-BE49-F238E27FC236}">
                    <a16:creationId xmlns:a16="http://schemas.microsoft.com/office/drawing/2014/main" id="{3806A183-4C5D-6E8D-97F1-ADCD0637E451}"/>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1" name="직선 연결선 819">
                <a:extLst>
                  <a:ext uri="{FF2B5EF4-FFF2-40B4-BE49-F238E27FC236}">
                    <a16:creationId xmlns:a16="http://schemas.microsoft.com/office/drawing/2014/main" id="{932D1442-8E11-B6B1-230B-32D3C8615C83}"/>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23" name="직선 연결선 826">
              <a:extLst>
                <a:ext uri="{FF2B5EF4-FFF2-40B4-BE49-F238E27FC236}">
                  <a16:creationId xmlns:a16="http://schemas.microsoft.com/office/drawing/2014/main" id="{BE4AC356-3A57-A5D9-5E8C-14A0181F9A16}"/>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4" name="직선 연결선 832">
              <a:extLst>
                <a:ext uri="{FF2B5EF4-FFF2-40B4-BE49-F238E27FC236}">
                  <a16:creationId xmlns:a16="http://schemas.microsoft.com/office/drawing/2014/main" id="{21F6AFD1-4707-F432-BE32-FEBDEB6FE4CF}"/>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32" name="그룹 835">
            <a:extLst>
              <a:ext uri="{FF2B5EF4-FFF2-40B4-BE49-F238E27FC236}">
                <a16:creationId xmlns:a16="http://schemas.microsoft.com/office/drawing/2014/main" id="{1BF5A43A-17DF-637B-FADC-39781538C6C0}"/>
              </a:ext>
            </a:extLst>
          </p:cNvPr>
          <p:cNvGrpSpPr/>
          <p:nvPr/>
        </p:nvGrpSpPr>
        <p:grpSpPr>
          <a:xfrm rot="16200000">
            <a:off x="7120494" y="4380986"/>
            <a:ext cx="564373" cy="268733"/>
            <a:chOff x="5890169" y="4312037"/>
            <a:chExt cx="1895988" cy="1103725"/>
          </a:xfrm>
        </p:grpSpPr>
        <p:grpSp>
          <p:nvGrpSpPr>
            <p:cNvPr id="133" name="그룹 822">
              <a:extLst>
                <a:ext uri="{FF2B5EF4-FFF2-40B4-BE49-F238E27FC236}">
                  <a16:creationId xmlns:a16="http://schemas.microsoft.com/office/drawing/2014/main" id="{79274270-930E-A63A-45A1-75B1D628A402}"/>
                </a:ext>
              </a:extLst>
            </p:cNvPr>
            <p:cNvGrpSpPr/>
            <p:nvPr/>
          </p:nvGrpSpPr>
          <p:grpSpPr>
            <a:xfrm>
              <a:off x="6122466" y="4312037"/>
              <a:ext cx="1432853" cy="1103725"/>
              <a:chOff x="5991225" y="4310063"/>
              <a:chExt cx="496427" cy="273840"/>
            </a:xfrm>
          </p:grpSpPr>
          <p:cxnSp>
            <p:nvCxnSpPr>
              <p:cNvPr id="136" name="직선 연결선 771">
                <a:extLst>
                  <a:ext uri="{FF2B5EF4-FFF2-40B4-BE49-F238E27FC236}">
                    <a16:creationId xmlns:a16="http://schemas.microsoft.com/office/drawing/2014/main" id="{34672CA8-1EEF-0C00-B9CC-A68DEFB10460}"/>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7" name="직선 연결선 789">
                <a:extLst>
                  <a:ext uri="{FF2B5EF4-FFF2-40B4-BE49-F238E27FC236}">
                    <a16:creationId xmlns:a16="http://schemas.microsoft.com/office/drawing/2014/main" id="{EA15D5AC-7B24-9276-B617-D68B7791F7E5}"/>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8" name="직선 연결선 792">
                <a:extLst>
                  <a:ext uri="{FF2B5EF4-FFF2-40B4-BE49-F238E27FC236}">
                    <a16:creationId xmlns:a16="http://schemas.microsoft.com/office/drawing/2014/main" id="{6DD1EEA3-9B7A-3CD2-6E46-E654B119D8FD}"/>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9" name="직선 연결선 807">
                <a:extLst>
                  <a:ext uri="{FF2B5EF4-FFF2-40B4-BE49-F238E27FC236}">
                    <a16:creationId xmlns:a16="http://schemas.microsoft.com/office/drawing/2014/main" id="{E227C1E6-1AC3-71A4-761A-FD06198F1E5D}"/>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40" name="직선 연결선 810">
                <a:extLst>
                  <a:ext uri="{FF2B5EF4-FFF2-40B4-BE49-F238E27FC236}">
                    <a16:creationId xmlns:a16="http://schemas.microsoft.com/office/drawing/2014/main" id="{DF1D6C90-E511-BC55-B217-2EEC4CD2B36A}"/>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41" name="직선 연결선 815">
                <a:extLst>
                  <a:ext uri="{FF2B5EF4-FFF2-40B4-BE49-F238E27FC236}">
                    <a16:creationId xmlns:a16="http://schemas.microsoft.com/office/drawing/2014/main" id="{E6874B1F-59D1-7760-57EC-DD8F21C0D4CD}"/>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42" name="직선 연결선 819">
                <a:extLst>
                  <a:ext uri="{FF2B5EF4-FFF2-40B4-BE49-F238E27FC236}">
                    <a16:creationId xmlns:a16="http://schemas.microsoft.com/office/drawing/2014/main" id="{01161A12-F6E3-55A0-5A12-F19083E37C4E}"/>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34" name="직선 연결선 826">
              <a:extLst>
                <a:ext uri="{FF2B5EF4-FFF2-40B4-BE49-F238E27FC236}">
                  <a16:creationId xmlns:a16="http://schemas.microsoft.com/office/drawing/2014/main" id="{85CDB2E5-4914-8F24-B835-5E9F3EAD22F2}"/>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5" name="직선 연결선 832">
              <a:extLst>
                <a:ext uri="{FF2B5EF4-FFF2-40B4-BE49-F238E27FC236}">
                  <a16:creationId xmlns:a16="http://schemas.microsoft.com/office/drawing/2014/main" id="{3032E4D8-1818-D24A-7685-0F925B877462}"/>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sp>
        <p:nvSpPr>
          <p:cNvPr id="154" name="TextBox 153">
            <a:extLst>
              <a:ext uri="{FF2B5EF4-FFF2-40B4-BE49-F238E27FC236}">
                <a16:creationId xmlns:a16="http://schemas.microsoft.com/office/drawing/2014/main" id="{899C8904-684B-3AE0-22A4-4F64BA9C08C6}"/>
              </a:ext>
            </a:extLst>
          </p:cNvPr>
          <p:cNvSpPr txBox="1"/>
          <p:nvPr/>
        </p:nvSpPr>
        <p:spPr>
          <a:xfrm>
            <a:off x="-85888" y="3317632"/>
            <a:ext cx="3190481" cy="1231106"/>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Target Cell</a:t>
            </a: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1"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Operate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1"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as a </a:t>
            </a:r>
            <a:r>
              <a:rPr kumimoji="0" lang="en-US" altLang="ko-KR" sz="2000" b="1" i="1"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resistance </a:t>
            </a:r>
            <a:r>
              <a:rPr kumimoji="0" lang="en-US" altLang="ko-KR" sz="2000" b="1" i="0"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(1)</a:t>
            </a:r>
            <a:br>
              <a:rPr kumimoji="0" lang="en-US" altLang="ko-KR" sz="2000" b="1" i="1"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br>
            <a:r>
              <a:rPr kumimoji="0" lang="en-US" altLang="ko-KR" sz="2000" b="1" i="1"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or</a:t>
            </a:r>
            <a:r>
              <a:rPr kumimoji="0" lang="en-US" altLang="ko-KR" sz="2000" b="1" i="1"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 an </a:t>
            </a:r>
            <a:r>
              <a:rPr kumimoji="0" lang="en-US" altLang="ko-KR" sz="2000" b="1" i="1"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open switch </a:t>
            </a:r>
            <a:r>
              <a:rPr kumimoji="0" lang="en-US" altLang="ko-KR" sz="2000" b="1" i="0"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(0)</a:t>
            </a:r>
          </a:p>
        </p:txBody>
      </p:sp>
      <p:sp>
        <p:nvSpPr>
          <p:cNvPr id="155" name="Left Brace 154">
            <a:extLst>
              <a:ext uri="{FF2B5EF4-FFF2-40B4-BE49-F238E27FC236}">
                <a16:creationId xmlns:a16="http://schemas.microsoft.com/office/drawing/2014/main" id="{33AA3690-BC45-5E74-93ED-ACE1BA77DB4C}"/>
              </a:ext>
            </a:extLst>
          </p:cNvPr>
          <p:cNvSpPr/>
          <p:nvPr/>
        </p:nvSpPr>
        <p:spPr>
          <a:xfrm>
            <a:off x="2634768" y="2887743"/>
            <a:ext cx="323170" cy="2917545"/>
          </a:xfrm>
          <a:prstGeom prst="leftBrace">
            <a:avLst>
              <a:gd name="adj1" fmla="val 52841"/>
              <a:gd name="adj2" fmla="val 31444"/>
            </a:avLst>
          </a:prstGeom>
          <a:ln w="19050">
            <a:solidFill>
              <a:srgbClr val="C8006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56" name="그룹 835">
            <a:extLst>
              <a:ext uri="{FF2B5EF4-FFF2-40B4-BE49-F238E27FC236}">
                <a16:creationId xmlns:a16="http://schemas.microsoft.com/office/drawing/2014/main" id="{B63CB6F7-84D5-09AD-996F-9FBB94EEC874}"/>
              </a:ext>
            </a:extLst>
          </p:cNvPr>
          <p:cNvGrpSpPr/>
          <p:nvPr/>
        </p:nvGrpSpPr>
        <p:grpSpPr>
          <a:xfrm rot="16200000">
            <a:off x="4893346" y="3720630"/>
            <a:ext cx="564373" cy="268733"/>
            <a:chOff x="5890169" y="4312037"/>
            <a:chExt cx="1895988" cy="1103725"/>
          </a:xfrm>
        </p:grpSpPr>
        <p:grpSp>
          <p:nvGrpSpPr>
            <p:cNvPr id="157" name="그룹 822">
              <a:extLst>
                <a:ext uri="{FF2B5EF4-FFF2-40B4-BE49-F238E27FC236}">
                  <a16:creationId xmlns:a16="http://schemas.microsoft.com/office/drawing/2014/main" id="{57B5F6AF-9264-3133-9F75-3778674D3752}"/>
                </a:ext>
              </a:extLst>
            </p:cNvPr>
            <p:cNvGrpSpPr/>
            <p:nvPr/>
          </p:nvGrpSpPr>
          <p:grpSpPr>
            <a:xfrm>
              <a:off x="6122466" y="4312037"/>
              <a:ext cx="1432853" cy="1103725"/>
              <a:chOff x="5991225" y="4310063"/>
              <a:chExt cx="496427" cy="273840"/>
            </a:xfrm>
          </p:grpSpPr>
          <p:cxnSp>
            <p:nvCxnSpPr>
              <p:cNvPr id="160" name="직선 연결선 771">
                <a:extLst>
                  <a:ext uri="{FF2B5EF4-FFF2-40B4-BE49-F238E27FC236}">
                    <a16:creationId xmlns:a16="http://schemas.microsoft.com/office/drawing/2014/main" id="{4786857B-F26A-2243-D22E-018997E1C8E8}"/>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1" name="직선 연결선 789">
                <a:extLst>
                  <a:ext uri="{FF2B5EF4-FFF2-40B4-BE49-F238E27FC236}">
                    <a16:creationId xmlns:a16="http://schemas.microsoft.com/office/drawing/2014/main" id="{904F2D5C-4791-75D2-5301-7F2E084D7FC8}"/>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2" name="직선 연결선 792">
                <a:extLst>
                  <a:ext uri="{FF2B5EF4-FFF2-40B4-BE49-F238E27FC236}">
                    <a16:creationId xmlns:a16="http://schemas.microsoft.com/office/drawing/2014/main" id="{AE7EC974-371B-1F86-D025-35CBE8CCD0B9}"/>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3" name="직선 연결선 807">
                <a:extLst>
                  <a:ext uri="{FF2B5EF4-FFF2-40B4-BE49-F238E27FC236}">
                    <a16:creationId xmlns:a16="http://schemas.microsoft.com/office/drawing/2014/main" id="{BC212E2C-7AEC-8978-9178-F81D43E17D26}"/>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4" name="직선 연결선 810">
                <a:extLst>
                  <a:ext uri="{FF2B5EF4-FFF2-40B4-BE49-F238E27FC236}">
                    <a16:creationId xmlns:a16="http://schemas.microsoft.com/office/drawing/2014/main" id="{B2025A5D-D679-CF90-3DF1-69924ACC8CE2}"/>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5" name="직선 연결선 815">
                <a:extLst>
                  <a:ext uri="{FF2B5EF4-FFF2-40B4-BE49-F238E27FC236}">
                    <a16:creationId xmlns:a16="http://schemas.microsoft.com/office/drawing/2014/main" id="{2C5B9AF3-91BB-0A0F-AE8B-4F6C98328981}"/>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6" name="직선 연결선 819">
                <a:extLst>
                  <a:ext uri="{FF2B5EF4-FFF2-40B4-BE49-F238E27FC236}">
                    <a16:creationId xmlns:a16="http://schemas.microsoft.com/office/drawing/2014/main" id="{97D2F2BC-7B2E-B435-002B-A2D0B2348649}"/>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58" name="직선 연결선 826">
              <a:extLst>
                <a:ext uri="{FF2B5EF4-FFF2-40B4-BE49-F238E27FC236}">
                  <a16:creationId xmlns:a16="http://schemas.microsoft.com/office/drawing/2014/main" id="{B64CC501-4BA8-9496-C1E7-CBE4D285198B}"/>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59" name="직선 연결선 832">
              <a:extLst>
                <a:ext uri="{FF2B5EF4-FFF2-40B4-BE49-F238E27FC236}">
                  <a16:creationId xmlns:a16="http://schemas.microsoft.com/office/drawing/2014/main" id="{93AA5A4B-32FB-82AC-B658-0EC80949E757}"/>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67" name="그룹 835">
            <a:extLst>
              <a:ext uri="{FF2B5EF4-FFF2-40B4-BE49-F238E27FC236}">
                <a16:creationId xmlns:a16="http://schemas.microsoft.com/office/drawing/2014/main" id="{CBA410D2-F61C-1BB0-809E-3DFEF737C6F0}"/>
              </a:ext>
            </a:extLst>
          </p:cNvPr>
          <p:cNvGrpSpPr/>
          <p:nvPr/>
        </p:nvGrpSpPr>
        <p:grpSpPr>
          <a:xfrm rot="16200000">
            <a:off x="6006980" y="3060186"/>
            <a:ext cx="564373" cy="268733"/>
            <a:chOff x="5890169" y="4312037"/>
            <a:chExt cx="1895988" cy="1103725"/>
          </a:xfrm>
        </p:grpSpPr>
        <p:grpSp>
          <p:nvGrpSpPr>
            <p:cNvPr id="168" name="그룹 822">
              <a:extLst>
                <a:ext uri="{FF2B5EF4-FFF2-40B4-BE49-F238E27FC236}">
                  <a16:creationId xmlns:a16="http://schemas.microsoft.com/office/drawing/2014/main" id="{EE5C1BD7-D2B8-C593-5684-E33024672C2B}"/>
                </a:ext>
              </a:extLst>
            </p:cNvPr>
            <p:cNvGrpSpPr/>
            <p:nvPr/>
          </p:nvGrpSpPr>
          <p:grpSpPr>
            <a:xfrm>
              <a:off x="6122466" y="4312037"/>
              <a:ext cx="1432853" cy="1103725"/>
              <a:chOff x="5991225" y="4310063"/>
              <a:chExt cx="496427" cy="273840"/>
            </a:xfrm>
          </p:grpSpPr>
          <p:cxnSp>
            <p:nvCxnSpPr>
              <p:cNvPr id="171" name="직선 연결선 771">
                <a:extLst>
                  <a:ext uri="{FF2B5EF4-FFF2-40B4-BE49-F238E27FC236}">
                    <a16:creationId xmlns:a16="http://schemas.microsoft.com/office/drawing/2014/main" id="{9D1BCDE7-1DD9-C412-BD72-F48E0165A960}"/>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2" name="직선 연결선 789">
                <a:extLst>
                  <a:ext uri="{FF2B5EF4-FFF2-40B4-BE49-F238E27FC236}">
                    <a16:creationId xmlns:a16="http://schemas.microsoft.com/office/drawing/2014/main" id="{B7D0D51C-51F8-09AC-FB9C-AF9BA6314215}"/>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3" name="직선 연결선 792">
                <a:extLst>
                  <a:ext uri="{FF2B5EF4-FFF2-40B4-BE49-F238E27FC236}">
                    <a16:creationId xmlns:a16="http://schemas.microsoft.com/office/drawing/2014/main" id="{E9789E80-8914-CB8F-0F5A-B5B8A2B7915F}"/>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4" name="직선 연결선 807">
                <a:extLst>
                  <a:ext uri="{FF2B5EF4-FFF2-40B4-BE49-F238E27FC236}">
                    <a16:creationId xmlns:a16="http://schemas.microsoft.com/office/drawing/2014/main" id="{A3C24941-2F56-7235-691C-82F85C342B27}"/>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5" name="직선 연결선 810">
                <a:extLst>
                  <a:ext uri="{FF2B5EF4-FFF2-40B4-BE49-F238E27FC236}">
                    <a16:creationId xmlns:a16="http://schemas.microsoft.com/office/drawing/2014/main" id="{811F6DE6-13F6-8A97-57C9-9D487156F722}"/>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6" name="직선 연결선 815">
                <a:extLst>
                  <a:ext uri="{FF2B5EF4-FFF2-40B4-BE49-F238E27FC236}">
                    <a16:creationId xmlns:a16="http://schemas.microsoft.com/office/drawing/2014/main" id="{094FE345-6948-4FCF-4EDB-64F5A4B36B4F}"/>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7" name="직선 연결선 819">
                <a:extLst>
                  <a:ext uri="{FF2B5EF4-FFF2-40B4-BE49-F238E27FC236}">
                    <a16:creationId xmlns:a16="http://schemas.microsoft.com/office/drawing/2014/main" id="{560425F4-11BA-7FE4-584E-ADDC4F93CDC0}"/>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69" name="직선 연결선 826">
              <a:extLst>
                <a:ext uri="{FF2B5EF4-FFF2-40B4-BE49-F238E27FC236}">
                  <a16:creationId xmlns:a16="http://schemas.microsoft.com/office/drawing/2014/main" id="{3F2D677A-3109-2CE2-2243-B98E6C00ADFA}"/>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0" name="직선 연결선 832">
              <a:extLst>
                <a:ext uri="{FF2B5EF4-FFF2-40B4-BE49-F238E27FC236}">
                  <a16:creationId xmlns:a16="http://schemas.microsoft.com/office/drawing/2014/main" id="{CB38072E-5F48-9231-1213-695F698A093D}"/>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78" name="그룹 835">
            <a:extLst>
              <a:ext uri="{FF2B5EF4-FFF2-40B4-BE49-F238E27FC236}">
                <a16:creationId xmlns:a16="http://schemas.microsoft.com/office/drawing/2014/main" id="{86A5B3C9-0EE9-2C01-407C-2AE2889687F5}"/>
              </a:ext>
            </a:extLst>
          </p:cNvPr>
          <p:cNvGrpSpPr/>
          <p:nvPr/>
        </p:nvGrpSpPr>
        <p:grpSpPr>
          <a:xfrm rot="16200000">
            <a:off x="7120494" y="3047310"/>
            <a:ext cx="564373" cy="268733"/>
            <a:chOff x="5890169" y="4312037"/>
            <a:chExt cx="1895988" cy="1103725"/>
          </a:xfrm>
        </p:grpSpPr>
        <p:grpSp>
          <p:nvGrpSpPr>
            <p:cNvPr id="179" name="그룹 822">
              <a:extLst>
                <a:ext uri="{FF2B5EF4-FFF2-40B4-BE49-F238E27FC236}">
                  <a16:creationId xmlns:a16="http://schemas.microsoft.com/office/drawing/2014/main" id="{1FFBE70D-3875-2509-A49E-D48E1213AFFA}"/>
                </a:ext>
              </a:extLst>
            </p:cNvPr>
            <p:cNvGrpSpPr/>
            <p:nvPr/>
          </p:nvGrpSpPr>
          <p:grpSpPr>
            <a:xfrm>
              <a:off x="6122466" y="4312037"/>
              <a:ext cx="1432853" cy="1103725"/>
              <a:chOff x="5991225" y="4310063"/>
              <a:chExt cx="496427" cy="273840"/>
            </a:xfrm>
          </p:grpSpPr>
          <p:cxnSp>
            <p:nvCxnSpPr>
              <p:cNvPr id="182" name="직선 연결선 771">
                <a:extLst>
                  <a:ext uri="{FF2B5EF4-FFF2-40B4-BE49-F238E27FC236}">
                    <a16:creationId xmlns:a16="http://schemas.microsoft.com/office/drawing/2014/main" id="{77909EF5-2276-582E-037A-5F31B18C3FC9}"/>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3" name="직선 연결선 789">
                <a:extLst>
                  <a:ext uri="{FF2B5EF4-FFF2-40B4-BE49-F238E27FC236}">
                    <a16:creationId xmlns:a16="http://schemas.microsoft.com/office/drawing/2014/main" id="{83E4595D-3FEE-8433-87FB-529A7A7AAB75}"/>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4" name="직선 연결선 792">
                <a:extLst>
                  <a:ext uri="{FF2B5EF4-FFF2-40B4-BE49-F238E27FC236}">
                    <a16:creationId xmlns:a16="http://schemas.microsoft.com/office/drawing/2014/main" id="{712B062D-F37A-3428-150D-CA38B04579F8}"/>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5" name="직선 연결선 807">
                <a:extLst>
                  <a:ext uri="{FF2B5EF4-FFF2-40B4-BE49-F238E27FC236}">
                    <a16:creationId xmlns:a16="http://schemas.microsoft.com/office/drawing/2014/main" id="{5852D7AA-95EE-CB62-C41F-2340BF71B4D4}"/>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6" name="직선 연결선 810">
                <a:extLst>
                  <a:ext uri="{FF2B5EF4-FFF2-40B4-BE49-F238E27FC236}">
                    <a16:creationId xmlns:a16="http://schemas.microsoft.com/office/drawing/2014/main" id="{36902E79-E858-773C-A571-DFEE41D9CA66}"/>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7" name="직선 연결선 815">
                <a:extLst>
                  <a:ext uri="{FF2B5EF4-FFF2-40B4-BE49-F238E27FC236}">
                    <a16:creationId xmlns:a16="http://schemas.microsoft.com/office/drawing/2014/main" id="{8811803A-A435-0430-6E45-6640D4235A65}"/>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8" name="직선 연결선 819">
                <a:extLst>
                  <a:ext uri="{FF2B5EF4-FFF2-40B4-BE49-F238E27FC236}">
                    <a16:creationId xmlns:a16="http://schemas.microsoft.com/office/drawing/2014/main" id="{51C62045-6984-D8C1-C3F6-9B55A8C158E6}"/>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80" name="직선 연결선 826">
              <a:extLst>
                <a:ext uri="{FF2B5EF4-FFF2-40B4-BE49-F238E27FC236}">
                  <a16:creationId xmlns:a16="http://schemas.microsoft.com/office/drawing/2014/main" id="{9C58DD7B-F716-7577-8D1D-AF378BD3E75F}"/>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1" name="직선 연결선 832">
              <a:extLst>
                <a:ext uri="{FF2B5EF4-FFF2-40B4-BE49-F238E27FC236}">
                  <a16:creationId xmlns:a16="http://schemas.microsoft.com/office/drawing/2014/main" id="{95BD4133-B6F6-E84F-8347-AEB260DFF954}"/>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89" name="그룹 835">
            <a:extLst>
              <a:ext uri="{FF2B5EF4-FFF2-40B4-BE49-F238E27FC236}">
                <a16:creationId xmlns:a16="http://schemas.microsoft.com/office/drawing/2014/main" id="{78E25BF5-362F-8941-9132-C143583DC978}"/>
              </a:ext>
            </a:extLst>
          </p:cNvPr>
          <p:cNvGrpSpPr/>
          <p:nvPr/>
        </p:nvGrpSpPr>
        <p:grpSpPr>
          <a:xfrm rot="16200000">
            <a:off x="7120495" y="3714343"/>
            <a:ext cx="564373" cy="268733"/>
            <a:chOff x="5890169" y="4312037"/>
            <a:chExt cx="1895988" cy="1103725"/>
          </a:xfrm>
        </p:grpSpPr>
        <p:grpSp>
          <p:nvGrpSpPr>
            <p:cNvPr id="190" name="그룹 822">
              <a:extLst>
                <a:ext uri="{FF2B5EF4-FFF2-40B4-BE49-F238E27FC236}">
                  <a16:creationId xmlns:a16="http://schemas.microsoft.com/office/drawing/2014/main" id="{01316078-B488-C955-C836-BA0C050F0F38}"/>
                </a:ext>
              </a:extLst>
            </p:cNvPr>
            <p:cNvGrpSpPr/>
            <p:nvPr/>
          </p:nvGrpSpPr>
          <p:grpSpPr>
            <a:xfrm>
              <a:off x="6122466" y="4312037"/>
              <a:ext cx="1432853" cy="1103725"/>
              <a:chOff x="5991225" y="4310063"/>
              <a:chExt cx="496427" cy="273840"/>
            </a:xfrm>
          </p:grpSpPr>
          <p:cxnSp>
            <p:nvCxnSpPr>
              <p:cNvPr id="193" name="직선 연결선 771">
                <a:extLst>
                  <a:ext uri="{FF2B5EF4-FFF2-40B4-BE49-F238E27FC236}">
                    <a16:creationId xmlns:a16="http://schemas.microsoft.com/office/drawing/2014/main" id="{974BBEA6-2817-DC08-FA2E-9B3F6DF44CE6}"/>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4" name="직선 연결선 789">
                <a:extLst>
                  <a:ext uri="{FF2B5EF4-FFF2-40B4-BE49-F238E27FC236}">
                    <a16:creationId xmlns:a16="http://schemas.microsoft.com/office/drawing/2014/main" id="{FE87092F-0F16-4009-B389-DAB064B09AAD}"/>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5" name="직선 연결선 792">
                <a:extLst>
                  <a:ext uri="{FF2B5EF4-FFF2-40B4-BE49-F238E27FC236}">
                    <a16:creationId xmlns:a16="http://schemas.microsoft.com/office/drawing/2014/main" id="{DF3DA6CB-9B87-BFC4-09C8-9670F5AF704D}"/>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6" name="직선 연결선 807">
                <a:extLst>
                  <a:ext uri="{FF2B5EF4-FFF2-40B4-BE49-F238E27FC236}">
                    <a16:creationId xmlns:a16="http://schemas.microsoft.com/office/drawing/2014/main" id="{E7117FFE-2B88-6213-C998-99AA5F868372}"/>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7" name="직선 연결선 810">
                <a:extLst>
                  <a:ext uri="{FF2B5EF4-FFF2-40B4-BE49-F238E27FC236}">
                    <a16:creationId xmlns:a16="http://schemas.microsoft.com/office/drawing/2014/main" id="{BE1F6235-35DD-B0DA-7BC7-395D15EE0223}"/>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8" name="직선 연결선 815">
                <a:extLst>
                  <a:ext uri="{FF2B5EF4-FFF2-40B4-BE49-F238E27FC236}">
                    <a16:creationId xmlns:a16="http://schemas.microsoft.com/office/drawing/2014/main" id="{A16A3A3D-FA01-78BF-6BC7-BFBCC2D31658}"/>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9" name="직선 연결선 819">
                <a:extLst>
                  <a:ext uri="{FF2B5EF4-FFF2-40B4-BE49-F238E27FC236}">
                    <a16:creationId xmlns:a16="http://schemas.microsoft.com/office/drawing/2014/main" id="{5CEF3E41-E07B-7FEF-FFDD-0E8F7535426A}"/>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91" name="직선 연결선 826">
              <a:extLst>
                <a:ext uri="{FF2B5EF4-FFF2-40B4-BE49-F238E27FC236}">
                  <a16:creationId xmlns:a16="http://schemas.microsoft.com/office/drawing/2014/main" id="{E60640E5-F34A-30DB-09B5-34873CC316EF}"/>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2" name="직선 연결선 832">
              <a:extLst>
                <a:ext uri="{FF2B5EF4-FFF2-40B4-BE49-F238E27FC236}">
                  <a16:creationId xmlns:a16="http://schemas.microsoft.com/office/drawing/2014/main" id="{B6F2D151-119C-0B2C-9B1D-5125A5D0FD90}"/>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200" name="그룹 761">
            <a:extLst>
              <a:ext uri="{FF2B5EF4-FFF2-40B4-BE49-F238E27FC236}">
                <a16:creationId xmlns:a16="http://schemas.microsoft.com/office/drawing/2014/main" id="{18D770F5-D757-3D9C-C214-20A9E4A8EE8A}"/>
              </a:ext>
            </a:extLst>
          </p:cNvPr>
          <p:cNvGrpSpPr/>
          <p:nvPr/>
        </p:nvGrpSpPr>
        <p:grpSpPr>
          <a:xfrm rot="5400000">
            <a:off x="3769659" y="3135148"/>
            <a:ext cx="598569" cy="124310"/>
            <a:chOff x="5608137" y="3394157"/>
            <a:chExt cx="338599" cy="70817"/>
          </a:xfrm>
        </p:grpSpPr>
        <p:grpSp>
          <p:nvGrpSpPr>
            <p:cNvPr id="201" name="그룹 753">
              <a:extLst>
                <a:ext uri="{FF2B5EF4-FFF2-40B4-BE49-F238E27FC236}">
                  <a16:creationId xmlns:a16="http://schemas.microsoft.com/office/drawing/2014/main" id="{90A2B2DB-1E4C-7977-4597-0D7299C11030}"/>
                </a:ext>
              </a:extLst>
            </p:cNvPr>
            <p:cNvGrpSpPr/>
            <p:nvPr/>
          </p:nvGrpSpPr>
          <p:grpSpPr>
            <a:xfrm rot="5400000">
              <a:off x="5739521" y="3307128"/>
              <a:ext cx="70817" cy="244875"/>
              <a:chOff x="5131625" y="2342062"/>
              <a:chExt cx="70817" cy="244875"/>
            </a:xfrm>
          </p:grpSpPr>
          <p:sp>
            <p:nvSpPr>
              <p:cNvPr id="204" name="타원 750">
                <a:extLst>
                  <a:ext uri="{FF2B5EF4-FFF2-40B4-BE49-F238E27FC236}">
                    <a16:creationId xmlns:a16="http://schemas.microsoft.com/office/drawing/2014/main" id="{BC5C5548-95B8-3DAC-8AA5-D0E9428FDBF7}"/>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05" name="타원 751">
                <a:extLst>
                  <a:ext uri="{FF2B5EF4-FFF2-40B4-BE49-F238E27FC236}">
                    <a16:creationId xmlns:a16="http://schemas.microsoft.com/office/drawing/2014/main" id="{B33E984F-BB1E-DF1A-18D4-EE14097E1D31}"/>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06" name="직선 연결선 752">
                <a:extLst>
                  <a:ext uri="{FF2B5EF4-FFF2-40B4-BE49-F238E27FC236}">
                    <a16:creationId xmlns:a16="http://schemas.microsoft.com/office/drawing/2014/main" id="{ADB9E827-D2B6-181F-BB06-BA8A6A42AA01}"/>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02" name="직선 연결선 754">
              <a:extLst>
                <a:ext uri="{FF2B5EF4-FFF2-40B4-BE49-F238E27FC236}">
                  <a16:creationId xmlns:a16="http://schemas.microsoft.com/office/drawing/2014/main" id="{EE5475B1-7F34-769D-6446-B12C5E2930C2}"/>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03" name="직선 연결선 756">
              <a:extLst>
                <a:ext uri="{FF2B5EF4-FFF2-40B4-BE49-F238E27FC236}">
                  <a16:creationId xmlns:a16="http://schemas.microsoft.com/office/drawing/2014/main" id="{379BC714-F0D0-F5B7-14DC-C65EA439A9DC}"/>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07" name="그룹 761">
            <a:extLst>
              <a:ext uri="{FF2B5EF4-FFF2-40B4-BE49-F238E27FC236}">
                <a16:creationId xmlns:a16="http://schemas.microsoft.com/office/drawing/2014/main" id="{A6D867BF-D978-2699-BE35-22DF40034E85}"/>
              </a:ext>
            </a:extLst>
          </p:cNvPr>
          <p:cNvGrpSpPr/>
          <p:nvPr/>
        </p:nvGrpSpPr>
        <p:grpSpPr>
          <a:xfrm rot="5400000">
            <a:off x="4883794" y="3135149"/>
            <a:ext cx="598569" cy="124310"/>
            <a:chOff x="5608137" y="3394157"/>
            <a:chExt cx="338599" cy="70817"/>
          </a:xfrm>
        </p:grpSpPr>
        <p:grpSp>
          <p:nvGrpSpPr>
            <p:cNvPr id="208" name="그룹 753">
              <a:extLst>
                <a:ext uri="{FF2B5EF4-FFF2-40B4-BE49-F238E27FC236}">
                  <a16:creationId xmlns:a16="http://schemas.microsoft.com/office/drawing/2014/main" id="{57A3CD82-0C8A-3D0E-42CF-529911786D09}"/>
                </a:ext>
              </a:extLst>
            </p:cNvPr>
            <p:cNvGrpSpPr/>
            <p:nvPr/>
          </p:nvGrpSpPr>
          <p:grpSpPr>
            <a:xfrm rot="5400000">
              <a:off x="5739521" y="3307128"/>
              <a:ext cx="70817" cy="244875"/>
              <a:chOff x="5131625" y="2342062"/>
              <a:chExt cx="70817" cy="244875"/>
            </a:xfrm>
          </p:grpSpPr>
          <p:sp>
            <p:nvSpPr>
              <p:cNvPr id="211" name="타원 750">
                <a:extLst>
                  <a:ext uri="{FF2B5EF4-FFF2-40B4-BE49-F238E27FC236}">
                    <a16:creationId xmlns:a16="http://schemas.microsoft.com/office/drawing/2014/main" id="{48D4A186-6BF1-FE23-69AE-264C8999FC8B}"/>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12" name="타원 751">
                <a:extLst>
                  <a:ext uri="{FF2B5EF4-FFF2-40B4-BE49-F238E27FC236}">
                    <a16:creationId xmlns:a16="http://schemas.microsoft.com/office/drawing/2014/main" id="{2291DAB4-615E-E255-86FD-EB7F0FBD506E}"/>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13" name="직선 연결선 752">
                <a:extLst>
                  <a:ext uri="{FF2B5EF4-FFF2-40B4-BE49-F238E27FC236}">
                    <a16:creationId xmlns:a16="http://schemas.microsoft.com/office/drawing/2014/main" id="{E8C20479-5D80-FE09-50D8-E7B5BC399053}"/>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09" name="직선 연결선 754">
              <a:extLst>
                <a:ext uri="{FF2B5EF4-FFF2-40B4-BE49-F238E27FC236}">
                  <a16:creationId xmlns:a16="http://schemas.microsoft.com/office/drawing/2014/main" id="{792501B7-9EF0-51B9-5105-302643805347}"/>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10" name="직선 연결선 756">
              <a:extLst>
                <a:ext uri="{FF2B5EF4-FFF2-40B4-BE49-F238E27FC236}">
                  <a16:creationId xmlns:a16="http://schemas.microsoft.com/office/drawing/2014/main" id="{8B0F049A-F74E-D1AE-6075-C05EED7521E6}"/>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14" name="그룹 761">
            <a:extLst>
              <a:ext uri="{FF2B5EF4-FFF2-40B4-BE49-F238E27FC236}">
                <a16:creationId xmlns:a16="http://schemas.microsoft.com/office/drawing/2014/main" id="{258CE8CF-F56F-B238-5183-C18645980375}"/>
              </a:ext>
            </a:extLst>
          </p:cNvPr>
          <p:cNvGrpSpPr/>
          <p:nvPr/>
        </p:nvGrpSpPr>
        <p:grpSpPr>
          <a:xfrm rot="5400000">
            <a:off x="3768991" y="3807190"/>
            <a:ext cx="598569" cy="124310"/>
            <a:chOff x="5608137" y="3394157"/>
            <a:chExt cx="338599" cy="70817"/>
          </a:xfrm>
        </p:grpSpPr>
        <p:grpSp>
          <p:nvGrpSpPr>
            <p:cNvPr id="215" name="그룹 753">
              <a:extLst>
                <a:ext uri="{FF2B5EF4-FFF2-40B4-BE49-F238E27FC236}">
                  <a16:creationId xmlns:a16="http://schemas.microsoft.com/office/drawing/2014/main" id="{D9516219-F387-1265-1334-04E4FC156071}"/>
                </a:ext>
              </a:extLst>
            </p:cNvPr>
            <p:cNvGrpSpPr/>
            <p:nvPr/>
          </p:nvGrpSpPr>
          <p:grpSpPr>
            <a:xfrm rot="5400000">
              <a:off x="5739521" y="3307128"/>
              <a:ext cx="70817" cy="244875"/>
              <a:chOff x="5131625" y="2342062"/>
              <a:chExt cx="70817" cy="244875"/>
            </a:xfrm>
          </p:grpSpPr>
          <p:sp>
            <p:nvSpPr>
              <p:cNvPr id="218" name="타원 750">
                <a:extLst>
                  <a:ext uri="{FF2B5EF4-FFF2-40B4-BE49-F238E27FC236}">
                    <a16:creationId xmlns:a16="http://schemas.microsoft.com/office/drawing/2014/main" id="{C8A5AB2F-6E06-EE38-99DD-42B051A9828A}"/>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19" name="타원 751">
                <a:extLst>
                  <a:ext uri="{FF2B5EF4-FFF2-40B4-BE49-F238E27FC236}">
                    <a16:creationId xmlns:a16="http://schemas.microsoft.com/office/drawing/2014/main" id="{44CF0E02-1351-84B1-6D85-0A0C62F8364C}"/>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20" name="직선 연결선 752">
                <a:extLst>
                  <a:ext uri="{FF2B5EF4-FFF2-40B4-BE49-F238E27FC236}">
                    <a16:creationId xmlns:a16="http://schemas.microsoft.com/office/drawing/2014/main" id="{96DC48BE-6EF1-67B3-9DB1-9D82DCA7BCE3}"/>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16" name="직선 연결선 754">
              <a:extLst>
                <a:ext uri="{FF2B5EF4-FFF2-40B4-BE49-F238E27FC236}">
                  <a16:creationId xmlns:a16="http://schemas.microsoft.com/office/drawing/2014/main" id="{F0DC33C5-6F50-4302-0E25-C43A22B21AF5}"/>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17" name="직선 연결선 756">
              <a:extLst>
                <a:ext uri="{FF2B5EF4-FFF2-40B4-BE49-F238E27FC236}">
                  <a16:creationId xmlns:a16="http://schemas.microsoft.com/office/drawing/2014/main" id="{AD8D3342-D7B2-CFB3-1C1A-997878F4A1C9}"/>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21" name="그룹 761">
            <a:extLst>
              <a:ext uri="{FF2B5EF4-FFF2-40B4-BE49-F238E27FC236}">
                <a16:creationId xmlns:a16="http://schemas.microsoft.com/office/drawing/2014/main" id="{5203FB5B-A04D-5867-ABDE-7CD88036E35F}"/>
              </a:ext>
            </a:extLst>
          </p:cNvPr>
          <p:cNvGrpSpPr/>
          <p:nvPr/>
        </p:nvGrpSpPr>
        <p:grpSpPr>
          <a:xfrm rot="5400000">
            <a:off x="5999216" y="3807191"/>
            <a:ext cx="598569" cy="124310"/>
            <a:chOff x="5608137" y="3394157"/>
            <a:chExt cx="338599" cy="70817"/>
          </a:xfrm>
        </p:grpSpPr>
        <p:grpSp>
          <p:nvGrpSpPr>
            <p:cNvPr id="222" name="그룹 753">
              <a:extLst>
                <a:ext uri="{FF2B5EF4-FFF2-40B4-BE49-F238E27FC236}">
                  <a16:creationId xmlns:a16="http://schemas.microsoft.com/office/drawing/2014/main" id="{678EF10A-4C41-D593-C7AA-03D32A6EC9CD}"/>
                </a:ext>
              </a:extLst>
            </p:cNvPr>
            <p:cNvGrpSpPr/>
            <p:nvPr/>
          </p:nvGrpSpPr>
          <p:grpSpPr>
            <a:xfrm rot="5400000">
              <a:off x="5739521" y="3307128"/>
              <a:ext cx="70817" cy="244875"/>
              <a:chOff x="5131625" y="2342062"/>
              <a:chExt cx="70817" cy="244875"/>
            </a:xfrm>
          </p:grpSpPr>
          <p:sp>
            <p:nvSpPr>
              <p:cNvPr id="225" name="타원 750">
                <a:extLst>
                  <a:ext uri="{FF2B5EF4-FFF2-40B4-BE49-F238E27FC236}">
                    <a16:creationId xmlns:a16="http://schemas.microsoft.com/office/drawing/2014/main" id="{2794C0AD-3AD6-2925-BF49-E74A254CEE01}"/>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26" name="타원 751">
                <a:extLst>
                  <a:ext uri="{FF2B5EF4-FFF2-40B4-BE49-F238E27FC236}">
                    <a16:creationId xmlns:a16="http://schemas.microsoft.com/office/drawing/2014/main" id="{30BC8BF7-C9FE-049C-910A-D79D8E60B48E}"/>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27" name="직선 연결선 752">
                <a:extLst>
                  <a:ext uri="{FF2B5EF4-FFF2-40B4-BE49-F238E27FC236}">
                    <a16:creationId xmlns:a16="http://schemas.microsoft.com/office/drawing/2014/main" id="{1266C351-FE41-1815-DA5A-023943B34B3B}"/>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23" name="직선 연결선 754">
              <a:extLst>
                <a:ext uri="{FF2B5EF4-FFF2-40B4-BE49-F238E27FC236}">
                  <a16:creationId xmlns:a16="http://schemas.microsoft.com/office/drawing/2014/main" id="{918C21DC-5ADB-DB4F-CB46-319EE0F297B0}"/>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24" name="직선 연결선 756">
              <a:extLst>
                <a:ext uri="{FF2B5EF4-FFF2-40B4-BE49-F238E27FC236}">
                  <a16:creationId xmlns:a16="http://schemas.microsoft.com/office/drawing/2014/main" id="{00B632ED-FD30-239F-271F-21BD7E4DEA5E}"/>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sp>
        <p:nvSpPr>
          <p:cNvPr id="229" name="U-turn Arrow 228">
            <a:extLst>
              <a:ext uri="{FF2B5EF4-FFF2-40B4-BE49-F238E27FC236}">
                <a16:creationId xmlns:a16="http://schemas.microsoft.com/office/drawing/2014/main" id="{1657667F-B785-7EF9-B90A-07E534278E54}"/>
              </a:ext>
            </a:extLst>
          </p:cNvPr>
          <p:cNvSpPr/>
          <p:nvPr/>
        </p:nvSpPr>
        <p:spPr>
          <a:xfrm flipH="1">
            <a:off x="4232468" y="2731244"/>
            <a:ext cx="581169" cy="3291883"/>
          </a:xfrm>
          <a:prstGeom prst="uturnArrow">
            <a:avLst>
              <a:gd name="adj1" fmla="val 12998"/>
              <a:gd name="adj2" fmla="val 12998"/>
              <a:gd name="adj3" fmla="val 32437"/>
              <a:gd name="adj4" fmla="val 19747"/>
              <a:gd name="adj5" fmla="val 10776"/>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U-turn Arrow 229">
            <a:extLst>
              <a:ext uri="{FF2B5EF4-FFF2-40B4-BE49-F238E27FC236}">
                <a16:creationId xmlns:a16="http://schemas.microsoft.com/office/drawing/2014/main" id="{FF1A4E91-B79D-5246-2829-B6A4B0712AFF}"/>
              </a:ext>
            </a:extLst>
          </p:cNvPr>
          <p:cNvSpPr/>
          <p:nvPr/>
        </p:nvSpPr>
        <p:spPr>
          <a:xfrm flipH="1">
            <a:off x="5340558" y="2731244"/>
            <a:ext cx="581169" cy="3291883"/>
          </a:xfrm>
          <a:prstGeom prst="uturnArrow">
            <a:avLst>
              <a:gd name="adj1" fmla="val 12998"/>
              <a:gd name="adj2" fmla="val 12998"/>
              <a:gd name="adj3" fmla="val 32437"/>
              <a:gd name="adj4" fmla="val 19747"/>
              <a:gd name="adj5" fmla="val 10776"/>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U-turn Arrow 230">
            <a:extLst>
              <a:ext uri="{FF2B5EF4-FFF2-40B4-BE49-F238E27FC236}">
                <a16:creationId xmlns:a16="http://schemas.microsoft.com/office/drawing/2014/main" id="{4F0A2D90-7844-785B-D551-2CE514DD129F}"/>
              </a:ext>
            </a:extLst>
          </p:cNvPr>
          <p:cNvSpPr/>
          <p:nvPr/>
        </p:nvSpPr>
        <p:spPr>
          <a:xfrm flipH="1">
            <a:off x="6462841" y="2731244"/>
            <a:ext cx="581169" cy="3291883"/>
          </a:xfrm>
          <a:prstGeom prst="uturnArrow">
            <a:avLst>
              <a:gd name="adj1" fmla="val 12998"/>
              <a:gd name="adj2" fmla="val 12998"/>
              <a:gd name="adj3" fmla="val 32437"/>
              <a:gd name="adj4" fmla="val 19747"/>
              <a:gd name="adj5" fmla="val 31819"/>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TextBox 232">
            <a:extLst>
              <a:ext uri="{FF2B5EF4-FFF2-40B4-BE49-F238E27FC236}">
                <a16:creationId xmlns:a16="http://schemas.microsoft.com/office/drawing/2014/main" id="{94498AE8-BA94-395A-67B6-72EC683DA133}"/>
              </a:ext>
            </a:extLst>
          </p:cNvPr>
          <p:cNvSpPr txBox="1"/>
          <p:nvPr/>
        </p:nvSpPr>
        <p:spPr>
          <a:xfrm>
            <a:off x="4520830" y="6038364"/>
            <a:ext cx="537476"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0</a:t>
            </a:r>
            <a:endParaRPr kumimoji="0" lang="ko-KR" altLang="en-US" sz="2400" b="1" i="0" u="none" strike="noStrike" kern="1200" cap="none" spc="0" normalizeH="0" baseline="-2500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sp>
        <p:nvSpPr>
          <p:cNvPr id="234" name="TextBox 233">
            <a:extLst>
              <a:ext uri="{FF2B5EF4-FFF2-40B4-BE49-F238E27FC236}">
                <a16:creationId xmlns:a16="http://schemas.microsoft.com/office/drawing/2014/main" id="{F6F62E51-B39D-E8A3-9001-75F45E31FA43}"/>
              </a:ext>
            </a:extLst>
          </p:cNvPr>
          <p:cNvSpPr txBox="1"/>
          <p:nvPr/>
        </p:nvSpPr>
        <p:spPr>
          <a:xfrm>
            <a:off x="5634344" y="6038364"/>
            <a:ext cx="537476"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0</a:t>
            </a:r>
            <a:endParaRPr kumimoji="0" lang="ko-KR" altLang="en-US" sz="2400" b="1" i="0" u="none" strike="noStrike" kern="1200" cap="none" spc="0" normalizeH="0" baseline="-2500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sp>
        <p:nvSpPr>
          <p:cNvPr id="235" name="TextBox 234">
            <a:extLst>
              <a:ext uri="{FF2B5EF4-FFF2-40B4-BE49-F238E27FC236}">
                <a16:creationId xmlns:a16="http://schemas.microsoft.com/office/drawing/2014/main" id="{71B98305-506B-B480-351F-A8A1C4FC1A42}"/>
              </a:ext>
            </a:extLst>
          </p:cNvPr>
          <p:cNvSpPr txBox="1"/>
          <p:nvPr/>
        </p:nvSpPr>
        <p:spPr>
          <a:xfrm>
            <a:off x="6747858" y="6038364"/>
            <a:ext cx="537476"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0</a:t>
            </a:r>
            <a:endParaRPr kumimoji="0" lang="ko-KR" altLang="en-US"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sp>
        <p:nvSpPr>
          <p:cNvPr id="236" name="TextBox 235">
            <a:extLst>
              <a:ext uri="{FF2B5EF4-FFF2-40B4-BE49-F238E27FC236}">
                <a16:creationId xmlns:a16="http://schemas.microsoft.com/office/drawing/2014/main" id="{4B06029E-A4E0-F713-BC91-E6B68412676F}"/>
              </a:ext>
            </a:extLst>
          </p:cNvPr>
          <p:cNvSpPr txBox="1"/>
          <p:nvPr/>
        </p:nvSpPr>
        <p:spPr>
          <a:xfrm>
            <a:off x="7861372" y="6038364"/>
            <a:ext cx="537476"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0</a:t>
            </a:r>
            <a:endParaRPr kumimoji="0" lang="ko-KR" altLang="en-US"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sp>
        <p:nvSpPr>
          <p:cNvPr id="237" name="TextBox 236">
            <a:extLst>
              <a:ext uri="{FF2B5EF4-FFF2-40B4-BE49-F238E27FC236}">
                <a16:creationId xmlns:a16="http://schemas.microsoft.com/office/drawing/2014/main" id="{255C2659-1AEA-8A62-13B4-D9C81B1CA1FF}"/>
              </a:ext>
            </a:extLst>
          </p:cNvPr>
          <p:cNvSpPr txBox="1"/>
          <p:nvPr/>
        </p:nvSpPr>
        <p:spPr>
          <a:xfrm>
            <a:off x="3646974" y="6038364"/>
            <a:ext cx="1047389"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Result:</a:t>
            </a:r>
            <a:endParaRPr kumimoji="0" lang="ko-KR" altLang="en-US"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sp>
        <p:nvSpPr>
          <p:cNvPr id="241" name="Rectangle 240">
            <a:extLst>
              <a:ext uri="{FF2B5EF4-FFF2-40B4-BE49-F238E27FC236}">
                <a16:creationId xmlns:a16="http://schemas.microsoft.com/office/drawing/2014/main" id="{2454DBFB-3AA6-64AB-CFD0-D2FE15BBF744}"/>
              </a:ext>
            </a:extLst>
          </p:cNvPr>
          <p:cNvSpPr/>
          <p:nvPr/>
        </p:nvSpPr>
        <p:spPr>
          <a:xfrm>
            <a:off x="7122930" y="1974213"/>
            <a:ext cx="1190941" cy="4542348"/>
          </a:xfrm>
          <a:prstGeom prst="rect">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1" name="그룹 761">
            <a:extLst>
              <a:ext uri="{FF2B5EF4-FFF2-40B4-BE49-F238E27FC236}">
                <a16:creationId xmlns:a16="http://schemas.microsoft.com/office/drawing/2014/main" id="{FE4F6BF3-811F-A927-1E95-DEA2A82C46C4}"/>
              </a:ext>
            </a:extLst>
          </p:cNvPr>
          <p:cNvGrpSpPr/>
          <p:nvPr/>
        </p:nvGrpSpPr>
        <p:grpSpPr>
          <a:xfrm rot="5400000">
            <a:off x="3768991" y="5138845"/>
            <a:ext cx="598569" cy="124310"/>
            <a:chOff x="5608137" y="3394157"/>
            <a:chExt cx="338599" cy="70817"/>
          </a:xfrm>
        </p:grpSpPr>
        <p:grpSp>
          <p:nvGrpSpPr>
            <p:cNvPr id="242" name="그룹 753">
              <a:extLst>
                <a:ext uri="{FF2B5EF4-FFF2-40B4-BE49-F238E27FC236}">
                  <a16:creationId xmlns:a16="http://schemas.microsoft.com/office/drawing/2014/main" id="{A53118A7-3944-3CD4-F7C5-C0F04BDC619C}"/>
                </a:ext>
              </a:extLst>
            </p:cNvPr>
            <p:cNvGrpSpPr/>
            <p:nvPr/>
          </p:nvGrpSpPr>
          <p:grpSpPr>
            <a:xfrm rot="5400000">
              <a:off x="5739521" y="3307128"/>
              <a:ext cx="70817" cy="244875"/>
              <a:chOff x="5131625" y="2342062"/>
              <a:chExt cx="70817" cy="244875"/>
            </a:xfrm>
          </p:grpSpPr>
          <p:sp>
            <p:nvSpPr>
              <p:cNvPr id="245" name="타원 750">
                <a:extLst>
                  <a:ext uri="{FF2B5EF4-FFF2-40B4-BE49-F238E27FC236}">
                    <a16:creationId xmlns:a16="http://schemas.microsoft.com/office/drawing/2014/main" id="{18D2DDE8-3251-0C54-D329-5AF5C69E8659}"/>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46" name="타원 751">
                <a:extLst>
                  <a:ext uri="{FF2B5EF4-FFF2-40B4-BE49-F238E27FC236}">
                    <a16:creationId xmlns:a16="http://schemas.microsoft.com/office/drawing/2014/main" id="{A6C463E7-C23D-0E88-E2BF-5D72486375F1}"/>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47" name="직선 연결선 752">
                <a:extLst>
                  <a:ext uri="{FF2B5EF4-FFF2-40B4-BE49-F238E27FC236}">
                    <a16:creationId xmlns:a16="http://schemas.microsoft.com/office/drawing/2014/main" id="{D3D5AD90-3B7A-BC71-96A0-97D6397E2642}"/>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43" name="직선 연결선 754">
              <a:extLst>
                <a:ext uri="{FF2B5EF4-FFF2-40B4-BE49-F238E27FC236}">
                  <a16:creationId xmlns:a16="http://schemas.microsoft.com/office/drawing/2014/main" id="{BF44AA50-BD10-2E6F-A33B-2E328FBF3C4A}"/>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44" name="직선 연결선 756">
              <a:extLst>
                <a:ext uri="{FF2B5EF4-FFF2-40B4-BE49-F238E27FC236}">
                  <a16:creationId xmlns:a16="http://schemas.microsoft.com/office/drawing/2014/main" id="{9043E919-4F2D-6654-D978-1A74E58B0C1F}"/>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48" name="그룹 761">
            <a:extLst>
              <a:ext uri="{FF2B5EF4-FFF2-40B4-BE49-F238E27FC236}">
                <a16:creationId xmlns:a16="http://schemas.microsoft.com/office/drawing/2014/main" id="{74D9E10D-7284-C150-9764-8ACBDD3D1D72}"/>
              </a:ext>
            </a:extLst>
          </p:cNvPr>
          <p:cNvGrpSpPr/>
          <p:nvPr/>
        </p:nvGrpSpPr>
        <p:grpSpPr>
          <a:xfrm rot="5400000">
            <a:off x="4883794" y="4465349"/>
            <a:ext cx="598569" cy="124310"/>
            <a:chOff x="5608137" y="3394157"/>
            <a:chExt cx="338599" cy="70817"/>
          </a:xfrm>
        </p:grpSpPr>
        <p:grpSp>
          <p:nvGrpSpPr>
            <p:cNvPr id="249" name="그룹 753">
              <a:extLst>
                <a:ext uri="{FF2B5EF4-FFF2-40B4-BE49-F238E27FC236}">
                  <a16:creationId xmlns:a16="http://schemas.microsoft.com/office/drawing/2014/main" id="{991E18B8-1F15-25C3-F11E-39CB4FD43D8A}"/>
                </a:ext>
              </a:extLst>
            </p:cNvPr>
            <p:cNvGrpSpPr/>
            <p:nvPr/>
          </p:nvGrpSpPr>
          <p:grpSpPr>
            <a:xfrm rot="5400000">
              <a:off x="5739521" y="3307128"/>
              <a:ext cx="70817" cy="244875"/>
              <a:chOff x="5131625" y="2342062"/>
              <a:chExt cx="70817" cy="244875"/>
            </a:xfrm>
          </p:grpSpPr>
          <p:sp>
            <p:nvSpPr>
              <p:cNvPr id="252" name="타원 750">
                <a:extLst>
                  <a:ext uri="{FF2B5EF4-FFF2-40B4-BE49-F238E27FC236}">
                    <a16:creationId xmlns:a16="http://schemas.microsoft.com/office/drawing/2014/main" id="{031023EB-FE9C-08A3-03B6-A34D0AC16B90}"/>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53" name="타원 751">
                <a:extLst>
                  <a:ext uri="{FF2B5EF4-FFF2-40B4-BE49-F238E27FC236}">
                    <a16:creationId xmlns:a16="http://schemas.microsoft.com/office/drawing/2014/main" id="{5B1F2433-3B01-4A51-591F-3839591F6BF3}"/>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54" name="직선 연결선 752">
                <a:extLst>
                  <a:ext uri="{FF2B5EF4-FFF2-40B4-BE49-F238E27FC236}">
                    <a16:creationId xmlns:a16="http://schemas.microsoft.com/office/drawing/2014/main" id="{FD73BCEC-5701-9F30-2279-859743390E30}"/>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50" name="직선 연결선 754">
              <a:extLst>
                <a:ext uri="{FF2B5EF4-FFF2-40B4-BE49-F238E27FC236}">
                  <a16:creationId xmlns:a16="http://schemas.microsoft.com/office/drawing/2014/main" id="{A1421D16-52F2-39F4-591C-929BAF9177AC}"/>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51" name="직선 연결선 756">
              <a:extLst>
                <a:ext uri="{FF2B5EF4-FFF2-40B4-BE49-F238E27FC236}">
                  <a16:creationId xmlns:a16="http://schemas.microsoft.com/office/drawing/2014/main" id="{F93D405C-5825-F715-FC3B-12A1884E187C}"/>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55" name="그룹 761">
            <a:extLst>
              <a:ext uri="{FF2B5EF4-FFF2-40B4-BE49-F238E27FC236}">
                <a16:creationId xmlns:a16="http://schemas.microsoft.com/office/drawing/2014/main" id="{0D3D32C1-C0F3-8B5D-7368-0496E7610288}"/>
              </a:ext>
            </a:extLst>
          </p:cNvPr>
          <p:cNvGrpSpPr/>
          <p:nvPr/>
        </p:nvGrpSpPr>
        <p:grpSpPr>
          <a:xfrm rot="5400000">
            <a:off x="4883794" y="5130603"/>
            <a:ext cx="598569" cy="124310"/>
            <a:chOff x="5608137" y="3394157"/>
            <a:chExt cx="338599" cy="70817"/>
          </a:xfrm>
        </p:grpSpPr>
        <p:grpSp>
          <p:nvGrpSpPr>
            <p:cNvPr id="256" name="그룹 753">
              <a:extLst>
                <a:ext uri="{FF2B5EF4-FFF2-40B4-BE49-F238E27FC236}">
                  <a16:creationId xmlns:a16="http://schemas.microsoft.com/office/drawing/2014/main" id="{C9527C58-D692-91C7-6878-6A5A5E4E9B6E}"/>
                </a:ext>
              </a:extLst>
            </p:cNvPr>
            <p:cNvGrpSpPr/>
            <p:nvPr/>
          </p:nvGrpSpPr>
          <p:grpSpPr>
            <a:xfrm rot="5400000">
              <a:off x="5739521" y="3307128"/>
              <a:ext cx="70817" cy="244875"/>
              <a:chOff x="5131625" y="2342062"/>
              <a:chExt cx="70817" cy="244875"/>
            </a:xfrm>
          </p:grpSpPr>
          <p:sp>
            <p:nvSpPr>
              <p:cNvPr id="259" name="타원 750">
                <a:extLst>
                  <a:ext uri="{FF2B5EF4-FFF2-40B4-BE49-F238E27FC236}">
                    <a16:creationId xmlns:a16="http://schemas.microsoft.com/office/drawing/2014/main" id="{08EE84D8-3CFD-B7F8-61AF-C7E943B5EEFD}"/>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60" name="타원 751">
                <a:extLst>
                  <a:ext uri="{FF2B5EF4-FFF2-40B4-BE49-F238E27FC236}">
                    <a16:creationId xmlns:a16="http://schemas.microsoft.com/office/drawing/2014/main" id="{24F6DF9C-C519-79C3-6A39-2BEBAEF06CAE}"/>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61" name="직선 연결선 752">
                <a:extLst>
                  <a:ext uri="{FF2B5EF4-FFF2-40B4-BE49-F238E27FC236}">
                    <a16:creationId xmlns:a16="http://schemas.microsoft.com/office/drawing/2014/main" id="{41C008E3-EAFE-E489-4A86-A311DE55C66C}"/>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57" name="직선 연결선 754">
              <a:extLst>
                <a:ext uri="{FF2B5EF4-FFF2-40B4-BE49-F238E27FC236}">
                  <a16:creationId xmlns:a16="http://schemas.microsoft.com/office/drawing/2014/main" id="{A0959AEE-3C7E-2E8D-5860-3859CE2CC8E1}"/>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58" name="직선 연결선 756">
              <a:extLst>
                <a:ext uri="{FF2B5EF4-FFF2-40B4-BE49-F238E27FC236}">
                  <a16:creationId xmlns:a16="http://schemas.microsoft.com/office/drawing/2014/main" id="{EB05D0DE-2665-DF56-9E87-E7A18BDF2F2E}"/>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50" name="그룹 761">
            <a:extLst>
              <a:ext uri="{FF2B5EF4-FFF2-40B4-BE49-F238E27FC236}">
                <a16:creationId xmlns:a16="http://schemas.microsoft.com/office/drawing/2014/main" id="{FF45039B-4092-C370-2968-D2C5F5B28840}"/>
              </a:ext>
            </a:extLst>
          </p:cNvPr>
          <p:cNvGrpSpPr/>
          <p:nvPr/>
        </p:nvGrpSpPr>
        <p:grpSpPr>
          <a:xfrm rot="5400000">
            <a:off x="7111108" y="5130604"/>
            <a:ext cx="598569" cy="124310"/>
            <a:chOff x="5608137" y="3394157"/>
            <a:chExt cx="338599" cy="70817"/>
          </a:xfrm>
        </p:grpSpPr>
        <p:grpSp>
          <p:nvGrpSpPr>
            <p:cNvPr id="57" name="그룹 753">
              <a:extLst>
                <a:ext uri="{FF2B5EF4-FFF2-40B4-BE49-F238E27FC236}">
                  <a16:creationId xmlns:a16="http://schemas.microsoft.com/office/drawing/2014/main" id="{C762D2EF-749C-FCBC-6FFF-E61924220047}"/>
                </a:ext>
              </a:extLst>
            </p:cNvPr>
            <p:cNvGrpSpPr/>
            <p:nvPr/>
          </p:nvGrpSpPr>
          <p:grpSpPr>
            <a:xfrm rot="5400000">
              <a:off x="5739521" y="3307128"/>
              <a:ext cx="70817" cy="244875"/>
              <a:chOff x="5131625" y="2342062"/>
              <a:chExt cx="70817" cy="244875"/>
            </a:xfrm>
          </p:grpSpPr>
          <p:sp>
            <p:nvSpPr>
              <p:cNvPr id="74" name="타원 750">
                <a:extLst>
                  <a:ext uri="{FF2B5EF4-FFF2-40B4-BE49-F238E27FC236}">
                    <a16:creationId xmlns:a16="http://schemas.microsoft.com/office/drawing/2014/main" id="{5306ECC7-7011-F0BC-C46B-C1D73B249858}"/>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75" name="타원 751">
                <a:extLst>
                  <a:ext uri="{FF2B5EF4-FFF2-40B4-BE49-F238E27FC236}">
                    <a16:creationId xmlns:a16="http://schemas.microsoft.com/office/drawing/2014/main" id="{22059ECE-59AF-5ABC-230B-B38AE6548A3D}"/>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76" name="직선 연결선 752">
                <a:extLst>
                  <a:ext uri="{FF2B5EF4-FFF2-40B4-BE49-F238E27FC236}">
                    <a16:creationId xmlns:a16="http://schemas.microsoft.com/office/drawing/2014/main" id="{CED94ADD-D7CF-9833-34E6-8316A555FC51}"/>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64" name="직선 연결선 754">
              <a:extLst>
                <a:ext uri="{FF2B5EF4-FFF2-40B4-BE49-F238E27FC236}">
                  <a16:creationId xmlns:a16="http://schemas.microsoft.com/office/drawing/2014/main" id="{FA6A2BE9-8513-9BF5-CAE4-C9F7E245E861}"/>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71" name="직선 연결선 756">
              <a:extLst>
                <a:ext uri="{FF2B5EF4-FFF2-40B4-BE49-F238E27FC236}">
                  <a16:creationId xmlns:a16="http://schemas.microsoft.com/office/drawing/2014/main" id="{83F27804-7B96-E3FE-3238-418C048C2617}"/>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sp>
        <p:nvSpPr>
          <p:cNvPr id="79" name="U-turn Arrow 78">
            <a:extLst>
              <a:ext uri="{FF2B5EF4-FFF2-40B4-BE49-F238E27FC236}">
                <a16:creationId xmlns:a16="http://schemas.microsoft.com/office/drawing/2014/main" id="{9A4FA08D-D8A2-E791-3750-3981B2B11EB3}"/>
              </a:ext>
            </a:extLst>
          </p:cNvPr>
          <p:cNvSpPr/>
          <p:nvPr/>
        </p:nvSpPr>
        <p:spPr>
          <a:xfrm flipH="1">
            <a:off x="7585002" y="2731244"/>
            <a:ext cx="581169" cy="3291883"/>
          </a:xfrm>
          <a:prstGeom prst="uturnArrow">
            <a:avLst>
              <a:gd name="adj1" fmla="val 12998"/>
              <a:gd name="adj2" fmla="val 12998"/>
              <a:gd name="adj3" fmla="val 32437"/>
              <a:gd name="adj4" fmla="val 19747"/>
              <a:gd name="adj5" fmla="val 71417"/>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74367471-C42F-0FE0-B34D-C4FE524001FE}"/>
              </a:ext>
            </a:extLst>
          </p:cNvPr>
          <p:cNvSpPr/>
          <p:nvPr/>
        </p:nvSpPr>
        <p:spPr>
          <a:xfrm>
            <a:off x="8290641" y="2134603"/>
            <a:ext cx="786007" cy="4381958"/>
          </a:xfrm>
          <a:prstGeom prst="rect">
            <a:avLst/>
          </a:pr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Rectangle 84">
            <a:extLst>
              <a:ext uri="{FF2B5EF4-FFF2-40B4-BE49-F238E27FC236}">
                <a16:creationId xmlns:a16="http://schemas.microsoft.com/office/drawing/2014/main" id="{E4D18EB6-50E9-676B-780E-DA33BD9E0CC4}"/>
              </a:ext>
            </a:extLst>
          </p:cNvPr>
          <p:cNvSpPr/>
          <p:nvPr/>
        </p:nvSpPr>
        <p:spPr>
          <a:xfrm>
            <a:off x="119270" y="1974213"/>
            <a:ext cx="7003660" cy="4586166"/>
          </a:xfrm>
          <a:prstGeom prst="rect">
            <a:avLst/>
          </a:pr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ounded Rectangular Callout 35">
            <a:extLst>
              <a:ext uri="{FF2B5EF4-FFF2-40B4-BE49-F238E27FC236}">
                <a16:creationId xmlns:a16="http://schemas.microsoft.com/office/drawing/2014/main" id="{412D94AD-4315-69E5-23F1-AF29DE58C32A}"/>
              </a:ext>
            </a:extLst>
          </p:cNvPr>
          <p:cNvSpPr/>
          <p:nvPr/>
        </p:nvSpPr>
        <p:spPr bwMode="auto">
          <a:xfrm>
            <a:off x="91875" y="2713495"/>
            <a:ext cx="6783821" cy="980015"/>
          </a:xfrm>
          <a:prstGeom prst="wedgeRoundRectCallout">
            <a:avLst>
              <a:gd name="adj1" fmla="val 54874"/>
              <a:gd name="adj2" fmla="val -9344"/>
              <a:gd name="adj3" fmla="val 16667"/>
            </a:avLst>
          </a:prstGeom>
          <a:solidFill>
            <a:srgbClr val="FBF7F5"/>
          </a:solidFill>
          <a:ln w="19050" cap="flat" cmpd="sng" algn="ctr">
            <a:solidFill>
              <a:srgbClr val="67655C"/>
            </a:solidFill>
            <a:prstDash val="solid"/>
            <a:round/>
            <a:headEnd type="none" w="med" len="med"/>
            <a:tailEnd type="none" w="med" len="med"/>
          </a:ln>
          <a:effectLst/>
        </p:spPr>
        <p:txBody>
          <a:bodyPr vert="horz" wrap="square" lIns="0" tIns="0" rIns="0" bIns="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venir Next" panose="020B0503020202020204" pitchFamily="34" charset="0"/>
                <a:ea typeface="ＭＳ Ｐゴシック" panose="020B0600070205080204" pitchFamily="34" charset="-128"/>
                <a:cs typeface="+mn-cs"/>
              </a:rPr>
              <a:t>A </a:t>
            </a:r>
            <a:r>
              <a:rPr kumimoji="0" lang="en-US" sz="2000" b="0" i="0" u="none" strike="noStrike" kern="1200" cap="none" spc="0" normalizeH="0" baseline="0" noProof="0" dirty="0" err="1">
                <a:ln>
                  <a:noFill/>
                </a:ln>
                <a:solidFill>
                  <a:prstClr val="black"/>
                </a:solidFill>
                <a:effectLst/>
                <a:uLnTx/>
                <a:uFillTx/>
                <a:latin typeface="Avenir Next" panose="020B0503020202020204" pitchFamily="34" charset="0"/>
                <a:ea typeface="ＭＳ Ｐゴシック" panose="020B0600070205080204" pitchFamily="34" charset="-128"/>
                <a:cs typeface="+mn-cs"/>
              </a:rPr>
              <a:t>bitline</a:t>
            </a:r>
            <a:r>
              <a:rPr kumimoji="0" lang="en-US" sz="2000" b="0" i="0" u="none" strike="noStrike" kern="1200" cap="none" spc="0" normalizeH="0" baseline="0" noProof="0" dirty="0">
                <a:ln>
                  <a:noFill/>
                </a:ln>
                <a:solidFill>
                  <a:prstClr val="black"/>
                </a:solidFill>
                <a:effectLst/>
                <a:uLnTx/>
                <a:uFillTx/>
                <a:latin typeface="Avenir Next" panose="020B0503020202020204" pitchFamily="34" charset="0"/>
                <a:ea typeface="ＭＳ Ｐゴシック" panose="020B0600070205080204" pitchFamily="34" charset="-128"/>
                <a:cs typeface="+mn-cs"/>
              </a:rPr>
              <a:t> reads as ‘</a:t>
            </a:r>
            <a:r>
              <a:rPr kumimoji="0" lang="en-US" sz="2000" b="1" i="0" u="none" strike="noStrike" kern="1200" cap="none" spc="0" normalizeH="0" baseline="0" noProof="0" dirty="0">
                <a:ln>
                  <a:noFill/>
                </a:ln>
                <a:solidFill>
                  <a:srgbClr val="FF0000"/>
                </a:solidFill>
                <a:effectLst/>
                <a:uLnTx/>
                <a:uFillTx/>
                <a:latin typeface="Avenir Next" panose="020B0503020202020204" pitchFamily="34" charset="0"/>
                <a:ea typeface="ＭＳ Ｐゴシック" panose="020B0600070205080204" pitchFamily="34" charset="-128"/>
                <a:cs typeface="+mn-cs"/>
              </a:rPr>
              <a:t>1</a:t>
            </a:r>
            <a:r>
              <a:rPr kumimoji="0" lang="en-US" sz="2000" b="0" i="0" u="none" strike="noStrike" kern="1200" cap="none" spc="0" normalizeH="0" baseline="0" noProof="0" dirty="0">
                <a:ln>
                  <a:noFill/>
                </a:ln>
                <a:solidFill>
                  <a:prstClr val="black"/>
                </a:solidFill>
                <a:effectLst/>
                <a:uLnTx/>
                <a:uFillTx/>
                <a:latin typeface="Avenir Next" panose="020B0503020202020204" pitchFamily="34" charset="0"/>
                <a:ea typeface="ＭＳ Ｐゴシック" panose="020B0600070205080204" pitchFamily="34" charset="-128"/>
                <a:cs typeface="+mn-cs"/>
              </a:rPr>
              <a:t>’ only when all the target cells store ‘</a:t>
            </a:r>
            <a:r>
              <a:rPr kumimoji="0" lang="en-US" sz="2000" b="1" i="0" u="none" strike="noStrike" kern="1200" cap="none" spc="0" normalizeH="0" baseline="0" noProof="0" dirty="0">
                <a:ln>
                  <a:noFill/>
                </a:ln>
                <a:solidFill>
                  <a:srgbClr val="FF0000"/>
                </a:solidFill>
                <a:effectLst/>
                <a:uLnTx/>
                <a:uFillTx/>
                <a:latin typeface="Avenir Next" panose="020B0503020202020204" pitchFamily="34" charset="0"/>
                <a:ea typeface="ＭＳ Ｐゴシック" panose="020B0600070205080204" pitchFamily="34" charset="-128"/>
                <a:cs typeface="+mn-cs"/>
              </a:rPr>
              <a:t>1</a:t>
            </a:r>
            <a:r>
              <a:rPr kumimoji="0" lang="en-US" sz="2000" b="0" i="0" u="none" strike="noStrike" kern="1200" cap="none" spc="0" normalizeH="0" baseline="0" noProof="0" dirty="0">
                <a:ln>
                  <a:noFill/>
                </a:ln>
                <a:solidFill>
                  <a:prstClr val="black"/>
                </a:solidFill>
                <a:effectLst/>
                <a:uLnTx/>
                <a:uFillTx/>
                <a:latin typeface="Avenir Next" panose="020B0503020202020204" pitchFamily="34" charset="0"/>
                <a:ea typeface="ＭＳ Ｐゴシック" panose="020B0600070205080204" pitchFamily="34" charset="-128"/>
                <a:cs typeface="+mn-cs"/>
              </a:rPr>
              <a:t>’</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C80060"/>
                </a:solidFill>
                <a:effectLst/>
                <a:uLnTx/>
                <a:uFillTx/>
                <a:latin typeface="Avenir Next" panose="020B0503020202020204" pitchFamily="34" charset="0"/>
                <a:ea typeface="ＭＳ Ｐゴシック" panose="020B0600070205080204" pitchFamily="34" charset="-128"/>
                <a:cs typeface="+mn-cs"/>
                <a:sym typeface="Wingdings" pitchFamily="2" charset="2"/>
              </a:rPr>
              <a:t> Equivalent to the bitwise AND of all the target cells </a:t>
            </a:r>
            <a:endParaRPr kumimoji="0" lang="en-US" sz="2000" b="0" i="0" u="none" strike="noStrike" kern="1200" cap="none" spc="0" normalizeH="0" baseline="0" noProof="0" dirty="0">
              <a:ln>
                <a:noFill/>
              </a:ln>
              <a:solidFill>
                <a:srgbClr val="C80060"/>
              </a:solidFill>
              <a:effectLst/>
              <a:uLnTx/>
              <a:uFillTx/>
              <a:latin typeface="Avenir Next" panose="020B0503020202020204" pitchFamily="34" charset="0"/>
              <a:ea typeface="ＭＳ Ｐゴシック" panose="020B0600070205080204" pitchFamily="34" charset="-128"/>
              <a:cs typeface="+mn-cs"/>
            </a:endParaRPr>
          </a:p>
        </p:txBody>
      </p:sp>
      <p:sp>
        <p:nvSpPr>
          <p:cNvPr id="35" name="Rectangle 34">
            <a:extLst>
              <a:ext uri="{FF2B5EF4-FFF2-40B4-BE49-F238E27FC236}">
                <a16:creationId xmlns:a16="http://schemas.microsoft.com/office/drawing/2014/main" id="{E967A7FC-F6E9-7251-2034-3D77D077A567}"/>
              </a:ext>
            </a:extLst>
          </p:cNvPr>
          <p:cNvSpPr/>
          <p:nvPr/>
        </p:nvSpPr>
        <p:spPr>
          <a:xfrm>
            <a:off x="7122930" y="1974213"/>
            <a:ext cx="1190941" cy="4542348"/>
          </a:xfrm>
          <a:prstGeom prst="rect">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0329320"/>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3FBCB-2C2D-44B9-612D-B835A4A25E95}"/>
              </a:ext>
            </a:extLst>
          </p:cNvPr>
          <p:cNvSpPr>
            <a:spLocks noGrp="1"/>
          </p:cNvSpPr>
          <p:nvPr>
            <p:ph type="title"/>
          </p:nvPr>
        </p:nvSpPr>
        <p:spPr/>
        <p:txBody>
          <a:bodyPr/>
          <a:lstStyle/>
          <a:p>
            <a:r>
              <a:rPr lang="en-CH" dirty="0"/>
              <a:t>Multi-Wordline Sensing (MWS): Bitwise AND</a:t>
            </a:r>
          </a:p>
        </p:txBody>
      </p:sp>
      <p:sp>
        <p:nvSpPr>
          <p:cNvPr id="3" name="Content Placeholder 2">
            <a:extLst>
              <a:ext uri="{FF2B5EF4-FFF2-40B4-BE49-F238E27FC236}">
                <a16:creationId xmlns:a16="http://schemas.microsoft.com/office/drawing/2014/main" id="{78AC34B6-A065-B6FF-74E0-DC058B30B187}"/>
              </a:ext>
            </a:extLst>
          </p:cNvPr>
          <p:cNvSpPr>
            <a:spLocks noGrp="1"/>
          </p:cNvSpPr>
          <p:nvPr>
            <p:ph idx="1"/>
          </p:nvPr>
        </p:nvSpPr>
        <p:spPr/>
        <p:txBody>
          <a:bodyPr/>
          <a:lstStyle/>
          <a:p>
            <a:r>
              <a:rPr lang="en-CH" dirty="0">
                <a:solidFill>
                  <a:srgbClr val="C80060"/>
                </a:solidFill>
                <a:latin typeface="Avenir Next Medium" panose="020B0503020202020204" pitchFamily="34" charset="0"/>
              </a:rPr>
              <a:t>Intra-Block MWS</a:t>
            </a:r>
            <a:r>
              <a:rPr lang="en-CH" dirty="0"/>
              <a:t>: </a:t>
            </a:r>
            <a:br>
              <a:rPr lang="en-CH" dirty="0"/>
            </a:br>
            <a:r>
              <a:rPr lang="en-CH" dirty="0">
                <a:solidFill>
                  <a:schemeClr val="accent1"/>
                </a:solidFill>
              </a:rPr>
              <a:t>Simultaneously activates </a:t>
            </a:r>
            <a:r>
              <a:rPr lang="en-CH" dirty="0"/>
              <a:t>multiple WLs </a:t>
            </a:r>
            <a:r>
              <a:rPr lang="en-CH" dirty="0">
                <a:solidFill>
                  <a:schemeClr val="accent1"/>
                </a:solidFill>
              </a:rPr>
              <a:t>in the same block </a:t>
            </a:r>
            <a:br>
              <a:rPr lang="en-CH" dirty="0">
                <a:solidFill>
                  <a:schemeClr val="accent1"/>
                </a:solidFill>
              </a:rPr>
            </a:br>
            <a:r>
              <a:rPr lang="en-CH" dirty="0">
                <a:solidFill>
                  <a:schemeClr val="accent1"/>
                </a:solidFill>
              </a:rPr>
              <a:t>   </a:t>
            </a:r>
            <a:r>
              <a:rPr lang="en-CH" dirty="0">
                <a:sym typeface="Wingdings" pitchFamily="2" charset="2"/>
              </a:rPr>
              <a:t></a:t>
            </a:r>
            <a:r>
              <a:rPr lang="en-CH" dirty="0"/>
              <a:t> </a:t>
            </a:r>
            <a:r>
              <a:rPr lang="en-CH" dirty="0">
                <a:solidFill>
                  <a:srgbClr val="C80060"/>
                </a:solidFill>
              </a:rPr>
              <a:t>Bitwise AND</a:t>
            </a:r>
            <a:r>
              <a:rPr lang="en-CH" dirty="0"/>
              <a:t> of the stored data in the WLs</a:t>
            </a:r>
          </a:p>
        </p:txBody>
      </p:sp>
      <p:sp>
        <p:nvSpPr>
          <p:cNvPr id="4" name="Rounded Rectangle 3">
            <a:extLst>
              <a:ext uri="{FF2B5EF4-FFF2-40B4-BE49-F238E27FC236}">
                <a16:creationId xmlns:a16="http://schemas.microsoft.com/office/drawing/2014/main" id="{11C067F7-3081-7E63-D615-E9D8EF990751}"/>
              </a:ext>
            </a:extLst>
          </p:cNvPr>
          <p:cNvSpPr/>
          <p:nvPr/>
        </p:nvSpPr>
        <p:spPr>
          <a:xfrm>
            <a:off x="3601538" y="2591531"/>
            <a:ext cx="5423192" cy="3883465"/>
          </a:xfrm>
          <a:prstGeom prst="roundRect">
            <a:avLst>
              <a:gd name="adj" fmla="val 5753"/>
            </a:avLst>
          </a:prstGeom>
          <a:solidFill>
            <a:schemeClr val="accent4">
              <a:lumMod val="20000"/>
              <a:lumOff val="80000"/>
            </a:schemeClr>
          </a:solidFill>
          <a:ln w="19050">
            <a:solidFill>
              <a:srgbClr val="66665C"/>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A67764A8-123E-6C01-A1D2-116D983664B2}"/>
              </a:ext>
            </a:extLst>
          </p:cNvPr>
          <p:cNvSpPr txBox="1"/>
          <p:nvPr/>
        </p:nvSpPr>
        <p:spPr>
          <a:xfrm>
            <a:off x="4382281" y="2093038"/>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BL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1</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10" name="TextBox 9">
            <a:extLst>
              <a:ext uri="{FF2B5EF4-FFF2-40B4-BE49-F238E27FC236}">
                <a16:creationId xmlns:a16="http://schemas.microsoft.com/office/drawing/2014/main" id="{CA5244A9-E68A-41E4-8DF6-45A4B86348F3}"/>
              </a:ext>
            </a:extLst>
          </p:cNvPr>
          <p:cNvSpPr txBox="1"/>
          <p:nvPr/>
        </p:nvSpPr>
        <p:spPr>
          <a:xfrm>
            <a:off x="5495795" y="2093038"/>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BL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2</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13" name="TextBox 12">
            <a:extLst>
              <a:ext uri="{FF2B5EF4-FFF2-40B4-BE49-F238E27FC236}">
                <a16:creationId xmlns:a16="http://schemas.microsoft.com/office/drawing/2014/main" id="{ADDC653E-1795-2625-78AF-339E29441E70}"/>
              </a:ext>
            </a:extLst>
          </p:cNvPr>
          <p:cNvSpPr txBox="1"/>
          <p:nvPr/>
        </p:nvSpPr>
        <p:spPr>
          <a:xfrm>
            <a:off x="6609309" y="2093038"/>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BL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3</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grpSp>
        <p:nvGrpSpPr>
          <p:cNvPr id="94" name="Group 93">
            <a:extLst>
              <a:ext uri="{FF2B5EF4-FFF2-40B4-BE49-F238E27FC236}">
                <a16:creationId xmlns:a16="http://schemas.microsoft.com/office/drawing/2014/main" id="{E4826338-1836-E9D3-34FB-562D0F2D1798}"/>
              </a:ext>
            </a:extLst>
          </p:cNvPr>
          <p:cNvGrpSpPr/>
          <p:nvPr/>
        </p:nvGrpSpPr>
        <p:grpSpPr>
          <a:xfrm>
            <a:off x="4062140" y="2665066"/>
            <a:ext cx="3340542" cy="3358061"/>
            <a:chOff x="1860807" y="2641375"/>
            <a:chExt cx="3340542" cy="3601380"/>
          </a:xfrm>
        </p:grpSpPr>
        <p:cxnSp>
          <p:nvCxnSpPr>
            <p:cNvPr id="5" name="Straight Connector 4">
              <a:extLst>
                <a:ext uri="{FF2B5EF4-FFF2-40B4-BE49-F238E27FC236}">
                  <a16:creationId xmlns:a16="http://schemas.microsoft.com/office/drawing/2014/main" id="{B724D90A-0311-AEA2-1170-457439DAD591}"/>
                </a:ext>
              </a:extLst>
            </p:cNvPr>
            <p:cNvCxnSpPr>
              <a:cxnSpLocks/>
            </p:cNvCxnSpPr>
            <p:nvPr/>
          </p:nvCxnSpPr>
          <p:spPr>
            <a:xfrm>
              <a:off x="1860807" y="2641375"/>
              <a:ext cx="0" cy="3601380"/>
            </a:xfrm>
            <a:prstGeom prst="line">
              <a:avLst/>
            </a:prstGeom>
            <a:ln w="28575">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AB35EC1-7B4A-6D79-0B81-642967EA2EE0}"/>
                </a:ext>
              </a:extLst>
            </p:cNvPr>
            <p:cNvCxnSpPr>
              <a:cxnSpLocks/>
            </p:cNvCxnSpPr>
            <p:nvPr/>
          </p:nvCxnSpPr>
          <p:spPr>
            <a:xfrm>
              <a:off x="2974321" y="2641375"/>
              <a:ext cx="0" cy="3601380"/>
            </a:xfrm>
            <a:prstGeom prst="line">
              <a:avLst/>
            </a:prstGeom>
            <a:ln w="28575">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D777A01-4123-7FB2-8115-CE4ACED06054}"/>
                </a:ext>
              </a:extLst>
            </p:cNvPr>
            <p:cNvCxnSpPr>
              <a:cxnSpLocks/>
            </p:cNvCxnSpPr>
            <p:nvPr/>
          </p:nvCxnSpPr>
          <p:spPr>
            <a:xfrm>
              <a:off x="4087835" y="2641375"/>
              <a:ext cx="0" cy="3601380"/>
            </a:xfrm>
            <a:prstGeom prst="line">
              <a:avLst/>
            </a:prstGeom>
            <a:ln w="28575">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FB8FA4F-1E88-07F2-27EF-7581CB101D83}"/>
                </a:ext>
              </a:extLst>
            </p:cNvPr>
            <p:cNvCxnSpPr>
              <a:cxnSpLocks/>
            </p:cNvCxnSpPr>
            <p:nvPr/>
          </p:nvCxnSpPr>
          <p:spPr>
            <a:xfrm>
              <a:off x="5201349" y="2641375"/>
              <a:ext cx="0" cy="3601380"/>
            </a:xfrm>
            <a:prstGeom prst="line">
              <a:avLst/>
            </a:prstGeom>
            <a:ln w="28575">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grpSp>
      <p:grpSp>
        <p:nvGrpSpPr>
          <p:cNvPr id="228" name="Group 227">
            <a:extLst>
              <a:ext uri="{FF2B5EF4-FFF2-40B4-BE49-F238E27FC236}">
                <a16:creationId xmlns:a16="http://schemas.microsoft.com/office/drawing/2014/main" id="{4657F400-371E-5409-CC86-6FC3A1E88181}"/>
              </a:ext>
            </a:extLst>
          </p:cNvPr>
          <p:cNvGrpSpPr/>
          <p:nvPr/>
        </p:nvGrpSpPr>
        <p:grpSpPr>
          <a:xfrm>
            <a:off x="4640972" y="2450831"/>
            <a:ext cx="3350590" cy="3572296"/>
            <a:chOff x="4640972" y="2450831"/>
            <a:chExt cx="3350590" cy="3787616"/>
          </a:xfrm>
        </p:grpSpPr>
        <p:cxnSp>
          <p:nvCxnSpPr>
            <p:cNvPr id="6" name="Straight Connector 5">
              <a:extLst>
                <a:ext uri="{FF2B5EF4-FFF2-40B4-BE49-F238E27FC236}">
                  <a16:creationId xmlns:a16="http://schemas.microsoft.com/office/drawing/2014/main" id="{2935EEDC-89B8-9ED3-B423-D7DF542942C9}"/>
                </a:ext>
              </a:extLst>
            </p:cNvPr>
            <p:cNvCxnSpPr>
              <a:cxnSpLocks/>
            </p:cNvCxnSpPr>
            <p:nvPr/>
          </p:nvCxnSpPr>
          <p:spPr>
            <a:xfrm flipH="1" flipV="1">
              <a:off x="4640972" y="2450831"/>
              <a:ext cx="10048" cy="3787616"/>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056D578-0A4B-7211-034B-FD6511E08245}"/>
                </a:ext>
              </a:extLst>
            </p:cNvPr>
            <p:cNvCxnSpPr>
              <a:cxnSpLocks/>
            </p:cNvCxnSpPr>
            <p:nvPr/>
          </p:nvCxnSpPr>
          <p:spPr>
            <a:xfrm flipH="1" flipV="1">
              <a:off x="5754486" y="2450831"/>
              <a:ext cx="10048" cy="3787616"/>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2033EF9-2C97-592D-48AA-AE971DE6EB0D}"/>
                </a:ext>
              </a:extLst>
            </p:cNvPr>
            <p:cNvCxnSpPr>
              <a:cxnSpLocks/>
            </p:cNvCxnSpPr>
            <p:nvPr/>
          </p:nvCxnSpPr>
          <p:spPr>
            <a:xfrm flipH="1" flipV="1">
              <a:off x="6868000" y="2450831"/>
              <a:ext cx="10048" cy="3787616"/>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424C035-0F47-6EC6-E06C-ED53AA7B33F8}"/>
                </a:ext>
              </a:extLst>
            </p:cNvPr>
            <p:cNvCxnSpPr>
              <a:cxnSpLocks/>
            </p:cNvCxnSpPr>
            <p:nvPr/>
          </p:nvCxnSpPr>
          <p:spPr>
            <a:xfrm flipH="1" flipV="1">
              <a:off x="7981514" y="2450831"/>
              <a:ext cx="10048" cy="3787616"/>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6" name="TextBox 15">
            <a:extLst>
              <a:ext uri="{FF2B5EF4-FFF2-40B4-BE49-F238E27FC236}">
                <a16:creationId xmlns:a16="http://schemas.microsoft.com/office/drawing/2014/main" id="{45B5574F-2F86-6966-45D3-3D81C85AFE41}"/>
              </a:ext>
            </a:extLst>
          </p:cNvPr>
          <p:cNvSpPr txBox="1"/>
          <p:nvPr/>
        </p:nvSpPr>
        <p:spPr>
          <a:xfrm>
            <a:off x="7722823" y="2093038"/>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BL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4</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grpSp>
        <p:nvGrpSpPr>
          <p:cNvPr id="30" name="Group 29">
            <a:extLst>
              <a:ext uri="{FF2B5EF4-FFF2-40B4-BE49-F238E27FC236}">
                <a16:creationId xmlns:a16="http://schemas.microsoft.com/office/drawing/2014/main" id="{336AC0E1-C3A2-6F50-4F1C-1838AAAA526A}"/>
              </a:ext>
            </a:extLst>
          </p:cNvPr>
          <p:cNvGrpSpPr/>
          <p:nvPr/>
        </p:nvGrpSpPr>
        <p:grpSpPr>
          <a:xfrm>
            <a:off x="3382115" y="3191198"/>
            <a:ext cx="5014215" cy="1988051"/>
            <a:chOff x="1422400" y="2671909"/>
            <a:chExt cx="6166530" cy="1988051"/>
          </a:xfrm>
        </p:grpSpPr>
        <p:grpSp>
          <p:nvGrpSpPr>
            <p:cNvPr id="31" name="Group 30">
              <a:extLst>
                <a:ext uri="{FF2B5EF4-FFF2-40B4-BE49-F238E27FC236}">
                  <a16:creationId xmlns:a16="http://schemas.microsoft.com/office/drawing/2014/main" id="{A54D0EED-F7AE-3399-A35F-5DD2E5791B55}"/>
                </a:ext>
              </a:extLst>
            </p:cNvPr>
            <p:cNvGrpSpPr/>
            <p:nvPr/>
          </p:nvGrpSpPr>
          <p:grpSpPr>
            <a:xfrm>
              <a:off x="1422400" y="2671909"/>
              <a:ext cx="6166530" cy="2"/>
              <a:chOff x="1231585" y="2671909"/>
              <a:chExt cx="6166530" cy="2"/>
            </a:xfrm>
          </p:grpSpPr>
          <p:cxnSp>
            <p:nvCxnSpPr>
              <p:cNvPr id="44" name="Straight Connector 43">
                <a:extLst>
                  <a:ext uri="{FF2B5EF4-FFF2-40B4-BE49-F238E27FC236}">
                    <a16:creationId xmlns:a16="http://schemas.microsoft.com/office/drawing/2014/main" id="{B48B26F0-2159-FDD5-0EA3-2B0DA8F74560}"/>
                  </a:ext>
                </a:extLst>
              </p:cNvPr>
              <p:cNvCxnSpPr>
                <a:cxnSpLocks/>
              </p:cNvCxnSpPr>
              <p:nvPr/>
            </p:nvCxnSpPr>
            <p:spPr>
              <a:xfrm>
                <a:off x="1602803" y="2671909"/>
                <a:ext cx="5795312" cy="0"/>
              </a:xfrm>
              <a:prstGeom prst="line">
                <a:avLst/>
              </a:prstGeom>
              <a:ln w="1016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B8B2E45-E111-E123-066A-8979B261CDA9}"/>
                  </a:ext>
                </a:extLst>
              </p:cNvPr>
              <p:cNvCxnSpPr>
                <a:cxnSpLocks/>
              </p:cNvCxnSpPr>
              <p:nvPr/>
            </p:nvCxnSpPr>
            <p:spPr>
              <a:xfrm>
                <a:off x="1231585" y="2671911"/>
                <a:ext cx="616653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E7E8F8F6-AE41-A5F8-6DFB-28F664C389B3}"/>
                </a:ext>
              </a:extLst>
            </p:cNvPr>
            <p:cNvGrpSpPr/>
            <p:nvPr/>
          </p:nvGrpSpPr>
          <p:grpSpPr>
            <a:xfrm>
              <a:off x="1422400" y="3334592"/>
              <a:ext cx="6166530" cy="2"/>
              <a:chOff x="1231585" y="2671909"/>
              <a:chExt cx="6166530" cy="2"/>
            </a:xfrm>
          </p:grpSpPr>
          <p:cxnSp>
            <p:nvCxnSpPr>
              <p:cNvPr id="42" name="Straight Connector 41">
                <a:extLst>
                  <a:ext uri="{FF2B5EF4-FFF2-40B4-BE49-F238E27FC236}">
                    <a16:creationId xmlns:a16="http://schemas.microsoft.com/office/drawing/2014/main" id="{A18E8F28-586E-629F-D0AC-D48A7BF0DD17}"/>
                  </a:ext>
                </a:extLst>
              </p:cNvPr>
              <p:cNvCxnSpPr>
                <a:cxnSpLocks/>
              </p:cNvCxnSpPr>
              <p:nvPr/>
            </p:nvCxnSpPr>
            <p:spPr>
              <a:xfrm>
                <a:off x="1602803" y="2671909"/>
                <a:ext cx="5795312" cy="0"/>
              </a:xfrm>
              <a:prstGeom prst="line">
                <a:avLst/>
              </a:prstGeom>
              <a:ln w="1016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9D1C5D1-439B-5774-546B-BAFB14D9F7BD}"/>
                  </a:ext>
                </a:extLst>
              </p:cNvPr>
              <p:cNvCxnSpPr>
                <a:cxnSpLocks/>
              </p:cNvCxnSpPr>
              <p:nvPr/>
            </p:nvCxnSpPr>
            <p:spPr>
              <a:xfrm>
                <a:off x="1231585" y="2671911"/>
                <a:ext cx="616653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3" name="Group 32">
              <a:extLst>
                <a:ext uri="{FF2B5EF4-FFF2-40B4-BE49-F238E27FC236}">
                  <a16:creationId xmlns:a16="http://schemas.microsoft.com/office/drawing/2014/main" id="{293B1098-869E-2FDF-5816-DC9857BD52A9}"/>
                </a:ext>
              </a:extLst>
            </p:cNvPr>
            <p:cNvGrpSpPr/>
            <p:nvPr/>
          </p:nvGrpSpPr>
          <p:grpSpPr>
            <a:xfrm>
              <a:off x="1422400" y="3997275"/>
              <a:ext cx="6166530" cy="2"/>
              <a:chOff x="1231585" y="2671909"/>
              <a:chExt cx="6166530" cy="2"/>
            </a:xfrm>
          </p:grpSpPr>
          <p:cxnSp>
            <p:nvCxnSpPr>
              <p:cNvPr id="40" name="Straight Connector 39">
                <a:extLst>
                  <a:ext uri="{FF2B5EF4-FFF2-40B4-BE49-F238E27FC236}">
                    <a16:creationId xmlns:a16="http://schemas.microsoft.com/office/drawing/2014/main" id="{1941D14D-8737-D6E2-998D-FF3894B4B0A9}"/>
                  </a:ext>
                </a:extLst>
              </p:cNvPr>
              <p:cNvCxnSpPr>
                <a:cxnSpLocks/>
              </p:cNvCxnSpPr>
              <p:nvPr/>
            </p:nvCxnSpPr>
            <p:spPr>
              <a:xfrm>
                <a:off x="1602803" y="2671909"/>
                <a:ext cx="5795312" cy="0"/>
              </a:xfrm>
              <a:prstGeom prst="line">
                <a:avLst/>
              </a:prstGeom>
              <a:ln w="1016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25CD21B-B3C7-26DA-0143-9D68215D5CF8}"/>
                  </a:ext>
                </a:extLst>
              </p:cNvPr>
              <p:cNvCxnSpPr>
                <a:cxnSpLocks/>
              </p:cNvCxnSpPr>
              <p:nvPr/>
            </p:nvCxnSpPr>
            <p:spPr>
              <a:xfrm>
                <a:off x="1231585" y="2671911"/>
                <a:ext cx="616653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9C808435-2C78-1605-4BE9-904EF4B89982}"/>
                </a:ext>
              </a:extLst>
            </p:cNvPr>
            <p:cNvGrpSpPr/>
            <p:nvPr/>
          </p:nvGrpSpPr>
          <p:grpSpPr>
            <a:xfrm>
              <a:off x="1422400" y="4659958"/>
              <a:ext cx="6166530" cy="2"/>
              <a:chOff x="1231585" y="2671909"/>
              <a:chExt cx="6166530" cy="2"/>
            </a:xfrm>
          </p:grpSpPr>
          <p:cxnSp>
            <p:nvCxnSpPr>
              <p:cNvPr id="38" name="Straight Connector 37">
                <a:extLst>
                  <a:ext uri="{FF2B5EF4-FFF2-40B4-BE49-F238E27FC236}">
                    <a16:creationId xmlns:a16="http://schemas.microsoft.com/office/drawing/2014/main" id="{D01BF65E-5226-DA67-1929-EB5926854DEB}"/>
                  </a:ext>
                </a:extLst>
              </p:cNvPr>
              <p:cNvCxnSpPr>
                <a:cxnSpLocks/>
              </p:cNvCxnSpPr>
              <p:nvPr/>
            </p:nvCxnSpPr>
            <p:spPr>
              <a:xfrm>
                <a:off x="1602803" y="2671909"/>
                <a:ext cx="5795312" cy="0"/>
              </a:xfrm>
              <a:prstGeom prst="line">
                <a:avLst/>
              </a:prstGeom>
              <a:ln w="101600">
                <a:solidFill>
                  <a:schemeClr val="accent4">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04113FB-9206-A9CB-0E30-C87332D2BA84}"/>
                  </a:ext>
                </a:extLst>
              </p:cNvPr>
              <p:cNvCxnSpPr>
                <a:cxnSpLocks/>
              </p:cNvCxnSpPr>
              <p:nvPr/>
            </p:nvCxnSpPr>
            <p:spPr>
              <a:xfrm>
                <a:off x="1231585" y="2671911"/>
                <a:ext cx="616653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6" name="타원 299">
            <a:extLst>
              <a:ext uri="{FF2B5EF4-FFF2-40B4-BE49-F238E27FC236}">
                <a16:creationId xmlns:a16="http://schemas.microsoft.com/office/drawing/2014/main" id="{715BDDB0-F2BA-732C-8F89-B946C45E3F0E}"/>
              </a:ext>
            </a:extLst>
          </p:cNvPr>
          <p:cNvSpPr/>
          <p:nvPr/>
        </p:nvSpPr>
        <p:spPr>
          <a:xfrm>
            <a:off x="3782388" y="2912150"/>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47" name="타원 299">
            <a:extLst>
              <a:ext uri="{FF2B5EF4-FFF2-40B4-BE49-F238E27FC236}">
                <a16:creationId xmlns:a16="http://schemas.microsoft.com/office/drawing/2014/main" id="{E0B2046C-3EF6-C78D-56E7-5C2ACB38D989}"/>
              </a:ext>
            </a:extLst>
          </p:cNvPr>
          <p:cNvSpPr/>
          <p:nvPr/>
        </p:nvSpPr>
        <p:spPr>
          <a:xfrm>
            <a:off x="3779881" y="3574833"/>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48" name="타원 299">
            <a:extLst>
              <a:ext uri="{FF2B5EF4-FFF2-40B4-BE49-F238E27FC236}">
                <a16:creationId xmlns:a16="http://schemas.microsoft.com/office/drawing/2014/main" id="{0B980A76-EE1D-5F5C-E71F-7BFDED3F98DA}"/>
              </a:ext>
            </a:extLst>
          </p:cNvPr>
          <p:cNvSpPr/>
          <p:nvPr/>
        </p:nvSpPr>
        <p:spPr>
          <a:xfrm>
            <a:off x="3782388" y="4237516"/>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49" name="타원 299">
            <a:extLst>
              <a:ext uri="{FF2B5EF4-FFF2-40B4-BE49-F238E27FC236}">
                <a16:creationId xmlns:a16="http://schemas.microsoft.com/office/drawing/2014/main" id="{C1C8EAC4-1576-753D-C5CB-D8C7AA77B320}"/>
              </a:ext>
            </a:extLst>
          </p:cNvPr>
          <p:cNvSpPr/>
          <p:nvPr/>
        </p:nvSpPr>
        <p:spPr>
          <a:xfrm>
            <a:off x="3782388" y="4900199"/>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cxnSp>
        <p:nvCxnSpPr>
          <p:cNvPr id="51" name="Straight Connector 50">
            <a:extLst>
              <a:ext uri="{FF2B5EF4-FFF2-40B4-BE49-F238E27FC236}">
                <a16:creationId xmlns:a16="http://schemas.microsoft.com/office/drawing/2014/main" id="{C7D44F0C-55EE-A889-FC24-4F5131802FC5}"/>
              </a:ext>
            </a:extLst>
          </p:cNvPr>
          <p:cNvCxnSpPr/>
          <p:nvPr/>
        </p:nvCxnSpPr>
        <p:spPr>
          <a:xfrm>
            <a:off x="4051865" y="2675847"/>
            <a:ext cx="599154"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96BAC636-1B54-A666-FF1D-DA75CF085968}"/>
              </a:ext>
            </a:extLst>
          </p:cNvPr>
          <p:cNvSpPr txBox="1"/>
          <p:nvPr/>
        </p:nvSpPr>
        <p:spPr>
          <a:xfrm rot="16200000">
            <a:off x="3861980" y="5526034"/>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53" name="타원 299">
            <a:extLst>
              <a:ext uri="{FF2B5EF4-FFF2-40B4-BE49-F238E27FC236}">
                <a16:creationId xmlns:a16="http://schemas.microsoft.com/office/drawing/2014/main" id="{43C80D90-ECE2-699F-89BF-CBEAA6664497}"/>
              </a:ext>
            </a:extLst>
          </p:cNvPr>
          <p:cNvSpPr/>
          <p:nvPr/>
        </p:nvSpPr>
        <p:spPr>
          <a:xfrm>
            <a:off x="4895902" y="2912150"/>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54" name="타원 299">
            <a:extLst>
              <a:ext uri="{FF2B5EF4-FFF2-40B4-BE49-F238E27FC236}">
                <a16:creationId xmlns:a16="http://schemas.microsoft.com/office/drawing/2014/main" id="{73E74280-27CE-6572-4FEB-58734542FCE7}"/>
              </a:ext>
            </a:extLst>
          </p:cNvPr>
          <p:cNvSpPr/>
          <p:nvPr/>
        </p:nvSpPr>
        <p:spPr>
          <a:xfrm>
            <a:off x="4895902" y="3574833"/>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55" name="타원 299">
            <a:extLst>
              <a:ext uri="{FF2B5EF4-FFF2-40B4-BE49-F238E27FC236}">
                <a16:creationId xmlns:a16="http://schemas.microsoft.com/office/drawing/2014/main" id="{1ACB0B0D-6981-5F77-4D3B-07E9CC7EE671}"/>
              </a:ext>
            </a:extLst>
          </p:cNvPr>
          <p:cNvSpPr/>
          <p:nvPr/>
        </p:nvSpPr>
        <p:spPr>
          <a:xfrm>
            <a:off x="4895902" y="4237516"/>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56" name="타원 299">
            <a:extLst>
              <a:ext uri="{FF2B5EF4-FFF2-40B4-BE49-F238E27FC236}">
                <a16:creationId xmlns:a16="http://schemas.microsoft.com/office/drawing/2014/main" id="{6C5532B3-F992-714D-60DD-C3540C713DA3}"/>
              </a:ext>
            </a:extLst>
          </p:cNvPr>
          <p:cNvSpPr/>
          <p:nvPr/>
        </p:nvSpPr>
        <p:spPr>
          <a:xfrm>
            <a:off x="4895902" y="4900199"/>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cxnSp>
        <p:nvCxnSpPr>
          <p:cNvPr id="58" name="Straight Connector 57">
            <a:extLst>
              <a:ext uri="{FF2B5EF4-FFF2-40B4-BE49-F238E27FC236}">
                <a16:creationId xmlns:a16="http://schemas.microsoft.com/office/drawing/2014/main" id="{FA6211B1-3B9B-7D4D-BA8E-658D0E677C1F}"/>
              </a:ext>
            </a:extLst>
          </p:cNvPr>
          <p:cNvCxnSpPr/>
          <p:nvPr/>
        </p:nvCxnSpPr>
        <p:spPr>
          <a:xfrm>
            <a:off x="5165379" y="2675847"/>
            <a:ext cx="599154"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8530CA94-6A0E-7382-E851-900D8DFAE0FF}"/>
              </a:ext>
            </a:extLst>
          </p:cNvPr>
          <p:cNvSpPr txBox="1"/>
          <p:nvPr/>
        </p:nvSpPr>
        <p:spPr>
          <a:xfrm rot="16200000">
            <a:off x="4975494" y="5526034"/>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60" name="타원 299">
            <a:extLst>
              <a:ext uri="{FF2B5EF4-FFF2-40B4-BE49-F238E27FC236}">
                <a16:creationId xmlns:a16="http://schemas.microsoft.com/office/drawing/2014/main" id="{8DAA0D57-315E-4B01-F737-E0EA0B484ACA}"/>
              </a:ext>
            </a:extLst>
          </p:cNvPr>
          <p:cNvSpPr/>
          <p:nvPr/>
        </p:nvSpPr>
        <p:spPr>
          <a:xfrm>
            <a:off x="6009416" y="2912150"/>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1" name="타원 299">
            <a:extLst>
              <a:ext uri="{FF2B5EF4-FFF2-40B4-BE49-F238E27FC236}">
                <a16:creationId xmlns:a16="http://schemas.microsoft.com/office/drawing/2014/main" id="{55EFD424-7926-20BE-2333-F59DD6E76AC4}"/>
              </a:ext>
            </a:extLst>
          </p:cNvPr>
          <p:cNvSpPr/>
          <p:nvPr/>
        </p:nvSpPr>
        <p:spPr>
          <a:xfrm>
            <a:off x="6009416" y="3574833"/>
            <a:ext cx="559503" cy="558100"/>
          </a:xfrm>
          <a:prstGeom prst="ellipse">
            <a:avLst/>
          </a:prstGeom>
          <a:solidFill>
            <a:srgbClr val="FFF6DC"/>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0</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2" name="타원 299">
            <a:extLst>
              <a:ext uri="{FF2B5EF4-FFF2-40B4-BE49-F238E27FC236}">
                <a16:creationId xmlns:a16="http://schemas.microsoft.com/office/drawing/2014/main" id="{47FEC1FE-15F2-4E31-D1F3-E364557B0147}"/>
              </a:ext>
            </a:extLst>
          </p:cNvPr>
          <p:cNvSpPr/>
          <p:nvPr/>
        </p:nvSpPr>
        <p:spPr>
          <a:xfrm>
            <a:off x="6009416" y="4237516"/>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3" name="타원 299">
            <a:extLst>
              <a:ext uri="{FF2B5EF4-FFF2-40B4-BE49-F238E27FC236}">
                <a16:creationId xmlns:a16="http://schemas.microsoft.com/office/drawing/2014/main" id="{7EB7C072-87F8-81BF-C789-F32F4C7AC2CD}"/>
              </a:ext>
            </a:extLst>
          </p:cNvPr>
          <p:cNvSpPr/>
          <p:nvPr/>
        </p:nvSpPr>
        <p:spPr>
          <a:xfrm>
            <a:off x="6009416" y="4900199"/>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cxnSp>
        <p:nvCxnSpPr>
          <p:cNvPr id="65" name="Straight Connector 64">
            <a:extLst>
              <a:ext uri="{FF2B5EF4-FFF2-40B4-BE49-F238E27FC236}">
                <a16:creationId xmlns:a16="http://schemas.microsoft.com/office/drawing/2014/main" id="{D384D35D-8642-38DF-AE7D-B0EB0133E909}"/>
              </a:ext>
            </a:extLst>
          </p:cNvPr>
          <p:cNvCxnSpPr/>
          <p:nvPr/>
        </p:nvCxnSpPr>
        <p:spPr>
          <a:xfrm>
            <a:off x="6278893" y="2675847"/>
            <a:ext cx="599154"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90C4726F-6C4E-F3D3-FAC6-649A27B0D4D3}"/>
              </a:ext>
            </a:extLst>
          </p:cNvPr>
          <p:cNvSpPr txBox="1"/>
          <p:nvPr/>
        </p:nvSpPr>
        <p:spPr>
          <a:xfrm rot="16200000">
            <a:off x="6089008" y="5526034"/>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67" name="타원 299">
            <a:extLst>
              <a:ext uri="{FF2B5EF4-FFF2-40B4-BE49-F238E27FC236}">
                <a16:creationId xmlns:a16="http://schemas.microsoft.com/office/drawing/2014/main" id="{5DCDD808-EF63-6E7D-1FD6-0B8152CCD0A0}"/>
              </a:ext>
            </a:extLst>
          </p:cNvPr>
          <p:cNvSpPr/>
          <p:nvPr/>
        </p:nvSpPr>
        <p:spPr>
          <a:xfrm>
            <a:off x="7122930" y="2912150"/>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8" name="타원 299">
            <a:extLst>
              <a:ext uri="{FF2B5EF4-FFF2-40B4-BE49-F238E27FC236}">
                <a16:creationId xmlns:a16="http://schemas.microsoft.com/office/drawing/2014/main" id="{05748883-7A30-80D7-4E2E-28B708AB7E0E}"/>
              </a:ext>
            </a:extLst>
          </p:cNvPr>
          <p:cNvSpPr/>
          <p:nvPr/>
        </p:nvSpPr>
        <p:spPr>
          <a:xfrm>
            <a:off x="7122930" y="3574833"/>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69" name="타원 299">
            <a:extLst>
              <a:ext uri="{FF2B5EF4-FFF2-40B4-BE49-F238E27FC236}">
                <a16:creationId xmlns:a16="http://schemas.microsoft.com/office/drawing/2014/main" id="{E073C5B8-D66D-3E43-4822-96F19B62CF0B}"/>
              </a:ext>
            </a:extLst>
          </p:cNvPr>
          <p:cNvSpPr/>
          <p:nvPr/>
        </p:nvSpPr>
        <p:spPr>
          <a:xfrm>
            <a:off x="7122930" y="4237516"/>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sp>
        <p:nvSpPr>
          <p:cNvPr id="70" name="타원 299">
            <a:extLst>
              <a:ext uri="{FF2B5EF4-FFF2-40B4-BE49-F238E27FC236}">
                <a16:creationId xmlns:a16="http://schemas.microsoft.com/office/drawing/2014/main" id="{7E5A5ED7-7A3A-F8A9-24B8-E055FA77F34B}"/>
              </a:ext>
            </a:extLst>
          </p:cNvPr>
          <p:cNvSpPr/>
          <p:nvPr/>
        </p:nvSpPr>
        <p:spPr>
          <a:xfrm>
            <a:off x="7122930" y="4900199"/>
            <a:ext cx="559503" cy="558100"/>
          </a:xfrm>
          <a:prstGeom prst="ellipse">
            <a:avLst/>
          </a:prstGeom>
          <a:solidFill>
            <a:schemeClr val="bg1"/>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rPr>
              <a:t>1</a:t>
            </a:r>
            <a:endParaRPr kumimoji="0" lang="ko-KR" altLang="en-US" sz="2800" b="1" i="0" u="none" strike="noStrike" kern="1200" cap="none" spc="0" normalizeH="0" baseline="0" noProof="0" dirty="0">
              <a:ln>
                <a:noFill/>
              </a:ln>
              <a:solidFill>
                <a:prstClr val="white">
                  <a:lumMod val="85000"/>
                </a:prstClr>
              </a:solidFill>
              <a:effectLst/>
              <a:uLnTx/>
              <a:uFillTx/>
              <a:latin typeface="Cambria" panose="02040503050406030204" pitchFamily="18" charset="0"/>
              <a:ea typeface="맑은 고딕" panose="020B0503020000020004" pitchFamily="34" charset="-127"/>
              <a:cs typeface="+mn-cs"/>
            </a:endParaRPr>
          </a:p>
        </p:txBody>
      </p:sp>
      <p:cxnSp>
        <p:nvCxnSpPr>
          <p:cNvPr id="72" name="Straight Connector 71">
            <a:extLst>
              <a:ext uri="{FF2B5EF4-FFF2-40B4-BE49-F238E27FC236}">
                <a16:creationId xmlns:a16="http://schemas.microsoft.com/office/drawing/2014/main" id="{48F37F31-5E47-88B9-E41D-C837F83299FC}"/>
              </a:ext>
            </a:extLst>
          </p:cNvPr>
          <p:cNvCxnSpPr/>
          <p:nvPr/>
        </p:nvCxnSpPr>
        <p:spPr>
          <a:xfrm>
            <a:off x="7392407" y="2675847"/>
            <a:ext cx="599154"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27E96495-E534-414E-6D43-367DF6631655}"/>
              </a:ext>
            </a:extLst>
          </p:cNvPr>
          <p:cNvSpPr txBox="1"/>
          <p:nvPr/>
        </p:nvSpPr>
        <p:spPr>
          <a:xfrm rot="16200000">
            <a:off x="7202522" y="5526034"/>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1" name="TextBox 80">
            <a:extLst>
              <a:ext uri="{FF2B5EF4-FFF2-40B4-BE49-F238E27FC236}">
                <a16:creationId xmlns:a16="http://schemas.microsoft.com/office/drawing/2014/main" id="{25BF7839-AB4B-61C7-F19C-79EC41534851}"/>
              </a:ext>
            </a:extLst>
          </p:cNvPr>
          <p:cNvSpPr txBox="1"/>
          <p:nvPr/>
        </p:nvSpPr>
        <p:spPr>
          <a:xfrm>
            <a:off x="8390475" y="2963289"/>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2" name="TextBox 81">
            <a:extLst>
              <a:ext uri="{FF2B5EF4-FFF2-40B4-BE49-F238E27FC236}">
                <a16:creationId xmlns:a16="http://schemas.microsoft.com/office/drawing/2014/main" id="{38398D08-426B-0BC4-E511-2772596F1BB2}"/>
              </a:ext>
            </a:extLst>
          </p:cNvPr>
          <p:cNvSpPr txBox="1"/>
          <p:nvPr/>
        </p:nvSpPr>
        <p:spPr>
          <a:xfrm>
            <a:off x="8390475" y="3628040"/>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3" name="TextBox 82">
            <a:extLst>
              <a:ext uri="{FF2B5EF4-FFF2-40B4-BE49-F238E27FC236}">
                <a16:creationId xmlns:a16="http://schemas.microsoft.com/office/drawing/2014/main" id="{2B2C8682-FC56-2430-DC5D-B0F23C0B00C2}"/>
              </a:ext>
            </a:extLst>
          </p:cNvPr>
          <p:cNvSpPr txBox="1"/>
          <p:nvPr/>
        </p:nvSpPr>
        <p:spPr>
          <a:xfrm>
            <a:off x="8390475" y="4285622"/>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4" name="TextBox 83">
            <a:extLst>
              <a:ext uri="{FF2B5EF4-FFF2-40B4-BE49-F238E27FC236}">
                <a16:creationId xmlns:a16="http://schemas.microsoft.com/office/drawing/2014/main" id="{23209F8F-7BE5-823E-2923-C6A823294893}"/>
              </a:ext>
            </a:extLst>
          </p:cNvPr>
          <p:cNvSpPr txBox="1"/>
          <p:nvPr/>
        </p:nvSpPr>
        <p:spPr>
          <a:xfrm>
            <a:off x="8390475" y="4953181"/>
            <a:ext cx="250737" cy="307777"/>
          </a:xfrm>
          <a:prstGeom prst="rect">
            <a:avLst/>
          </a:prstGeom>
          <a:solidFill>
            <a:schemeClr val="accent4">
              <a:lumMod val="20000"/>
              <a:lumOff val="80000"/>
            </a:schemeClr>
          </a:solid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endParaRPr kumimoji="0" lang="ko-KR" altLang="en-US"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6" name="TextBox 85">
            <a:extLst>
              <a:ext uri="{FF2B5EF4-FFF2-40B4-BE49-F238E27FC236}">
                <a16:creationId xmlns:a16="http://schemas.microsoft.com/office/drawing/2014/main" id="{0B9B15BE-925E-9BBD-CDB5-FA271BBA59BC}"/>
              </a:ext>
            </a:extLst>
          </p:cNvPr>
          <p:cNvSpPr txBox="1"/>
          <p:nvPr/>
        </p:nvSpPr>
        <p:spPr>
          <a:xfrm>
            <a:off x="2865978" y="3037311"/>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WL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1</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7" name="TextBox 86">
            <a:extLst>
              <a:ext uri="{FF2B5EF4-FFF2-40B4-BE49-F238E27FC236}">
                <a16:creationId xmlns:a16="http://schemas.microsoft.com/office/drawing/2014/main" id="{C5A2BA21-A52C-F3CA-FD5B-9BA839B5A872}"/>
              </a:ext>
            </a:extLst>
          </p:cNvPr>
          <p:cNvSpPr txBox="1"/>
          <p:nvPr/>
        </p:nvSpPr>
        <p:spPr>
          <a:xfrm>
            <a:off x="2865978" y="3703356"/>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WL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2</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8" name="TextBox 87">
            <a:extLst>
              <a:ext uri="{FF2B5EF4-FFF2-40B4-BE49-F238E27FC236}">
                <a16:creationId xmlns:a16="http://schemas.microsoft.com/office/drawing/2014/main" id="{C4D539F8-7EB9-F43B-FD6B-D9A8E853BDB7}"/>
              </a:ext>
            </a:extLst>
          </p:cNvPr>
          <p:cNvSpPr txBox="1"/>
          <p:nvPr/>
        </p:nvSpPr>
        <p:spPr>
          <a:xfrm>
            <a:off x="2865978" y="4369400"/>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WL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3</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sp>
        <p:nvSpPr>
          <p:cNvPr id="89" name="TextBox 88">
            <a:extLst>
              <a:ext uri="{FF2B5EF4-FFF2-40B4-BE49-F238E27FC236}">
                <a16:creationId xmlns:a16="http://schemas.microsoft.com/office/drawing/2014/main" id="{783E6D58-916A-4BAC-0242-1DEE8F5BEE4C}"/>
              </a:ext>
            </a:extLst>
          </p:cNvPr>
          <p:cNvSpPr txBox="1"/>
          <p:nvPr/>
        </p:nvSpPr>
        <p:spPr>
          <a:xfrm>
            <a:off x="2865978" y="5024155"/>
            <a:ext cx="537476" cy="307777"/>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WL</a:t>
            </a:r>
            <a:r>
              <a:rPr kumimoji="0" lang="en-US" altLang="ko-KR"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rPr>
              <a:t>4</a:t>
            </a:r>
            <a:endParaRPr kumimoji="0" lang="ko-KR" altLang="en-US" sz="20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grpSp>
        <p:nvGrpSpPr>
          <p:cNvPr id="19" name="그룹 835">
            <a:extLst>
              <a:ext uri="{FF2B5EF4-FFF2-40B4-BE49-F238E27FC236}">
                <a16:creationId xmlns:a16="http://schemas.microsoft.com/office/drawing/2014/main" id="{AD89CEF5-B0EC-73D6-A0A7-BB22FE2FB463}"/>
              </a:ext>
            </a:extLst>
          </p:cNvPr>
          <p:cNvGrpSpPr/>
          <p:nvPr/>
        </p:nvGrpSpPr>
        <p:grpSpPr>
          <a:xfrm rot="16200000">
            <a:off x="3779952" y="4380986"/>
            <a:ext cx="564373" cy="268733"/>
            <a:chOff x="5890169" y="4312037"/>
            <a:chExt cx="1895988" cy="1103725"/>
          </a:xfrm>
        </p:grpSpPr>
        <p:grpSp>
          <p:nvGrpSpPr>
            <p:cNvPr id="20" name="그룹 822">
              <a:extLst>
                <a:ext uri="{FF2B5EF4-FFF2-40B4-BE49-F238E27FC236}">
                  <a16:creationId xmlns:a16="http://schemas.microsoft.com/office/drawing/2014/main" id="{8E829146-C669-4C56-078B-405A6EECD7CB}"/>
                </a:ext>
              </a:extLst>
            </p:cNvPr>
            <p:cNvGrpSpPr/>
            <p:nvPr/>
          </p:nvGrpSpPr>
          <p:grpSpPr>
            <a:xfrm>
              <a:off x="6122466" y="4312037"/>
              <a:ext cx="1432853" cy="1103725"/>
              <a:chOff x="5991225" y="4310063"/>
              <a:chExt cx="496427" cy="273840"/>
            </a:xfrm>
          </p:grpSpPr>
          <p:cxnSp>
            <p:nvCxnSpPr>
              <p:cNvPr id="23" name="직선 연결선 771">
                <a:extLst>
                  <a:ext uri="{FF2B5EF4-FFF2-40B4-BE49-F238E27FC236}">
                    <a16:creationId xmlns:a16="http://schemas.microsoft.com/office/drawing/2014/main" id="{5A754324-AE2C-861B-87EE-B7341B2D69AB}"/>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4" name="직선 연결선 789">
                <a:extLst>
                  <a:ext uri="{FF2B5EF4-FFF2-40B4-BE49-F238E27FC236}">
                    <a16:creationId xmlns:a16="http://schemas.microsoft.com/office/drawing/2014/main" id="{29502131-6DA6-6D0F-BB3C-2C49B903148D}"/>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5" name="직선 연결선 792">
                <a:extLst>
                  <a:ext uri="{FF2B5EF4-FFF2-40B4-BE49-F238E27FC236}">
                    <a16:creationId xmlns:a16="http://schemas.microsoft.com/office/drawing/2014/main" id="{ACDC2459-638E-0A3B-360B-5BFE47AB70A2}"/>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6" name="직선 연결선 807">
                <a:extLst>
                  <a:ext uri="{FF2B5EF4-FFF2-40B4-BE49-F238E27FC236}">
                    <a16:creationId xmlns:a16="http://schemas.microsoft.com/office/drawing/2014/main" id="{EEB135D1-3BFF-F885-50DB-B2502FD7AC94}"/>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7" name="직선 연결선 810">
                <a:extLst>
                  <a:ext uri="{FF2B5EF4-FFF2-40B4-BE49-F238E27FC236}">
                    <a16:creationId xmlns:a16="http://schemas.microsoft.com/office/drawing/2014/main" id="{CD669DE3-B894-2A74-EB19-8078BD2344E4}"/>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8" name="직선 연결선 815">
                <a:extLst>
                  <a:ext uri="{FF2B5EF4-FFF2-40B4-BE49-F238E27FC236}">
                    <a16:creationId xmlns:a16="http://schemas.microsoft.com/office/drawing/2014/main" id="{2D215FBC-CE0B-A1BE-903A-E38D8100FEDA}"/>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9" name="직선 연결선 819">
                <a:extLst>
                  <a:ext uri="{FF2B5EF4-FFF2-40B4-BE49-F238E27FC236}">
                    <a16:creationId xmlns:a16="http://schemas.microsoft.com/office/drawing/2014/main" id="{96367DBE-11AE-9E1C-72C3-123C8D6971E4}"/>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21" name="직선 연결선 826">
              <a:extLst>
                <a:ext uri="{FF2B5EF4-FFF2-40B4-BE49-F238E27FC236}">
                  <a16:creationId xmlns:a16="http://schemas.microsoft.com/office/drawing/2014/main" id="{F1C84639-4B7C-1BB1-6650-CA2F9603DCCE}"/>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22" name="직선 연결선 832">
              <a:extLst>
                <a:ext uri="{FF2B5EF4-FFF2-40B4-BE49-F238E27FC236}">
                  <a16:creationId xmlns:a16="http://schemas.microsoft.com/office/drawing/2014/main" id="{1CE68011-83FA-59C5-0ACF-F8115C2C71E1}"/>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10" name="그룹 835">
            <a:extLst>
              <a:ext uri="{FF2B5EF4-FFF2-40B4-BE49-F238E27FC236}">
                <a16:creationId xmlns:a16="http://schemas.microsoft.com/office/drawing/2014/main" id="{E2DE9843-11A1-B72C-36ED-1FE88793A7D7}"/>
              </a:ext>
            </a:extLst>
          </p:cNvPr>
          <p:cNvGrpSpPr/>
          <p:nvPr/>
        </p:nvGrpSpPr>
        <p:grpSpPr>
          <a:xfrm rot="16200000">
            <a:off x="6006980" y="4380986"/>
            <a:ext cx="564373" cy="268733"/>
            <a:chOff x="5890169" y="4312037"/>
            <a:chExt cx="1895988" cy="1103725"/>
          </a:xfrm>
        </p:grpSpPr>
        <p:grpSp>
          <p:nvGrpSpPr>
            <p:cNvPr id="111" name="그룹 822">
              <a:extLst>
                <a:ext uri="{FF2B5EF4-FFF2-40B4-BE49-F238E27FC236}">
                  <a16:creationId xmlns:a16="http://schemas.microsoft.com/office/drawing/2014/main" id="{67B0FD71-9C96-60F5-8877-30B2470DD586}"/>
                </a:ext>
              </a:extLst>
            </p:cNvPr>
            <p:cNvGrpSpPr/>
            <p:nvPr/>
          </p:nvGrpSpPr>
          <p:grpSpPr>
            <a:xfrm>
              <a:off x="6122466" y="4312037"/>
              <a:ext cx="1432853" cy="1103725"/>
              <a:chOff x="5991225" y="4310063"/>
              <a:chExt cx="496427" cy="273840"/>
            </a:xfrm>
          </p:grpSpPr>
          <p:cxnSp>
            <p:nvCxnSpPr>
              <p:cNvPr id="114" name="직선 연결선 771">
                <a:extLst>
                  <a:ext uri="{FF2B5EF4-FFF2-40B4-BE49-F238E27FC236}">
                    <a16:creationId xmlns:a16="http://schemas.microsoft.com/office/drawing/2014/main" id="{D3964D48-33AF-B1DE-9969-8CF3B731D6EE}"/>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5" name="직선 연결선 789">
                <a:extLst>
                  <a:ext uri="{FF2B5EF4-FFF2-40B4-BE49-F238E27FC236}">
                    <a16:creationId xmlns:a16="http://schemas.microsoft.com/office/drawing/2014/main" id="{FC9F90BD-B033-E238-9758-FD94E737AC60}"/>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6" name="직선 연결선 792">
                <a:extLst>
                  <a:ext uri="{FF2B5EF4-FFF2-40B4-BE49-F238E27FC236}">
                    <a16:creationId xmlns:a16="http://schemas.microsoft.com/office/drawing/2014/main" id="{5BECE959-9F5F-BAFD-B6B4-98FE3A523562}"/>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7" name="직선 연결선 807">
                <a:extLst>
                  <a:ext uri="{FF2B5EF4-FFF2-40B4-BE49-F238E27FC236}">
                    <a16:creationId xmlns:a16="http://schemas.microsoft.com/office/drawing/2014/main" id="{B18BE5E0-8EEB-4D43-3500-AA6D9DC1DFC3}"/>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8" name="직선 연결선 810">
                <a:extLst>
                  <a:ext uri="{FF2B5EF4-FFF2-40B4-BE49-F238E27FC236}">
                    <a16:creationId xmlns:a16="http://schemas.microsoft.com/office/drawing/2014/main" id="{3B7AB53D-1EB8-BA98-4484-EC8A178F21F8}"/>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9" name="직선 연결선 815">
                <a:extLst>
                  <a:ext uri="{FF2B5EF4-FFF2-40B4-BE49-F238E27FC236}">
                    <a16:creationId xmlns:a16="http://schemas.microsoft.com/office/drawing/2014/main" id="{37191955-2546-6884-E212-7393210FA55A}"/>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0" name="직선 연결선 819">
                <a:extLst>
                  <a:ext uri="{FF2B5EF4-FFF2-40B4-BE49-F238E27FC236}">
                    <a16:creationId xmlns:a16="http://schemas.microsoft.com/office/drawing/2014/main" id="{AF405206-B039-831F-3002-3E802BFEF759}"/>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12" name="직선 연결선 826">
              <a:extLst>
                <a:ext uri="{FF2B5EF4-FFF2-40B4-BE49-F238E27FC236}">
                  <a16:creationId xmlns:a16="http://schemas.microsoft.com/office/drawing/2014/main" id="{D7552775-FA91-2568-52A4-3D092D2E18F3}"/>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13" name="직선 연결선 832">
              <a:extLst>
                <a:ext uri="{FF2B5EF4-FFF2-40B4-BE49-F238E27FC236}">
                  <a16:creationId xmlns:a16="http://schemas.microsoft.com/office/drawing/2014/main" id="{5D9C5420-0640-8924-8017-7D7C94306316}"/>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21" name="그룹 835">
            <a:extLst>
              <a:ext uri="{FF2B5EF4-FFF2-40B4-BE49-F238E27FC236}">
                <a16:creationId xmlns:a16="http://schemas.microsoft.com/office/drawing/2014/main" id="{46F06E68-A4D3-1E29-B631-77531C389F37}"/>
              </a:ext>
            </a:extLst>
          </p:cNvPr>
          <p:cNvGrpSpPr/>
          <p:nvPr/>
        </p:nvGrpSpPr>
        <p:grpSpPr>
          <a:xfrm rot="16200000">
            <a:off x="6006981" y="5048019"/>
            <a:ext cx="564373" cy="268733"/>
            <a:chOff x="5890169" y="4312037"/>
            <a:chExt cx="1895988" cy="1103725"/>
          </a:xfrm>
        </p:grpSpPr>
        <p:grpSp>
          <p:nvGrpSpPr>
            <p:cNvPr id="122" name="그룹 822">
              <a:extLst>
                <a:ext uri="{FF2B5EF4-FFF2-40B4-BE49-F238E27FC236}">
                  <a16:creationId xmlns:a16="http://schemas.microsoft.com/office/drawing/2014/main" id="{4E1C80F3-56B0-E94D-2AF2-B4296032C0D7}"/>
                </a:ext>
              </a:extLst>
            </p:cNvPr>
            <p:cNvGrpSpPr/>
            <p:nvPr/>
          </p:nvGrpSpPr>
          <p:grpSpPr>
            <a:xfrm>
              <a:off x="6122466" y="4312037"/>
              <a:ext cx="1432853" cy="1103725"/>
              <a:chOff x="5991225" y="4310063"/>
              <a:chExt cx="496427" cy="273840"/>
            </a:xfrm>
          </p:grpSpPr>
          <p:cxnSp>
            <p:nvCxnSpPr>
              <p:cNvPr id="125" name="직선 연결선 771">
                <a:extLst>
                  <a:ext uri="{FF2B5EF4-FFF2-40B4-BE49-F238E27FC236}">
                    <a16:creationId xmlns:a16="http://schemas.microsoft.com/office/drawing/2014/main" id="{56472CE2-E17B-E0AD-132B-B81078087073}"/>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6" name="직선 연결선 789">
                <a:extLst>
                  <a:ext uri="{FF2B5EF4-FFF2-40B4-BE49-F238E27FC236}">
                    <a16:creationId xmlns:a16="http://schemas.microsoft.com/office/drawing/2014/main" id="{5D061D8C-AFBA-BE3D-7F94-8AFA7F763244}"/>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7" name="직선 연결선 792">
                <a:extLst>
                  <a:ext uri="{FF2B5EF4-FFF2-40B4-BE49-F238E27FC236}">
                    <a16:creationId xmlns:a16="http://schemas.microsoft.com/office/drawing/2014/main" id="{33846EE5-4EE4-CC6D-F181-8ACB111A2086}"/>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8" name="직선 연결선 807">
                <a:extLst>
                  <a:ext uri="{FF2B5EF4-FFF2-40B4-BE49-F238E27FC236}">
                    <a16:creationId xmlns:a16="http://schemas.microsoft.com/office/drawing/2014/main" id="{79026406-EEB7-C1B6-3937-3592D4643347}"/>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9" name="직선 연결선 810">
                <a:extLst>
                  <a:ext uri="{FF2B5EF4-FFF2-40B4-BE49-F238E27FC236}">
                    <a16:creationId xmlns:a16="http://schemas.microsoft.com/office/drawing/2014/main" id="{81395FAA-5370-B2C9-3F9C-FC72D2D8585B}"/>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0" name="직선 연결선 815">
                <a:extLst>
                  <a:ext uri="{FF2B5EF4-FFF2-40B4-BE49-F238E27FC236}">
                    <a16:creationId xmlns:a16="http://schemas.microsoft.com/office/drawing/2014/main" id="{3806A183-4C5D-6E8D-97F1-ADCD0637E451}"/>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1" name="직선 연결선 819">
                <a:extLst>
                  <a:ext uri="{FF2B5EF4-FFF2-40B4-BE49-F238E27FC236}">
                    <a16:creationId xmlns:a16="http://schemas.microsoft.com/office/drawing/2014/main" id="{932D1442-8E11-B6B1-230B-32D3C8615C83}"/>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23" name="직선 연결선 826">
              <a:extLst>
                <a:ext uri="{FF2B5EF4-FFF2-40B4-BE49-F238E27FC236}">
                  <a16:creationId xmlns:a16="http://schemas.microsoft.com/office/drawing/2014/main" id="{BE4AC356-3A57-A5D9-5E8C-14A0181F9A16}"/>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24" name="직선 연결선 832">
              <a:extLst>
                <a:ext uri="{FF2B5EF4-FFF2-40B4-BE49-F238E27FC236}">
                  <a16:creationId xmlns:a16="http://schemas.microsoft.com/office/drawing/2014/main" id="{21F6AFD1-4707-F432-BE32-FEBDEB6FE4CF}"/>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32" name="그룹 835">
            <a:extLst>
              <a:ext uri="{FF2B5EF4-FFF2-40B4-BE49-F238E27FC236}">
                <a16:creationId xmlns:a16="http://schemas.microsoft.com/office/drawing/2014/main" id="{1BF5A43A-17DF-637B-FADC-39781538C6C0}"/>
              </a:ext>
            </a:extLst>
          </p:cNvPr>
          <p:cNvGrpSpPr/>
          <p:nvPr/>
        </p:nvGrpSpPr>
        <p:grpSpPr>
          <a:xfrm rot="16200000">
            <a:off x="7120494" y="4380986"/>
            <a:ext cx="564373" cy="268733"/>
            <a:chOff x="5890169" y="4312037"/>
            <a:chExt cx="1895988" cy="1103725"/>
          </a:xfrm>
        </p:grpSpPr>
        <p:grpSp>
          <p:nvGrpSpPr>
            <p:cNvPr id="133" name="그룹 822">
              <a:extLst>
                <a:ext uri="{FF2B5EF4-FFF2-40B4-BE49-F238E27FC236}">
                  <a16:creationId xmlns:a16="http://schemas.microsoft.com/office/drawing/2014/main" id="{79274270-930E-A63A-45A1-75B1D628A402}"/>
                </a:ext>
              </a:extLst>
            </p:cNvPr>
            <p:cNvGrpSpPr/>
            <p:nvPr/>
          </p:nvGrpSpPr>
          <p:grpSpPr>
            <a:xfrm>
              <a:off x="6122466" y="4312037"/>
              <a:ext cx="1432853" cy="1103725"/>
              <a:chOff x="5991225" y="4310063"/>
              <a:chExt cx="496427" cy="273840"/>
            </a:xfrm>
          </p:grpSpPr>
          <p:cxnSp>
            <p:nvCxnSpPr>
              <p:cNvPr id="136" name="직선 연결선 771">
                <a:extLst>
                  <a:ext uri="{FF2B5EF4-FFF2-40B4-BE49-F238E27FC236}">
                    <a16:creationId xmlns:a16="http://schemas.microsoft.com/office/drawing/2014/main" id="{34672CA8-1EEF-0C00-B9CC-A68DEFB10460}"/>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7" name="직선 연결선 789">
                <a:extLst>
                  <a:ext uri="{FF2B5EF4-FFF2-40B4-BE49-F238E27FC236}">
                    <a16:creationId xmlns:a16="http://schemas.microsoft.com/office/drawing/2014/main" id="{EA15D5AC-7B24-9276-B617-D68B7791F7E5}"/>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8" name="직선 연결선 792">
                <a:extLst>
                  <a:ext uri="{FF2B5EF4-FFF2-40B4-BE49-F238E27FC236}">
                    <a16:creationId xmlns:a16="http://schemas.microsoft.com/office/drawing/2014/main" id="{6DD1EEA3-9B7A-3CD2-6E46-E654B119D8FD}"/>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9" name="직선 연결선 807">
                <a:extLst>
                  <a:ext uri="{FF2B5EF4-FFF2-40B4-BE49-F238E27FC236}">
                    <a16:creationId xmlns:a16="http://schemas.microsoft.com/office/drawing/2014/main" id="{E227C1E6-1AC3-71A4-761A-FD06198F1E5D}"/>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40" name="직선 연결선 810">
                <a:extLst>
                  <a:ext uri="{FF2B5EF4-FFF2-40B4-BE49-F238E27FC236}">
                    <a16:creationId xmlns:a16="http://schemas.microsoft.com/office/drawing/2014/main" id="{DF1D6C90-E511-BC55-B217-2EEC4CD2B36A}"/>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41" name="직선 연결선 815">
                <a:extLst>
                  <a:ext uri="{FF2B5EF4-FFF2-40B4-BE49-F238E27FC236}">
                    <a16:creationId xmlns:a16="http://schemas.microsoft.com/office/drawing/2014/main" id="{E6874B1F-59D1-7760-57EC-DD8F21C0D4CD}"/>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42" name="직선 연결선 819">
                <a:extLst>
                  <a:ext uri="{FF2B5EF4-FFF2-40B4-BE49-F238E27FC236}">
                    <a16:creationId xmlns:a16="http://schemas.microsoft.com/office/drawing/2014/main" id="{01161A12-F6E3-55A0-5A12-F19083E37C4E}"/>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34" name="직선 연결선 826">
              <a:extLst>
                <a:ext uri="{FF2B5EF4-FFF2-40B4-BE49-F238E27FC236}">
                  <a16:creationId xmlns:a16="http://schemas.microsoft.com/office/drawing/2014/main" id="{85CDB2E5-4914-8F24-B835-5E9F3EAD22F2}"/>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35" name="직선 연결선 832">
              <a:extLst>
                <a:ext uri="{FF2B5EF4-FFF2-40B4-BE49-F238E27FC236}">
                  <a16:creationId xmlns:a16="http://schemas.microsoft.com/office/drawing/2014/main" id="{3032E4D8-1818-D24A-7685-0F925B877462}"/>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43" name="그룹 835">
            <a:extLst>
              <a:ext uri="{FF2B5EF4-FFF2-40B4-BE49-F238E27FC236}">
                <a16:creationId xmlns:a16="http://schemas.microsoft.com/office/drawing/2014/main" id="{1B63DB89-B2C0-F8FF-C54A-3B445F5441D8}"/>
              </a:ext>
            </a:extLst>
          </p:cNvPr>
          <p:cNvGrpSpPr/>
          <p:nvPr/>
        </p:nvGrpSpPr>
        <p:grpSpPr>
          <a:xfrm rot="16200000">
            <a:off x="7120495" y="5048019"/>
            <a:ext cx="564373" cy="268733"/>
            <a:chOff x="5890169" y="4312037"/>
            <a:chExt cx="1895988" cy="1103725"/>
          </a:xfrm>
        </p:grpSpPr>
        <p:grpSp>
          <p:nvGrpSpPr>
            <p:cNvPr id="144" name="그룹 822">
              <a:extLst>
                <a:ext uri="{FF2B5EF4-FFF2-40B4-BE49-F238E27FC236}">
                  <a16:creationId xmlns:a16="http://schemas.microsoft.com/office/drawing/2014/main" id="{82C314C4-E967-C2CE-1A40-96DD0609CA44}"/>
                </a:ext>
              </a:extLst>
            </p:cNvPr>
            <p:cNvGrpSpPr/>
            <p:nvPr/>
          </p:nvGrpSpPr>
          <p:grpSpPr>
            <a:xfrm>
              <a:off x="6122466" y="4312037"/>
              <a:ext cx="1432853" cy="1103725"/>
              <a:chOff x="5991225" y="4310063"/>
              <a:chExt cx="496427" cy="273840"/>
            </a:xfrm>
          </p:grpSpPr>
          <p:cxnSp>
            <p:nvCxnSpPr>
              <p:cNvPr id="147" name="직선 연결선 771">
                <a:extLst>
                  <a:ext uri="{FF2B5EF4-FFF2-40B4-BE49-F238E27FC236}">
                    <a16:creationId xmlns:a16="http://schemas.microsoft.com/office/drawing/2014/main" id="{8BC0464A-3224-FE23-A865-C9B716335027}"/>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48" name="직선 연결선 789">
                <a:extLst>
                  <a:ext uri="{FF2B5EF4-FFF2-40B4-BE49-F238E27FC236}">
                    <a16:creationId xmlns:a16="http://schemas.microsoft.com/office/drawing/2014/main" id="{F53CDD37-E834-BE1F-6B91-E6B19AF3B099}"/>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49" name="직선 연결선 792">
                <a:extLst>
                  <a:ext uri="{FF2B5EF4-FFF2-40B4-BE49-F238E27FC236}">
                    <a16:creationId xmlns:a16="http://schemas.microsoft.com/office/drawing/2014/main" id="{9F8C6A34-D777-39A7-B81A-68F94AC7AFBA}"/>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50" name="직선 연결선 807">
                <a:extLst>
                  <a:ext uri="{FF2B5EF4-FFF2-40B4-BE49-F238E27FC236}">
                    <a16:creationId xmlns:a16="http://schemas.microsoft.com/office/drawing/2014/main" id="{4BCDB7BD-877C-EDB7-4B96-32548C16A309}"/>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51" name="직선 연결선 810">
                <a:extLst>
                  <a:ext uri="{FF2B5EF4-FFF2-40B4-BE49-F238E27FC236}">
                    <a16:creationId xmlns:a16="http://schemas.microsoft.com/office/drawing/2014/main" id="{8365F89A-001A-6260-DEFC-CB8788DD27AD}"/>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52" name="직선 연결선 815">
                <a:extLst>
                  <a:ext uri="{FF2B5EF4-FFF2-40B4-BE49-F238E27FC236}">
                    <a16:creationId xmlns:a16="http://schemas.microsoft.com/office/drawing/2014/main" id="{BF87F730-2A0B-50D4-6EF8-3BE57FEECDC1}"/>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53" name="직선 연결선 819">
                <a:extLst>
                  <a:ext uri="{FF2B5EF4-FFF2-40B4-BE49-F238E27FC236}">
                    <a16:creationId xmlns:a16="http://schemas.microsoft.com/office/drawing/2014/main" id="{2DF7A94E-F48A-16A3-4703-4BC229F2CBE4}"/>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45" name="직선 연결선 826">
              <a:extLst>
                <a:ext uri="{FF2B5EF4-FFF2-40B4-BE49-F238E27FC236}">
                  <a16:creationId xmlns:a16="http://schemas.microsoft.com/office/drawing/2014/main" id="{EBD2A457-ABA1-4356-D024-3E0793D8377F}"/>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46" name="직선 연결선 832">
              <a:extLst>
                <a:ext uri="{FF2B5EF4-FFF2-40B4-BE49-F238E27FC236}">
                  <a16:creationId xmlns:a16="http://schemas.microsoft.com/office/drawing/2014/main" id="{2BA59ECA-CAAE-307D-DB67-89EEB7ABFE33}"/>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sp>
        <p:nvSpPr>
          <p:cNvPr id="154" name="TextBox 153">
            <a:extLst>
              <a:ext uri="{FF2B5EF4-FFF2-40B4-BE49-F238E27FC236}">
                <a16:creationId xmlns:a16="http://schemas.microsoft.com/office/drawing/2014/main" id="{899C8904-684B-3AE0-22A4-4F64BA9C08C6}"/>
              </a:ext>
            </a:extLst>
          </p:cNvPr>
          <p:cNvSpPr txBox="1"/>
          <p:nvPr/>
        </p:nvSpPr>
        <p:spPr>
          <a:xfrm>
            <a:off x="-85888" y="3317632"/>
            <a:ext cx="3190481" cy="1231106"/>
          </a:xfrm>
          <a:prstGeom prst="rect">
            <a:avLst/>
          </a:prstGeom>
          <a:noFill/>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0"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Target Cell</a:t>
            </a:r>
            <a:r>
              <a:rPr kumimoji="0" lang="en-US" altLang="ko-KR" sz="20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1"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Operate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000" b="1" i="1"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as a </a:t>
            </a:r>
            <a:r>
              <a:rPr kumimoji="0" lang="en-US" altLang="ko-KR" sz="2000" b="1" i="1"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resistance </a:t>
            </a:r>
            <a:r>
              <a:rPr kumimoji="0" lang="en-US" altLang="ko-KR" sz="2000" b="1" i="0"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(1)</a:t>
            </a:r>
            <a:br>
              <a:rPr kumimoji="0" lang="en-US" altLang="ko-KR" sz="2000" b="1" i="1"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br>
            <a:r>
              <a:rPr kumimoji="0" lang="en-US" altLang="ko-KR" sz="2000" b="1" i="1"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or</a:t>
            </a:r>
            <a:r>
              <a:rPr kumimoji="0" lang="en-US" altLang="ko-KR" sz="2000" b="1" i="1"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 an </a:t>
            </a:r>
            <a:r>
              <a:rPr kumimoji="0" lang="en-US" altLang="ko-KR" sz="2000" b="1" i="1"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open switch </a:t>
            </a:r>
            <a:r>
              <a:rPr kumimoji="0" lang="en-US" altLang="ko-KR" sz="2000" b="1" i="0" u="none" strike="noStrike" kern="1200" cap="none" spc="0" normalizeH="0" baseline="0" noProof="0" dirty="0">
                <a:ln>
                  <a:noFill/>
                </a:ln>
                <a:solidFill>
                  <a:srgbClr val="C80060"/>
                </a:solidFill>
                <a:effectLst/>
                <a:uLnTx/>
                <a:uFillTx/>
                <a:latin typeface="Cambria" panose="02040503050406030204" pitchFamily="18" charset="0"/>
                <a:ea typeface="맑은 고딕" panose="020B0503020000020004" pitchFamily="34" charset="-127"/>
                <a:cs typeface="+mn-cs"/>
              </a:rPr>
              <a:t>(0)</a:t>
            </a:r>
          </a:p>
        </p:txBody>
      </p:sp>
      <p:sp>
        <p:nvSpPr>
          <p:cNvPr id="155" name="Left Brace 154">
            <a:extLst>
              <a:ext uri="{FF2B5EF4-FFF2-40B4-BE49-F238E27FC236}">
                <a16:creationId xmlns:a16="http://schemas.microsoft.com/office/drawing/2014/main" id="{33AA3690-BC45-5E74-93ED-ACE1BA77DB4C}"/>
              </a:ext>
            </a:extLst>
          </p:cNvPr>
          <p:cNvSpPr/>
          <p:nvPr/>
        </p:nvSpPr>
        <p:spPr>
          <a:xfrm>
            <a:off x="2634768" y="2887743"/>
            <a:ext cx="323170" cy="2917545"/>
          </a:xfrm>
          <a:prstGeom prst="leftBrace">
            <a:avLst>
              <a:gd name="adj1" fmla="val 52841"/>
              <a:gd name="adj2" fmla="val 31444"/>
            </a:avLst>
          </a:prstGeom>
          <a:ln w="19050">
            <a:solidFill>
              <a:srgbClr val="C8006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56" name="그룹 835">
            <a:extLst>
              <a:ext uri="{FF2B5EF4-FFF2-40B4-BE49-F238E27FC236}">
                <a16:creationId xmlns:a16="http://schemas.microsoft.com/office/drawing/2014/main" id="{B63CB6F7-84D5-09AD-996F-9FBB94EEC874}"/>
              </a:ext>
            </a:extLst>
          </p:cNvPr>
          <p:cNvGrpSpPr/>
          <p:nvPr/>
        </p:nvGrpSpPr>
        <p:grpSpPr>
          <a:xfrm rot="16200000">
            <a:off x="4893346" y="3720630"/>
            <a:ext cx="564373" cy="268733"/>
            <a:chOff x="5890169" y="4312037"/>
            <a:chExt cx="1895988" cy="1103725"/>
          </a:xfrm>
        </p:grpSpPr>
        <p:grpSp>
          <p:nvGrpSpPr>
            <p:cNvPr id="157" name="그룹 822">
              <a:extLst>
                <a:ext uri="{FF2B5EF4-FFF2-40B4-BE49-F238E27FC236}">
                  <a16:creationId xmlns:a16="http://schemas.microsoft.com/office/drawing/2014/main" id="{57B5F6AF-9264-3133-9F75-3778674D3752}"/>
                </a:ext>
              </a:extLst>
            </p:cNvPr>
            <p:cNvGrpSpPr/>
            <p:nvPr/>
          </p:nvGrpSpPr>
          <p:grpSpPr>
            <a:xfrm>
              <a:off x="6122466" y="4312037"/>
              <a:ext cx="1432853" cy="1103725"/>
              <a:chOff x="5991225" y="4310063"/>
              <a:chExt cx="496427" cy="273840"/>
            </a:xfrm>
          </p:grpSpPr>
          <p:cxnSp>
            <p:nvCxnSpPr>
              <p:cNvPr id="160" name="직선 연결선 771">
                <a:extLst>
                  <a:ext uri="{FF2B5EF4-FFF2-40B4-BE49-F238E27FC236}">
                    <a16:creationId xmlns:a16="http://schemas.microsoft.com/office/drawing/2014/main" id="{4786857B-F26A-2243-D22E-018997E1C8E8}"/>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1" name="직선 연결선 789">
                <a:extLst>
                  <a:ext uri="{FF2B5EF4-FFF2-40B4-BE49-F238E27FC236}">
                    <a16:creationId xmlns:a16="http://schemas.microsoft.com/office/drawing/2014/main" id="{904F2D5C-4791-75D2-5301-7F2E084D7FC8}"/>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2" name="직선 연결선 792">
                <a:extLst>
                  <a:ext uri="{FF2B5EF4-FFF2-40B4-BE49-F238E27FC236}">
                    <a16:creationId xmlns:a16="http://schemas.microsoft.com/office/drawing/2014/main" id="{AE7EC974-371B-1F86-D025-35CBE8CCD0B9}"/>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3" name="직선 연결선 807">
                <a:extLst>
                  <a:ext uri="{FF2B5EF4-FFF2-40B4-BE49-F238E27FC236}">
                    <a16:creationId xmlns:a16="http://schemas.microsoft.com/office/drawing/2014/main" id="{BC212E2C-7AEC-8978-9178-F81D43E17D26}"/>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4" name="직선 연결선 810">
                <a:extLst>
                  <a:ext uri="{FF2B5EF4-FFF2-40B4-BE49-F238E27FC236}">
                    <a16:creationId xmlns:a16="http://schemas.microsoft.com/office/drawing/2014/main" id="{B2025A5D-D679-CF90-3DF1-69924ACC8CE2}"/>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5" name="직선 연결선 815">
                <a:extLst>
                  <a:ext uri="{FF2B5EF4-FFF2-40B4-BE49-F238E27FC236}">
                    <a16:creationId xmlns:a16="http://schemas.microsoft.com/office/drawing/2014/main" id="{2C5B9AF3-91BB-0A0F-AE8B-4F6C98328981}"/>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66" name="직선 연결선 819">
                <a:extLst>
                  <a:ext uri="{FF2B5EF4-FFF2-40B4-BE49-F238E27FC236}">
                    <a16:creationId xmlns:a16="http://schemas.microsoft.com/office/drawing/2014/main" id="{97D2F2BC-7B2E-B435-002B-A2D0B2348649}"/>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58" name="직선 연결선 826">
              <a:extLst>
                <a:ext uri="{FF2B5EF4-FFF2-40B4-BE49-F238E27FC236}">
                  <a16:creationId xmlns:a16="http://schemas.microsoft.com/office/drawing/2014/main" id="{B64CC501-4BA8-9496-C1E7-CBE4D285198B}"/>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59" name="직선 연결선 832">
              <a:extLst>
                <a:ext uri="{FF2B5EF4-FFF2-40B4-BE49-F238E27FC236}">
                  <a16:creationId xmlns:a16="http://schemas.microsoft.com/office/drawing/2014/main" id="{93AA5A4B-32FB-82AC-B658-0EC80949E757}"/>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67" name="그룹 835">
            <a:extLst>
              <a:ext uri="{FF2B5EF4-FFF2-40B4-BE49-F238E27FC236}">
                <a16:creationId xmlns:a16="http://schemas.microsoft.com/office/drawing/2014/main" id="{CBA410D2-F61C-1BB0-809E-3DFEF737C6F0}"/>
              </a:ext>
            </a:extLst>
          </p:cNvPr>
          <p:cNvGrpSpPr/>
          <p:nvPr/>
        </p:nvGrpSpPr>
        <p:grpSpPr>
          <a:xfrm rot="16200000">
            <a:off x="6006980" y="3060186"/>
            <a:ext cx="564373" cy="268733"/>
            <a:chOff x="5890169" y="4312037"/>
            <a:chExt cx="1895988" cy="1103725"/>
          </a:xfrm>
        </p:grpSpPr>
        <p:grpSp>
          <p:nvGrpSpPr>
            <p:cNvPr id="168" name="그룹 822">
              <a:extLst>
                <a:ext uri="{FF2B5EF4-FFF2-40B4-BE49-F238E27FC236}">
                  <a16:creationId xmlns:a16="http://schemas.microsoft.com/office/drawing/2014/main" id="{EE5C1BD7-D2B8-C593-5684-E33024672C2B}"/>
                </a:ext>
              </a:extLst>
            </p:cNvPr>
            <p:cNvGrpSpPr/>
            <p:nvPr/>
          </p:nvGrpSpPr>
          <p:grpSpPr>
            <a:xfrm>
              <a:off x="6122466" y="4312037"/>
              <a:ext cx="1432853" cy="1103725"/>
              <a:chOff x="5991225" y="4310063"/>
              <a:chExt cx="496427" cy="273840"/>
            </a:xfrm>
          </p:grpSpPr>
          <p:cxnSp>
            <p:nvCxnSpPr>
              <p:cNvPr id="171" name="직선 연결선 771">
                <a:extLst>
                  <a:ext uri="{FF2B5EF4-FFF2-40B4-BE49-F238E27FC236}">
                    <a16:creationId xmlns:a16="http://schemas.microsoft.com/office/drawing/2014/main" id="{9D1BCDE7-1DD9-C412-BD72-F48E0165A960}"/>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2" name="직선 연결선 789">
                <a:extLst>
                  <a:ext uri="{FF2B5EF4-FFF2-40B4-BE49-F238E27FC236}">
                    <a16:creationId xmlns:a16="http://schemas.microsoft.com/office/drawing/2014/main" id="{B7D0D51C-51F8-09AC-FB9C-AF9BA6314215}"/>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3" name="직선 연결선 792">
                <a:extLst>
                  <a:ext uri="{FF2B5EF4-FFF2-40B4-BE49-F238E27FC236}">
                    <a16:creationId xmlns:a16="http://schemas.microsoft.com/office/drawing/2014/main" id="{E9789E80-8914-CB8F-0F5A-B5B8A2B7915F}"/>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4" name="직선 연결선 807">
                <a:extLst>
                  <a:ext uri="{FF2B5EF4-FFF2-40B4-BE49-F238E27FC236}">
                    <a16:creationId xmlns:a16="http://schemas.microsoft.com/office/drawing/2014/main" id="{A3C24941-2F56-7235-691C-82F85C342B27}"/>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5" name="직선 연결선 810">
                <a:extLst>
                  <a:ext uri="{FF2B5EF4-FFF2-40B4-BE49-F238E27FC236}">
                    <a16:creationId xmlns:a16="http://schemas.microsoft.com/office/drawing/2014/main" id="{811F6DE6-13F6-8A97-57C9-9D487156F722}"/>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6" name="직선 연결선 815">
                <a:extLst>
                  <a:ext uri="{FF2B5EF4-FFF2-40B4-BE49-F238E27FC236}">
                    <a16:creationId xmlns:a16="http://schemas.microsoft.com/office/drawing/2014/main" id="{094FE345-6948-4FCF-4EDB-64F5A4B36B4F}"/>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7" name="직선 연결선 819">
                <a:extLst>
                  <a:ext uri="{FF2B5EF4-FFF2-40B4-BE49-F238E27FC236}">
                    <a16:creationId xmlns:a16="http://schemas.microsoft.com/office/drawing/2014/main" id="{560425F4-11BA-7FE4-584E-ADDC4F93CDC0}"/>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69" name="직선 연결선 826">
              <a:extLst>
                <a:ext uri="{FF2B5EF4-FFF2-40B4-BE49-F238E27FC236}">
                  <a16:creationId xmlns:a16="http://schemas.microsoft.com/office/drawing/2014/main" id="{3F2D677A-3109-2CE2-2243-B98E6C00ADFA}"/>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70" name="직선 연결선 832">
              <a:extLst>
                <a:ext uri="{FF2B5EF4-FFF2-40B4-BE49-F238E27FC236}">
                  <a16:creationId xmlns:a16="http://schemas.microsoft.com/office/drawing/2014/main" id="{CB38072E-5F48-9231-1213-695F698A093D}"/>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78" name="그룹 835">
            <a:extLst>
              <a:ext uri="{FF2B5EF4-FFF2-40B4-BE49-F238E27FC236}">
                <a16:creationId xmlns:a16="http://schemas.microsoft.com/office/drawing/2014/main" id="{86A5B3C9-0EE9-2C01-407C-2AE2889687F5}"/>
              </a:ext>
            </a:extLst>
          </p:cNvPr>
          <p:cNvGrpSpPr/>
          <p:nvPr/>
        </p:nvGrpSpPr>
        <p:grpSpPr>
          <a:xfrm rot="16200000">
            <a:off x="7120494" y="3047310"/>
            <a:ext cx="564373" cy="268733"/>
            <a:chOff x="5890169" y="4312037"/>
            <a:chExt cx="1895988" cy="1103725"/>
          </a:xfrm>
        </p:grpSpPr>
        <p:grpSp>
          <p:nvGrpSpPr>
            <p:cNvPr id="179" name="그룹 822">
              <a:extLst>
                <a:ext uri="{FF2B5EF4-FFF2-40B4-BE49-F238E27FC236}">
                  <a16:creationId xmlns:a16="http://schemas.microsoft.com/office/drawing/2014/main" id="{1FFBE70D-3875-2509-A49E-D48E1213AFFA}"/>
                </a:ext>
              </a:extLst>
            </p:cNvPr>
            <p:cNvGrpSpPr/>
            <p:nvPr/>
          </p:nvGrpSpPr>
          <p:grpSpPr>
            <a:xfrm>
              <a:off x="6122466" y="4312037"/>
              <a:ext cx="1432853" cy="1103725"/>
              <a:chOff x="5991225" y="4310063"/>
              <a:chExt cx="496427" cy="273840"/>
            </a:xfrm>
          </p:grpSpPr>
          <p:cxnSp>
            <p:nvCxnSpPr>
              <p:cNvPr id="182" name="직선 연결선 771">
                <a:extLst>
                  <a:ext uri="{FF2B5EF4-FFF2-40B4-BE49-F238E27FC236}">
                    <a16:creationId xmlns:a16="http://schemas.microsoft.com/office/drawing/2014/main" id="{77909EF5-2276-582E-037A-5F31B18C3FC9}"/>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3" name="직선 연결선 789">
                <a:extLst>
                  <a:ext uri="{FF2B5EF4-FFF2-40B4-BE49-F238E27FC236}">
                    <a16:creationId xmlns:a16="http://schemas.microsoft.com/office/drawing/2014/main" id="{83E4595D-3FEE-8433-87FB-529A7A7AAB75}"/>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4" name="직선 연결선 792">
                <a:extLst>
                  <a:ext uri="{FF2B5EF4-FFF2-40B4-BE49-F238E27FC236}">
                    <a16:creationId xmlns:a16="http://schemas.microsoft.com/office/drawing/2014/main" id="{712B062D-F37A-3428-150D-CA38B04579F8}"/>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5" name="직선 연결선 807">
                <a:extLst>
                  <a:ext uri="{FF2B5EF4-FFF2-40B4-BE49-F238E27FC236}">
                    <a16:creationId xmlns:a16="http://schemas.microsoft.com/office/drawing/2014/main" id="{5852D7AA-95EE-CB62-C41F-2340BF71B4D4}"/>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6" name="직선 연결선 810">
                <a:extLst>
                  <a:ext uri="{FF2B5EF4-FFF2-40B4-BE49-F238E27FC236}">
                    <a16:creationId xmlns:a16="http://schemas.microsoft.com/office/drawing/2014/main" id="{36902E79-E858-773C-A571-DFEE41D9CA66}"/>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7" name="직선 연결선 815">
                <a:extLst>
                  <a:ext uri="{FF2B5EF4-FFF2-40B4-BE49-F238E27FC236}">
                    <a16:creationId xmlns:a16="http://schemas.microsoft.com/office/drawing/2014/main" id="{8811803A-A435-0430-6E45-6640D4235A65}"/>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8" name="직선 연결선 819">
                <a:extLst>
                  <a:ext uri="{FF2B5EF4-FFF2-40B4-BE49-F238E27FC236}">
                    <a16:creationId xmlns:a16="http://schemas.microsoft.com/office/drawing/2014/main" id="{51C62045-6984-D8C1-C3F6-9B55A8C158E6}"/>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80" name="직선 연결선 826">
              <a:extLst>
                <a:ext uri="{FF2B5EF4-FFF2-40B4-BE49-F238E27FC236}">
                  <a16:creationId xmlns:a16="http://schemas.microsoft.com/office/drawing/2014/main" id="{9C58DD7B-F716-7577-8D1D-AF378BD3E75F}"/>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81" name="직선 연결선 832">
              <a:extLst>
                <a:ext uri="{FF2B5EF4-FFF2-40B4-BE49-F238E27FC236}">
                  <a16:creationId xmlns:a16="http://schemas.microsoft.com/office/drawing/2014/main" id="{95BD4133-B6F6-E84F-8347-AEB260DFF954}"/>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189" name="그룹 835">
            <a:extLst>
              <a:ext uri="{FF2B5EF4-FFF2-40B4-BE49-F238E27FC236}">
                <a16:creationId xmlns:a16="http://schemas.microsoft.com/office/drawing/2014/main" id="{78E25BF5-362F-8941-9132-C143583DC978}"/>
              </a:ext>
            </a:extLst>
          </p:cNvPr>
          <p:cNvGrpSpPr/>
          <p:nvPr/>
        </p:nvGrpSpPr>
        <p:grpSpPr>
          <a:xfrm rot="16200000">
            <a:off x="7120495" y="3714343"/>
            <a:ext cx="564373" cy="268733"/>
            <a:chOff x="5890169" y="4312037"/>
            <a:chExt cx="1895988" cy="1103725"/>
          </a:xfrm>
        </p:grpSpPr>
        <p:grpSp>
          <p:nvGrpSpPr>
            <p:cNvPr id="190" name="그룹 822">
              <a:extLst>
                <a:ext uri="{FF2B5EF4-FFF2-40B4-BE49-F238E27FC236}">
                  <a16:creationId xmlns:a16="http://schemas.microsoft.com/office/drawing/2014/main" id="{01316078-B488-C955-C836-BA0C050F0F38}"/>
                </a:ext>
              </a:extLst>
            </p:cNvPr>
            <p:cNvGrpSpPr/>
            <p:nvPr/>
          </p:nvGrpSpPr>
          <p:grpSpPr>
            <a:xfrm>
              <a:off x="6122466" y="4312037"/>
              <a:ext cx="1432853" cy="1103725"/>
              <a:chOff x="5991225" y="4310063"/>
              <a:chExt cx="496427" cy="273840"/>
            </a:xfrm>
          </p:grpSpPr>
          <p:cxnSp>
            <p:nvCxnSpPr>
              <p:cNvPr id="193" name="직선 연결선 771">
                <a:extLst>
                  <a:ext uri="{FF2B5EF4-FFF2-40B4-BE49-F238E27FC236}">
                    <a16:creationId xmlns:a16="http://schemas.microsoft.com/office/drawing/2014/main" id="{974BBEA6-2817-DC08-FA2E-9B3F6DF44CE6}"/>
                  </a:ext>
                </a:extLst>
              </p:cNvPr>
              <p:cNvCxnSpPr>
                <a:cxnSpLocks/>
              </p:cNvCxnSpPr>
              <p:nvPr/>
            </p:nvCxnSpPr>
            <p:spPr>
              <a:xfrm flipH="1">
                <a:off x="5991225" y="4310063"/>
                <a:ext cx="40482"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4" name="직선 연결선 789">
                <a:extLst>
                  <a:ext uri="{FF2B5EF4-FFF2-40B4-BE49-F238E27FC236}">
                    <a16:creationId xmlns:a16="http://schemas.microsoft.com/office/drawing/2014/main" id="{FE87092F-0F16-4009-B389-DAB064B09AAD}"/>
                  </a:ext>
                </a:extLst>
              </p:cNvPr>
              <p:cNvCxnSpPr>
                <a:cxnSpLocks/>
              </p:cNvCxnSpPr>
              <p:nvPr/>
            </p:nvCxnSpPr>
            <p:spPr>
              <a:xfrm flipH="1">
                <a:off x="6114445"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5" name="직선 연결선 792">
                <a:extLst>
                  <a:ext uri="{FF2B5EF4-FFF2-40B4-BE49-F238E27FC236}">
                    <a16:creationId xmlns:a16="http://schemas.microsoft.com/office/drawing/2014/main" id="{DF3DA6CB-9B87-BFC4-09C8-9670F5AF704D}"/>
                  </a:ext>
                </a:extLst>
              </p:cNvPr>
              <p:cNvCxnSpPr>
                <a:cxnSpLocks/>
              </p:cNvCxnSpPr>
              <p:nvPr/>
            </p:nvCxnSpPr>
            <p:spPr>
              <a:xfrm>
                <a:off x="6031707"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6" name="직선 연결선 807">
                <a:extLst>
                  <a:ext uri="{FF2B5EF4-FFF2-40B4-BE49-F238E27FC236}">
                    <a16:creationId xmlns:a16="http://schemas.microsoft.com/office/drawing/2014/main" id="{E7117FFE-2B88-6213-C998-99AA5F868372}"/>
                  </a:ext>
                </a:extLst>
              </p:cNvPr>
              <p:cNvCxnSpPr>
                <a:cxnSpLocks/>
              </p:cNvCxnSpPr>
              <p:nvPr/>
            </p:nvCxnSpPr>
            <p:spPr>
              <a:xfrm>
                <a:off x="6197183"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7" name="직선 연결선 810">
                <a:extLst>
                  <a:ext uri="{FF2B5EF4-FFF2-40B4-BE49-F238E27FC236}">
                    <a16:creationId xmlns:a16="http://schemas.microsoft.com/office/drawing/2014/main" id="{BE1F6235-35DD-B0DA-7BC7-395D15EE0223}"/>
                  </a:ext>
                </a:extLst>
              </p:cNvPr>
              <p:cNvCxnSpPr>
                <a:cxnSpLocks/>
              </p:cNvCxnSpPr>
              <p:nvPr/>
            </p:nvCxnSpPr>
            <p:spPr>
              <a:xfrm flipH="1">
                <a:off x="6279921"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8" name="직선 연결선 815">
                <a:extLst>
                  <a:ext uri="{FF2B5EF4-FFF2-40B4-BE49-F238E27FC236}">
                    <a16:creationId xmlns:a16="http://schemas.microsoft.com/office/drawing/2014/main" id="{A16A3A3D-FA01-78BF-6BC7-BFBCC2D31658}"/>
                  </a:ext>
                </a:extLst>
              </p:cNvPr>
              <p:cNvCxnSpPr>
                <a:cxnSpLocks/>
              </p:cNvCxnSpPr>
              <p:nvPr/>
            </p:nvCxnSpPr>
            <p:spPr>
              <a:xfrm>
                <a:off x="6362659" y="4310063"/>
                <a:ext cx="82738" cy="27384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9" name="직선 연결선 819">
                <a:extLst>
                  <a:ext uri="{FF2B5EF4-FFF2-40B4-BE49-F238E27FC236}">
                    <a16:creationId xmlns:a16="http://schemas.microsoft.com/office/drawing/2014/main" id="{5CEF3E41-E07B-7FEF-FFDD-0E8F7535426A}"/>
                  </a:ext>
                </a:extLst>
              </p:cNvPr>
              <p:cNvCxnSpPr>
                <a:cxnSpLocks/>
              </p:cNvCxnSpPr>
              <p:nvPr/>
            </p:nvCxnSpPr>
            <p:spPr>
              <a:xfrm flipH="1">
                <a:off x="6445397" y="4446983"/>
                <a:ext cx="42255" cy="13692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cxnSp>
          <p:nvCxnSpPr>
            <p:cNvPr id="191" name="직선 연결선 826">
              <a:extLst>
                <a:ext uri="{FF2B5EF4-FFF2-40B4-BE49-F238E27FC236}">
                  <a16:creationId xmlns:a16="http://schemas.microsoft.com/office/drawing/2014/main" id="{E60640E5-F34A-30DB-09B5-34873CC316EF}"/>
                </a:ext>
              </a:extLst>
            </p:cNvPr>
            <p:cNvCxnSpPr>
              <a:cxnSpLocks/>
            </p:cNvCxnSpPr>
            <p:nvPr/>
          </p:nvCxnSpPr>
          <p:spPr>
            <a:xfrm>
              <a:off x="5890169" y="4863900"/>
              <a:ext cx="232301"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cxnSp>
          <p:nvCxnSpPr>
            <p:cNvPr id="192" name="직선 연결선 832">
              <a:extLst>
                <a:ext uri="{FF2B5EF4-FFF2-40B4-BE49-F238E27FC236}">
                  <a16:creationId xmlns:a16="http://schemas.microsoft.com/office/drawing/2014/main" id="{B6F2D151-119C-0B2C-9B1D-5125A5D0FD90}"/>
                </a:ext>
              </a:extLst>
            </p:cNvPr>
            <p:cNvCxnSpPr>
              <a:cxnSpLocks/>
            </p:cNvCxnSpPr>
            <p:nvPr/>
          </p:nvCxnSpPr>
          <p:spPr>
            <a:xfrm flipH="1">
              <a:off x="7552471" y="4863900"/>
              <a:ext cx="233686" cy="0"/>
            </a:xfrm>
            <a:prstGeom prst="line">
              <a:avLst/>
            </a:prstGeom>
            <a:ln w="28575" cap="rnd">
              <a:solidFill>
                <a:srgbClr val="C80060"/>
              </a:solidFill>
              <a:round/>
            </a:ln>
          </p:spPr>
          <p:style>
            <a:lnRef idx="1">
              <a:schemeClr val="accent1"/>
            </a:lnRef>
            <a:fillRef idx="0">
              <a:schemeClr val="accent1"/>
            </a:fillRef>
            <a:effectRef idx="0">
              <a:schemeClr val="accent1"/>
            </a:effectRef>
            <a:fontRef idx="minor">
              <a:schemeClr val="tx1"/>
            </a:fontRef>
          </p:style>
        </p:cxnSp>
      </p:grpSp>
      <p:grpSp>
        <p:nvGrpSpPr>
          <p:cNvPr id="200" name="그룹 761">
            <a:extLst>
              <a:ext uri="{FF2B5EF4-FFF2-40B4-BE49-F238E27FC236}">
                <a16:creationId xmlns:a16="http://schemas.microsoft.com/office/drawing/2014/main" id="{18D770F5-D757-3D9C-C214-20A9E4A8EE8A}"/>
              </a:ext>
            </a:extLst>
          </p:cNvPr>
          <p:cNvGrpSpPr/>
          <p:nvPr/>
        </p:nvGrpSpPr>
        <p:grpSpPr>
          <a:xfrm rot="5400000">
            <a:off x="3769659" y="3135148"/>
            <a:ext cx="598569" cy="124310"/>
            <a:chOff x="5608137" y="3394157"/>
            <a:chExt cx="338599" cy="70817"/>
          </a:xfrm>
        </p:grpSpPr>
        <p:grpSp>
          <p:nvGrpSpPr>
            <p:cNvPr id="201" name="그룹 753">
              <a:extLst>
                <a:ext uri="{FF2B5EF4-FFF2-40B4-BE49-F238E27FC236}">
                  <a16:creationId xmlns:a16="http://schemas.microsoft.com/office/drawing/2014/main" id="{90A2B2DB-1E4C-7977-4597-0D7299C11030}"/>
                </a:ext>
              </a:extLst>
            </p:cNvPr>
            <p:cNvGrpSpPr/>
            <p:nvPr/>
          </p:nvGrpSpPr>
          <p:grpSpPr>
            <a:xfrm rot="5400000">
              <a:off x="5739521" y="3307128"/>
              <a:ext cx="70817" cy="244875"/>
              <a:chOff x="5131625" y="2342062"/>
              <a:chExt cx="70817" cy="244875"/>
            </a:xfrm>
          </p:grpSpPr>
          <p:sp>
            <p:nvSpPr>
              <p:cNvPr id="204" name="타원 750">
                <a:extLst>
                  <a:ext uri="{FF2B5EF4-FFF2-40B4-BE49-F238E27FC236}">
                    <a16:creationId xmlns:a16="http://schemas.microsoft.com/office/drawing/2014/main" id="{BC5C5548-95B8-3DAC-8AA5-D0E9428FDBF7}"/>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05" name="타원 751">
                <a:extLst>
                  <a:ext uri="{FF2B5EF4-FFF2-40B4-BE49-F238E27FC236}">
                    <a16:creationId xmlns:a16="http://schemas.microsoft.com/office/drawing/2014/main" id="{B33E984F-BB1E-DF1A-18D4-EE14097E1D31}"/>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06" name="직선 연결선 752">
                <a:extLst>
                  <a:ext uri="{FF2B5EF4-FFF2-40B4-BE49-F238E27FC236}">
                    <a16:creationId xmlns:a16="http://schemas.microsoft.com/office/drawing/2014/main" id="{ADB9E827-D2B6-181F-BB06-BA8A6A42AA01}"/>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02" name="직선 연결선 754">
              <a:extLst>
                <a:ext uri="{FF2B5EF4-FFF2-40B4-BE49-F238E27FC236}">
                  <a16:creationId xmlns:a16="http://schemas.microsoft.com/office/drawing/2014/main" id="{EE5475B1-7F34-769D-6446-B12C5E2930C2}"/>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03" name="직선 연결선 756">
              <a:extLst>
                <a:ext uri="{FF2B5EF4-FFF2-40B4-BE49-F238E27FC236}">
                  <a16:creationId xmlns:a16="http://schemas.microsoft.com/office/drawing/2014/main" id="{379BC714-F0D0-F5B7-14DC-C65EA439A9DC}"/>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07" name="그룹 761">
            <a:extLst>
              <a:ext uri="{FF2B5EF4-FFF2-40B4-BE49-F238E27FC236}">
                <a16:creationId xmlns:a16="http://schemas.microsoft.com/office/drawing/2014/main" id="{A6D867BF-D978-2699-BE35-22DF40034E85}"/>
              </a:ext>
            </a:extLst>
          </p:cNvPr>
          <p:cNvGrpSpPr/>
          <p:nvPr/>
        </p:nvGrpSpPr>
        <p:grpSpPr>
          <a:xfrm rot="5400000">
            <a:off x="4883794" y="3135149"/>
            <a:ext cx="598569" cy="124310"/>
            <a:chOff x="5608137" y="3394157"/>
            <a:chExt cx="338599" cy="70817"/>
          </a:xfrm>
        </p:grpSpPr>
        <p:grpSp>
          <p:nvGrpSpPr>
            <p:cNvPr id="208" name="그룹 753">
              <a:extLst>
                <a:ext uri="{FF2B5EF4-FFF2-40B4-BE49-F238E27FC236}">
                  <a16:creationId xmlns:a16="http://schemas.microsoft.com/office/drawing/2014/main" id="{57A3CD82-0C8A-3D0E-42CF-529911786D09}"/>
                </a:ext>
              </a:extLst>
            </p:cNvPr>
            <p:cNvGrpSpPr/>
            <p:nvPr/>
          </p:nvGrpSpPr>
          <p:grpSpPr>
            <a:xfrm rot="5400000">
              <a:off x="5739521" y="3307128"/>
              <a:ext cx="70817" cy="244875"/>
              <a:chOff x="5131625" y="2342062"/>
              <a:chExt cx="70817" cy="244875"/>
            </a:xfrm>
          </p:grpSpPr>
          <p:sp>
            <p:nvSpPr>
              <p:cNvPr id="211" name="타원 750">
                <a:extLst>
                  <a:ext uri="{FF2B5EF4-FFF2-40B4-BE49-F238E27FC236}">
                    <a16:creationId xmlns:a16="http://schemas.microsoft.com/office/drawing/2014/main" id="{48D4A186-6BF1-FE23-69AE-264C8999FC8B}"/>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12" name="타원 751">
                <a:extLst>
                  <a:ext uri="{FF2B5EF4-FFF2-40B4-BE49-F238E27FC236}">
                    <a16:creationId xmlns:a16="http://schemas.microsoft.com/office/drawing/2014/main" id="{2291DAB4-615E-E255-86FD-EB7F0FBD506E}"/>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13" name="직선 연결선 752">
                <a:extLst>
                  <a:ext uri="{FF2B5EF4-FFF2-40B4-BE49-F238E27FC236}">
                    <a16:creationId xmlns:a16="http://schemas.microsoft.com/office/drawing/2014/main" id="{E8C20479-5D80-FE09-50D8-E7B5BC399053}"/>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09" name="직선 연결선 754">
              <a:extLst>
                <a:ext uri="{FF2B5EF4-FFF2-40B4-BE49-F238E27FC236}">
                  <a16:creationId xmlns:a16="http://schemas.microsoft.com/office/drawing/2014/main" id="{792501B7-9EF0-51B9-5105-302643805347}"/>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10" name="직선 연결선 756">
              <a:extLst>
                <a:ext uri="{FF2B5EF4-FFF2-40B4-BE49-F238E27FC236}">
                  <a16:creationId xmlns:a16="http://schemas.microsoft.com/office/drawing/2014/main" id="{8B0F049A-F74E-D1AE-6075-C05EED7521E6}"/>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14" name="그룹 761">
            <a:extLst>
              <a:ext uri="{FF2B5EF4-FFF2-40B4-BE49-F238E27FC236}">
                <a16:creationId xmlns:a16="http://schemas.microsoft.com/office/drawing/2014/main" id="{258CE8CF-F56F-B238-5183-C18645980375}"/>
              </a:ext>
            </a:extLst>
          </p:cNvPr>
          <p:cNvGrpSpPr/>
          <p:nvPr/>
        </p:nvGrpSpPr>
        <p:grpSpPr>
          <a:xfrm rot="5400000">
            <a:off x="3768991" y="3807190"/>
            <a:ext cx="598569" cy="124310"/>
            <a:chOff x="5608137" y="3394157"/>
            <a:chExt cx="338599" cy="70817"/>
          </a:xfrm>
        </p:grpSpPr>
        <p:grpSp>
          <p:nvGrpSpPr>
            <p:cNvPr id="215" name="그룹 753">
              <a:extLst>
                <a:ext uri="{FF2B5EF4-FFF2-40B4-BE49-F238E27FC236}">
                  <a16:creationId xmlns:a16="http://schemas.microsoft.com/office/drawing/2014/main" id="{D9516219-F387-1265-1334-04E4FC156071}"/>
                </a:ext>
              </a:extLst>
            </p:cNvPr>
            <p:cNvGrpSpPr/>
            <p:nvPr/>
          </p:nvGrpSpPr>
          <p:grpSpPr>
            <a:xfrm rot="5400000">
              <a:off x="5739521" y="3307128"/>
              <a:ext cx="70817" cy="244875"/>
              <a:chOff x="5131625" y="2342062"/>
              <a:chExt cx="70817" cy="244875"/>
            </a:xfrm>
          </p:grpSpPr>
          <p:sp>
            <p:nvSpPr>
              <p:cNvPr id="218" name="타원 750">
                <a:extLst>
                  <a:ext uri="{FF2B5EF4-FFF2-40B4-BE49-F238E27FC236}">
                    <a16:creationId xmlns:a16="http://schemas.microsoft.com/office/drawing/2014/main" id="{C8A5AB2F-6E06-EE38-99DD-42B051A9828A}"/>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19" name="타원 751">
                <a:extLst>
                  <a:ext uri="{FF2B5EF4-FFF2-40B4-BE49-F238E27FC236}">
                    <a16:creationId xmlns:a16="http://schemas.microsoft.com/office/drawing/2014/main" id="{44CF0E02-1351-84B1-6D85-0A0C62F8364C}"/>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20" name="직선 연결선 752">
                <a:extLst>
                  <a:ext uri="{FF2B5EF4-FFF2-40B4-BE49-F238E27FC236}">
                    <a16:creationId xmlns:a16="http://schemas.microsoft.com/office/drawing/2014/main" id="{96DC48BE-6EF1-67B3-9DB1-9D82DCA7BCE3}"/>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16" name="직선 연결선 754">
              <a:extLst>
                <a:ext uri="{FF2B5EF4-FFF2-40B4-BE49-F238E27FC236}">
                  <a16:creationId xmlns:a16="http://schemas.microsoft.com/office/drawing/2014/main" id="{F0DC33C5-6F50-4302-0E25-C43A22B21AF5}"/>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17" name="직선 연결선 756">
              <a:extLst>
                <a:ext uri="{FF2B5EF4-FFF2-40B4-BE49-F238E27FC236}">
                  <a16:creationId xmlns:a16="http://schemas.microsoft.com/office/drawing/2014/main" id="{AD8D3342-D7B2-CFB3-1C1A-997878F4A1C9}"/>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21" name="그룹 761">
            <a:extLst>
              <a:ext uri="{FF2B5EF4-FFF2-40B4-BE49-F238E27FC236}">
                <a16:creationId xmlns:a16="http://schemas.microsoft.com/office/drawing/2014/main" id="{5203FB5B-A04D-5867-ABDE-7CD88036E35F}"/>
              </a:ext>
            </a:extLst>
          </p:cNvPr>
          <p:cNvGrpSpPr/>
          <p:nvPr/>
        </p:nvGrpSpPr>
        <p:grpSpPr>
          <a:xfrm rot="5400000">
            <a:off x="5999216" y="3807191"/>
            <a:ext cx="598569" cy="124310"/>
            <a:chOff x="5608137" y="3394157"/>
            <a:chExt cx="338599" cy="70817"/>
          </a:xfrm>
        </p:grpSpPr>
        <p:grpSp>
          <p:nvGrpSpPr>
            <p:cNvPr id="222" name="그룹 753">
              <a:extLst>
                <a:ext uri="{FF2B5EF4-FFF2-40B4-BE49-F238E27FC236}">
                  <a16:creationId xmlns:a16="http://schemas.microsoft.com/office/drawing/2014/main" id="{678EF10A-4C41-D593-C7AA-03D32A6EC9CD}"/>
                </a:ext>
              </a:extLst>
            </p:cNvPr>
            <p:cNvGrpSpPr/>
            <p:nvPr/>
          </p:nvGrpSpPr>
          <p:grpSpPr>
            <a:xfrm rot="5400000">
              <a:off x="5739521" y="3307128"/>
              <a:ext cx="70817" cy="244875"/>
              <a:chOff x="5131625" y="2342062"/>
              <a:chExt cx="70817" cy="244875"/>
            </a:xfrm>
          </p:grpSpPr>
          <p:sp>
            <p:nvSpPr>
              <p:cNvPr id="225" name="타원 750">
                <a:extLst>
                  <a:ext uri="{FF2B5EF4-FFF2-40B4-BE49-F238E27FC236}">
                    <a16:creationId xmlns:a16="http://schemas.microsoft.com/office/drawing/2014/main" id="{2794C0AD-3AD6-2925-BF49-E74A254CEE01}"/>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26" name="타원 751">
                <a:extLst>
                  <a:ext uri="{FF2B5EF4-FFF2-40B4-BE49-F238E27FC236}">
                    <a16:creationId xmlns:a16="http://schemas.microsoft.com/office/drawing/2014/main" id="{30BC8BF7-C9FE-049C-910A-D79D8E60B48E}"/>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27" name="직선 연결선 752">
                <a:extLst>
                  <a:ext uri="{FF2B5EF4-FFF2-40B4-BE49-F238E27FC236}">
                    <a16:creationId xmlns:a16="http://schemas.microsoft.com/office/drawing/2014/main" id="{1266C351-FE41-1815-DA5A-023943B34B3B}"/>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23" name="직선 연결선 754">
              <a:extLst>
                <a:ext uri="{FF2B5EF4-FFF2-40B4-BE49-F238E27FC236}">
                  <a16:creationId xmlns:a16="http://schemas.microsoft.com/office/drawing/2014/main" id="{918C21DC-5ADB-DB4F-CB46-319EE0F297B0}"/>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24" name="직선 연결선 756">
              <a:extLst>
                <a:ext uri="{FF2B5EF4-FFF2-40B4-BE49-F238E27FC236}">
                  <a16:creationId xmlns:a16="http://schemas.microsoft.com/office/drawing/2014/main" id="{00B632ED-FD30-239F-271F-21BD7E4DEA5E}"/>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sp>
        <p:nvSpPr>
          <p:cNvPr id="229" name="U-turn Arrow 228">
            <a:extLst>
              <a:ext uri="{FF2B5EF4-FFF2-40B4-BE49-F238E27FC236}">
                <a16:creationId xmlns:a16="http://schemas.microsoft.com/office/drawing/2014/main" id="{1657667F-B785-7EF9-B90A-07E534278E54}"/>
              </a:ext>
            </a:extLst>
          </p:cNvPr>
          <p:cNvSpPr/>
          <p:nvPr/>
        </p:nvSpPr>
        <p:spPr>
          <a:xfrm flipH="1">
            <a:off x="4232468" y="2731244"/>
            <a:ext cx="581169" cy="3291883"/>
          </a:xfrm>
          <a:prstGeom prst="uturnArrow">
            <a:avLst>
              <a:gd name="adj1" fmla="val 12998"/>
              <a:gd name="adj2" fmla="val 12998"/>
              <a:gd name="adj3" fmla="val 32437"/>
              <a:gd name="adj4" fmla="val 19747"/>
              <a:gd name="adj5" fmla="val 10776"/>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U-turn Arrow 229">
            <a:extLst>
              <a:ext uri="{FF2B5EF4-FFF2-40B4-BE49-F238E27FC236}">
                <a16:creationId xmlns:a16="http://schemas.microsoft.com/office/drawing/2014/main" id="{FF1A4E91-B79D-5246-2829-B6A4B0712AFF}"/>
              </a:ext>
            </a:extLst>
          </p:cNvPr>
          <p:cNvSpPr/>
          <p:nvPr/>
        </p:nvSpPr>
        <p:spPr>
          <a:xfrm flipH="1">
            <a:off x="5340558" y="2731244"/>
            <a:ext cx="581169" cy="3291883"/>
          </a:xfrm>
          <a:prstGeom prst="uturnArrow">
            <a:avLst>
              <a:gd name="adj1" fmla="val 12998"/>
              <a:gd name="adj2" fmla="val 12998"/>
              <a:gd name="adj3" fmla="val 32437"/>
              <a:gd name="adj4" fmla="val 19747"/>
              <a:gd name="adj5" fmla="val 10776"/>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U-turn Arrow 230">
            <a:extLst>
              <a:ext uri="{FF2B5EF4-FFF2-40B4-BE49-F238E27FC236}">
                <a16:creationId xmlns:a16="http://schemas.microsoft.com/office/drawing/2014/main" id="{4F0A2D90-7844-785B-D551-2CE514DD129F}"/>
              </a:ext>
            </a:extLst>
          </p:cNvPr>
          <p:cNvSpPr/>
          <p:nvPr/>
        </p:nvSpPr>
        <p:spPr>
          <a:xfrm flipH="1">
            <a:off x="6462841" y="2731244"/>
            <a:ext cx="581169" cy="3291883"/>
          </a:xfrm>
          <a:prstGeom prst="uturnArrow">
            <a:avLst>
              <a:gd name="adj1" fmla="val 12998"/>
              <a:gd name="adj2" fmla="val 12998"/>
              <a:gd name="adj3" fmla="val 32437"/>
              <a:gd name="adj4" fmla="val 19747"/>
              <a:gd name="adj5" fmla="val 31819"/>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 name="U-turn Arrow 231">
            <a:extLst>
              <a:ext uri="{FF2B5EF4-FFF2-40B4-BE49-F238E27FC236}">
                <a16:creationId xmlns:a16="http://schemas.microsoft.com/office/drawing/2014/main" id="{44602A49-C235-2C99-5DF5-64CC400080C6}"/>
              </a:ext>
            </a:extLst>
          </p:cNvPr>
          <p:cNvSpPr/>
          <p:nvPr/>
        </p:nvSpPr>
        <p:spPr>
          <a:xfrm flipH="1">
            <a:off x="7585002" y="2731244"/>
            <a:ext cx="581169" cy="3291883"/>
          </a:xfrm>
          <a:prstGeom prst="uturnArrow">
            <a:avLst>
              <a:gd name="adj1" fmla="val 12998"/>
              <a:gd name="adj2" fmla="val 12998"/>
              <a:gd name="adj3" fmla="val 32437"/>
              <a:gd name="adj4" fmla="val 19747"/>
              <a:gd name="adj5" fmla="val 10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TextBox 232">
            <a:extLst>
              <a:ext uri="{FF2B5EF4-FFF2-40B4-BE49-F238E27FC236}">
                <a16:creationId xmlns:a16="http://schemas.microsoft.com/office/drawing/2014/main" id="{94498AE8-BA94-395A-67B6-72EC683DA133}"/>
              </a:ext>
            </a:extLst>
          </p:cNvPr>
          <p:cNvSpPr txBox="1"/>
          <p:nvPr/>
        </p:nvSpPr>
        <p:spPr>
          <a:xfrm>
            <a:off x="4520830" y="6038364"/>
            <a:ext cx="537476"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0</a:t>
            </a:r>
            <a:endParaRPr kumimoji="0" lang="ko-KR" altLang="en-US" sz="2400" b="1" i="0" u="none" strike="noStrike" kern="1200" cap="none" spc="0" normalizeH="0" baseline="-2500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sp>
        <p:nvSpPr>
          <p:cNvPr id="234" name="TextBox 233">
            <a:extLst>
              <a:ext uri="{FF2B5EF4-FFF2-40B4-BE49-F238E27FC236}">
                <a16:creationId xmlns:a16="http://schemas.microsoft.com/office/drawing/2014/main" id="{F6F62E51-B39D-E8A3-9001-75F45E31FA43}"/>
              </a:ext>
            </a:extLst>
          </p:cNvPr>
          <p:cNvSpPr txBox="1"/>
          <p:nvPr/>
        </p:nvSpPr>
        <p:spPr>
          <a:xfrm>
            <a:off x="5634344" y="6038364"/>
            <a:ext cx="537476"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0</a:t>
            </a:r>
            <a:endParaRPr kumimoji="0" lang="ko-KR" altLang="en-US" sz="2400" b="1" i="0" u="none" strike="noStrike" kern="1200" cap="none" spc="0" normalizeH="0" baseline="-2500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sp>
        <p:nvSpPr>
          <p:cNvPr id="235" name="TextBox 234">
            <a:extLst>
              <a:ext uri="{FF2B5EF4-FFF2-40B4-BE49-F238E27FC236}">
                <a16:creationId xmlns:a16="http://schemas.microsoft.com/office/drawing/2014/main" id="{71B98305-506B-B480-351F-A8A1C4FC1A42}"/>
              </a:ext>
            </a:extLst>
          </p:cNvPr>
          <p:cNvSpPr txBox="1"/>
          <p:nvPr/>
        </p:nvSpPr>
        <p:spPr>
          <a:xfrm>
            <a:off x="6747858" y="6038364"/>
            <a:ext cx="537476"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0</a:t>
            </a:r>
            <a:endParaRPr kumimoji="0" lang="ko-KR" altLang="en-US"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sp>
        <p:nvSpPr>
          <p:cNvPr id="236" name="TextBox 235">
            <a:extLst>
              <a:ext uri="{FF2B5EF4-FFF2-40B4-BE49-F238E27FC236}">
                <a16:creationId xmlns:a16="http://schemas.microsoft.com/office/drawing/2014/main" id="{4B06029E-A4E0-F713-BC91-E6B68412676F}"/>
              </a:ext>
            </a:extLst>
          </p:cNvPr>
          <p:cNvSpPr txBox="1"/>
          <p:nvPr/>
        </p:nvSpPr>
        <p:spPr>
          <a:xfrm>
            <a:off x="7861372" y="6038364"/>
            <a:ext cx="537476"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1</a:t>
            </a:r>
            <a:endParaRPr kumimoji="0" lang="ko-KR" altLang="en-US" sz="2400" b="1" i="0" u="none" strike="noStrike" kern="1200" cap="none" spc="0" normalizeH="0" baseline="-2500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sp>
        <p:nvSpPr>
          <p:cNvPr id="237" name="TextBox 236">
            <a:extLst>
              <a:ext uri="{FF2B5EF4-FFF2-40B4-BE49-F238E27FC236}">
                <a16:creationId xmlns:a16="http://schemas.microsoft.com/office/drawing/2014/main" id="{255C2659-1AEA-8A62-13B4-D9C81B1CA1FF}"/>
              </a:ext>
            </a:extLst>
          </p:cNvPr>
          <p:cNvSpPr txBox="1"/>
          <p:nvPr/>
        </p:nvSpPr>
        <p:spPr>
          <a:xfrm>
            <a:off x="3646974" y="6038364"/>
            <a:ext cx="1047389" cy="369332"/>
          </a:xfrm>
          <a:prstGeom prst="rect">
            <a:avLst/>
          </a:prstGeom>
          <a:noFill/>
          <a:ln>
            <a:noFill/>
          </a:ln>
        </p:spPr>
        <p:txBody>
          <a:bodyPr wrap="square" lIns="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rPr>
              <a:t>Result:</a:t>
            </a:r>
            <a:endParaRPr kumimoji="0" lang="ko-KR" altLang="en-US" sz="2400" b="1" i="0" u="none" strike="noStrike" kern="1200" cap="none" spc="0" normalizeH="0" baseline="0" noProof="0" dirty="0">
              <a:ln>
                <a:noFill/>
              </a:ln>
              <a:solidFill>
                <a:srgbClr val="FF0000"/>
              </a:solidFill>
              <a:effectLst/>
              <a:uLnTx/>
              <a:uFillTx/>
              <a:latin typeface="Cambria" panose="02040503050406030204" pitchFamily="18" charset="0"/>
              <a:ea typeface="맑은 고딕" panose="020B0503020000020004" pitchFamily="34" charset="-127"/>
              <a:cs typeface="+mn-cs"/>
            </a:endParaRPr>
          </a:p>
        </p:txBody>
      </p:sp>
      <p:grpSp>
        <p:nvGrpSpPr>
          <p:cNvPr id="91" name="그룹 761">
            <a:extLst>
              <a:ext uri="{FF2B5EF4-FFF2-40B4-BE49-F238E27FC236}">
                <a16:creationId xmlns:a16="http://schemas.microsoft.com/office/drawing/2014/main" id="{FE4F6BF3-811F-A927-1E95-DEA2A82C46C4}"/>
              </a:ext>
            </a:extLst>
          </p:cNvPr>
          <p:cNvGrpSpPr/>
          <p:nvPr/>
        </p:nvGrpSpPr>
        <p:grpSpPr>
          <a:xfrm rot="5400000">
            <a:off x="3768991" y="5138845"/>
            <a:ext cx="598569" cy="124310"/>
            <a:chOff x="5608137" y="3394157"/>
            <a:chExt cx="338599" cy="70817"/>
          </a:xfrm>
        </p:grpSpPr>
        <p:grpSp>
          <p:nvGrpSpPr>
            <p:cNvPr id="242" name="그룹 753">
              <a:extLst>
                <a:ext uri="{FF2B5EF4-FFF2-40B4-BE49-F238E27FC236}">
                  <a16:creationId xmlns:a16="http://schemas.microsoft.com/office/drawing/2014/main" id="{A53118A7-3944-3CD4-F7C5-C0F04BDC619C}"/>
                </a:ext>
              </a:extLst>
            </p:cNvPr>
            <p:cNvGrpSpPr/>
            <p:nvPr/>
          </p:nvGrpSpPr>
          <p:grpSpPr>
            <a:xfrm rot="5400000">
              <a:off x="5739521" y="3307128"/>
              <a:ext cx="70817" cy="244875"/>
              <a:chOff x="5131625" y="2342062"/>
              <a:chExt cx="70817" cy="244875"/>
            </a:xfrm>
          </p:grpSpPr>
          <p:sp>
            <p:nvSpPr>
              <p:cNvPr id="245" name="타원 750">
                <a:extLst>
                  <a:ext uri="{FF2B5EF4-FFF2-40B4-BE49-F238E27FC236}">
                    <a16:creationId xmlns:a16="http://schemas.microsoft.com/office/drawing/2014/main" id="{18D2DDE8-3251-0C54-D329-5AF5C69E8659}"/>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46" name="타원 751">
                <a:extLst>
                  <a:ext uri="{FF2B5EF4-FFF2-40B4-BE49-F238E27FC236}">
                    <a16:creationId xmlns:a16="http://schemas.microsoft.com/office/drawing/2014/main" id="{A6C463E7-C23D-0E88-E2BF-5D72486375F1}"/>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47" name="직선 연결선 752">
                <a:extLst>
                  <a:ext uri="{FF2B5EF4-FFF2-40B4-BE49-F238E27FC236}">
                    <a16:creationId xmlns:a16="http://schemas.microsoft.com/office/drawing/2014/main" id="{D3D5AD90-3B7A-BC71-96A0-97D6397E2642}"/>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43" name="직선 연결선 754">
              <a:extLst>
                <a:ext uri="{FF2B5EF4-FFF2-40B4-BE49-F238E27FC236}">
                  <a16:creationId xmlns:a16="http://schemas.microsoft.com/office/drawing/2014/main" id="{BF44AA50-BD10-2E6F-A33B-2E328FBF3C4A}"/>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44" name="직선 연결선 756">
              <a:extLst>
                <a:ext uri="{FF2B5EF4-FFF2-40B4-BE49-F238E27FC236}">
                  <a16:creationId xmlns:a16="http://schemas.microsoft.com/office/drawing/2014/main" id="{9043E919-4F2D-6654-D978-1A74E58B0C1F}"/>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48" name="그룹 761">
            <a:extLst>
              <a:ext uri="{FF2B5EF4-FFF2-40B4-BE49-F238E27FC236}">
                <a16:creationId xmlns:a16="http://schemas.microsoft.com/office/drawing/2014/main" id="{74D9E10D-7284-C150-9764-8ACBDD3D1D72}"/>
              </a:ext>
            </a:extLst>
          </p:cNvPr>
          <p:cNvGrpSpPr/>
          <p:nvPr/>
        </p:nvGrpSpPr>
        <p:grpSpPr>
          <a:xfrm rot="5400000">
            <a:off x="4883794" y="4465349"/>
            <a:ext cx="598569" cy="124310"/>
            <a:chOff x="5608137" y="3394157"/>
            <a:chExt cx="338599" cy="70817"/>
          </a:xfrm>
        </p:grpSpPr>
        <p:grpSp>
          <p:nvGrpSpPr>
            <p:cNvPr id="249" name="그룹 753">
              <a:extLst>
                <a:ext uri="{FF2B5EF4-FFF2-40B4-BE49-F238E27FC236}">
                  <a16:creationId xmlns:a16="http://schemas.microsoft.com/office/drawing/2014/main" id="{991E18B8-1F15-25C3-F11E-39CB4FD43D8A}"/>
                </a:ext>
              </a:extLst>
            </p:cNvPr>
            <p:cNvGrpSpPr/>
            <p:nvPr/>
          </p:nvGrpSpPr>
          <p:grpSpPr>
            <a:xfrm rot="5400000">
              <a:off x="5739521" y="3307128"/>
              <a:ext cx="70817" cy="244875"/>
              <a:chOff x="5131625" y="2342062"/>
              <a:chExt cx="70817" cy="244875"/>
            </a:xfrm>
          </p:grpSpPr>
          <p:sp>
            <p:nvSpPr>
              <p:cNvPr id="252" name="타원 750">
                <a:extLst>
                  <a:ext uri="{FF2B5EF4-FFF2-40B4-BE49-F238E27FC236}">
                    <a16:creationId xmlns:a16="http://schemas.microsoft.com/office/drawing/2014/main" id="{031023EB-FE9C-08A3-03B6-A34D0AC16B90}"/>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53" name="타원 751">
                <a:extLst>
                  <a:ext uri="{FF2B5EF4-FFF2-40B4-BE49-F238E27FC236}">
                    <a16:creationId xmlns:a16="http://schemas.microsoft.com/office/drawing/2014/main" id="{5B1F2433-3B01-4A51-591F-3839591F6BF3}"/>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54" name="직선 연결선 752">
                <a:extLst>
                  <a:ext uri="{FF2B5EF4-FFF2-40B4-BE49-F238E27FC236}">
                    <a16:creationId xmlns:a16="http://schemas.microsoft.com/office/drawing/2014/main" id="{FD73BCEC-5701-9F30-2279-859743390E30}"/>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50" name="직선 연결선 754">
              <a:extLst>
                <a:ext uri="{FF2B5EF4-FFF2-40B4-BE49-F238E27FC236}">
                  <a16:creationId xmlns:a16="http://schemas.microsoft.com/office/drawing/2014/main" id="{A1421D16-52F2-39F4-591C-929BAF9177AC}"/>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51" name="직선 연결선 756">
              <a:extLst>
                <a:ext uri="{FF2B5EF4-FFF2-40B4-BE49-F238E27FC236}">
                  <a16:creationId xmlns:a16="http://schemas.microsoft.com/office/drawing/2014/main" id="{F93D405C-5825-F715-FC3B-12A1884E187C}"/>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grpSp>
        <p:nvGrpSpPr>
          <p:cNvPr id="255" name="그룹 761">
            <a:extLst>
              <a:ext uri="{FF2B5EF4-FFF2-40B4-BE49-F238E27FC236}">
                <a16:creationId xmlns:a16="http://schemas.microsoft.com/office/drawing/2014/main" id="{0D3D32C1-C0F3-8B5D-7368-0496E7610288}"/>
              </a:ext>
            </a:extLst>
          </p:cNvPr>
          <p:cNvGrpSpPr/>
          <p:nvPr/>
        </p:nvGrpSpPr>
        <p:grpSpPr>
          <a:xfrm rot="5400000">
            <a:off x="4883794" y="5130603"/>
            <a:ext cx="598569" cy="124310"/>
            <a:chOff x="5608137" y="3394157"/>
            <a:chExt cx="338599" cy="70817"/>
          </a:xfrm>
        </p:grpSpPr>
        <p:grpSp>
          <p:nvGrpSpPr>
            <p:cNvPr id="256" name="그룹 753">
              <a:extLst>
                <a:ext uri="{FF2B5EF4-FFF2-40B4-BE49-F238E27FC236}">
                  <a16:creationId xmlns:a16="http://schemas.microsoft.com/office/drawing/2014/main" id="{C9527C58-D692-91C7-6878-6A5A5E4E9B6E}"/>
                </a:ext>
              </a:extLst>
            </p:cNvPr>
            <p:cNvGrpSpPr/>
            <p:nvPr/>
          </p:nvGrpSpPr>
          <p:grpSpPr>
            <a:xfrm rot="5400000">
              <a:off x="5739521" y="3307128"/>
              <a:ext cx="70817" cy="244875"/>
              <a:chOff x="5131625" y="2342062"/>
              <a:chExt cx="70817" cy="244875"/>
            </a:xfrm>
          </p:grpSpPr>
          <p:sp>
            <p:nvSpPr>
              <p:cNvPr id="259" name="타원 750">
                <a:extLst>
                  <a:ext uri="{FF2B5EF4-FFF2-40B4-BE49-F238E27FC236}">
                    <a16:creationId xmlns:a16="http://schemas.microsoft.com/office/drawing/2014/main" id="{08EE84D8-3CFD-B7F8-61AF-C7E943B5EEFD}"/>
                  </a:ext>
                </a:extLst>
              </p:cNvPr>
              <p:cNvSpPr/>
              <p:nvPr/>
            </p:nvSpPr>
            <p:spPr>
              <a:xfrm>
                <a:off x="5141482" y="2525977"/>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sp>
            <p:nvSpPr>
              <p:cNvPr id="260" name="타원 751">
                <a:extLst>
                  <a:ext uri="{FF2B5EF4-FFF2-40B4-BE49-F238E27FC236}">
                    <a16:creationId xmlns:a16="http://schemas.microsoft.com/office/drawing/2014/main" id="{24F6DF9C-C519-79C3-6A39-2BEBAEF06CAE}"/>
                  </a:ext>
                </a:extLst>
              </p:cNvPr>
              <p:cNvSpPr/>
              <p:nvPr/>
            </p:nvSpPr>
            <p:spPr>
              <a:xfrm>
                <a:off x="5141467" y="2342062"/>
                <a:ext cx="60960" cy="60960"/>
              </a:xfrm>
              <a:prstGeom prst="ellipse">
                <a:avLst/>
              </a:prstGeom>
              <a:solidFill>
                <a:schemeClr val="bg1"/>
              </a:solidFill>
              <a:ln w="28575">
                <a:solidFill>
                  <a:srgbClr val="C80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800" b="0" i="0" u="none" strike="noStrike" kern="1200" cap="none" spc="0" normalizeH="0" baseline="0" noProof="0">
                  <a:ln>
                    <a:noFill/>
                  </a:ln>
                  <a:solidFill>
                    <a:srgbClr val="70AD47">
                      <a:lumMod val="50000"/>
                    </a:srgbClr>
                  </a:solidFill>
                  <a:effectLst/>
                  <a:uLnTx/>
                  <a:uFillTx/>
                  <a:latin typeface="Calibri" panose="020F0502020204030204"/>
                  <a:ea typeface="맑은 고딕" panose="020B0503020000020004" pitchFamily="34" charset="-127"/>
                  <a:cs typeface="+mn-cs"/>
                </a:endParaRPr>
              </a:p>
            </p:txBody>
          </p:sp>
          <p:cxnSp>
            <p:nvCxnSpPr>
              <p:cNvPr id="261" name="직선 연결선 752">
                <a:extLst>
                  <a:ext uri="{FF2B5EF4-FFF2-40B4-BE49-F238E27FC236}">
                    <a16:creationId xmlns:a16="http://schemas.microsoft.com/office/drawing/2014/main" id="{41C008E3-EAFE-E489-4A86-A311DE55C66C}"/>
                  </a:ext>
                </a:extLst>
              </p:cNvPr>
              <p:cNvCxnSpPr>
                <a:cxnSpLocks/>
              </p:cNvCxnSpPr>
              <p:nvPr/>
            </p:nvCxnSpPr>
            <p:spPr>
              <a:xfrm rot="19800000" flipV="1">
                <a:off x="5131625" y="2409684"/>
                <a:ext cx="0" cy="122952"/>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cxnSp>
          <p:nvCxnSpPr>
            <p:cNvPr id="257" name="직선 연결선 754">
              <a:extLst>
                <a:ext uri="{FF2B5EF4-FFF2-40B4-BE49-F238E27FC236}">
                  <a16:creationId xmlns:a16="http://schemas.microsoft.com/office/drawing/2014/main" id="{A0959AEE-3C7E-2E8D-5860-3859CE2CC8E1}"/>
                </a:ext>
              </a:extLst>
            </p:cNvPr>
            <p:cNvCxnSpPr>
              <a:cxnSpLocks/>
            </p:cNvCxnSpPr>
            <p:nvPr/>
          </p:nvCxnSpPr>
          <p:spPr>
            <a:xfrm>
              <a:off x="5608137"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cxnSp>
          <p:nvCxnSpPr>
            <p:cNvPr id="258" name="직선 연결선 756">
              <a:extLst>
                <a:ext uri="{FF2B5EF4-FFF2-40B4-BE49-F238E27FC236}">
                  <a16:creationId xmlns:a16="http://schemas.microsoft.com/office/drawing/2014/main" id="{EB05D0DE-2665-DF56-9E87-E7A18BDF2F2E}"/>
                </a:ext>
              </a:extLst>
            </p:cNvPr>
            <p:cNvCxnSpPr>
              <a:cxnSpLocks/>
            </p:cNvCxnSpPr>
            <p:nvPr/>
          </p:nvCxnSpPr>
          <p:spPr>
            <a:xfrm>
              <a:off x="5902382" y="3433763"/>
              <a:ext cx="44354" cy="0"/>
            </a:xfrm>
            <a:prstGeom prst="line">
              <a:avLst/>
            </a:prstGeom>
            <a:ln w="28575" cap="sq">
              <a:solidFill>
                <a:srgbClr val="C80060"/>
              </a:solidFill>
              <a:bevel/>
            </a:ln>
          </p:spPr>
          <p:style>
            <a:lnRef idx="1">
              <a:schemeClr val="accent1"/>
            </a:lnRef>
            <a:fillRef idx="0">
              <a:schemeClr val="accent1"/>
            </a:fillRef>
            <a:effectRef idx="0">
              <a:schemeClr val="accent1"/>
            </a:effectRef>
            <a:fontRef idx="minor">
              <a:schemeClr val="tx1"/>
            </a:fontRef>
          </p:style>
        </p:cxnSp>
      </p:grpSp>
      <p:sp>
        <p:nvSpPr>
          <p:cNvPr id="17" name="Rectangle 16">
            <a:extLst>
              <a:ext uri="{FF2B5EF4-FFF2-40B4-BE49-F238E27FC236}">
                <a16:creationId xmlns:a16="http://schemas.microsoft.com/office/drawing/2014/main" id="{11151250-6EEB-3ADE-F1D9-73E4650F5047}"/>
              </a:ext>
            </a:extLst>
          </p:cNvPr>
          <p:cNvSpPr/>
          <p:nvPr/>
        </p:nvSpPr>
        <p:spPr>
          <a:xfrm>
            <a:off x="119269" y="1024702"/>
            <a:ext cx="8945689" cy="5516575"/>
          </a:xfrm>
          <a:prstGeom prst="rect">
            <a:avLst/>
          </a:pr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ounded Rectangular Callout 35">
            <a:extLst>
              <a:ext uri="{FF2B5EF4-FFF2-40B4-BE49-F238E27FC236}">
                <a16:creationId xmlns:a16="http://schemas.microsoft.com/office/drawing/2014/main" id="{412D94AD-4315-69E5-23F1-AF29DE58C32A}"/>
              </a:ext>
            </a:extLst>
          </p:cNvPr>
          <p:cNvSpPr/>
          <p:nvPr/>
        </p:nvSpPr>
        <p:spPr bwMode="auto">
          <a:xfrm>
            <a:off x="79041" y="3164550"/>
            <a:ext cx="6783821" cy="980015"/>
          </a:xfrm>
          <a:prstGeom prst="wedgeRoundRectCallout">
            <a:avLst>
              <a:gd name="adj1" fmla="val 54483"/>
              <a:gd name="adj2" fmla="val -49911"/>
              <a:gd name="adj3" fmla="val 16667"/>
            </a:avLst>
          </a:prstGeom>
          <a:solidFill>
            <a:srgbClr val="FBF7F5"/>
          </a:solidFill>
          <a:ln w="19050" cap="flat" cmpd="sng" algn="ctr">
            <a:solidFill>
              <a:srgbClr val="67655C"/>
            </a:solidFill>
            <a:prstDash val="solid"/>
            <a:round/>
            <a:headEnd type="none" w="med" len="med"/>
            <a:tailEnd type="none" w="med" len="med"/>
          </a:ln>
          <a:effectLst/>
        </p:spPr>
        <p:txBody>
          <a:bodyPr vert="horz" wrap="square" lIns="0" tIns="0" rIns="0" bIns="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venir Next" panose="020B0503020202020204" pitchFamily="34" charset="0"/>
                <a:ea typeface="ＭＳ Ｐゴシック" panose="020B0600070205080204" pitchFamily="34" charset="-128"/>
                <a:cs typeface="+mn-cs"/>
              </a:rPr>
              <a:t>A </a:t>
            </a:r>
            <a:r>
              <a:rPr kumimoji="0" lang="en-US" sz="2000" b="0" i="0" u="none" strike="noStrike" kern="1200" cap="none" spc="0" normalizeH="0" baseline="0" noProof="0" dirty="0" err="1">
                <a:ln>
                  <a:noFill/>
                </a:ln>
                <a:solidFill>
                  <a:prstClr val="black"/>
                </a:solidFill>
                <a:effectLst/>
                <a:uLnTx/>
                <a:uFillTx/>
                <a:latin typeface="Avenir Next" panose="020B0503020202020204" pitchFamily="34" charset="0"/>
                <a:ea typeface="ＭＳ Ｐゴシック" panose="020B0600070205080204" pitchFamily="34" charset="-128"/>
                <a:cs typeface="+mn-cs"/>
              </a:rPr>
              <a:t>bitline</a:t>
            </a:r>
            <a:r>
              <a:rPr kumimoji="0" lang="en-US" sz="2000" b="0" i="0" u="none" strike="noStrike" kern="1200" cap="none" spc="0" normalizeH="0" baseline="0" noProof="0" dirty="0">
                <a:ln>
                  <a:noFill/>
                </a:ln>
                <a:solidFill>
                  <a:prstClr val="black"/>
                </a:solidFill>
                <a:effectLst/>
                <a:uLnTx/>
                <a:uFillTx/>
                <a:latin typeface="Avenir Next" panose="020B0503020202020204" pitchFamily="34" charset="0"/>
                <a:ea typeface="ＭＳ Ｐゴシック" panose="020B0600070205080204" pitchFamily="34" charset="-128"/>
                <a:cs typeface="+mn-cs"/>
              </a:rPr>
              <a:t> reads as ‘1’ only when all the target cells store ‘1’</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srgbClr val="C80060"/>
                </a:solidFill>
                <a:effectLst/>
                <a:uLnTx/>
                <a:uFillTx/>
                <a:latin typeface="Avenir Next" panose="020B0503020202020204" pitchFamily="34" charset="0"/>
                <a:ea typeface="ＭＳ Ｐゴシック" panose="020B0600070205080204" pitchFamily="34" charset="-128"/>
                <a:cs typeface="+mn-cs"/>
                <a:sym typeface="Wingdings" pitchFamily="2" charset="2"/>
              </a:rPr>
              <a:t> Equivalent to the bitwise AND of all the target cells </a:t>
            </a:r>
            <a:endParaRPr kumimoji="0" lang="en-US" sz="2000" b="0" i="0" u="none" strike="noStrike" kern="1200" cap="none" spc="0" normalizeH="0" baseline="0" noProof="0" dirty="0">
              <a:ln>
                <a:noFill/>
              </a:ln>
              <a:solidFill>
                <a:srgbClr val="C80060"/>
              </a:solidFill>
              <a:effectLst/>
              <a:uLnTx/>
              <a:uFillTx/>
              <a:latin typeface="Avenir Next" panose="020B0503020202020204" pitchFamily="34" charset="0"/>
              <a:ea typeface="ＭＳ Ｐゴシック" panose="020B0600070205080204" pitchFamily="34" charset="-128"/>
              <a:cs typeface="+mn-cs"/>
            </a:endParaRPr>
          </a:p>
        </p:txBody>
      </p:sp>
      <p:sp>
        <p:nvSpPr>
          <p:cNvPr id="18" name="Rectangle 17">
            <a:extLst>
              <a:ext uri="{FF2B5EF4-FFF2-40B4-BE49-F238E27FC236}">
                <a16:creationId xmlns:a16="http://schemas.microsoft.com/office/drawing/2014/main" id="{05EDB84A-73E0-CCF4-16A2-DCF76D21D6C2}"/>
              </a:ext>
            </a:extLst>
          </p:cNvPr>
          <p:cNvSpPr/>
          <p:nvPr/>
        </p:nvSpPr>
        <p:spPr>
          <a:xfrm>
            <a:off x="0" y="2888361"/>
            <a:ext cx="9143997" cy="1637826"/>
          </a:xfrm>
          <a:prstGeom prst="rect">
            <a:avLst/>
          </a:prstGeom>
          <a:solidFill>
            <a:srgbClr val="FBF7F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C80060"/>
                </a:solidFill>
                <a:effectLst/>
                <a:uLnTx/>
                <a:uFillTx/>
                <a:latin typeface="Avenir Next Medium" panose="020B0503020202020204" pitchFamily="34" charset="0"/>
                <a:ea typeface="+mn-ea"/>
                <a:cs typeface="+mn-cs"/>
              </a:rPr>
              <a:t>Flash-Cosmos (Intra-Block MWS)</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 enables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4472C4"/>
                </a:solidFill>
                <a:effectLst/>
                <a:uLnTx/>
                <a:uFillTx/>
                <a:latin typeface="Avenir Next Medium" panose="020B0503020202020204" pitchFamily="34" charset="0"/>
                <a:ea typeface="+mn-ea"/>
                <a:cs typeface="+mn-cs"/>
              </a:rPr>
              <a:t>bitwise AND </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of</a:t>
            </a: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 multiple pages </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in the same block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via a </a:t>
            </a: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single sensing operation</a:t>
            </a:r>
            <a:endParaRPr kumimoji="0" lang="en-CH"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endParaRPr>
          </a:p>
        </p:txBody>
      </p:sp>
    </p:spTree>
    <p:extLst>
      <p:ext uri="{BB962C8B-B14F-4D97-AF65-F5344CB8AC3E}">
        <p14:creationId xmlns:p14="http://schemas.microsoft.com/office/powerpoint/2010/main" val="3105899046"/>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3FBCB-2C2D-44B9-612D-B835A4A25E95}"/>
              </a:ext>
            </a:extLst>
          </p:cNvPr>
          <p:cNvSpPr>
            <a:spLocks noGrp="1"/>
          </p:cNvSpPr>
          <p:nvPr>
            <p:ph type="title"/>
          </p:nvPr>
        </p:nvSpPr>
        <p:spPr/>
        <p:txBody>
          <a:bodyPr/>
          <a:lstStyle/>
          <a:p>
            <a:r>
              <a:rPr lang="en-CH" dirty="0"/>
              <a:t>Other Types of Bitwise Operations</a:t>
            </a:r>
          </a:p>
        </p:txBody>
      </p:sp>
      <p:sp>
        <p:nvSpPr>
          <p:cNvPr id="210" name="Rectangle 209">
            <a:extLst>
              <a:ext uri="{FF2B5EF4-FFF2-40B4-BE49-F238E27FC236}">
                <a16:creationId xmlns:a16="http://schemas.microsoft.com/office/drawing/2014/main" id="{DB70C486-55DA-B33C-0324-EED4D30DCB66}"/>
              </a:ext>
            </a:extLst>
          </p:cNvPr>
          <p:cNvSpPr/>
          <p:nvPr/>
        </p:nvSpPr>
        <p:spPr>
          <a:xfrm>
            <a:off x="0" y="1149325"/>
            <a:ext cx="9143997" cy="1865840"/>
          </a:xfrm>
          <a:prstGeom prst="rect">
            <a:avLst/>
          </a:prstGeom>
          <a:solidFill>
            <a:srgbClr val="FBF7F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C80060"/>
                </a:solidFill>
                <a:effectLst/>
                <a:uLnTx/>
                <a:uFillTx/>
                <a:latin typeface="Avenir Next Medium" panose="020B0503020202020204" pitchFamily="34" charset="0"/>
                <a:ea typeface="+mn-ea"/>
                <a:cs typeface="+mn-cs"/>
              </a:rPr>
              <a:t>Flash-Cosmos </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also enables </a:t>
            </a:r>
            <a:b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br>
            <a:r>
              <a:rPr kumimoji="0" lang="en-US" sz="2800" b="0" i="0" u="none" strike="noStrike" kern="1200" cap="none" spc="0" normalizeH="0" baseline="0" noProof="0" dirty="0">
                <a:ln>
                  <a:noFill/>
                </a:ln>
                <a:solidFill>
                  <a:srgbClr val="4472C4"/>
                </a:solidFill>
                <a:effectLst/>
                <a:uLnTx/>
                <a:uFillTx/>
                <a:latin typeface="Avenir Next Medium" panose="020B0503020202020204" pitchFamily="34" charset="0"/>
                <a:ea typeface="+mn-ea"/>
                <a:cs typeface="+mn-cs"/>
              </a:rPr>
              <a:t>other types of bitwise operations </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(NOT/NAND/NOR/XOR/XNOR)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leveraging </a:t>
            </a: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existing features </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of NAND flash memory</a:t>
            </a:r>
            <a:endParaRPr kumimoji="0" lang="en-CH"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endParaRPr>
          </a:p>
        </p:txBody>
      </p:sp>
      <p:grpSp>
        <p:nvGrpSpPr>
          <p:cNvPr id="217" name="Group 216">
            <a:extLst>
              <a:ext uri="{FF2B5EF4-FFF2-40B4-BE49-F238E27FC236}">
                <a16:creationId xmlns:a16="http://schemas.microsoft.com/office/drawing/2014/main" id="{8C214A51-2464-E56C-4A85-E6DA58FAC007}"/>
              </a:ext>
            </a:extLst>
          </p:cNvPr>
          <p:cNvGrpSpPr/>
          <p:nvPr/>
        </p:nvGrpSpPr>
        <p:grpSpPr>
          <a:xfrm>
            <a:off x="550818" y="3193636"/>
            <a:ext cx="8041409" cy="3597779"/>
            <a:chOff x="550818" y="3193636"/>
            <a:chExt cx="8041409" cy="3597779"/>
          </a:xfrm>
        </p:grpSpPr>
        <p:pic>
          <p:nvPicPr>
            <p:cNvPr id="214" name="Content Placeholder 6">
              <a:extLst>
                <a:ext uri="{FF2B5EF4-FFF2-40B4-BE49-F238E27FC236}">
                  <a16:creationId xmlns:a16="http://schemas.microsoft.com/office/drawing/2014/main" id="{82F4DD63-CF5D-FC5A-571C-B15A78309BF6}"/>
                </a:ext>
              </a:extLst>
            </p:cNvPr>
            <p:cNvPicPr>
              <a:picLocks noChangeAspect="1"/>
            </p:cNvPicPr>
            <p:nvPr/>
          </p:nvPicPr>
          <p:blipFill>
            <a:blip r:embed="rId3"/>
            <a:stretch>
              <a:fillRect/>
            </a:stretch>
          </p:blipFill>
          <p:spPr>
            <a:xfrm>
              <a:off x="550818" y="3193636"/>
              <a:ext cx="8041409" cy="2079591"/>
            </a:xfrm>
            <a:prstGeom prst="rect">
              <a:avLst/>
            </a:prstGeom>
          </p:spPr>
        </p:pic>
        <p:sp>
          <p:nvSpPr>
            <p:cNvPr id="215" name="TextBox 214">
              <a:extLst>
                <a:ext uri="{FF2B5EF4-FFF2-40B4-BE49-F238E27FC236}">
                  <a16:creationId xmlns:a16="http://schemas.microsoft.com/office/drawing/2014/main" id="{904AE1A1-4423-6F87-441D-20920358511E}"/>
                </a:ext>
              </a:extLst>
            </p:cNvPr>
            <p:cNvSpPr txBox="1"/>
            <p:nvPr/>
          </p:nvSpPr>
          <p:spPr>
            <a:xfrm>
              <a:off x="1746472" y="6329750"/>
              <a:ext cx="5705848"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Avenir Next Medium" panose="020B0503020202020204" pitchFamily="34" charset="0"/>
                  <a:ea typeface="+mn-ea"/>
                  <a:cs typeface="+mn-cs"/>
                  <a:hlinkClick r:id="rId4">
                    <a:extLst>
                      <a:ext uri="{A12FA001-AC4F-418D-AE19-62706E023703}">
                        <ahyp:hlinkClr xmlns:ahyp="http://schemas.microsoft.com/office/drawing/2018/hyperlinkcolor" val="tx"/>
                      </a:ext>
                    </a:extLst>
                  </a:hlinkClick>
                </a:rPr>
                <a:t>https://arxiv.org/abs/2209.05566.pdf</a:t>
              </a:r>
              <a:endParaRPr kumimoji="0" lang="en-US" sz="2400" b="1" i="0" u="none" strike="noStrike" kern="1200" cap="none" spc="0" normalizeH="0" baseline="0" noProof="0" dirty="0">
                <a:ln>
                  <a:noFill/>
                </a:ln>
                <a:solidFill>
                  <a:srgbClr val="0000FF"/>
                </a:solidFill>
                <a:effectLst/>
                <a:uLnTx/>
                <a:uFillTx/>
                <a:latin typeface="Avenir Next Medium" panose="020B0503020202020204" pitchFamily="34" charset="0"/>
                <a:ea typeface="+mn-ea"/>
                <a:cs typeface="+mn-cs"/>
              </a:endParaRPr>
            </a:p>
          </p:txBody>
        </p:sp>
        <p:pic>
          <p:nvPicPr>
            <p:cNvPr id="216" name="Picture 215">
              <a:hlinkClick r:id="rId4"/>
              <a:extLst>
                <a:ext uri="{FF2B5EF4-FFF2-40B4-BE49-F238E27FC236}">
                  <a16:creationId xmlns:a16="http://schemas.microsoft.com/office/drawing/2014/main" id="{412CABE1-72A1-E708-283F-01B0ABA3EBCB}"/>
                </a:ext>
              </a:extLst>
            </p:cNvPr>
            <p:cNvPicPr>
              <a:picLocks noChangeAspect="1"/>
            </p:cNvPicPr>
            <p:nvPr/>
          </p:nvPicPr>
          <p:blipFill>
            <a:blip r:embed="rId5"/>
            <a:stretch>
              <a:fillRect/>
            </a:stretch>
          </p:blipFill>
          <p:spPr>
            <a:xfrm>
              <a:off x="4100140" y="5331814"/>
              <a:ext cx="942764" cy="939348"/>
            </a:xfrm>
            <a:prstGeom prst="rect">
              <a:avLst/>
            </a:prstGeom>
          </p:spPr>
        </p:pic>
      </p:grpSp>
    </p:spTree>
    <p:extLst>
      <p:ext uri="{BB962C8B-B14F-4D97-AF65-F5344CB8AC3E}">
        <p14:creationId xmlns:p14="http://schemas.microsoft.com/office/powerpoint/2010/main" val="2113870509"/>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17F12-2C40-13EA-87C8-C750D778EC39}"/>
              </a:ext>
            </a:extLst>
          </p:cNvPr>
          <p:cNvSpPr>
            <a:spLocks noGrp="1"/>
          </p:cNvSpPr>
          <p:nvPr>
            <p:ph type="title"/>
          </p:nvPr>
        </p:nvSpPr>
        <p:spPr/>
        <p:txBody>
          <a:bodyPr/>
          <a:lstStyle/>
          <a:p>
            <a:r>
              <a:rPr lang="en-CH" dirty="0"/>
              <a:t>Results: Real-Device Characterization</a:t>
            </a:r>
          </a:p>
        </p:txBody>
      </p:sp>
      <p:sp>
        <p:nvSpPr>
          <p:cNvPr id="8" name="Rectangle 7">
            <a:extLst>
              <a:ext uri="{FF2B5EF4-FFF2-40B4-BE49-F238E27FC236}">
                <a16:creationId xmlns:a16="http://schemas.microsoft.com/office/drawing/2014/main" id="{12C9F002-92B9-2C95-4AFD-6C164BFABD2E}"/>
              </a:ext>
            </a:extLst>
          </p:cNvPr>
          <p:cNvSpPr/>
          <p:nvPr/>
        </p:nvSpPr>
        <p:spPr>
          <a:xfrm>
            <a:off x="0" y="1183315"/>
            <a:ext cx="9143997" cy="1519606"/>
          </a:xfrm>
          <a:prstGeom prst="rect">
            <a:avLst/>
          </a:prstGeom>
          <a:solidFill>
            <a:srgbClr val="FBF7F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No</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 </a:t>
            </a: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changes </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to the cell array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of </a:t>
            </a: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commodity NAND flash chips</a:t>
            </a:r>
            <a:endParaRPr kumimoji="0" lang="en-CH"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endParaRPr>
          </a:p>
        </p:txBody>
      </p:sp>
      <p:sp>
        <p:nvSpPr>
          <p:cNvPr id="9" name="Rectangle 8">
            <a:extLst>
              <a:ext uri="{FF2B5EF4-FFF2-40B4-BE49-F238E27FC236}">
                <a16:creationId xmlns:a16="http://schemas.microsoft.com/office/drawing/2014/main" id="{3E1CEAFA-2FE6-FE17-068C-5C2F817B5EB4}"/>
              </a:ext>
            </a:extLst>
          </p:cNvPr>
          <p:cNvSpPr/>
          <p:nvPr/>
        </p:nvSpPr>
        <p:spPr>
          <a:xfrm>
            <a:off x="0" y="2973478"/>
            <a:ext cx="9143997" cy="1519606"/>
          </a:xfrm>
          <a:prstGeom prst="rect">
            <a:avLst/>
          </a:prstGeom>
          <a:solidFill>
            <a:srgbClr val="FBF7F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4472C4"/>
                </a:solidFill>
                <a:effectLst/>
                <a:uLnTx/>
                <a:uFillTx/>
                <a:latin typeface="Avenir Next Medium" panose="020B0503020202020204" pitchFamily="34" charset="0"/>
                <a:ea typeface="+mn-ea"/>
                <a:cs typeface="+mn-cs"/>
              </a:rPr>
              <a:t>Can have many operands</a:t>
            </a:r>
            <a:endPar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a:t>
            </a:r>
            <a:r>
              <a:rPr kumimoji="0" lang="en-US" sz="2800" b="0" i="0" u="none" strike="noStrike" kern="1200" cap="none" spc="0" normalizeH="0" baseline="0" noProof="0" dirty="0">
                <a:ln>
                  <a:noFill/>
                </a:ln>
                <a:solidFill>
                  <a:srgbClr val="C80060"/>
                </a:solidFill>
                <a:effectLst/>
                <a:uLnTx/>
                <a:uFillTx/>
                <a:latin typeface="Avenir Next Medium" panose="020B0503020202020204" pitchFamily="34" charset="0"/>
                <a:ea typeface="+mn-ea"/>
                <a:cs typeface="+mn-cs"/>
              </a:rPr>
              <a:t>AND</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 </a:t>
            </a:r>
            <a:r>
              <a:rPr kumimoji="0" lang="en-US" sz="2800" b="0" i="0" u="none" strike="noStrike" kern="1200" cap="none" spc="0" normalizeH="0" baseline="0" noProof="0" dirty="0">
                <a:ln>
                  <a:noFill/>
                </a:ln>
                <a:solidFill>
                  <a:srgbClr val="4472C4"/>
                </a:solidFill>
                <a:effectLst/>
                <a:uLnTx/>
                <a:uFillTx/>
                <a:latin typeface="Avenir Next Medium" panose="020B0503020202020204" pitchFamily="34" charset="0"/>
                <a:ea typeface="+mn-ea"/>
                <a:cs typeface="+mn-cs"/>
              </a:rPr>
              <a:t>up to 48</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 </a:t>
            </a:r>
            <a:r>
              <a:rPr kumimoji="0" lang="en-US" sz="2800" b="0" i="0" u="none" strike="noStrike" kern="1200" cap="none" spc="0" normalizeH="0" baseline="0" noProof="0" dirty="0">
                <a:ln>
                  <a:noFill/>
                </a:ln>
                <a:solidFill>
                  <a:srgbClr val="C80060"/>
                </a:solidFill>
                <a:effectLst/>
                <a:uLnTx/>
                <a:uFillTx/>
                <a:latin typeface="Avenir Next Medium" panose="020B0503020202020204" pitchFamily="34" charset="0"/>
                <a:ea typeface="+mn-ea"/>
                <a:cs typeface="+mn-cs"/>
              </a:rPr>
              <a:t>OR</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 </a:t>
            </a:r>
            <a:r>
              <a:rPr kumimoji="0" lang="en-US" sz="2800" b="0" i="0" u="none" strike="noStrike" kern="1200" cap="none" spc="0" normalizeH="0" baseline="0" noProof="0" dirty="0">
                <a:ln>
                  <a:noFill/>
                </a:ln>
                <a:solidFill>
                  <a:srgbClr val="4472C4"/>
                </a:solidFill>
                <a:effectLst/>
                <a:uLnTx/>
                <a:uFillTx/>
                <a:latin typeface="Avenir Next Medium" panose="020B0503020202020204" pitchFamily="34" charset="0"/>
                <a:ea typeface="+mn-ea"/>
                <a:cs typeface="+mn-cs"/>
              </a:rPr>
              <a:t>up to 4</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a:t>
            </a:r>
            <a:endPar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with </a:t>
            </a: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small increase </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in sensing latency (</a:t>
            </a:r>
            <a:r>
              <a:rPr kumimoji="0" lang="en-US" sz="2800" b="0" i="0" u="none" strike="noStrike" kern="1200" cap="none" spc="0" normalizeH="0" baseline="0" noProof="0" dirty="0">
                <a:ln>
                  <a:noFill/>
                </a:ln>
                <a:solidFill>
                  <a:srgbClr val="4472C4"/>
                </a:solidFill>
                <a:effectLst/>
                <a:uLnTx/>
                <a:uFillTx/>
                <a:latin typeface="Avenir Next Medium" panose="020B0503020202020204" pitchFamily="34" charset="0"/>
                <a:ea typeface="+mn-ea"/>
                <a:cs typeface="+mn-cs"/>
              </a:rPr>
              <a:t>&lt; 10%</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 </a:t>
            </a:r>
            <a:endParaRPr kumimoji="0" lang="en-CH"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endParaRPr>
          </a:p>
        </p:txBody>
      </p:sp>
      <p:sp>
        <p:nvSpPr>
          <p:cNvPr id="10" name="Rectangle 9">
            <a:extLst>
              <a:ext uri="{FF2B5EF4-FFF2-40B4-BE49-F238E27FC236}">
                <a16:creationId xmlns:a16="http://schemas.microsoft.com/office/drawing/2014/main" id="{0E1C1B50-381D-4281-9DDF-704F16410869}"/>
              </a:ext>
            </a:extLst>
          </p:cNvPr>
          <p:cNvSpPr/>
          <p:nvPr/>
        </p:nvSpPr>
        <p:spPr>
          <a:xfrm>
            <a:off x="0" y="4763641"/>
            <a:ext cx="9143997" cy="1519606"/>
          </a:xfrm>
          <a:prstGeom prst="rect">
            <a:avLst/>
          </a:prstGeom>
          <a:solidFill>
            <a:srgbClr val="FBF7F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ESP </a:t>
            </a: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significantly improves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the reliability</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 of computation results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a:t>
            </a: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no observed bit error </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in the tested flash cells)</a:t>
            </a:r>
          </a:p>
        </p:txBody>
      </p:sp>
    </p:spTree>
    <p:extLst>
      <p:ext uri="{BB962C8B-B14F-4D97-AF65-F5344CB8AC3E}">
        <p14:creationId xmlns:p14="http://schemas.microsoft.com/office/powerpoint/2010/main" val="704764164"/>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2A41CFE9-64CE-D1CD-AD9D-39BB007EB7DC}"/>
              </a:ext>
            </a:extLst>
          </p:cNvPr>
          <p:cNvGrpSpPr/>
          <p:nvPr/>
        </p:nvGrpSpPr>
        <p:grpSpPr>
          <a:xfrm>
            <a:off x="0" y="832739"/>
            <a:ext cx="4699392" cy="3100317"/>
            <a:chOff x="0" y="832739"/>
            <a:chExt cx="4699392" cy="3100317"/>
          </a:xfrm>
        </p:grpSpPr>
        <p:grpSp>
          <p:nvGrpSpPr>
            <p:cNvPr id="36" name="Group 35">
              <a:extLst>
                <a:ext uri="{FF2B5EF4-FFF2-40B4-BE49-F238E27FC236}">
                  <a16:creationId xmlns:a16="http://schemas.microsoft.com/office/drawing/2014/main" id="{5B0BC1D8-C4F4-C46A-0F5E-5E2A59647490}"/>
                </a:ext>
              </a:extLst>
            </p:cNvPr>
            <p:cNvGrpSpPr/>
            <p:nvPr/>
          </p:nvGrpSpPr>
          <p:grpSpPr>
            <a:xfrm>
              <a:off x="0" y="1132875"/>
              <a:ext cx="4699392" cy="2800181"/>
              <a:chOff x="0" y="1132875"/>
              <a:chExt cx="4699392" cy="2800181"/>
            </a:xfrm>
          </p:grpSpPr>
          <p:sp>
            <p:nvSpPr>
              <p:cNvPr id="3" name="Rectangle 2">
                <a:extLst>
                  <a:ext uri="{FF2B5EF4-FFF2-40B4-BE49-F238E27FC236}">
                    <a16:creationId xmlns:a16="http://schemas.microsoft.com/office/drawing/2014/main" id="{2BBBF97B-1D7E-7F22-828D-415B84E93940}"/>
                  </a:ext>
                </a:extLst>
              </p:cNvPr>
              <p:cNvSpPr/>
              <p:nvPr/>
            </p:nvSpPr>
            <p:spPr>
              <a:xfrm>
                <a:off x="3650323" y="1399011"/>
                <a:ext cx="958747" cy="21137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8" name="Group 97">
                <a:extLst>
                  <a:ext uri="{FF2B5EF4-FFF2-40B4-BE49-F238E27FC236}">
                    <a16:creationId xmlns:a16="http://schemas.microsoft.com/office/drawing/2014/main" id="{B5F70927-DD97-74EC-520E-61E530A3AFCA}"/>
                  </a:ext>
                </a:extLst>
              </p:cNvPr>
              <p:cNvGrpSpPr/>
              <p:nvPr/>
            </p:nvGrpSpPr>
            <p:grpSpPr>
              <a:xfrm>
                <a:off x="0" y="1132875"/>
                <a:ext cx="4699392" cy="2800181"/>
                <a:chOff x="0" y="885741"/>
                <a:chExt cx="4699392" cy="2800181"/>
              </a:xfrm>
              <a:noFill/>
            </p:grpSpPr>
            <p:sp>
              <p:nvSpPr>
                <p:cNvPr id="8" name="TextBox 7">
                  <a:extLst>
                    <a:ext uri="{FF2B5EF4-FFF2-40B4-BE49-F238E27FC236}">
                      <a16:creationId xmlns:a16="http://schemas.microsoft.com/office/drawing/2014/main" id="{7279FB59-5FE3-4EF3-5154-5B2E0D5666E3}"/>
                    </a:ext>
                  </a:extLst>
                </p:cNvPr>
                <p:cNvSpPr txBox="1"/>
                <p:nvPr/>
              </p:nvSpPr>
              <p:spPr>
                <a:xfrm rot="16200000">
                  <a:off x="-994286" y="1880027"/>
                  <a:ext cx="2357904" cy="369332"/>
                </a:xfrm>
                <a:prstGeom prst="rect">
                  <a:avLst/>
                </a:prstGeom>
                <a:grp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Speedup over OSP</a:t>
                  </a:r>
                  <a:endPar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graphicFrame>
              <p:nvGraphicFramePr>
                <p:cNvPr id="97" name="Chart 96">
                  <a:extLst>
                    <a:ext uri="{FF2B5EF4-FFF2-40B4-BE49-F238E27FC236}">
                      <a16:creationId xmlns:a16="http://schemas.microsoft.com/office/drawing/2014/main" id="{59604941-9013-4B81-87A7-DB39D633F099}"/>
                    </a:ext>
                  </a:extLst>
                </p:cNvPr>
                <p:cNvGraphicFramePr>
                  <a:graphicFrameLocks/>
                </p:cNvGraphicFramePr>
                <p:nvPr/>
              </p:nvGraphicFramePr>
              <p:xfrm>
                <a:off x="169222" y="1047628"/>
                <a:ext cx="4530170" cy="2638294"/>
              </p:xfrm>
              <a:graphic>
                <a:graphicData uri="http://schemas.openxmlformats.org/drawingml/2006/chart">
                  <c:chart xmlns:c="http://schemas.openxmlformats.org/drawingml/2006/chart" xmlns:r="http://schemas.openxmlformats.org/officeDocument/2006/relationships" r:id="rId3"/>
                </a:graphicData>
              </a:graphic>
            </p:graphicFrame>
          </p:grpSp>
        </p:grpSp>
        <p:grpSp>
          <p:nvGrpSpPr>
            <p:cNvPr id="33" name="Group 32">
              <a:extLst>
                <a:ext uri="{FF2B5EF4-FFF2-40B4-BE49-F238E27FC236}">
                  <a16:creationId xmlns:a16="http://schemas.microsoft.com/office/drawing/2014/main" id="{6358F8A6-3AFB-9A35-8120-10983DA05219}"/>
                </a:ext>
              </a:extLst>
            </p:cNvPr>
            <p:cNvGrpSpPr/>
            <p:nvPr/>
          </p:nvGrpSpPr>
          <p:grpSpPr>
            <a:xfrm>
              <a:off x="756278" y="832739"/>
              <a:ext cx="554846" cy="553998"/>
              <a:chOff x="2147861" y="956309"/>
              <a:chExt cx="554846" cy="553998"/>
            </a:xfrm>
          </p:grpSpPr>
          <p:sp>
            <p:nvSpPr>
              <p:cNvPr id="27" name="Rectangle 26">
                <a:extLst>
                  <a:ext uri="{FF2B5EF4-FFF2-40B4-BE49-F238E27FC236}">
                    <a16:creationId xmlns:a16="http://schemas.microsoft.com/office/drawing/2014/main" id="{1A6B8A54-1358-A005-1CE4-32C330E3366B}"/>
                  </a:ext>
                </a:extLst>
              </p:cNvPr>
              <p:cNvSpPr/>
              <p:nvPr/>
            </p:nvSpPr>
            <p:spPr>
              <a:xfrm>
                <a:off x="2147861" y="1150117"/>
                <a:ext cx="166382" cy="166382"/>
              </a:xfrm>
              <a:prstGeom prst="rect">
                <a:avLst/>
              </a:prstGeom>
              <a:solidFill>
                <a:srgbClr val="76717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16B81062-EE6F-156C-2E0E-9417E5F9BFF4}"/>
                  </a:ext>
                </a:extLst>
              </p:cNvPr>
              <p:cNvSpPr txBox="1"/>
              <p:nvPr/>
            </p:nvSpPr>
            <p:spPr>
              <a:xfrm>
                <a:off x="2327638" y="956309"/>
                <a:ext cx="375069" cy="553998"/>
              </a:xfrm>
              <a:prstGeom prst="rect">
                <a:avLst/>
              </a:prstGeom>
              <a:noFill/>
            </p:spPr>
            <p:txBody>
              <a:bodyPr wrap="square" lIns="3600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ISP</a:t>
                </a:r>
                <a:endParaRPr kumimoji="0" lang="ko-KR" altLang="en-US" sz="18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grpSp>
        <p:grpSp>
          <p:nvGrpSpPr>
            <p:cNvPr id="34" name="Group 33">
              <a:extLst>
                <a:ext uri="{FF2B5EF4-FFF2-40B4-BE49-F238E27FC236}">
                  <a16:creationId xmlns:a16="http://schemas.microsoft.com/office/drawing/2014/main" id="{9FE8C9A7-319C-658A-980B-57628E21B2BA}"/>
                </a:ext>
              </a:extLst>
            </p:cNvPr>
            <p:cNvGrpSpPr/>
            <p:nvPr/>
          </p:nvGrpSpPr>
          <p:grpSpPr>
            <a:xfrm>
              <a:off x="1551512" y="832739"/>
              <a:ext cx="1003623" cy="553998"/>
              <a:chOff x="3433152" y="956309"/>
              <a:chExt cx="1003623" cy="553998"/>
            </a:xfrm>
          </p:grpSpPr>
          <p:sp>
            <p:nvSpPr>
              <p:cNvPr id="28" name="Rectangle 27">
                <a:extLst>
                  <a:ext uri="{FF2B5EF4-FFF2-40B4-BE49-F238E27FC236}">
                    <a16:creationId xmlns:a16="http://schemas.microsoft.com/office/drawing/2014/main" id="{F5E9CEA9-5782-301A-7273-960430D97570}"/>
                  </a:ext>
                </a:extLst>
              </p:cNvPr>
              <p:cNvSpPr/>
              <p:nvPr/>
            </p:nvSpPr>
            <p:spPr>
              <a:xfrm>
                <a:off x="3433152" y="1150117"/>
                <a:ext cx="166382" cy="166382"/>
              </a:xfrm>
              <a:prstGeom prst="rect">
                <a:avLst/>
              </a:prstGeom>
              <a:solidFill>
                <a:srgbClr val="AFABAB"/>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364154E0-D6A5-131B-3589-6AF72B72AFF1}"/>
                  </a:ext>
                </a:extLst>
              </p:cNvPr>
              <p:cNvSpPr txBox="1"/>
              <p:nvPr/>
            </p:nvSpPr>
            <p:spPr>
              <a:xfrm>
                <a:off x="3609717" y="956309"/>
                <a:ext cx="827058" cy="553998"/>
              </a:xfrm>
              <a:prstGeom prst="rect">
                <a:avLst/>
              </a:prstGeom>
              <a:noFill/>
            </p:spPr>
            <p:txBody>
              <a:bodyPr wrap="square" lIns="3600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err="1">
                    <a:ln>
                      <a:noFill/>
                    </a:ln>
                    <a:solidFill>
                      <a:prstClr val="black"/>
                    </a:solidFill>
                    <a:effectLst/>
                    <a:uLnTx/>
                    <a:uFillTx/>
                    <a:latin typeface="Cambria" panose="02040503050406030204" pitchFamily="18" charset="0"/>
                    <a:ea typeface="맑은 고딕" panose="020B0503020000020004" pitchFamily="34" charset="-127"/>
                    <a:cs typeface="+mn-cs"/>
                  </a:rPr>
                  <a:t>ParaBit</a:t>
                </a:r>
                <a:endParaRPr kumimoji="0" lang="ko-KR" altLang="en-US" sz="18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grpSp>
        <p:grpSp>
          <p:nvGrpSpPr>
            <p:cNvPr id="35" name="Group 34">
              <a:extLst>
                <a:ext uri="{FF2B5EF4-FFF2-40B4-BE49-F238E27FC236}">
                  <a16:creationId xmlns:a16="http://schemas.microsoft.com/office/drawing/2014/main" id="{9ADFB732-1841-ED08-6B56-D7A99A72F7C1}"/>
                </a:ext>
              </a:extLst>
            </p:cNvPr>
            <p:cNvGrpSpPr/>
            <p:nvPr/>
          </p:nvGrpSpPr>
          <p:grpSpPr>
            <a:xfrm>
              <a:off x="2795523" y="832739"/>
              <a:ext cx="1648181" cy="553998"/>
              <a:chOff x="4585719" y="956309"/>
              <a:chExt cx="1648181" cy="553998"/>
            </a:xfrm>
          </p:grpSpPr>
          <p:sp>
            <p:nvSpPr>
              <p:cNvPr id="29" name="Rectangle 28">
                <a:extLst>
                  <a:ext uri="{FF2B5EF4-FFF2-40B4-BE49-F238E27FC236}">
                    <a16:creationId xmlns:a16="http://schemas.microsoft.com/office/drawing/2014/main" id="{E5985338-B342-26E4-A06D-16A94DB94D58}"/>
                  </a:ext>
                </a:extLst>
              </p:cNvPr>
              <p:cNvSpPr/>
              <p:nvPr/>
            </p:nvSpPr>
            <p:spPr>
              <a:xfrm>
                <a:off x="4585719" y="1150117"/>
                <a:ext cx="166382" cy="166382"/>
              </a:xfrm>
              <a:prstGeom prst="rect">
                <a:avLst/>
              </a:prstGeom>
              <a:solidFill>
                <a:srgbClr val="E3F1D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TextBox 31">
                <a:extLst>
                  <a:ext uri="{FF2B5EF4-FFF2-40B4-BE49-F238E27FC236}">
                    <a16:creationId xmlns:a16="http://schemas.microsoft.com/office/drawing/2014/main" id="{9E158AD0-96C8-089A-696B-13AA5C181D3C}"/>
                  </a:ext>
                </a:extLst>
              </p:cNvPr>
              <p:cNvSpPr txBox="1"/>
              <p:nvPr/>
            </p:nvSpPr>
            <p:spPr>
              <a:xfrm>
                <a:off x="4751748" y="956309"/>
                <a:ext cx="1482152" cy="553998"/>
              </a:xfrm>
              <a:prstGeom prst="rect">
                <a:avLst/>
              </a:prstGeom>
              <a:noFill/>
            </p:spPr>
            <p:txBody>
              <a:bodyPr wrap="square" lIns="36000" tIns="0" rIns="0" bIns="0" rtlCol="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solidFill>
                    <a:effectLst/>
                    <a:uLnTx/>
                    <a:uFillTx/>
                    <a:latin typeface="Cambria" panose="02040503050406030204" pitchFamily="18" charset="0"/>
                    <a:ea typeface="맑은 고딕" panose="020B0503020000020004" pitchFamily="34" charset="-127"/>
                    <a:cs typeface="+mn-cs"/>
                  </a:rPr>
                  <a:t>Flash-Cosmos</a:t>
                </a:r>
                <a:endParaRPr kumimoji="0" lang="ko-KR" altLang="en-US" sz="1800" b="1" i="0" u="none" strike="noStrike" kern="1200" cap="none" spc="0" normalizeH="0" baseline="-25000" noProof="0" dirty="0">
                  <a:ln>
                    <a:noFill/>
                  </a:ln>
                  <a:solidFill>
                    <a:prstClr val="black"/>
                  </a:solidFill>
                  <a:effectLst/>
                  <a:uLnTx/>
                  <a:uFillTx/>
                  <a:latin typeface="Cambria" panose="02040503050406030204" pitchFamily="18" charset="0"/>
                  <a:ea typeface="맑은 고딕" panose="020B0503020000020004" pitchFamily="34" charset="-127"/>
                  <a:cs typeface="+mn-cs"/>
                </a:endParaRPr>
              </a:p>
            </p:txBody>
          </p:sp>
        </p:grpSp>
      </p:grpSp>
      <p:sp>
        <p:nvSpPr>
          <p:cNvPr id="2" name="Title 1">
            <a:extLst>
              <a:ext uri="{FF2B5EF4-FFF2-40B4-BE49-F238E27FC236}">
                <a16:creationId xmlns:a16="http://schemas.microsoft.com/office/drawing/2014/main" id="{26BE94C9-71F5-48D3-82D1-1A000A73687C}"/>
              </a:ext>
            </a:extLst>
          </p:cNvPr>
          <p:cNvSpPr>
            <a:spLocks noGrp="1"/>
          </p:cNvSpPr>
          <p:nvPr>
            <p:ph type="title"/>
          </p:nvPr>
        </p:nvSpPr>
        <p:spPr/>
        <p:txBody>
          <a:bodyPr/>
          <a:lstStyle/>
          <a:p>
            <a:r>
              <a:rPr lang="en-CH" dirty="0"/>
              <a:t>Results: Performance &amp; Energy</a:t>
            </a:r>
          </a:p>
        </p:txBody>
      </p:sp>
      <p:sp>
        <p:nvSpPr>
          <p:cNvPr id="73" name="Rectangle 72">
            <a:extLst>
              <a:ext uri="{FF2B5EF4-FFF2-40B4-BE49-F238E27FC236}">
                <a16:creationId xmlns:a16="http://schemas.microsoft.com/office/drawing/2014/main" id="{919E291A-E819-F6EC-20BE-1FFED6473AFC}"/>
              </a:ext>
            </a:extLst>
          </p:cNvPr>
          <p:cNvSpPr/>
          <p:nvPr/>
        </p:nvSpPr>
        <p:spPr>
          <a:xfrm>
            <a:off x="0" y="4045605"/>
            <a:ext cx="9143997" cy="1150417"/>
          </a:xfrm>
          <a:prstGeom prst="rect">
            <a:avLst/>
          </a:prstGeom>
          <a:solidFill>
            <a:srgbClr val="FBF7F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Flash-Cosmos provides </a:t>
            </a: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significant performance &amp; energy benefits</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 over all the baselines</a:t>
            </a:r>
            <a:endParaRPr kumimoji="0" lang="en-CH"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endParaRPr>
          </a:p>
        </p:txBody>
      </p:sp>
      <p:sp>
        <p:nvSpPr>
          <p:cNvPr id="74" name="Rectangle 73">
            <a:extLst>
              <a:ext uri="{FF2B5EF4-FFF2-40B4-BE49-F238E27FC236}">
                <a16:creationId xmlns:a16="http://schemas.microsoft.com/office/drawing/2014/main" id="{809E2EE3-A030-411B-160F-5EA8B18CF43A}"/>
              </a:ext>
            </a:extLst>
          </p:cNvPr>
          <p:cNvSpPr/>
          <p:nvPr/>
        </p:nvSpPr>
        <p:spPr>
          <a:xfrm>
            <a:off x="0" y="5455454"/>
            <a:ext cx="9143997" cy="1045834"/>
          </a:xfrm>
          <a:prstGeom prst="rect">
            <a:avLst/>
          </a:prstGeom>
          <a:solidFill>
            <a:srgbClr val="FBF7F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4472C4"/>
                </a:solidFill>
                <a:effectLst/>
                <a:uLnTx/>
                <a:uFillTx/>
                <a:latin typeface="Avenir Next Medium" panose="020B0503020202020204" pitchFamily="34" charset="0"/>
                <a:ea typeface="+mn-ea"/>
                <a:cs typeface="+mn-cs"/>
              </a:rPr>
              <a:t>The larger the number of operands</a:t>
            </a:r>
            <a:r>
              <a:rPr kumimoji="0" lang="en-US" sz="2800" b="0" i="0" u="none" strike="noStrike" kern="1200" cap="none" spc="0" normalizeH="0" baseline="0" noProof="0" dirty="0">
                <a:ln>
                  <a:noFill/>
                </a:ln>
                <a:solidFill>
                  <a:prstClr val="black"/>
                </a:solidFill>
                <a:effectLst/>
                <a:uLnTx/>
                <a:uFillTx/>
                <a:latin typeface="Avenir Next Medium" panose="020B0503020202020204" pitchFamily="34" charset="0"/>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rPr>
              <a:t>the higher the performance &amp; energy benefits</a:t>
            </a:r>
            <a:endParaRPr kumimoji="0" lang="en-CH" sz="2800" b="0" i="0" u="none" strike="noStrike" kern="1200" cap="none" spc="0" normalizeH="0" baseline="0" noProof="0" dirty="0">
              <a:ln>
                <a:noFill/>
              </a:ln>
              <a:solidFill>
                <a:srgbClr val="70AD47">
                  <a:lumMod val="75000"/>
                </a:srgbClr>
              </a:solidFill>
              <a:effectLst/>
              <a:uLnTx/>
              <a:uFillTx/>
              <a:latin typeface="Avenir Next Medium" panose="020B0503020202020204" pitchFamily="34" charset="0"/>
              <a:ea typeface="+mn-ea"/>
              <a:cs typeface="+mn-cs"/>
            </a:endParaRPr>
          </a:p>
        </p:txBody>
      </p:sp>
      <p:grpSp>
        <p:nvGrpSpPr>
          <p:cNvPr id="37" name="Group 36">
            <a:extLst>
              <a:ext uri="{FF2B5EF4-FFF2-40B4-BE49-F238E27FC236}">
                <a16:creationId xmlns:a16="http://schemas.microsoft.com/office/drawing/2014/main" id="{BEB6A3B3-0B81-3899-1574-E5A0264F550F}"/>
              </a:ext>
            </a:extLst>
          </p:cNvPr>
          <p:cNvGrpSpPr/>
          <p:nvPr/>
        </p:nvGrpSpPr>
        <p:grpSpPr>
          <a:xfrm>
            <a:off x="4609071" y="819432"/>
            <a:ext cx="4431813" cy="3132380"/>
            <a:chOff x="4609071" y="819432"/>
            <a:chExt cx="4431813" cy="3132380"/>
          </a:xfrm>
        </p:grpSpPr>
        <p:sp>
          <p:nvSpPr>
            <p:cNvPr id="24" name="Rectangle 23">
              <a:extLst>
                <a:ext uri="{FF2B5EF4-FFF2-40B4-BE49-F238E27FC236}">
                  <a16:creationId xmlns:a16="http://schemas.microsoft.com/office/drawing/2014/main" id="{AF828D14-E3D9-99B3-9FC9-8D3F62863A0C}"/>
                </a:ext>
              </a:extLst>
            </p:cNvPr>
            <p:cNvSpPr/>
            <p:nvPr/>
          </p:nvSpPr>
          <p:spPr>
            <a:xfrm>
              <a:off x="8053039" y="1390124"/>
              <a:ext cx="912041" cy="21137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51" name="Group 150">
              <a:extLst>
                <a:ext uri="{FF2B5EF4-FFF2-40B4-BE49-F238E27FC236}">
                  <a16:creationId xmlns:a16="http://schemas.microsoft.com/office/drawing/2014/main" id="{C0EBE669-9A24-F97E-687F-D3A31E6E0F2D}"/>
                </a:ext>
              </a:extLst>
            </p:cNvPr>
            <p:cNvGrpSpPr/>
            <p:nvPr/>
          </p:nvGrpSpPr>
          <p:grpSpPr>
            <a:xfrm>
              <a:off x="4609071" y="819432"/>
              <a:ext cx="4431813" cy="3132380"/>
              <a:chOff x="4609071" y="572298"/>
              <a:chExt cx="4431813" cy="3132380"/>
            </a:xfrm>
            <a:noFill/>
          </p:grpSpPr>
          <p:graphicFrame>
            <p:nvGraphicFramePr>
              <p:cNvPr id="4" name="Chart 3">
                <a:extLst>
                  <a:ext uri="{FF2B5EF4-FFF2-40B4-BE49-F238E27FC236}">
                    <a16:creationId xmlns:a16="http://schemas.microsoft.com/office/drawing/2014/main" id="{D0E6C6A6-AA86-40D2-B708-C64F3DC4F745}"/>
                  </a:ext>
                </a:extLst>
              </p:cNvPr>
              <p:cNvGraphicFramePr>
                <a:graphicFrameLocks/>
              </p:cNvGraphicFramePr>
              <p:nvPr/>
            </p:nvGraphicFramePr>
            <p:xfrm>
              <a:off x="4760526" y="981491"/>
              <a:ext cx="4280358" cy="2723187"/>
            </p:xfrm>
            <a:graphic>
              <a:graphicData uri="http://schemas.openxmlformats.org/drawingml/2006/chart">
                <c:chart xmlns:c="http://schemas.openxmlformats.org/drawingml/2006/chart" xmlns:r="http://schemas.openxmlformats.org/officeDocument/2006/relationships" r:id="rId4"/>
              </a:graphicData>
            </a:graphic>
          </p:graphicFrame>
          <p:sp>
            <p:nvSpPr>
              <p:cNvPr id="6" name="TextBox 5">
                <a:extLst>
                  <a:ext uri="{FF2B5EF4-FFF2-40B4-BE49-F238E27FC236}">
                    <a16:creationId xmlns:a16="http://schemas.microsoft.com/office/drawing/2014/main" id="{077719FA-0A19-70C4-C427-BDAA997AF736}"/>
                  </a:ext>
                </a:extLst>
              </p:cNvPr>
              <p:cNvSpPr txBox="1"/>
              <p:nvPr/>
            </p:nvSpPr>
            <p:spPr>
              <a:xfrm rot="16200000">
                <a:off x="3305787" y="1875582"/>
                <a:ext cx="2975899" cy="369332"/>
              </a:xfrm>
              <a:prstGeom prst="rect">
                <a:avLst/>
              </a:prstGeom>
              <a:grp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Energy benefit over OSP</a:t>
                </a:r>
                <a:endPar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grpSp>
      <p:grpSp>
        <p:nvGrpSpPr>
          <p:cNvPr id="40" name="Group 39">
            <a:extLst>
              <a:ext uri="{FF2B5EF4-FFF2-40B4-BE49-F238E27FC236}">
                <a16:creationId xmlns:a16="http://schemas.microsoft.com/office/drawing/2014/main" id="{4C39B22A-113A-14DA-474C-F7851D1E11DF}"/>
              </a:ext>
            </a:extLst>
          </p:cNvPr>
          <p:cNvGrpSpPr/>
          <p:nvPr/>
        </p:nvGrpSpPr>
        <p:grpSpPr>
          <a:xfrm>
            <a:off x="828058" y="1560178"/>
            <a:ext cx="7117302" cy="1898433"/>
            <a:chOff x="828058" y="1560178"/>
            <a:chExt cx="7117302" cy="1898433"/>
          </a:xfrm>
        </p:grpSpPr>
        <p:cxnSp>
          <p:nvCxnSpPr>
            <p:cNvPr id="99" name="Straight Arrow Connector 98">
              <a:extLst>
                <a:ext uri="{FF2B5EF4-FFF2-40B4-BE49-F238E27FC236}">
                  <a16:creationId xmlns:a16="http://schemas.microsoft.com/office/drawing/2014/main" id="{08757DAD-F57C-D9EA-A40F-8EE913D7DA9D}"/>
                </a:ext>
              </a:extLst>
            </p:cNvPr>
            <p:cNvCxnSpPr>
              <a:cxnSpLocks/>
            </p:cNvCxnSpPr>
            <p:nvPr/>
          </p:nvCxnSpPr>
          <p:spPr>
            <a:xfrm flipV="1">
              <a:off x="929754" y="1883779"/>
              <a:ext cx="6301" cy="1535596"/>
            </a:xfrm>
            <a:prstGeom prst="straightConnector1">
              <a:avLst/>
            </a:prstGeom>
            <a:ln w="28575">
              <a:solidFill>
                <a:schemeClr val="accent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00" name="TextBox 99">
              <a:extLst>
                <a:ext uri="{FF2B5EF4-FFF2-40B4-BE49-F238E27FC236}">
                  <a16:creationId xmlns:a16="http://schemas.microsoft.com/office/drawing/2014/main" id="{C749A43C-FE81-7D8A-34AE-521E15501E43}"/>
                </a:ext>
              </a:extLst>
            </p:cNvPr>
            <p:cNvSpPr txBox="1"/>
            <p:nvPr/>
          </p:nvSpPr>
          <p:spPr>
            <a:xfrm>
              <a:off x="828058" y="1560178"/>
              <a:ext cx="510124" cy="338554"/>
            </a:xfrm>
            <a:prstGeom prst="rect">
              <a:avLst/>
            </a:prstGeom>
            <a:solidFill>
              <a:schemeClr val="bg1"/>
            </a:solid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150×</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cxnSp>
          <p:nvCxnSpPr>
            <p:cNvPr id="101" name="Straight Arrow Connector 100">
              <a:extLst>
                <a:ext uri="{FF2B5EF4-FFF2-40B4-BE49-F238E27FC236}">
                  <a16:creationId xmlns:a16="http://schemas.microsoft.com/office/drawing/2014/main" id="{831C02C6-17FF-BF64-FC72-E39DFB0C1B72}"/>
                </a:ext>
              </a:extLst>
            </p:cNvPr>
            <p:cNvCxnSpPr>
              <a:cxnSpLocks/>
            </p:cNvCxnSpPr>
            <p:nvPr/>
          </p:nvCxnSpPr>
          <p:spPr>
            <a:xfrm flipV="1">
              <a:off x="1196278" y="1883779"/>
              <a:ext cx="0" cy="781012"/>
            </a:xfrm>
            <a:prstGeom prst="straightConnector1">
              <a:avLst/>
            </a:prstGeom>
            <a:ln w="28575">
              <a:solidFill>
                <a:schemeClr val="accent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3546B36-F1F0-72FE-0C26-C8B378FA206B}"/>
                </a:ext>
              </a:extLst>
            </p:cNvPr>
            <p:cNvCxnSpPr/>
            <p:nvPr/>
          </p:nvCxnSpPr>
          <p:spPr>
            <a:xfrm flipH="1">
              <a:off x="831151" y="1883779"/>
              <a:ext cx="780181" cy="0"/>
            </a:xfrm>
            <a:prstGeom prst="line">
              <a:avLst/>
            </a:prstGeom>
            <a:ln w="15875">
              <a:solidFill>
                <a:schemeClr val="accent1"/>
              </a:solidFill>
              <a:prstDash val="sysDash"/>
            </a:ln>
          </p:spPr>
          <p:style>
            <a:lnRef idx="1">
              <a:schemeClr val="accent1"/>
            </a:lnRef>
            <a:fillRef idx="0">
              <a:schemeClr val="accent1"/>
            </a:fillRef>
            <a:effectRef idx="0">
              <a:schemeClr val="accent1"/>
            </a:effectRef>
            <a:fontRef idx="minor">
              <a:schemeClr val="tx1"/>
            </a:fontRef>
          </p:style>
        </p:cxnSp>
        <p:sp>
          <p:nvSpPr>
            <p:cNvPr id="103" name="TextBox 102">
              <a:extLst>
                <a:ext uri="{FF2B5EF4-FFF2-40B4-BE49-F238E27FC236}">
                  <a16:creationId xmlns:a16="http://schemas.microsoft.com/office/drawing/2014/main" id="{F6F253F6-8B4C-72B6-75A1-1F5E38C901D4}"/>
                </a:ext>
              </a:extLst>
            </p:cNvPr>
            <p:cNvSpPr txBox="1"/>
            <p:nvPr/>
          </p:nvSpPr>
          <p:spPr>
            <a:xfrm>
              <a:off x="956640" y="2152526"/>
              <a:ext cx="386807" cy="231236"/>
            </a:xfrm>
            <a:prstGeom prst="rect">
              <a:avLst/>
            </a:prstGeom>
            <a:solidFill>
              <a:schemeClr val="bg1"/>
            </a:solid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14×</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cxnSp>
          <p:nvCxnSpPr>
            <p:cNvPr id="104" name="Straight Connector 103">
              <a:extLst>
                <a:ext uri="{FF2B5EF4-FFF2-40B4-BE49-F238E27FC236}">
                  <a16:creationId xmlns:a16="http://schemas.microsoft.com/office/drawing/2014/main" id="{135CF39F-6CD2-2516-371F-3676C93B7921}"/>
                </a:ext>
              </a:extLst>
            </p:cNvPr>
            <p:cNvCxnSpPr>
              <a:cxnSpLocks/>
            </p:cNvCxnSpPr>
            <p:nvPr/>
          </p:nvCxnSpPr>
          <p:spPr>
            <a:xfrm flipH="1" flipV="1">
              <a:off x="1825024" y="3170053"/>
              <a:ext cx="731567" cy="7608"/>
            </a:xfrm>
            <a:prstGeom prst="line">
              <a:avLst/>
            </a:prstGeom>
            <a:ln w="15875">
              <a:solidFill>
                <a:schemeClr val="accent1"/>
              </a:solidFill>
              <a:prstDash val="sysDash"/>
            </a:ln>
          </p:spPr>
          <p:style>
            <a:lnRef idx="1">
              <a:schemeClr val="accent1"/>
            </a:lnRef>
            <a:fillRef idx="0">
              <a:schemeClr val="accent1"/>
            </a:fillRef>
            <a:effectRef idx="0">
              <a:schemeClr val="accent1"/>
            </a:effectRef>
            <a:fontRef idx="minor">
              <a:schemeClr val="tx1"/>
            </a:fontRef>
          </p:style>
        </p:cxnSp>
        <p:sp>
          <p:nvSpPr>
            <p:cNvPr id="105" name="TextBox 104">
              <a:extLst>
                <a:ext uri="{FF2B5EF4-FFF2-40B4-BE49-F238E27FC236}">
                  <a16:creationId xmlns:a16="http://schemas.microsoft.com/office/drawing/2014/main" id="{060D0B92-8368-0185-1225-3FF4148C32B6}"/>
                </a:ext>
              </a:extLst>
            </p:cNvPr>
            <p:cNvSpPr txBox="1"/>
            <p:nvPr/>
          </p:nvSpPr>
          <p:spPr>
            <a:xfrm>
              <a:off x="1720929" y="2842318"/>
              <a:ext cx="510124" cy="338554"/>
            </a:xfrm>
            <a:prstGeom prst="rect">
              <a:avLst/>
            </a:prstGeom>
            <a:no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2.5×</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cxnSp>
          <p:nvCxnSpPr>
            <p:cNvPr id="106" name="Straight Arrow Connector 105">
              <a:extLst>
                <a:ext uri="{FF2B5EF4-FFF2-40B4-BE49-F238E27FC236}">
                  <a16:creationId xmlns:a16="http://schemas.microsoft.com/office/drawing/2014/main" id="{ED1A5F0A-13C6-C804-A6A4-84FE504C7BE4}"/>
                </a:ext>
              </a:extLst>
            </p:cNvPr>
            <p:cNvCxnSpPr>
              <a:cxnSpLocks/>
            </p:cNvCxnSpPr>
            <p:nvPr/>
          </p:nvCxnSpPr>
          <p:spPr>
            <a:xfrm flipV="1">
              <a:off x="1931497" y="3170053"/>
              <a:ext cx="0" cy="288558"/>
            </a:xfrm>
            <a:prstGeom prst="straightConnector1">
              <a:avLst/>
            </a:prstGeom>
            <a:ln w="28575">
              <a:solidFill>
                <a:schemeClr val="accent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6DAE9F4D-7779-43CB-E010-B991959FBDC5}"/>
                </a:ext>
              </a:extLst>
            </p:cNvPr>
            <p:cNvCxnSpPr>
              <a:cxnSpLocks/>
            </p:cNvCxnSpPr>
            <p:nvPr/>
          </p:nvCxnSpPr>
          <p:spPr>
            <a:xfrm flipH="1">
              <a:off x="2745567" y="2520394"/>
              <a:ext cx="811521" cy="0"/>
            </a:xfrm>
            <a:prstGeom prst="line">
              <a:avLst/>
            </a:prstGeom>
            <a:ln w="15875">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5989AE50-A33E-416A-268E-CCAEFF045BC5}"/>
                </a:ext>
              </a:extLst>
            </p:cNvPr>
            <p:cNvCxnSpPr>
              <a:cxnSpLocks/>
            </p:cNvCxnSpPr>
            <p:nvPr/>
          </p:nvCxnSpPr>
          <p:spPr>
            <a:xfrm flipV="1">
              <a:off x="2917034" y="2520394"/>
              <a:ext cx="0" cy="898981"/>
            </a:xfrm>
            <a:prstGeom prst="straightConnector1">
              <a:avLst/>
            </a:prstGeom>
            <a:ln w="28575">
              <a:solidFill>
                <a:schemeClr val="accent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09" name="TextBox 108">
              <a:extLst>
                <a:ext uri="{FF2B5EF4-FFF2-40B4-BE49-F238E27FC236}">
                  <a16:creationId xmlns:a16="http://schemas.microsoft.com/office/drawing/2014/main" id="{6BDE5645-44A7-1795-C178-FB4D2FEC63E7}"/>
                </a:ext>
              </a:extLst>
            </p:cNvPr>
            <p:cNvSpPr txBox="1"/>
            <p:nvPr/>
          </p:nvSpPr>
          <p:spPr>
            <a:xfrm>
              <a:off x="2603656" y="2802107"/>
              <a:ext cx="426473" cy="231236"/>
            </a:xfrm>
            <a:prstGeom prst="rect">
              <a:avLst/>
            </a:prstGeom>
            <a:solidFill>
              <a:schemeClr val="bg1"/>
            </a:solid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20×</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cxnSp>
          <p:nvCxnSpPr>
            <p:cNvPr id="110" name="Straight Arrow Connector 109">
              <a:extLst>
                <a:ext uri="{FF2B5EF4-FFF2-40B4-BE49-F238E27FC236}">
                  <a16:creationId xmlns:a16="http://schemas.microsoft.com/office/drawing/2014/main" id="{4969ECDB-D95C-9BCC-116B-4B9532EFBC66}"/>
                </a:ext>
              </a:extLst>
            </p:cNvPr>
            <p:cNvCxnSpPr>
              <a:cxnSpLocks/>
            </p:cNvCxnSpPr>
            <p:nvPr/>
          </p:nvCxnSpPr>
          <p:spPr>
            <a:xfrm flipH="1" flipV="1">
              <a:off x="3151327" y="2520394"/>
              <a:ext cx="1" cy="210592"/>
            </a:xfrm>
            <a:prstGeom prst="straightConnector1">
              <a:avLst/>
            </a:prstGeom>
            <a:ln w="28575">
              <a:solidFill>
                <a:schemeClr val="accent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11" name="TextBox 110">
              <a:extLst>
                <a:ext uri="{FF2B5EF4-FFF2-40B4-BE49-F238E27FC236}">
                  <a16:creationId xmlns:a16="http://schemas.microsoft.com/office/drawing/2014/main" id="{0285FE95-DDBB-15AF-1C82-C6821F017E67}"/>
                </a:ext>
              </a:extLst>
            </p:cNvPr>
            <p:cNvSpPr txBox="1"/>
            <p:nvPr/>
          </p:nvSpPr>
          <p:spPr>
            <a:xfrm>
              <a:off x="2896830" y="2221401"/>
              <a:ext cx="510124" cy="338554"/>
            </a:xfrm>
            <a:prstGeom prst="rect">
              <a:avLst/>
            </a:prstGeom>
            <a:no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2×</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cxnSp>
          <p:nvCxnSpPr>
            <p:cNvPr id="132" name="Straight Arrow Connector 131">
              <a:extLst>
                <a:ext uri="{FF2B5EF4-FFF2-40B4-BE49-F238E27FC236}">
                  <a16:creationId xmlns:a16="http://schemas.microsoft.com/office/drawing/2014/main" id="{584D786F-3773-7609-EB46-4066B7BCF7D2}"/>
                </a:ext>
              </a:extLst>
            </p:cNvPr>
            <p:cNvCxnSpPr>
              <a:cxnSpLocks/>
            </p:cNvCxnSpPr>
            <p:nvPr/>
          </p:nvCxnSpPr>
          <p:spPr>
            <a:xfrm flipV="1">
              <a:off x="6420148" y="2976516"/>
              <a:ext cx="0" cy="122532"/>
            </a:xfrm>
            <a:prstGeom prst="straightConnector1">
              <a:avLst/>
            </a:prstGeom>
            <a:ln w="28575">
              <a:solidFill>
                <a:schemeClr val="accent1"/>
              </a:solidFill>
              <a:headEnd type="none" w="lg" len="lg"/>
              <a:tailEnd type="none" w="lg" len="lg"/>
            </a:ln>
          </p:spPr>
          <p:style>
            <a:lnRef idx="1">
              <a:schemeClr val="accent1"/>
            </a:lnRef>
            <a:fillRef idx="0">
              <a:schemeClr val="accent1"/>
            </a:fillRef>
            <a:effectRef idx="0">
              <a:schemeClr val="accent1"/>
            </a:effectRef>
            <a:fontRef idx="minor">
              <a:schemeClr val="tx1"/>
            </a:fontRef>
          </p:style>
        </p:cxnSp>
        <p:cxnSp>
          <p:nvCxnSpPr>
            <p:cNvPr id="122" name="Straight Arrow Connector 121">
              <a:extLst>
                <a:ext uri="{FF2B5EF4-FFF2-40B4-BE49-F238E27FC236}">
                  <a16:creationId xmlns:a16="http://schemas.microsoft.com/office/drawing/2014/main" id="{7E46B497-430B-A758-614A-63CCB0A27202}"/>
                </a:ext>
              </a:extLst>
            </p:cNvPr>
            <p:cNvCxnSpPr>
              <a:cxnSpLocks/>
            </p:cNvCxnSpPr>
            <p:nvPr/>
          </p:nvCxnSpPr>
          <p:spPr>
            <a:xfrm flipV="1">
              <a:off x="5459783" y="2036232"/>
              <a:ext cx="0" cy="977343"/>
            </a:xfrm>
            <a:prstGeom prst="straightConnector1">
              <a:avLst/>
            </a:prstGeom>
            <a:ln w="28575">
              <a:solidFill>
                <a:schemeClr val="accent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23" name="TextBox 122">
              <a:extLst>
                <a:ext uri="{FF2B5EF4-FFF2-40B4-BE49-F238E27FC236}">
                  <a16:creationId xmlns:a16="http://schemas.microsoft.com/office/drawing/2014/main" id="{6A99BF46-9989-47A0-D191-34530A72D7DD}"/>
                </a:ext>
              </a:extLst>
            </p:cNvPr>
            <p:cNvSpPr txBox="1"/>
            <p:nvPr/>
          </p:nvSpPr>
          <p:spPr>
            <a:xfrm>
              <a:off x="5342358" y="1694102"/>
              <a:ext cx="510124" cy="338554"/>
            </a:xfrm>
            <a:prstGeom prst="rect">
              <a:avLst/>
            </a:prstGeom>
            <a:solidFill>
              <a:schemeClr val="bg1"/>
            </a:solid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70×</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cxnSp>
          <p:nvCxnSpPr>
            <p:cNvPr id="124" name="Straight Arrow Connector 123">
              <a:extLst>
                <a:ext uri="{FF2B5EF4-FFF2-40B4-BE49-F238E27FC236}">
                  <a16:creationId xmlns:a16="http://schemas.microsoft.com/office/drawing/2014/main" id="{CE02CA85-4D77-0404-1901-323525D79412}"/>
                </a:ext>
              </a:extLst>
            </p:cNvPr>
            <p:cNvCxnSpPr>
              <a:cxnSpLocks/>
            </p:cNvCxnSpPr>
            <p:nvPr/>
          </p:nvCxnSpPr>
          <p:spPr>
            <a:xfrm flipV="1">
              <a:off x="5756512" y="2036232"/>
              <a:ext cx="0" cy="593128"/>
            </a:xfrm>
            <a:prstGeom prst="straightConnector1">
              <a:avLst/>
            </a:prstGeom>
            <a:ln w="28575">
              <a:solidFill>
                <a:schemeClr val="accent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8483A6F5-8C82-F0E2-5AA4-12B7DAD27F41}"/>
                </a:ext>
              </a:extLst>
            </p:cNvPr>
            <p:cNvCxnSpPr>
              <a:cxnSpLocks/>
            </p:cNvCxnSpPr>
            <p:nvPr/>
          </p:nvCxnSpPr>
          <p:spPr>
            <a:xfrm flipH="1">
              <a:off x="5404874" y="2036232"/>
              <a:ext cx="703276" cy="0"/>
            </a:xfrm>
            <a:prstGeom prst="line">
              <a:avLst/>
            </a:prstGeom>
            <a:ln w="15875">
              <a:solidFill>
                <a:schemeClr val="accent1"/>
              </a:solidFill>
              <a:prstDash val="sysDash"/>
            </a:ln>
          </p:spPr>
          <p:style>
            <a:lnRef idx="1">
              <a:schemeClr val="accent1"/>
            </a:lnRef>
            <a:fillRef idx="0">
              <a:schemeClr val="accent1"/>
            </a:fillRef>
            <a:effectRef idx="0">
              <a:schemeClr val="accent1"/>
            </a:effectRef>
            <a:fontRef idx="minor">
              <a:schemeClr val="tx1"/>
            </a:fontRef>
          </p:style>
        </p:cxnSp>
        <p:sp>
          <p:nvSpPr>
            <p:cNvPr id="126" name="TextBox 125">
              <a:extLst>
                <a:ext uri="{FF2B5EF4-FFF2-40B4-BE49-F238E27FC236}">
                  <a16:creationId xmlns:a16="http://schemas.microsoft.com/office/drawing/2014/main" id="{5A3B2D91-02B7-574F-B099-A6DB31637CF5}"/>
                </a:ext>
              </a:extLst>
            </p:cNvPr>
            <p:cNvSpPr txBox="1"/>
            <p:nvPr/>
          </p:nvSpPr>
          <p:spPr>
            <a:xfrm>
              <a:off x="5481804" y="2225261"/>
              <a:ext cx="365808" cy="231237"/>
            </a:xfrm>
            <a:prstGeom prst="rect">
              <a:avLst/>
            </a:prstGeom>
            <a:solidFill>
              <a:schemeClr val="bg1"/>
            </a:solid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12×</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cxnSp>
          <p:nvCxnSpPr>
            <p:cNvPr id="130" name="Straight Connector 129">
              <a:extLst>
                <a:ext uri="{FF2B5EF4-FFF2-40B4-BE49-F238E27FC236}">
                  <a16:creationId xmlns:a16="http://schemas.microsoft.com/office/drawing/2014/main" id="{9434AAF9-139D-70EF-2421-8089142FE40B}"/>
                </a:ext>
              </a:extLst>
            </p:cNvPr>
            <p:cNvCxnSpPr>
              <a:cxnSpLocks/>
            </p:cNvCxnSpPr>
            <p:nvPr/>
          </p:nvCxnSpPr>
          <p:spPr>
            <a:xfrm flipH="1">
              <a:off x="6305059" y="2986553"/>
              <a:ext cx="702268" cy="0"/>
            </a:xfrm>
            <a:prstGeom prst="line">
              <a:avLst/>
            </a:prstGeom>
            <a:ln w="15875">
              <a:solidFill>
                <a:schemeClr val="accent1"/>
              </a:solidFill>
              <a:prstDash val="sysDash"/>
            </a:ln>
          </p:spPr>
          <p:style>
            <a:lnRef idx="1">
              <a:schemeClr val="accent1"/>
            </a:lnRef>
            <a:fillRef idx="0">
              <a:schemeClr val="accent1"/>
            </a:fillRef>
            <a:effectRef idx="0">
              <a:schemeClr val="accent1"/>
            </a:effectRef>
            <a:fontRef idx="minor">
              <a:schemeClr val="tx1"/>
            </a:fontRef>
          </p:style>
        </p:cxnSp>
        <p:sp>
          <p:nvSpPr>
            <p:cNvPr id="131" name="TextBox 130">
              <a:extLst>
                <a:ext uri="{FF2B5EF4-FFF2-40B4-BE49-F238E27FC236}">
                  <a16:creationId xmlns:a16="http://schemas.microsoft.com/office/drawing/2014/main" id="{DBF929F1-6D1F-52A4-C843-AD2DA24219C0}"/>
                </a:ext>
              </a:extLst>
            </p:cNvPr>
            <p:cNvSpPr txBox="1"/>
            <p:nvPr/>
          </p:nvSpPr>
          <p:spPr>
            <a:xfrm>
              <a:off x="6240293" y="2624567"/>
              <a:ext cx="510124" cy="338554"/>
            </a:xfrm>
            <a:prstGeom prst="rect">
              <a:avLst/>
            </a:prstGeom>
            <a:solidFill>
              <a:schemeClr val="bg1"/>
            </a:solid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1.6×</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cxnSp>
          <p:nvCxnSpPr>
            <p:cNvPr id="135" name="Straight Connector 134">
              <a:extLst>
                <a:ext uri="{FF2B5EF4-FFF2-40B4-BE49-F238E27FC236}">
                  <a16:creationId xmlns:a16="http://schemas.microsoft.com/office/drawing/2014/main" id="{8042DDA4-C960-3D09-5560-9536409088D0}"/>
                </a:ext>
              </a:extLst>
            </p:cNvPr>
            <p:cNvCxnSpPr/>
            <p:nvPr/>
          </p:nvCxnSpPr>
          <p:spPr>
            <a:xfrm flipH="1">
              <a:off x="7246066" y="2485500"/>
              <a:ext cx="699294" cy="0"/>
            </a:xfrm>
            <a:prstGeom prst="line">
              <a:avLst/>
            </a:prstGeom>
            <a:ln w="15875">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36" name="Straight Arrow Connector 135">
              <a:extLst>
                <a:ext uri="{FF2B5EF4-FFF2-40B4-BE49-F238E27FC236}">
                  <a16:creationId xmlns:a16="http://schemas.microsoft.com/office/drawing/2014/main" id="{5CF4C205-E916-FE96-084B-4272BB4D2E91}"/>
                </a:ext>
              </a:extLst>
            </p:cNvPr>
            <p:cNvCxnSpPr>
              <a:cxnSpLocks/>
            </p:cNvCxnSpPr>
            <p:nvPr/>
          </p:nvCxnSpPr>
          <p:spPr>
            <a:xfrm flipV="1">
              <a:off x="7353745" y="2510156"/>
              <a:ext cx="0" cy="525353"/>
            </a:xfrm>
            <a:prstGeom prst="straightConnector1">
              <a:avLst/>
            </a:prstGeom>
            <a:ln w="28575">
              <a:solidFill>
                <a:schemeClr val="accent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7" name="TextBox 136">
              <a:extLst>
                <a:ext uri="{FF2B5EF4-FFF2-40B4-BE49-F238E27FC236}">
                  <a16:creationId xmlns:a16="http://schemas.microsoft.com/office/drawing/2014/main" id="{E990598B-80CC-B91C-470B-6EC07247AE85}"/>
                </a:ext>
              </a:extLst>
            </p:cNvPr>
            <p:cNvSpPr txBox="1"/>
            <p:nvPr/>
          </p:nvSpPr>
          <p:spPr>
            <a:xfrm>
              <a:off x="7051910" y="2662680"/>
              <a:ext cx="407478" cy="233897"/>
            </a:xfrm>
            <a:prstGeom prst="rect">
              <a:avLst/>
            </a:prstGeom>
            <a:solidFill>
              <a:schemeClr val="bg1"/>
            </a:solidFill>
            <a:ln>
              <a:noFill/>
            </a:ln>
          </p:spPr>
          <p:txBody>
            <a:bodyPr wrap="square" lIns="0" r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10×</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cxnSp>
          <p:nvCxnSpPr>
            <p:cNvPr id="138" name="Straight Arrow Connector 137">
              <a:extLst>
                <a:ext uri="{FF2B5EF4-FFF2-40B4-BE49-F238E27FC236}">
                  <a16:creationId xmlns:a16="http://schemas.microsoft.com/office/drawing/2014/main" id="{14D7457A-561D-BC56-778D-0FCAC9F0AEA9}"/>
                </a:ext>
              </a:extLst>
            </p:cNvPr>
            <p:cNvCxnSpPr>
              <a:cxnSpLocks/>
            </p:cNvCxnSpPr>
            <p:nvPr/>
          </p:nvCxnSpPr>
          <p:spPr>
            <a:xfrm flipV="1">
              <a:off x="7614479" y="2483718"/>
              <a:ext cx="0" cy="181073"/>
            </a:xfrm>
            <a:prstGeom prst="straightConnector1">
              <a:avLst/>
            </a:prstGeom>
            <a:ln w="28575">
              <a:solidFill>
                <a:schemeClr val="accent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9" name="TextBox 138">
              <a:extLst>
                <a:ext uri="{FF2B5EF4-FFF2-40B4-BE49-F238E27FC236}">
                  <a16:creationId xmlns:a16="http://schemas.microsoft.com/office/drawing/2014/main" id="{C66B7072-787A-CEC6-DDF9-A0FF71ED0485}"/>
                </a:ext>
              </a:extLst>
            </p:cNvPr>
            <p:cNvSpPr txBox="1"/>
            <p:nvPr/>
          </p:nvSpPr>
          <p:spPr>
            <a:xfrm>
              <a:off x="7340651" y="2268658"/>
              <a:ext cx="510124" cy="126284"/>
            </a:xfrm>
            <a:prstGeom prst="rect">
              <a:avLst/>
            </a:prstGeom>
            <a:noFill/>
            <a:ln>
              <a:noFill/>
            </a:ln>
          </p:spPr>
          <p:txBody>
            <a:bodyPr wrap="square" lIns="0" r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rPr>
                <a:t>2×</a:t>
              </a:r>
              <a:endParaRPr kumimoji="0" lang="en-CH" sz="1800" b="1" i="0" u="none" strike="noStrike" kern="1200" cap="none" spc="0" normalizeH="0" baseline="0" noProof="0" dirty="0">
                <a:ln>
                  <a:noFill/>
                </a:ln>
                <a:solidFill>
                  <a:srgbClr val="4472C4"/>
                </a:solidFill>
                <a:effectLst/>
                <a:uLnTx/>
                <a:uFillTx/>
                <a:latin typeface="Cambria" panose="02040503050406030204" pitchFamily="18" charset="0"/>
                <a:ea typeface="Cambria" panose="02040503050406030204" pitchFamily="18" charset="0"/>
                <a:cs typeface="+mn-cs"/>
              </a:endParaRPr>
            </a:p>
          </p:txBody>
        </p:sp>
      </p:grpSp>
      <p:grpSp>
        <p:nvGrpSpPr>
          <p:cNvPr id="39" name="Group 38">
            <a:extLst>
              <a:ext uri="{FF2B5EF4-FFF2-40B4-BE49-F238E27FC236}">
                <a16:creationId xmlns:a16="http://schemas.microsoft.com/office/drawing/2014/main" id="{E850FE90-C44B-AA3C-5182-1CD6E2926924}"/>
              </a:ext>
            </a:extLst>
          </p:cNvPr>
          <p:cNvGrpSpPr/>
          <p:nvPr/>
        </p:nvGrpSpPr>
        <p:grpSpPr>
          <a:xfrm>
            <a:off x="3598761" y="2137547"/>
            <a:ext cx="5376016" cy="1281828"/>
            <a:chOff x="3598761" y="2137547"/>
            <a:chExt cx="5376016" cy="1281828"/>
          </a:xfrm>
        </p:grpSpPr>
        <p:cxnSp>
          <p:nvCxnSpPr>
            <p:cNvPr id="112" name="Straight Connector 111">
              <a:extLst>
                <a:ext uri="{FF2B5EF4-FFF2-40B4-BE49-F238E27FC236}">
                  <a16:creationId xmlns:a16="http://schemas.microsoft.com/office/drawing/2014/main" id="{2230ABD5-D248-59B6-4844-7C5A16AD4AB7}"/>
                </a:ext>
              </a:extLst>
            </p:cNvPr>
            <p:cNvCxnSpPr>
              <a:cxnSpLocks/>
            </p:cNvCxnSpPr>
            <p:nvPr/>
          </p:nvCxnSpPr>
          <p:spPr>
            <a:xfrm flipH="1">
              <a:off x="3769604" y="2434109"/>
              <a:ext cx="720183" cy="0"/>
            </a:xfrm>
            <a:prstGeom prst="line">
              <a:avLst/>
            </a:prstGeom>
            <a:ln w="15875">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02384736-A781-C5AD-AD9D-EFA98D865199}"/>
                </a:ext>
              </a:extLst>
            </p:cNvPr>
            <p:cNvCxnSpPr>
              <a:cxnSpLocks/>
            </p:cNvCxnSpPr>
            <p:nvPr/>
          </p:nvCxnSpPr>
          <p:spPr>
            <a:xfrm flipV="1">
              <a:off x="3895281" y="2469339"/>
              <a:ext cx="0" cy="950036"/>
            </a:xfrm>
            <a:prstGeom prst="straightConnector1">
              <a:avLst/>
            </a:prstGeom>
            <a:ln w="28575">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14" name="TextBox 113">
              <a:extLst>
                <a:ext uri="{FF2B5EF4-FFF2-40B4-BE49-F238E27FC236}">
                  <a16:creationId xmlns:a16="http://schemas.microsoft.com/office/drawing/2014/main" id="{46EC297D-C295-33E0-F775-9406565AF571}"/>
                </a:ext>
              </a:extLst>
            </p:cNvPr>
            <p:cNvSpPr txBox="1"/>
            <p:nvPr/>
          </p:nvSpPr>
          <p:spPr>
            <a:xfrm>
              <a:off x="3598761" y="2137547"/>
              <a:ext cx="485365" cy="338554"/>
            </a:xfrm>
            <a:prstGeom prst="rect">
              <a:avLst/>
            </a:prstGeom>
            <a:no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25×</a:t>
              </a:r>
              <a:endParaRPr kumimoji="0" lang="en-CH" sz="18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endParaRPr>
            </a:p>
          </p:txBody>
        </p:sp>
        <p:cxnSp>
          <p:nvCxnSpPr>
            <p:cNvPr id="117" name="Straight Arrow Connector 116">
              <a:extLst>
                <a:ext uri="{FF2B5EF4-FFF2-40B4-BE49-F238E27FC236}">
                  <a16:creationId xmlns:a16="http://schemas.microsoft.com/office/drawing/2014/main" id="{90CF1475-559D-8EEE-428D-6EFA4B71A7F7}"/>
                </a:ext>
              </a:extLst>
            </p:cNvPr>
            <p:cNvCxnSpPr>
              <a:cxnSpLocks/>
            </p:cNvCxnSpPr>
            <p:nvPr/>
          </p:nvCxnSpPr>
          <p:spPr>
            <a:xfrm flipV="1">
              <a:off x="4143767" y="2431467"/>
              <a:ext cx="0" cy="370638"/>
            </a:xfrm>
            <a:prstGeom prst="straightConnector1">
              <a:avLst/>
            </a:prstGeom>
            <a:ln w="28575">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19" name="TextBox 118">
              <a:extLst>
                <a:ext uri="{FF2B5EF4-FFF2-40B4-BE49-F238E27FC236}">
                  <a16:creationId xmlns:a16="http://schemas.microsoft.com/office/drawing/2014/main" id="{135C8745-4374-D371-1121-816E277704D7}"/>
                </a:ext>
              </a:extLst>
            </p:cNvPr>
            <p:cNvSpPr txBox="1"/>
            <p:nvPr/>
          </p:nvSpPr>
          <p:spPr>
            <a:xfrm>
              <a:off x="4031276" y="2137547"/>
              <a:ext cx="510124" cy="338554"/>
            </a:xfrm>
            <a:prstGeom prst="rect">
              <a:avLst/>
            </a:prstGeom>
            <a:no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3.5×</a:t>
              </a:r>
              <a:endParaRPr kumimoji="0" lang="en-CH" sz="18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endParaRPr>
            </a:p>
          </p:txBody>
        </p:sp>
        <p:cxnSp>
          <p:nvCxnSpPr>
            <p:cNvPr id="141" name="Straight Arrow Connector 140">
              <a:extLst>
                <a:ext uri="{FF2B5EF4-FFF2-40B4-BE49-F238E27FC236}">
                  <a16:creationId xmlns:a16="http://schemas.microsoft.com/office/drawing/2014/main" id="{F58EC2BB-34B6-5DFA-F4B8-6339D7E7B907}"/>
                </a:ext>
              </a:extLst>
            </p:cNvPr>
            <p:cNvCxnSpPr>
              <a:cxnSpLocks/>
            </p:cNvCxnSpPr>
            <p:nvPr/>
          </p:nvCxnSpPr>
          <p:spPr>
            <a:xfrm flipV="1">
              <a:off x="8205242" y="2431467"/>
              <a:ext cx="0" cy="601875"/>
            </a:xfrm>
            <a:prstGeom prst="straightConnector1">
              <a:avLst/>
            </a:prstGeom>
            <a:ln w="28575">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86630B5-BBB9-6C6B-A7FE-791DA847A776}"/>
                </a:ext>
              </a:extLst>
            </p:cNvPr>
            <p:cNvCxnSpPr>
              <a:cxnSpLocks/>
            </p:cNvCxnSpPr>
            <p:nvPr/>
          </p:nvCxnSpPr>
          <p:spPr>
            <a:xfrm flipH="1">
              <a:off x="8137480" y="2437659"/>
              <a:ext cx="720426" cy="0"/>
            </a:xfrm>
            <a:prstGeom prst="line">
              <a:avLst/>
            </a:prstGeom>
            <a:ln w="15875">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145" name="Straight Arrow Connector 144">
              <a:extLst>
                <a:ext uri="{FF2B5EF4-FFF2-40B4-BE49-F238E27FC236}">
                  <a16:creationId xmlns:a16="http://schemas.microsoft.com/office/drawing/2014/main" id="{D73BA0E7-D5F9-36C9-6921-52EA91D7A900}"/>
                </a:ext>
              </a:extLst>
            </p:cNvPr>
            <p:cNvCxnSpPr>
              <a:cxnSpLocks/>
            </p:cNvCxnSpPr>
            <p:nvPr/>
          </p:nvCxnSpPr>
          <p:spPr>
            <a:xfrm flipV="1">
              <a:off x="8497693" y="2431467"/>
              <a:ext cx="0" cy="258204"/>
            </a:xfrm>
            <a:prstGeom prst="straightConnector1">
              <a:avLst/>
            </a:prstGeom>
            <a:ln w="28575">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47" name="TextBox 146">
              <a:extLst>
                <a:ext uri="{FF2B5EF4-FFF2-40B4-BE49-F238E27FC236}">
                  <a16:creationId xmlns:a16="http://schemas.microsoft.com/office/drawing/2014/main" id="{67D62FEE-674A-75B9-1AD7-E3681120E2F6}"/>
                </a:ext>
              </a:extLst>
            </p:cNvPr>
            <p:cNvSpPr txBox="1"/>
            <p:nvPr/>
          </p:nvSpPr>
          <p:spPr>
            <a:xfrm>
              <a:off x="8447884" y="2149668"/>
              <a:ext cx="526893" cy="338554"/>
            </a:xfrm>
            <a:prstGeom prst="rect">
              <a:avLst/>
            </a:prstGeom>
            <a:no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3.3×</a:t>
              </a:r>
              <a:endParaRPr kumimoji="0" lang="en-CH" sz="18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endParaRPr>
            </a:p>
          </p:txBody>
        </p:sp>
        <p:sp>
          <p:nvSpPr>
            <p:cNvPr id="148" name="TextBox 147">
              <a:extLst>
                <a:ext uri="{FF2B5EF4-FFF2-40B4-BE49-F238E27FC236}">
                  <a16:creationId xmlns:a16="http://schemas.microsoft.com/office/drawing/2014/main" id="{2535CC5B-0886-FB87-76F6-14C1569B6149}"/>
                </a:ext>
              </a:extLst>
            </p:cNvPr>
            <p:cNvSpPr txBox="1"/>
            <p:nvPr/>
          </p:nvSpPr>
          <p:spPr>
            <a:xfrm>
              <a:off x="7903194" y="2162523"/>
              <a:ext cx="552129" cy="338554"/>
            </a:xfrm>
            <a:prstGeom prst="rect">
              <a:avLst/>
            </a:prstGeom>
            <a:noFill/>
            <a:ln>
              <a:noFill/>
            </a:ln>
          </p:spPr>
          <p:txBody>
            <a:bodyPr wrap="square" lIns="0" r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6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13.4×</a:t>
              </a:r>
              <a:endParaRPr kumimoji="0" lang="en-CH" sz="18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endParaRPr>
            </a:p>
          </p:txBody>
        </p:sp>
      </p:grpSp>
    </p:spTree>
    <p:extLst>
      <p:ext uri="{BB962C8B-B14F-4D97-AF65-F5344CB8AC3E}">
        <p14:creationId xmlns:p14="http://schemas.microsoft.com/office/powerpoint/2010/main" val="1039365570"/>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CE1C4-8DFD-E4E4-760A-55F921C002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D149B6-9FBD-89F8-A67C-2CF578DB01C6}"/>
              </a:ext>
            </a:extLst>
          </p:cNvPr>
          <p:cNvSpPr>
            <a:spLocks noGrp="1"/>
          </p:cNvSpPr>
          <p:nvPr>
            <p:ph type="title"/>
          </p:nvPr>
        </p:nvSpPr>
        <p:spPr>
          <a:xfrm>
            <a:off x="228600" y="152400"/>
            <a:ext cx="8879904" cy="884238"/>
          </a:xfrm>
        </p:spPr>
        <p:txBody>
          <a:bodyPr/>
          <a:lstStyle/>
          <a:p>
            <a:r>
              <a:rPr lang="en-US" sz="3600" dirty="0"/>
              <a:t>Flash-Cosmos: In-Flash Bulk Bitwise Execution</a:t>
            </a:r>
          </a:p>
        </p:txBody>
      </p:sp>
      <p:sp>
        <p:nvSpPr>
          <p:cNvPr id="3" name="Content Placeholder 2">
            <a:extLst>
              <a:ext uri="{FF2B5EF4-FFF2-40B4-BE49-F238E27FC236}">
                <a16:creationId xmlns:a16="http://schemas.microsoft.com/office/drawing/2014/main" id="{81E1BA3D-21C3-6872-5E2C-91B998F7ED64}"/>
              </a:ext>
            </a:extLst>
          </p:cNvPr>
          <p:cNvSpPr>
            <a:spLocks noGrp="1"/>
          </p:cNvSpPr>
          <p:nvPr>
            <p:ph idx="1"/>
          </p:nvPr>
        </p:nvSpPr>
        <p:spPr/>
        <p:txBody>
          <a:bodyPr/>
          <a:lstStyle/>
          <a:p>
            <a:pPr algn="l">
              <a:buFont typeface="Arial" panose="020B0604020202020204" pitchFamily="34" charset="0"/>
              <a:buChar char="•"/>
            </a:pPr>
            <a:r>
              <a:rPr lang="en-US" sz="1700" b="0" i="0" dirty="0" err="1">
                <a:solidFill>
                  <a:srgbClr val="000000"/>
                </a:solidFill>
                <a:effectLst/>
              </a:rPr>
              <a:t>Jisung</a:t>
            </a:r>
            <a:r>
              <a:rPr lang="en-US" sz="1700" b="0" i="0" dirty="0">
                <a:solidFill>
                  <a:srgbClr val="000000"/>
                </a:solidFill>
                <a:effectLst/>
              </a:rPr>
              <a:t> Park, </a:t>
            </a:r>
            <a:r>
              <a:rPr lang="en-US" sz="1700" b="0" i="0" dirty="0" err="1">
                <a:solidFill>
                  <a:srgbClr val="000000"/>
                </a:solidFill>
                <a:effectLst/>
              </a:rPr>
              <a:t>Roknoddin</a:t>
            </a:r>
            <a:r>
              <a:rPr lang="en-US" sz="1700" b="0" i="0" dirty="0">
                <a:solidFill>
                  <a:srgbClr val="000000"/>
                </a:solidFill>
                <a:effectLst/>
              </a:rPr>
              <a:t> Azizi, Geraldo F. Oliveira, Mohammad </a:t>
            </a:r>
            <a:r>
              <a:rPr lang="en-US" sz="1700" b="0" i="0" dirty="0" err="1">
                <a:solidFill>
                  <a:srgbClr val="000000"/>
                </a:solidFill>
                <a:effectLst/>
              </a:rPr>
              <a:t>Sadrosadati</a:t>
            </a:r>
            <a:r>
              <a:rPr lang="en-US" sz="1700" b="0" i="0" dirty="0">
                <a:solidFill>
                  <a:srgbClr val="000000"/>
                </a:solidFill>
                <a:effectLst/>
              </a:rPr>
              <a:t>, Rakesh </a:t>
            </a:r>
            <a:r>
              <a:rPr lang="en-US" sz="1700" b="0" i="0" dirty="0" err="1">
                <a:solidFill>
                  <a:srgbClr val="000000"/>
                </a:solidFill>
                <a:effectLst/>
              </a:rPr>
              <a:t>Nadig</a:t>
            </a:r>
            <a:r>
              <a:rPr lang="en-US" sz="1700" b="0" i="0" dirty="0">
                <a:solidFill>
                  <a:srgbClr val="000000"/>
                </a:solidFill>
                <a:effectLst/>
              </a:rPr>
              <a:t>, David Novo, Juan Gómez-Luna, </a:t>
            </a:r>
            <a:r>
              <a:rPr lang="en-US" sz="1700" b="0" i="0" dirty="0" err="1">
                <a:solidFill>
                  <a:srgbClr val="000000"/>
                </a:solidFill>
                <a:effectLst/>
              </a:rPr>
              <a:t>Myungsuk</a:t>
            </a:r>
            <a:r>
              <a:rPr lang="en-US" sz="1700" b="0" i="0" dirty="0">
                <a:solidFill>
                  <a:srgbClr val="000000"/>
                </a:solidFill>
                <a:effectLst/>
              </a:rPr>
              <a:t> Kim, and Onur Mutlu,</a:t>
            </a:r>
            <a:br>
              <a:rPr lang="en-US" sz="1700" b="0" i="0" dirty="0">
                <a:solidFill>
                  <a:srgbClr val="000000"/>
                </a:solidFill>
                <a:effectLst/>
              </a:rPr>
            </a:br>
            <a:r>
              <a:rPr lang="en-US" sz="1700" b="1" i="0" dirty="0">
                <a:solidFill>
                  <a:srgbClr val="0000FF"/>
                </a:solidFill>
                <a:effectLst/>
                <a:hlinkClick r:id="rId2">
                  <a:extLst>
                    <a:ext uri="{A12FA001-AC4F-418D-AE19-62706E023703}">
                      <ahyp:hlinkClr xmlns:ahyp="http://schemas.microsoft.com/office/drawing/2018/hyperlinkcolor" val="tx"/>
                    </a:ext>
                  </a:extLst>
                </a:hlinkClick>
              </a:rPr>
              <a:t>"Flash-Cosmos: In-Flash Bulk Bitwise Operations Using Inherent Computation Capability of NAND Flash Memory"</a:t>
            </a:r>
            <a:br>
              <a:rPr lang="en-US" sz="1700" b="0" i="0" dirty="0">
                <a:solidFill>
                  <a:srgbClr val="000000"/>
                </a:solidFill>
                <a:effectLst/>
              </a:rPr>
            </a:br>
            <a:r>
              <a:rPr lang="en-US" sz="1700" b="0" i="1" dirty="0">
                <a:solidFill>
                  <a:srgbClr val="000000"/>
                </a:solidFill>
                <a:effectLst/>
              </a:rPr>
              <a:t>Proceedings of the </a:t>
            </a:r>
            <a:r>
              <a:rPr lang="en-US" sz="1700" b="0" i="1" dirty="0">
                <a:solidFill>
                  <a:srgbClr val="000000"/>
                </a:solidFill>
                <a:effectLst/>
                <a:hlinkClick r:id="rId3"/>
              </a:rPr>
              <a:t>55th International Symposium on Microarchitecture</a:t>
            </a:r>
            <a:r>
              <a:rPr lang="en-US" sz="1700" b="0" i="1" dirty="0">
                <a:solidFill>
                  <a:srgbClr val="000000"/>
                </a:solidFill>
                <a:effectLst/>
              </a:rPr>
              <a:t> (</a:t>
            </a:r>
            <a:r>
              <a:rPr lang="en-US" sz="1700" b="1" i="1" dirty="0">
                <a:solidFill>
                  <a:srgbClr val="000000"/>
                </a:solidFill>
                <a:effectLst/>
              </a:rPr>
              <a:t>MICRO</a:t>
            </a:r>
            <a:r>
              <a:rPr lang="en-US" sz="1700" b="0" i="1" dirty="0">
                <a:solidFill>
                  <a:srgbClr val="000000"/>
                </a:solidFill>
                <a:effectLst/>
              </a:rPr>
              <a:t>)</a:t>
            </a:r>
            <a:r>
              <a:rPr lang="en-US" sz="1700" b="0" i="0" dirty="0">
                <a:solidFill>
                  <a:srgbClr val="000000"/>
                </a:solidFill>
                <a:effectLst/>
              </a:rPr>
              <a:t>, Chicago, IL, USA, October 2022.</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4"/>
              </a:rPr>
              <a:t>Slides (pptx)</a:t>
            </a:r>
            <a:r>
              <a:rPr lang="en-US" sz="1700" b="0" i="0" dirty="0">
                <a:solidFill>
                  <a:srgbClr val="000000"/>
                </a:solidFill>
                <a:effectLst/>
              </a:rPr>
              <a:t> </a:t>
            </a:r>
            <a:r>
              <a:rPr lang="en-US" sz="1700" b="0" i="0" dirty="0">
                <a:solidFill>
                  <a:srgbClr val="000000"/>
                </a:solidFill>
                <a:effectLst/>
                <a:hlinkClick r:id="rId5"/>
              </a:rPr>
              <a:t>(pdf)</a:t>
            </a:r>
            <a:r>
              <a:rPr lang="en-US" sz="1700" b="0" i="0" dirty="0">
                <a:solidFill>
                  <a:srgbClr val="000000"/>
                </a:solidFill>
                <a:effectLst/>
              </a:rPr>
              <a:t>]</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6"/>
              </a:rPr>
              <a:t>Longer Lecture Slides (pptx)</a:t>
            </a:r>
            <a:r>
              <a:rPr lang="en-US" sz="1700" b="0" i="0" dirty="0">
                <a:solidFill>
                  <a:srgbClr val="000000"/>
                </a:solidFill>
                <a:effectLst/>
              </a:rPr>
              <a:t> </a:t>
            </a:r>
            <a:r>
              <a:rPr lang="en-US" sz="1700" b="0" i="0" dirty="0">
                <a:solidFill>
                  <a:srgbClr val="000000"/>
                </a:solidFill>
                <a:effectLst/>
                <a:hlinkClick r:id="rId7"/>
              </a:rPr>
              <a:t>(pdf)</a:t>
            </a:r>
            <a:r>
              <a:rPr lang="en-US" sz="1700" b="0" i="0" dirty="0">
                <a:solidFill>
                  <a:srgbClr val="000000"/>
                </a:solidFill>
                <a:effectLst/>
              </a:rPr>
              <a:t>]</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8"/>
              </a:rPr>
              <a:t>Lecture Video</a:t>
            </a:r>
            <a:r>
              <a:rPr lang="en-US" sz="1700" b="0" i="0" dirty="0">
                <a:solidFill>
                  <a:srgbClr val="000000"/>
                </a:solidFill>
                <a:effectLst/>
              </a:rPr>
              <a:t> (44 minutes)]</a:t>
            </a:r>
            <a:br>
              <a:rPr lang="en-US" sz="1700" b="0" i="0" dirty="0">
                <a:solidFill>
                  <a:srgbClr val="000000"/>
                </a:solidFill>
                <a:effectLst/>
              </a:rPr>
            </a:br>
            <a:r>
              <a:rPr lang="en-US" sz="1700" b="0" i="0" dirty="0">
                <a:solidFill>
                  <a:srgbClr val="000000"/>
                </a:solidFill>
                <a:effectLst/>
              </a:rPr>
              <a:t>[</a:t>
            </a:r>
            <a:r>
              <a:rPr lang="en-US" sz="1700" b="0" i="0" dirty="0">
                <a:solidFill>
                  <a:srgbClr val="000000"/>
                </a:solidFill>
                <a:effectLst/>
                <a:hlinkClick r:id="rId9"/>
              </a:rPr>
              <a:t>arXiv version</a:t>
            </a:r>
            <a:r>
              <a:rPr lang="en-US" sz="1700" b="0" i="0" dirty="0">
                <a:solidFill>
                  <a:srgbClr val="000000"/>
                </a:solidFill>
                <a:effectLst/>
              </a:rPr>
              <a:t>]</a:t>
            </a:r>
          </a:p>
          <a:p>
            <a:pPr marL="0" indent="0">
              <a:buNone/>
            </a:pPr>
            <a:br>
              <a:rPr lang="en-US" sz="1700" dirty="0"/>
            </a:br>
            <a:endParaRPr lang="en-US" sz="1700" dirty="0">
              <a:solidFill>
                <a:srgbClr val="0432FF"/>
              </a:solidFill>
            </a:endParaRPr>
          </a:p>
        </p:txBody>
      </p:sp>
      <p:sp>
        <p:nvSpPr>
          <p:cNvPr id="4" name="Slide Number Placeholder 3">
            <a:extLst>
              <a:ext uri="{FF2B5EF4-FFF2-40B4-BE49-F238E27FC236}">
                <a16:creationId xmlns:a16="http://schemas.microsoft.com/office/drawing/2014/main" id="{557E7F1E-E068-FBBD-6306-8DBE1C905B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69FD7156-EC0B-3AB4-97B2-DE8E2D7CDA35}"/>
              </a:ext>
            </a:extLst>
          </p:cNvPr>
          <p:cNvPicPr>
            <a:picLocks noChangeAspect="1"/>
          </p:cNvPicPr>
          <p:nvPr/>
        </p:nvPicPr>
        <p:blipFill>
          <a:blip r:embed="rId10"/>
          <a:stretch>
            <a:fillRect/>
          </a:stretch>
        </p:blipFill>
        <p:spPr>
          <a:xfrm>
            <a:off x="28004" y="4077072"/>
            <a:ext cx="9080500" cy="2260325"/>
          </a:xfrm>
          <a:prstGeom prst="rect">
            <a:avLst/>
          </a:prstGeom>
        </p:spPr>
      </p:pic>
      <p:sp>
        <p:nvSpPr>
          <p:cNvPr id="6" name="TextBox 5">
            <a:extLst>
              <a:ext uri="{FF2B5EF4-FFF2-40B4-BE49-F238E27FC236}">
                <a16:creationId xmlns:a16="http://schemas.microsoft.com/office/drawing/2014/main" id="{4606F451-E36F-CD60-7C1E-B488090EDE7E}"/>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https://arxiv.org/pdf/2209.05566.pdf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380546673"/>
      </p:ext>
    </p:extLst>
  </p:cSld>
  <p:clrMapOvr>
    <a:masterClrMapping/>
  </p:clrMapOvr>
  <p:transition/>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6D926-078C-482C-F78E-F74292C075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7A02AA-7634-EBD9-7775-A8D368029B01}"/>
              </a:ext>
            </a:extLst>
          </p:cNvPr>
          <p:cNvSpPr>
            <a:spLocks noGrp="1"/>
          </p:cNvSpPr>
          <p:nvPr>
            <p:ph type="ctrTitle"/>
          </p:nvPr>
        </p:nvSpPr>
        <p:spPr>
          <a:xfrm>
            <a:off x="395536" y="1628800"/>
            <a:ext cx="8424936" cy="2040632"/>
          </a:xfrm>
        </p:spPr>
        <p:txBody>
          <a:bodyPr/>
          <a:lstStyle/>
          <a:p>
            <a:pPr algn="ctr"/>
            <a:r>
              <a:rPr lang="en-US" dirty="0"/>
              <a:t>Self-Managing DRAM</a:t>
            </a:r>
            <a:br>
              <a:rPr lang="en-US" dirty="0"/>
            </a:br>
            <a:r>
              <a:rPr lang="en-US" sz="3000" b="1" dirty="0"/>
              <a:t>[MICRO 2024]</a:t>
            </a:r>
          </a:p>
        </p:txBody>
      </p:sp>
      <p:sp>
        <p:nvSpPr>
          <p:cNvPr id="3" name="Subtitle 2">
            <a:extLst>
              <a:ext uri="{FF2B5EF4-FFF2-40B4-BE49-F238E27FC236}">
                <a16:creationId xmlns:a16="http://schemas.microsoft.com/office/drawing/2014/main" id="{C8F1FA64-AB5A-4C05-23F9-3EAB21C1B70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001106904"/>
      </p:ext>
    </p:extLst>
  </p:cSld>
  <p:clrMapOvr>
    <a:masterClrMapping/>
  </p:clrMapOvr>
  <p:transition/>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028BF-61A1-9339-96D2-0B7120D2F70E}"/>
              </a:ext>
            </a:extLst>
          </p:cNvPr>
          <p:cNvSpPr>
            <a:spLocks noGrp="1"/>
          </p:cNvSpPr>
          <p:nvPr>
            <p:ph type="title"/>
          </p:nvPr>
        </p:nvSpPr>
        <p:spPr/>
        <p:txBody>
          <a:bodyPr>
            <a:noAutofit/>
          </a:bodyPr>
          <a:lstStyle/>
          <a:p>
            <a:r>
              <a:rPr lang="en-US" sz="3600" dirty="0"/>
              <a:t>SMD Key Idea: Autonomous Maintenance</a:t>
            </a:r>
          </a:p>
        </p:txBody>
      </p:sp>
      <p:sp>
        <p:nvSpPr>
          <p:cNvPr id="4" name="Slide Number Placeholder 3">
            <a:extLst>
              <a:ext uri="{FF2B5EF4-FFF2-40B4-BE49-F238E27FC236}">
                <a16:creationId xmlns:a16="http://schemas.microsoft.com/office/drawing/2014/main" id="{48101FD5-C01F-5554-A177-C1E3ED1566A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9D2B53-EDAE-4B41-B849-8916FA40BCB6}" type="slidenum">
              <a:rPr kumimoji="0" lang="en-US" sz="2400" b="1" i="0" u="none" strike="noStrike" kern="1200" cap="none" spc="0" normalizeH="0" baseline="0" noProof="0" smtClean="0">
                <a:ln>
                  <a:noFill/>
                </a:ln>
                <a:solidFill>
                  <a:srgbClr val="5B9BD5">
                    <a:lumMod val="75000"/>
                  </a:srgbClr>
                </a:solidFill>
                <a:effectLst/>
                <a:uLnTx/>
                <a:uFillTx/>
                <a:latin typeface="Quire Sans" panose="020B0502040400020003" pitchFamily="34" charset="0"/>
                <a:ea typeface="+mn-ea"/>
                <a:cs typeface="Quire Sans" panose="020B0502040400020003"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sz="2400" b="1" i="0" u="none" strike="noStrike" kern="1200" cap="none" spc="0" normalizeH="0" baseline="0" noProof="0">
              <a:ln>
                <a:noFill/>
              </a:ln>
              <a:solidFill>
                <a:srgbClr val="5B9BD5">
                  <a:lumMod val="75000"/>
                </a:srgbClr>
              </a:solidFill>
              <a:effectLst/>
              <a:uLnTx/>
              <a:uFillTx/>
              <a:latin typeface="Quire Sans" panose="020B0502040400020003" pitchFamily="34" charset="0"/>
              <a:ea typeface="+mn-ea"/>
              <a:cs typeface="Quire Sans" panose="020B0502040400020003" pitchFamily="34" charset="0"/>
            </a:endParaRPr>
          </a:p>
        </p:txBody>
      </p:sp>
      <p:grpSp>
        <p:nvGrpSpPr>
          <p:cNvPr id="15" name="Group 14">
            <a:extLst>
              <a:ext uri="{FF2B5EF4-FFF2-40B4-BE49-F238E27FC236}">
                <a16:creationId xmlns:a16="http://schemas.microsoft.com/office/drawing/2014/main" id="{418AA5EC-D909-05FB-FEA0-9D21E1F7D5E4}"/>
              </a:ext>
            </a:extLst>
          </p:cNvPr>
          <p:cNvGrpSpPr/>
          <p:nvPr/>
        </p:nvGrpSpPr>
        <p:grpSpPr>
          <a:xfrm>
            <a:off x="1719799" y="2264652"/>
            <a:ext cx="5704401" cy="1333836"/>
            <a:chOff x="1719799" y="1092696"/>
            <a:chExt cx="5704401" cy="1333836"/>
          </a:xfrm>
        </p:grpSpPr>
        <p:sp>
          <p:nvSpPr>
            <p:cNvPr id="16" name="Rectangle 15">
              <a:extLst>
                <a:ext uri="{FF2B5EF4-FFF2-40B4-BE49-F238E27FC236}">
                  <a16:creationId xmlns:a16="http://schemas.microsoft.com/office/drawing/2014/main" id="{09652F5F-0C74-A92E-CA2D-912E4DBE5864}"/>
                </a:ext>
              </a:extLst>
            </p:cNvPr>
            <p:cNvSpPr/>
            <p:nvPr/>
          </p:nvSpPr>
          <p:spPr>
            <a:xfrm>
              <a:off x="1719799" y="1106616"/>
              <a:ext cx="1860605" cy="1319916"/>
            </a:xfrm>
            <a:prstGeom prst="rect">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Memory Controller</a:t>
              </a:r>
              <a:b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(MC)</a:t>
              </a:r>
            </a:p>
          </p:txBody>
        </p:sp>
        <p:sp>
          <p:nvSpPr>
            <p:cNvPr id="17" name="Rectangle 16">
              <a:extLst>
                <a:ext uri="{FF2B5EF4-FFF2-40B4-BE49-F238E27FC236}">
                  <a16:creationId xmlns:a16="http://schemas.microsoft.com/office/drawing/2014/main" id="{53D88B26-EAB0-EF53-D09F-0489C2D758F0}"/>
                </a:ext>
              </a:extLst>
            </p:cNvPr>
            <p:cNvSpPr/>
            <p:nvPr/>
          </p:nvSpPr>
          <p:spPr>
            <a:xfrm>
              <a:off x="6113558" y="1092696"/>
              <a:ext cx="1310642" cy="1319916"/>
            </a:xfrm>
            <a:prstGeom prst="rect">
              <a:avLst/>
            </a:prstGeom>
            <a:solidFill>
              <a:schemeClr val="accent1">
                <a:lumMod val="20000"/>
                <a:lumOff val="80000"/>
              </a:schemeClr>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DRAM</a:t>
              </a:r>
              <a:b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Chip</a:t>
              </a:r>
            </a:p>
          </p:txBody>
        </p:sp>
        <p:cxnSp>
          <p:nvCxnSpPr>
            <p:cNvPr id="18" name="Straight Arrow Connector 17">
              <a:extLst>
                <a:ext uri="{FF2B5EF4-FFF2-40B4-BE49-F238E27FC236}">
                  <a16:creationId xmlns:a16="http://schemas.microsoft.com/office/drawing/2014/main" id="{59C78097-1D8F-EAB4-3620-288504F4386A}"/>
                </a:ext>
              </a:extLst>
            </p:cNvPr>
            <p:cNvCxnSpPr>
              <a:cxnSpLocks/>
            </p:cNvCxnSpPr>
            <p:nvPr/>
          </p:nvCxnSpPr>
          <p:spPr>
            <a:xfrm flipV="1">
              <a:off x="3580404" y="1578918"/>
              <a:ext cx="2533154" cy="13920"/>
            </a:xfrm>
            <a:prstGeom prst="straightConnector1">
              <a:avLst/>
            </a:prstGeom>
            <a:ln w="381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64E7793-0B69-7537-985A-519796649948}"/>
                </a:ext>
              </a:extLst>
            </p:cNvPr>
            <p:cNvSpPr txBox="1"/>
            <p:nvPr/>
          </p:nvSpPr>
          <p:spPr>
            <a:xfrm>
              <a:off x="3562894" y="1170277"/>
              <a:ext cx="255066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ED7D31">
                      <a:lumMod val="75000"/>
                    </a:srgbClr>
                  </a:solidFill>
                  <a:effectLst/>
                  <a:uLnTx/>
                  <a:uFillTx/>
                  <a:latin typeface="Quire Sans"/>
                  <a:ea typeface="+mn-ea"/>
                  <a:cs typeface="+mn-cs"/>
                </a:rPr>
                <a:t>DRAM command</a:t>
              </a:r>
            </a:p>
          </p:txBody>
        </p:sp>
        <p:cxnSp>
          <p:nvCxnSpPr>
            <p:cNvPr id="20" name="Straight Arrow Connector 19">
              <a:extLst>
                <a:ext uri="{FF2B5EF4-FFF2-40B4-BE49-F238E27FC236}">
                  <a16:creationId xmlns:a16="http://schemas.microsoft.com/office/drawing/2014/main" id="{2EEA0B25-9731-359E-3857-42397FD97E73}"/>
                </a:ext>
              </a:extLst>
            </p:cNvPr>
            <p:cNvCxnSpPr/>
            <p:nvPr/>
          </p:nvCxnSpPr>
          <p:spPr>
            <a:xfrm flipH="1">
              <a:off x="3580404" y="1938528"/>
              <a:ext cx="2533154" cy="0"/>
            </a:xfrm>
            <a:prstGeom prst="straightConnector1">
              <a:avLst/>
            </a:prstGeom>
            <a:ln w="38100">
              <a:solidFill>
                <a:schemeClr val="accent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6F335D1D-9272-EFFF-AFD3-E30CA125CC5D}"/>
                </a:ext>
              </a:extLst>
            </p:cNvPr>
            <p:cNvSpPr txBox="1"/>
            <p:nvPr/>
          </p:nvSpPr>
          <p:spPr>
            <a:xfrm>
              <a:off x="4419904" y="1899424"/>
              <a:ext cx="763351"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5B9BD5"/>
                  </a:solidFill>
                  <a:effectLst/>
                  <a:uLnTx/>
                  <a:uFillTx/>
                  <a:latin typeface="Quire Sans"/>
                  <a:ea typeface="+mn-ea"/>
                  <a:cs typeface="+mn-cs"/>
                </a:rPr>
                <a:t>data</a:t>
              </a:r>
            </a:p>
          </p:txBody>
        </p:sp>
      </p:grpSp>
      <p:pic>
        <p:nvPicPr>
          <p:cNvPr id="31" name="Graphic 30" descr="Gears with solid fill">
            <a:extLst>
              <a:ext uri="{FF2B5EF4-FFF2-40B4-BE49-F238E27FC236}">
                <a16:creationId xmlns:a16="http://schemas.microsoft.com/office/drawing/2014/main" id="{4D8E8546-EE7E-DF15-9B1B-B08D1D00602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67000" y="1807452"/>
            <a:ext cx="914400" cy="914400"/>
          </a:xfrm>
          <a:prstGeom prst="rect">
            <a:avLst/>
          </a:prstGeom>
        </p:spPr>
      </p:pic>
      <p:sp>
        <p:nvSpPr>
          <p:cNvPr id="32" name="TextBox 31">
            <a:extLst>
              <a:ext uri="{FF2B5EF4-FFF2-40B4-BE49-F238E27FC236}">
                <a16:creationId xmlns:a16="http://schemas.microsoft.com/office/drawing/2014/main" id="{83323865-7979-2A7C-A659-90688BC15407}"/>
              </a:ext>
            </a:extLst>
          </p:cNvPr>
          <p:cNvSpPr txBox="1"/>
          <p:nvPr/>
        </p:nvSpPr>
        <p:spPr>
          <a:xfrm>
            <a:off x="7686550" y="1681516"/>
            <a:ext cx="151836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472C4">
                    <a:lumMod val="75000"/>
                  </a:srgbClr>
                </a:solidFill>
                <a:effectLst/>
                <a:uLnTx/>
                <a:uFillTx/>
                <a:latin typeface="Quire Sans"/>
                <a:ea typeface="+mn-ea"/>
                <a:cs typeface="+mn-cs"/>
              </a:rPr>
              <a:t>do</a:t>
            </a:r>
            <a:br>
              <a:rPr kumimoji="0" lang="en-US" sz="1800" b="1" i="0" u="none" strike="noStrike" kern="1200" cap="none" spc="0" normalizeH="0" baseline="0" noProof="0" dirty="0">
                <a:ln>
                  <a:noFill/>
                </a:ln>
                <a:solidFill>
                  <a:srgbClr val="4472C4">
                    <a:lumMod val="75000"/>
                  </a:srgbClr>
                </a:solidFill>
                <a:effectLst/>
                <a:uLnTx/>
                <a:uFillTx/>
                <a:latin typeface="Quire Sans"/>
                <a:ea typeface="+mn-ea"/>
                <a:cs typeface="+mn-cs"/>
              </a:rPr>
            </a:br>
            <a:r>
              <a:rPr kumimoji="0" lang="en-US" sz="1800" b="1" i="0" u="none" strike="noStrike" kern="1200" cap="none" spc="0" normalizeH="0" baseline="0" noProof="0" dirty="0">
                <a:ln>
                  <a:noFill/>
                </a:ln>
                <a:solidFill>
                  <a:srgbClr val="4472C4">
                    <a:lumMod val="75000"/>
                  </a:srgbClr>
                </a:solidFill>
                <a:effectLst/>
                <a:uLnTx/>
                <a:uFillTx/>
                <a:latin typeface="Quire Sans"/>
                <a:ea typeface="+mn-ea"/>
                <a:cs typeface="+mn-cs"/>
              </a:rPr>
              <a:t>maintenance</a:t>
            </a:r>
          </a:p>
        </p:txBody>
      </p:sp>
      <p:sp>
        <p:nvSpPr>
          <p:cNvPr id="10" name="TextBox 9">
            <a:extLst>
              <a:ext uri="{FF2B5EF4-FFF2-40B4-BE49-F238E27FC236}">
                <a16:creationId xmlns:a16="http://schemas.microsoft.com/office/drawing/2014/main" id="{E11570D3-B8BA-AC8E-B333-2F4B519B5B13}"/>
              </a:ext>
            </a:extLst>
          </p:cNvPr>
          <p:cNvSpPr txBox="1"/>
          <p:nvPr/>
        </p:nvSpPr>
        <p:spPr>
          <a:xfrm>
            <a:off x="244617" y="986207"/>
            <a:ext cx="8654766"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70AD47">
                    <a:lumMod val="75000"/>
                  </a:srgbClr>
                </a:solidFill>
                <a:effectLst/>
                <a:uLnTx/>
                <a:uFillTx/>
                <a:latin typeface="Quire Sans"/>
                <a:ea typeface="+mn-ea"/>
                <a:cs typeface="+mn-cs"/>
              </a:rPr>
              <a:t>DRAM chip controls </a:t>
            </a:r>
            <a:r>
              <a:rPr kumimoji="0" lang="en-US" sz="2800" b="0" i="0" u="none" strike="noStrike" kern="1200" cap="none" spc="0" normalizeH="0" baseline="0" noProof="0" dirty="0">
                <a:ln>
                  <a:noFill/>
                </a:ln>
                <a:solidFill>
                  <a:prstClr val="black"/>
                </a:solidFill>
                <a:effectLst/>
                <a:uLnTx/>
                <a:uFillTx/>
                <a:latin typeface="Quire Sans"/>
                <a:ea typeface="+mn-ea"/>
                <a:cs typeface="+mn-cs"/>
              </a:rPr>
              <a:t>in-DRAM maintenance operations</a:t>
            </a:r>
            <a:endParaRPr kumimoji="0" lang="en-US" sz="2800" b="0" i="0" u="none" strike="noStrike" kern="1200" cap="none" spc="0" normalizeH="0" baseline="0" noProof="0" dirty="0">
              <a:ln>
                <a:noFill/>
              </a:ln>
              <a:solidFill>
                <a:srgbClr val="70AD47">
                  <a:lumMod val="75000"/>
                </a:srgbClr>
              </a:solidFill>
              <a:effectLst/>
              <a:uLnTx/>
              <a:uFillTx/>
              <a:latin typeface="Quire Sans"/>
              <a:ea typeface="+mn-ea"/>
              <a:cs typeface="+mn-cs"/>
            </a:endParaRPr>
          </a:p>
        </p:txBody>
      </p:sp>
      <p:sp>
        <p:nvSpPr>
          <p:cNvPr id="9" name="TextBox 8">
            <a:extLst>
              <a:ext uri="{FF2B5EF4-FFF2-40B4-BE49-F238E27FC236}">
                <a16:creationId xmlns:a16="http://schemas.microsoft.com/office/drawing/2014/main" id="{5038B750-2877-7CB4-3E47-8D887DE44C2F}"/>
              </a:ext>
            </a:extLst>
          </p:cNvPr>
          <p:cNvSpPr txBox="1"/>
          <p:nvPr/>
        </p:nvSpPr>
        <p:spPr>
          <a:xfrm>
            <a:off x="-8754" y="4549540"/>
            <a:ext cx="9144000" cy="1617050"/>
          </a:xfrm>
          <a:prstGeom prst="rect">
            <a:avLst/>
          </a:prstGeom>
          <a:solidFill>
            <a:schemeClr val="accent5">
              <a:lumMod val="20000"/>
              <a:lumOff val="80000"/>
            </a:schemeClr>
          </a:solidFill>
          <a:ln w="57150">
            <a:solidFill>
              <a:schemeClr val="accent5">
                <a:lumMod val="75000"/>
              </a:schemeClr>
            </a:solidFill>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Quire Sans"/>
                <a:ea typeface="+mn-ea"/>
                <a:cs typeface="+mn-cs"/>
              </a:rPr>
              <a:t>Enable implementing</a:t>
            </a:r>
            <a:r>
              <a:rPr kumimoji="0" lang="en-US" sz="3000" b="1" i="0" u="none" strike="noStrike" kern="1200" cap="none" spc="0" normalizeH="0" baseline="0" noProof="0" dirty="0">
                <a:ln>
                  <a:noFill/>
                </a:ln>
                <a:solidFill>
                  <a:prstClr val="black"/>
                </a:solidFill>
                <a:effectLst/>
                <a:uLnTx/>
                <a:uFillTx/>
                <a:latin typeface="Quire Sans"/>
                <a:ea typeface="+mn-ea"/>
                <a:cs typeface="+mn-cs"/>
              </a:rPr>
              <a:t> </a:t>
            </a:r>
            <a:r>
              <a:rPr kumimoji="0" lang="en-US" sz="3000" b="1" i="0" u="none" strike="noStrike" kern="1200" cap="none" spc="0" normalizeH="0" baseline="0" noProof="0" dirty="0">
                <a:ln>
                  <a:noFill/>
                </a:ln>
                <a:solidFill>
                  <a:srgbClr val="4472C4">
                    <a:lumMod val="75000"/>
                  </a:srgbClr>
                </a:solidFill>
                <a:effectLst/>
                <a:uLnTx/>
                <a:uFillTx/>
                <a:latin typeface="Quire Sans"/>
                <a:ea typeface="+mn-ea"/>
                <a:cs typeface="+mn-cs"/>
              </a:rPr>
              <a:t>new maintenance mechanisms </a:t>
            </a:r>
            <a:br>
              <a:rPr kumimoji="0" lang="en-US" sz="3000" b="1" i="0" u="none" strike="noStrike" kern="1200" cap="none" spc="0" normalizeH="0" baseline="0" noProof="0" dirty="0">
                <a:ln>
                  <a:noFill/>
                </a:ln>
                <a:solidFill>
                  <a:srgbClr val="4472C4">
                    <a:lumMod val="75000"/>
                  </a:srgbClr>
                </a:solidFill>
                <a:effectLst/>
                <a:uLnTx/>
                <a:uFillTx/>
                <a:latin typeface="Quire Sans"/>
                <a:ea typeface="+mn-ea"/>
                <a:cs typeface="+mn-cs"/>
              </a:rPr>
            </a:br>
            <a:r>
              <a:rPr kumimoji="0" lang="en-US" sz="3000" b="1" i="0" u="none" strike="noStrike" kern="1200" cap="none" spc="0" normalizeH="0" baseline="0" noProof="0" dirty="0">
                <a:ln>
                  <a:noFill/>
                </a:ln>
                <a:solidFill>
                  <a:srgbClr val="70AD47">
                    <a:lumMod val="75000"/>
                  </a:srgbClr>
                </a:solidFill>
                <a:effectLst/>
                <a:uLnTx/>
                <a:uFillTx/>
                <a:latin typeface="Quire Sans"/>
                <a:ea typeface="+mn-ea"/>
                <a:cs typeface="+mn-cs"/>
              </a:rPr>
              <a:t>without</a:t>
            </a:r>
            <a:r>
              <a:rPr kumimoji="0" lang="en-US" sz="3000" b="1" i="0" u="none" strike="noStrike" kern="1200" cap="none" spc="0" normalizeH="0" baseline="0" noProof="0" dirty="0">
                <a:ln>
                  <a:noFill/>
                </a:ln>
                <a:solidFill>
                  <a:srgbClr val="C00000"/>
                </a:solidFill>
                <a:effectLst/>
                <a:uLnTx/>
                <a:uFillTx/>
                <a:latin typeface="Quire Sans"/>
                <a:ea typeface="+mn-ea"/>
                <a:cs typeface="+mn-cs"/>
              </a:rPr>
              <a:t> </a:t>
            </a:r>
            <a:r>
              <a:rPr kumimoji="0" lang="en-US" sz="3000" b="0" i="0" u="none" strike="noStrike" kern="1200" cap="none" spc="0" normalizeH="0" baseline="0" noProof="0" dirty="0">
                <a:ln>
                  <a:noFill/>
                </a:ln>
                <a:solidFill>
                  <a:prstClr val="black"/>
                </a:solidFill>
                <a:effectLst/>
                <a:uLnTx/>
                <a:uFillTx/>
                <a:latin typeface="Quire Sans"/>
                <a:ea typeface="+mn-ea"/>
                <a:cs typeface="+mn-cs"/>
              </a:rPr>
              <a:t>modifying the standard and</a:t>
            </a:r>
            <a:br>
              <a:rPr kumimoji="0" lang="en-US" sz="3000" b="0" i="0" u="none" strike="noStrike" kern="1200" cap="none" spc="0" normalizeH="0" baseline="0" noProof="0" dirty="0">
                <a:ln>
                  <a:noFill/>
                </a:ln>
                <a:solidFill>
                  <a:prstClr val="black"/>
                </a:solidFill>
                <a:effectLst/>
                <a:uLnTx/>
                <a:uFillTx/>
                <a:latin typeface="Quire Sans"/>
                <a:ea typeface="+mn-ea"/>
                <a:cs typeface="+mn-cs"/>
              </a:rPr>
            </a:br>
            <a:r>
              <a:rPr kumimoji="0" lang="en-US" sz="3000" b="0" i="0" u="none" strike="noStrike" kern="1200" cap="none" spc="0" normalizeH="0" baseline="0" noProof="0" dirty="0">
                <a:ln>
                  <a:noFill/>
                </a:ln>
                <a:solidFill>
                  <a:prstClr val="black"/>
                </a:solidFill>
                <a:effectLst/>
                <a:uLnTx/>
                <a:uFillTx/>
                <a:latin typeface="Quire Sans"/>
                <a:ea typeface="+mn-ea"/>
                <a:cs typeface="+mn-cs"/>
              </a:rPr>
              <a:t>exposing </a:t>
            </a:r>
            <a:r>
              <a:rPr kumimoji="0" lang="en-US" sz="3000" b="1" i="0" u="none" strike="noStrike" kern="1200" cap="none" spc="0" normalizeH="0" baseline="0" noProof="0" dirty="0">
                <a:ln>
                  <a:noFill/>
                </a:ln>
                <a:solidFill>
                  <a:srgbClr val="C00000"/>
                </a:solidFill>
                <a:effectLst/>
                <a:uLnTx/>
                <a:uFillTx/>
                <a:latin typeface="Quire Sans"/>
                <a:ea typeface="+mn-ea"/>
                <a:cs typeface="+mn-cs"/>
              </a:rPr>
              <a:t>DRAM-internal proprietary </a:t>
            </a:r>
            <a:r>
              <a:rPr kumimoji="0" lang="en-US" sz="3000" b="0" i="0" u="none" strike="noStrike" kern="1200" cap="none" spc="0" normalizeH="0" baseline="0" noProof="0" dirty="0">
                <a:ln>
                  <a:noFill/>
                </a:ln>
                <a:solidFill>
                  <a:prstClr val="black"/>
                </a:solidFill>
                <a:effectLst/>
                <a:uLnTx/>
                <a:uFillTx/>
                <a:latin typeface="Quire Sans"/>
                <a:ea typeface="+mn-ea"/>
                <a:cs typeface="+mn-cs"/>
              </a:rPr>
              <a:t>information</a:t>
            </a:r>
          </a:p>
        </p:txBody>
      </p:sp>
    </p:spTree>
    <p:extLst>
      <p:ext uri="{BB962C8B-B14F-4D97-AF65-F5344CB8AC3E}">
        <p14:creationId xmlns:p14="http://schemas.microsoft.com/office/powerpoint/2010/main" val="263556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10" grpId="0"/>
      <p:bldP spid="9" grpId="0" animBg="1"/>
    </p:bld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4774B-B062-C099-4168-50F0C580AC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EDB3B9-73F1-7C1E-1C6C-642F7B455D84}"/>
              </a:ext>
            </a:extLst>
          </p:cNvPr>
          <p:cNvSpPr>
            <a:spLocks noGrp="1"/>
          </p:cNvSpPr>
          <p:nvPr>
            <p:ph type="title"/>
          </p:nvPr>
        </p:nvSpPr>
        <p:spPr/>
        <p:txBody>
          <a:bodyPr>
            <a:normAutofit/>
          </a:bodyPr>
          <a:lstStyle/>
          <a:p>
            <a:r>
              <a:rPr lang="en-US" sz="3600" dirty="0"/>
              <a:t>SMD Key Contribution</a:t>
            </a:r>
          </a:p>
        </p:txBody>
      </p:sp>
      <p:sp>
        <p:nvSpPr>
          <p:cNvPr id="4" name="Slide Number Placeholder 3">
            <a:extLst>
              <a:ext uri="{FF2B5EF4-FFF2-40B4-BE49-F238E27FC236}">
                <a16:creationId xmlns:a16="http://schemas.microsoft.com/office/drawing/2014/main" id="{5D0F61EE-37D6-32A7-323E-6B67DD21173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9D2B53-EDAE-4B41-B849-8916FA40BCB6}" type="slidenum">
              <a:rPr kumimoji="0" lang="en-US" sz="2400" b="1" i="0" u="none" strike="noStrike" kern="1200" cap="none" spc="0" normalizeH="0" baseline="0" noProof="0" smtClean="0">
                <a:ln>
                  <a:noFill/>
                </a:ln>
                <a:solidFill>
                  <a:srgbClr val="5B9BD5">
                    <a:lumMod val="75000"/>
                  </a:srgbClr>
                </a:solidFill>
                <a:effectLst/>
                <a:uLnTx/>
                <a:uFillTx/>
                <a:latin typeface="Quire Sans" panose="020B0502040400020003" pitchFamily="34" charset="0"/>
                <a:ea typeface="+mn-ea"/>
                <a:cs typeface="Quire Sans" panose="020B0502040400020003"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194</a:t>
            </a:fld>
            <a:endParaRPr kumimoji="0" lang="en-US" sz="2400" b="1" i="0" u="none" strike="noStrike" kern="1200" cap="none" spc="0" normalizeH="0" baseline="0" noProof="0">
              <a:ln>
                <a:noFill/>
              </a:ln>
              <a:solidFill>
                <a:srgbClr val="5B9BD5">
                  <a:lumMod val="75000"/>
                </a:srgbClr>
              </a:solidFill>
              <a:effectLst/>
              <a:uLnTx/>
              <a:uFillTx/>
              <a:latin typeface="Quire Sans" panose="020B0502040400020003" pitchFamily="34" charset="0"/>
              <a:ea typeface="+mn-ea"/>
              <a:cs typeface="Quire Sans" panose="020B0502040400020003" pitchFamily="34" charset="0"/>
            </a:endParaRPr>
          </a:p>
        </p:txBody>
      </p:sp>
      <p:sp>
        <p:nvSpPr>
          <p:cNvPr id="13" name="TextBox 12">
            <a:extLst>
              <a:ext uri="{FF2B5EF4-FFF2-40B4-BE49-F238E27FC236}">
                <a16:creationId xmlns:a16="http://schemas.microsoft.com/office/drawing/2014/main" id="{3A9298EC-9A5E-AF60-0C71-AC035ECAA2E0}"/>
              </a:ext>
            </a:extLst>
          </p:cNvPr>
          <p:cNvSpPr txBox="1"/>
          <p:nvPr/>
        </p:nvSpPr>
        <p:spPr>
          <a:xfrm>
            <a:off x="1182556" y="4272879"/>
            <a:ext cx="2898550"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Quire Sans"/>
                <a:ea typeface="+mn-ea"/>
                <a:cs typeface="+mn-cs"/>
              </a:rPr>
              <a:t>orchestrates </a:t>
            </a:r>
            <a:br>
              <a:rPr kumimoji="0" lang="en-US" sz="2400" b="0" i="0" u="none" strike="noStrike" kern="1200" cap="none" spc="0" normalizeH="0" baseline="0" noProof="0" dirty="0">
                <a:ln>
                  <a:noFill/>
                </a:ln>
                <a:solidFill>
                  <a:prstClr val="black"/>
                </a:solidFill>
                <a:effectLst/>
                <a:uLnTx/>
                <a:uFillTx/>
                <a:latin typeface="Quire Sans"/>
                <a:ea typeface="+mn-ea"/>
                <a:cs typeface="+mn-cs"/>
              </a:rPr>
            </a:br>
            <a:r>
              <a:rPr kumimoji="0" lang="en-US" sz="2400" b="0" i="0" u="none" strike="noStrike" kern="1200" cap="none" spc="0" normalizeH="0" baseline="0" noProof="0" dirty="0">
                <a:ln>
                  <a:noFill/>
                </a:ln>
                <a:solidFill>
                  <a:prstClr val="black"/>
                </a:solidFill>
                <a:effectLst/>
                <a:uLnTx/>
                <a:uFillTx/>
                <a:latin typeface="Quire Sans"/>
                <a:ea typeface="+mn-ea"/>
                <a:cs typeface="+mn-cs"/>
              </a:rPr>
              <a:t>all </a:t>
            </a:r>
            <a:r>
              <a:rPr kumimoji="0" lang="en-US" sz="2400" b="0" i="0" u="none" strike="noStrike" kern="1200" cap="none" spc="0" normalizeH="0" baseline="0" noProof="0" dirty="0">
                <a:ln>
                  <a:noFill/>
                </a:ln>
                <a:solidFill>
                  <a:srgbClr val="70AD47">
                    <a:lumMod val="75000"/>
                  </a:srgbClr>
                </a:solidFill>
                <a:effectLst/>
                <a:uLnTx/>
                <a:uFillTx/>
                <a:latin typeface="Quire Sans"/>
                <a:ea typeface="+mn-ea"/>
                <a:cs typeface="+mn-cs"/>
              </a:rPr>
              <a:t>access operations</a:t>
            </a:r>
          </a:p>
        </p:txBody>
      </p:sp>
      <p:sp>
        <p:nvSpPr>
          <p:cNvPr id="14" name="TextBox 13">
            <a:extLst>
              <a:ext uri="{FF2B5EF4-FFF2-40B4-BE49-F238E27FC236}">
                <a16:creationId xmlns:a16="http://schemas.microsoft.com/office/drawing/2014/main" id="{F54ACB73-6525-868F-F3F3-EC2C02C12031}"/>
              </a:ext>
            </a:extLst>
          </p:cNvPr>
          <p:cNvSpPr txBox="1"/>
          <p:nvPr/>
        </p:nvSpPr>
        <p:spPr>
          <a:xfrm>
            <a:off x="4825237" y="4272879"/>
            <a:ext cx="3850734"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Quire Sans"/>
                <a:ea typeface="+mn-ea"/>
                <a:cs typeface="+mn-cs"/>
              </a:rPr>
              <a:t>can now </a:t>
            </a:r>
            <a:r>
              <a:rPr kumimoji="0" lang="en-US" sz="2400" b="0" i="0" u="none" strike="noStrike" kern="1200" cap="none" spc="0" normalizeH="0" baseline="0" noProof="0" dirty="0">
                <a:ln>
                  <a:noFill/>
                </a:ln>
                <a:solidFill>
                  <a:srgbClr val="4472C4">
                    <a:lumMod val="75000"/>
                  </a:srgbClr>
                </a:solidFill>
                <a:effectLst/>
                <a:uLnTx/>
                <a:uFillTx/>
                <a:latin typeface="Quire Sans"/>
                <a:ea typeface="+mn-ea"/>
                <a:cs typeface="+mn-cs"/>
              </a:rPr>
              <a:t>perform</a:t>
            </a:r>
            <a:r>
              <a:rPr kumimoji="0" lang="en-US" sz="2400" b="0" i="0" u="none" strike="noStrike" kern="1200" cap="none" spc="0" normalizeH="0" baseline="0" noProof="0" dirty="0">
                <a:ln>
                  <a:noFill/>
                </a:ln>
                <a:solidFill>
                  <a:prstClr val="black"/>
                </a:solidFill>
                <a:effectLst/>
                <a:uLnTx/>
                <a:uFillTx/>
                <a:latin typeface="Quire Sans"/>
                <a:ea typeface="+mn-ea"/>
                <a:cs typeface="+mn-cs"/>
              </a:rPr>
              <a:t> its own</a:t>
            </a:r>
            <a:br>
              <a:rPr kumimoji="0" lang="en-US" sz="2400" b="0" i="0" u="none" strike="noStrike" kern="1200" cap="none" spc="0" normalizeH="0" baseline="0" noProof="0" dirty="0">
                <a:ln>
                  <a:noFill/>
                </a:ln>
                <a:solidFill>
                  <a:prstClr val="black"/>
                </a:solidFill>
                <a:effectLst/>
                <a:uLnTx/>
                <a:uFillTx/>
                <a:latin typeface="Quire Sans"/>
                <a:ea typeface="+mn-ea"/>
                <a:cs typeface="+mn-cs"/>
              </a:rPr>
            </a:br>
            <a:r>
              <a:rPr kumimoji="0" lang="en-US" sz="2400" b="0" i="0" u="none" strike="noStrike" kern="1200" cap="none" spc="0" normalizeH="0" baseline="0" noProof="0" dirty="0">
                <a:ln>
                  <a:noFill/>
                </a:ln>
                <a:solidFill>
                  <a:srgbClr val="4472C4">
                    <a:lumMod val="75000"/>
                  </a:srgbClr>
                </a:solidFill>
                <a:effectLst/>
                <a:uLnTx/>
                <a:uFillTx/>
                <a:latin typeface="Quire Sans"/>
                <a:ea typeface="+mn-ea"/>
                <a:cs typeface="+mn-cs"/>
              </a:rPr>
              <a:t>maintenance autonomously</a:t>
            </a:r>
          </a:p>
        </p:txBody>
      </p:sp>
      <p:grpSp>
        <p:nvGrpSpPr>
          <p:cNvPr id="15" name="Group 14">
            <a:extLst>
              <a:ext uri="{FF2B5EF4-FFF2-40B4-BE49-F238E27FC236}">
                <a16:creationId xmlns:a16="http://schemas.microsoft.com/office/drawing/2014/main" id="{5076EAD7-0B71-85A7-7898-3652FC3D87E6}"/>
              </a:ext>
            </a:extLst>
          </p:cNvPr>
          <p:cNvGrpSpPr/>
          <p:nvPr/>
        </p:nvGrpSpPr>
        <p:grpSpPr>
          <a:xfrm>
            <a:off x="1719799" y="2264652"/>
            <a:ext cx="5704401" cy="1333836"/>
            <a:chOff x="1719799" y="1092696"/>
            <a:chExt cx="5704401" cy="1333836"/>
          </a:xfrm>
        </p:grpSpPr>
        <p:sp>
          <p:nvSpPr>
            <p:cNvPr id="16" name="Rectangle 15">
              <a:extLst>
                <a:ext uri="{FF2B5EF4-FFF2-40B4-BE49-F238E27FC236}">
                  <a16:creationId xmlns:a16="http://schemas.microsoft.com/office/drawing/2014/main" id="{E10F46A5-AE33-5EFE-9546-B6085EE786E9}"/>
                </a:ext>
              </a:extLst>
            </p:cNvPr>
            <p:cNvSpPr/>
            <p:nvPr/>
          </p:nvSpPr>
          <p:spPr>
            <a:xfrm>
              <a:off x="1719799" y="1106616"/>
              <a:ext cx="1860605" cy="1319916"/>
            </a:xfrm>
            <a:prstGeom prst="rect">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Memory Controller</a:t>
              </a:r>
              <a:b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(MC)</a:t>
              </a:r>
            </a:p>
          </p:txBody>
        </p:sp>
        <p:sp>
          <p:nvSpPr>
            <p:cNvPr id="17" name="Rectangle 16">
              <a:extLst>
                <a:ext uri="{FF2B5EF4-FFF2-40B4-BE49-F238E27FC236}">
                  <a16:creationId xmlns:a16="http://schemas.microsoft.com/office/drawing/2014/main" id="{F2C52F2B-7424-5400-7B61-9FBCEAF52BEE}"/>
                </a:ext>
              </a:extLst>
            </p:cNvPr>
            <p:cNvSpPr/>
            <p:nvPr/>
          </p:nvSpPr>
          <p:spPr>
            <a:xfrm>
              <a:off x="6113558" y="1092696"/>
              <a:ext cx="1310642" cy="1319916"/>
            </a:xfrm>
            <a:prstGeom prst="rect">
              <a:avLst/>
            </a:prstGeom>
            <a:solidFill>
              <a:schemeClr val="accent1">
                <a:lumMod val="20000"/>
                <a:lumOff val="80000"/>
              </a:schemeClr>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DRAM</a:t>
              </a:r>
              <a:b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br>
              <a:r>
                <a:rPr kumimoji="0" lang="en-US" sz="2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rPr>
                <a:t>Chip</a:t>
              </a:r>
            </a:p>
          </p:txBody>
        </p:sp>
        <p:cxnSp>
          <p:nvCxnSpPr>
            <p:cNvPr id="18" name="Straight Arrow Connector 17">
              <a:extLst>
                <a:ext uri="{FF2B5EF4-FFF2-40B4-BE49-F238E27FC236}">
                  <a16:creationId xmlns:a16="http://schemas.microsoft.com/office/drawing/2014/main" id="{B02AAAA9-5F87-B532-F7F0-1C168ED4D497}"/>
                </a:ext>
              </a:extLst>
            </p:cNvPr>
            <p:cNvCxnSpPr>
              <a:cxnSpLocks/>
            </p:cNvCxnSpPr>
            <p:nvPr/>
          </p:nvCxnSpPr>
          <p:spPr>
            <a:xfrm flipV="1">
              <a:off x="3580404" y="1578918"/>
              <a:ext cx="2533154" cy="13920"/>
            </a:xfrm>
            <a:prstGeom prst="straightConnector1">
              <a:avLst/>
            </a:prstGeom>
            <a:ln w="381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6AD7825-3050-0DEF-D018-3F078EB38102}"/>
                </a:ext>
              </a:extLst>
            </p:cNvPr>
            <p:cNvSpPr txBox="1"/>
            <p:nvPr/>
          </p:nvSpPr>
          <p:spPr>
            <a:xfrm>
              <a:off x="3562894" y="1170277"/>
              <a:ext cx="255066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ED7D31">
                      <a:lumMod val="75000"/>
                    </a:srgbClr>
                  </a:solidFill>
                  <a:effectLst/>
                  <a:uLnTx/>
                  <a:uFillTx/>
                  <a:latin typeface="Quire Sans"/>
                  <a:ea typeface="+mn-ea"/>
                  <a:cs typeface="+mn-cs"/>
                </a:rPr>
                <a:t>DRAM command</a:t>
              </a:r>
            </a:p>
          </p:txBody>
        </p:sp>
        <p:cxnSp>
          <p:nvCxnSpPr>
            <p:cNvPr id="20" name="Straight Arrow Connector 19">
              <a:extLst>
                <a:ext uri="{FF2B5EF4-FFF2-40B4-BE49-F238E27FC236}">
                  <a16:creationId xmlns:a16="http://schemas.microsoft.com/office/drawing/2014/main" id="{4B7199C2-C380-C5E7-5E2E-8597D20C1595}"/>
                </a:ext>
              </a:extLst>
            </p:cNvPr>
            <p:cNvCxnSpPr/>
            <p:nvPr/>
          </p:nvCxnSpPr>
          <p:spPr>
            <a:xfrm flipH="1">
              <a:off x="3580404" y="1938528"/>
              <a:ext cx="2533154" cy="0"/>
            </a:xfrm>
            <a:prstGeom prst="straightConnector1">
              <a:avLst/>
            </a:prstGeom>
            <a:ln w="38100">
              <a:solidFill>
                <a:schemeClr val="accent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CB2A3710-7781-EB65-984A-26C5E9569118}"/>
                </a:ext>
              </a:extLst>
            </p:cNvPr>
            <p:cNvSpPr txBox="1"/>
            <p:nvPr/>
          </p:nvSpPr>
          <p:spPr>
            <a:xfrm>
              <a:off x="4419904" y="1899424"/>
              <a:ext cx="763351"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5B9BD5"/>
                  </a:solidFill>
                  <a:effectLst/>
                  <a:uLnTx/>
                  <a:uFillTx/>
                  <a:latin typeface="Quire Sans"/>
                  <a:ea typeface="+mn-ea"/>
                  <a:cs typeface="+mn-cs"/>
                </a:rPr>
                <a:t>data</a:t>
              </a:r>
            </a:p>
          </p:txBody>
        </p:sp>
      </p:grpSp>
      <p:pic>
        <p:nvPicPr>
          <p:cNvPr id="31" name="Graphic 30" descr="Gears with solid fill">
            <a:extLst>
              <a:ext uri="{FF2B5EF4-FFF2-40B4-BE49-F238E27FC236}">
                <a16:creationId xmlns:a16="http://schemas.microsoft.com/office/drawing/2014/main" id="{5039D6B9-9305-2B84-040C-8E14AA9AC1D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67000" y="1807452"/>
            <a:ext cx="914400" cy="914400"/>
          </a:xfrm>
          <a:prstGeom prst="rect">
            <a:avLst/>
          </a:prstGeom>
        </p:spPr>
      </p:pic>
      <p:cxnSp>
        <p:nvCxnSpPr>
          <p:cNvPr id="34" name="Connector: Elbow 33">
            <a:extLst>
              <a:ext uri="{FF2B5EF4-FFF2-40B4-BE49-F238E27FC236}">
                <a16:creationId xmlns:a16="http://schemas.microsoft.com/office/drawing/2014/main" id="{B97472E9-B0DE-DEE2-EC85-0B1C4AA478DA}"/>
              </a:ext>
            </a:extLst>
          </p:cNvPr>
          <p:cNvCxnSpPr>
            <a:stCxn id="17" idx="2"/>
            <a:endCxn id="16" idx="2"/>
          </p:cNvCxnSpPr>
          <p:nvPr/>
        </p:nvCxnSpPr>
        <p:spPr>
          <a:xfrm rot="5400000">
            <a:off x="4702531" y="1532140"/>
            <a:ext cx="13920" cy="4118777"/>
          </a:xfrm>
          <a:prstGeom prst="bentConnector3">
            <a:avLst>
              <a:gd name="adj1" fmla="val 2015948"/>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7D80B114-67D0-F007-AFFC-EE026C2D434E}"/>
              </a:ext>
            </a:extLst>
          </p:cNvPr>
          <p:cNvSpPr txBox="1"/>
          <p:nvPr/>
        </p:nvSpPr>
        <p:spPr>
          <a:xfrm>
            <a:off x="2855458" y="3905074"/>
            <a:ext cx="358784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Quire Sans"/>
                <a:ea typeface="+mn-ea"/>
                <a:cs typeface="+mn-cs"/>
              </a:rPr>
              <a:t>negative acknowledgment (</a:t>
            </a:r>
            <a:r>
              <a:rPr kumimoji="0" lang="en-US" sz="1800" b="1" i="0" u="none" strike="noStrike" kern="1200" cap="none" spc="0" normalizeH="0" baseline="0" noProof="0" dirty="0" err="1">
                <a:ln>
                  <a:noFill/>
                </a:ln>
                <a:solidFill>
                  <a:srgbClr val="C00000"/>
                </a:solidFill>
                <a:effectLst/>
                <a:uLnTx/>
                <a:uFillTx/>
                <a:latin typeface="Quire Sans"/>
                <a:ea typeface="+mn-ea"/>
                <a:cs typeface="+mn-cs"/>
              </a:rPr>
              <a:t>nack</a:t>
            </a:r>
            <a:r>
              <a:rPr kumimoji="0" lang="en-US" sz="1800" b="1" i="0" u="none" strike="noStrike" kern="1200" cap="none" spc="0" normalizeH="0" baseline="0" noProof="0" dirty="0">
                <a:ln>
                  <a:noFill/>
                </a:ln>
                <a:solidFill>
                  <a:srgbClr val="C00000"/>
                </a:solidFill>
                <a:effectLst/>
                <a:uLnTx/>
                <a:uFillTx/>
                <a:latin typeface="Quire Sans"/>
                <a:ea typeface="+mn-ea"/>
                <a:cs typeface="+mn-cs"/>
              </a:rPr>
              <a:t>)</a:t>
            </a:r>
          </a:p>
        </p:txBody>
      </p:sp>
      <p:sp>
        <p:nvSpPr>
          <p:cNvPr id="37" name="TextBox 36">
            <a:extLst>
              <a:ext uri="{FF2B5EF4-FFF2-40B4-BE49-F238E27FC236}">
                <a16:creationId xmlns:a16="http://schemas.microsoft.com/office/drawing/2014/main" id="{595729CE-55C9-3677-1F4E-53F36EE8758A}"/>
              </a:ext>
            </a:extLst>
          </p:cNvPr>
          <p:cNvSpPr txBox="1"/>
          <p:nvPr/>
        </p:nvSpPr>
        <p:spPr>
          <a:xfrm>
            <a:off x="-8754" y="5273040"/>
            <a:ext cx="9144000" cy="1070844"/>
          </a:xfrm>
          <a:prstGeom prst="rect">
            <a:avLst/>
          </a:prstGeom>
          <a:solidFill>
            <a:schemeClr val="accent5">
              <a:lumMod val="20000"/>
              <a:lumOff val="80000"/>
            </a:schemeClr>
          </a:solidFill>
          <a:ln w="57150">
            <a:solidFill>
              <a:schemeClr val="accent5">
                <a:lumMod val="75000"/>
              </a:schemeClr>
            </a:solidFill>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70AD47">
                    <a:lumMod val="75000"/>
                  </a:srgbClr>
                </a:solidFill>
                <a:effectLst/>
                <a:uLnTx/>
                <a:uFillTx/>
                <a:latin typeface="Quire Sans"/>
                <a:ea typeface="+mn-ea"/>
                <a:cs typeface="+mn-cs"/>
              </a:rPr>
              <a:t>Partition the work nicely </a:t>
            </a:r>
            <a:r>
              <a:rPr kumimoji="0" lang="en-US" sz="3200" b="0" i="0" u="none" strike="noStrike" kern="1200" cap="none" spc="0" normalizeH="0" baseline="0" noProof="0" dirty="0">
                <a:ln>
                  <a:noFill/>
                </a:ln>
                <a:solidFill>
                  <a:prstClr val="black"/>
                </a:solidFill>
                <a:effectLst/>
                <a:uLnTx/>
                <a:uFillTx/>
                <a:latin typeface="Quire Sans"/>
                <a:ea typeface="+mn-ea"/>
                <a:cs typeface="+mn-cs"/>
              </a:rPr>
              <a:t>between the </a:t>
            </a:r>
            <a:br>
              <a:rPr kumimoji="0" lang="en-US" sz="3200" b="0" i="0" u="none" strike="noStrike" kern="1200" cap="none" spc="0" normalizeH="0" baseline="0" noProof="0" dirty="0">
                <a:ln>
                  <a:noFill/>
                </a:ln>
                <a:solidFill>
                  <a:prstClr val="black"/>
                </a:solidFill>
                <a:effectLst/>
                <a:uLnTx/>
                <a:uFillTx/>
                <a:latin typeface="Quire Sans"/>
                <a:ea typeface="+mn-ea"/>
                <a:cs typeface="+mn-cs"/>
              </a:rPr>
            </a:br>
            <a:r>
              <a:rPr kumimoji="0" lang="en-US" sz="3200" b="0" i="0" u="none" strike="noStrike" kern="1200" cap="none" spc="0" normalizeH="0" baseline="0" noProof="0" dirty="0">
                <a:ln>
                  <a:noFill/>
                </a:ln>
                <a:solidFill>
                  <a:prstClr val="black"/>
                </a:solidFill>
                <a:effectLst/>
                <a:uLnTx/>
                <a:uFillTx/>
                <a:latin typeface="Quire Sans"/>
                <a:ea typeface="+mn-ea"/>
                <a:cs typeface="+mn-cs"/>
              </a:rPr>
              <a:t>memory controller and the DRAM chip</a:t>
            </a:r>
          </a:p>
        </p:txBody>
      </p:sp>
      <p:sp>
        <p:nvSpPr>
          <p:cNvPr id="11" name="TextBox 10">
            <a:extLst>
              <a:ext uri="{FF2B5EF4-FFF2-40B4-BE49-F238E27FC236}">
                <a16:creationId xmlns:a16="http://schemas.microsoft.com/office/drawing/2014/main" id="{12D63A18-5AC5-3F50-78F1-944B4F9F579C}"/>
              </a:ext>
            </a:extLst>
          </p:cNvPr>
          <p:cNvSpPr txBox="1"/>
          <p:nvPr/>
        </p:nvSpPr>
        <p:spPr>
          <a:xfrm>
            <a:off x="244617" y="986207"/>
            <a:ext cx="8654766"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70AD47">
                    <a:lumMod val="75000"/>
                  </a:srgbClr>
                </a:solidFill>
                <a:effectLst/>
                <a:uLnTx/>
                <a:uFillTx/>
                <a:latin typeface="Quire Sans"/>
                <a:ea typeface="+mn-ea"/>
                <a:cs typeface="+mn-cs"/>
              </a:rPr>
              <a:t>DRAM chip controls </a:t>
            </a:r>
            <a:r>
              <a:rPr kumimoji="0" lang="en-US" sz="2800" b="0" i="0" u="none" strike="noStrike" kern="1200" cap="none" spc="0" normalizeH="0" baseline="0" noProof="0" dirty="0">
                <a:ln>
                  <a:noFill/>
                </a:ln>
                <a:solidFill>
                  <a:prstClr val="black"/>
                </a:solidFill>
                <a:effectLst/>
                <a:uLnTx/>
                <a:uFillTx/>
                <a:latin typeface="Quire Sans"/>
                <a:ea typeface="+mn-ea"/>
                <a:cs typeface="+mn-cs"/>
              </a:rPr>
              <a:t>in-DRAM maintenance operations</a:t>
            </a:r>
            <a:endParaRPr kumimoji="0" lang="en-US" sz="2800" b="0" i="0" u="none" strike="noStrike" kern="1200" cap="none" spc="0" normalizeH="0" baseline="0" noProof="0" dirty="0">
              <a:ln>
                <a:noFill/>
              </a:ln>
              <a:solidFill>
                <a:srgbClr val="70AD47">
                  <a:lumMod val="75000"/>
                </a:srgbClr>
              </a:solidFill>
              <a:effectLst/>
              <a:uLnTx/>
              <a:uFillTx/>
              <a:latin typeface="Quire Sans"/>
              <a:ea typeface="+mn-ea"/>
              <a:cs typeface="+mn-cs"/>
            </a:endParaRPr>
          </a:p>
        </p:txBody>
      </p:sp>
      <p:sp>
        <p:nvSpPr>
          <p:cNvPr id="12" name="TextBox 11">
            <a:extLst>
              <a:ext uri="{FF2B5EF4-FFF2-40B4-BE49-F238E27FC236}">
                <a16:creationId xmlns:a16="http://schemas.microsoft.com/office/drawing/2014/main" id="{C4190813-1058-50CA-D7A1-AE2A8977A33C}"/>
              </a:ext>
            </a:extLst>
          </p:cNvPr>
          <p:cNvSpPr txBox="1"/>
          <p:nvPr/>
        </p:nvSpPr>
        <p:spPr>
          <a:xfrm>
            <a:off x="2588557" y="1646577"/>
            <a:ext cx="4241867"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Quire Sans"/>
                <a:ea typeface="+mn-ea"/>
                <a:cs typeface="+mn-cs"/>
              </a:rPr>
              <a:t>with a single, simple interface change</a:t>
            </a:r>
          </a:p>
        </p:txBody>
      </p:sp>
      <p:sp>
        <p:nvSpPr>
          <p:cNvPr id="22" name="Rectangle 21">
            <a:extLst>
              <a:ext uri="{FF2B5EF4-FFF2-40B4-BE49-F238E27FC236}">
                <a16:creationId xmlns:a16="http://schemas.microsoft.com/office/drawing/2014/main" id="{73E257EE-DC7F-7467-D2A9-1D6D4A0D06DE}"/>
              </a:ext>
            </a:extLst>
          </p:cNvPr>
          <p:cNvSpPr/>
          <p:nvPr/>
        </p:nvSpPr>
        <p:spPr>
          <a:xfrm>
            <a:off x="3597914" y="2197737"/>
            <a:ext cx="2515644" cy="1448215"/>
          </a:xfrm>
          <a:prstGeom prst="rect">
            <a:avLst/>
          </a:prstGeom>
          <a:solidFill>
            <a:srgbClr val="FFFFFF">
              <a:alpha val="80000"/>
            </a:srgb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Quire Sans" panose="020B0502040400020003" pitchFamily="34" charset="0"/>
              <a:ea typeface="+mn-ea"/>
              <a:cs typeface="Quire Sans" panose="020B0502040400020003" pitchFamily="34" charset="0"/>
            </a:endParaRPr>
          </a:p>
        </p:txBody>
      </p:sp>
    </p:spTree>
    <p:extLst>
      <p:ext uri="{BB962C8B-B14F-4D97-AF65-F5344CB8AC3E}">
        <p14:creationId xmlns:p14="http://schemas.microsoft.com/office/powerpoint/2010/main" val="2109776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37" grpId="0" animBg="1"/>
      <p:bldP spid="12" grpId="0"/>
    </p:bld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1B1D4-6806-E9E2-B852-EFA345FDD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7E65D0-4848-5517-C89D-5A52D8451992}"/>
              </a:ext>
            </a:extLst>
          </p:cNvPr>
          <p:cNvSpPr>
            <a:spLocks noGrp="1"/>
          </p:cNvSpPr>
          <p:nvPr>
            <p:ph type="ctrTitle"/>
          </p:nvPr>
        </p:nvSpPr>
        <p:spPr>
          <a:xfrm>
            <a:off x="395536" y="1628800"/>
            <a:ext cx="8424936" cy="2040632"/>
          </a:xfrm>
        </p:spPr>
        <p:txBody>
          <a:bodyPr/>
          <a:lstStyle/>
          <a:p>
            <a:pPr algn="ctr"/>
            <a:r>
              <a:rPr lang="en-US" dirty="0"/>
              <a:t>PAPI LLM Inference System</a:t>
            </a:r>
            <a:br>
              <a:rPr lang="en-US" dirty="0"/>
            </a:br>
            <a:r>
              <a:rPr lang="en-US" sz="3000" b="1" dirty="0"/>
              <a:t>[ASPLOS 2025]</a:t>
            </a:r>
          </a:p>
        </p:txBody>
      </p:sp>
      <p:sp>
        <p:nvSpPr>
          <p:cNvPr id="3" name="Subtitle 2">
            <a:extLst>
              <a:ext uri="{FF2B5EF4-FFF2-40B4-BE49-F238E27FC236}">
                <a16:creationId xmlns:a16="http://schemas.microsoft.com/office/drawing/2014/main" id="{5BF1080D-3197-42EE-A096-B3336CC7FE97}"/>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810728423"/>
      </p:ext>
    </p:extLst>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64791-C745-4D03-14BF-28D1B2FB494F}"/>
            </a:ext>
          </a:extLst>
        </p:cNvPr>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555F80C7-021F-479A-9263-3E79F7D4EC4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196</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90315BBB-DBDC-030C-5D27-E35143305A6A}"/>
              </a:ext>
            </a:extLst>
          </p:cNvPr>
          <p:cNvSpPr>
            <a:spLocks noGrp="1"/>
          </p:cNvSpPr>
          <p:nvPr>
            <p:ph type="title"/>
          </p:nvPr>
        </p:nvSpPr>
        <p:spPr/>
        <p:txBody>
          <a:bodyPr/>
          <a:lstStyle/>
          <a:p>
            <a:r>
              <a:rPr lang="en-US" altLang="zh-CN" sz="4000" b="0" dirty="0">
                <a:solidFill>
                  <a:schemeClr val="tx1"/>
                </a:solidFill>
                <a:latin typeface="Corbel" panose="020B0503020204020204" pitchFamily="34" charset="0"/>
              </a:rPr>
              <a:t>PAPI’s Key Idea</a:t>
            </a:r>
            <a:endParaRPr lang="en-US" sz="4000" b="0" dirty="0">
              <a:solidFill>
                <a:schemeClr val="tx1"/>
              </a:solidFill>
              <a:latin typeface="Corbel" panose="020B0503020204020204" pitchFamily="34" charset="0"/>
            </a:endParaRPr>
          </a:p>
        </p:txBody>
      </p:sp>
      <p:sp>
        <p:nvSpPr>
          <p:cNvPr id="3" name="Content Placeholder 2">
            <a:extLst>
              <a:ext uri="{FF2B5EF4-FFF2-40B4-BE49-F238E27FC236}">
                <a16:creationId xmlns:a16="http://schemas.microsoft.com/office/drawing/2014/main" id="{C6965165-0FCE-A807-554C-7DC21991FCB2}"/>
              </a:ext>
            </a:extLst>
          </p:cNvPr>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latin typeface="Corbel" panose="020B0503020204020204" pitchFamily="34" charset="0"/>
            </a:endParaRPr>
          </a:p>
          <a:p>
            <a:pPr lvl="2"/>
            <a:endParaRPr lang="en-US" sz="1800" dirty="0">
              <a:solidFill>
                <a:srgbClr val="595959"/>
              </a:solidFill>
              <a:latin typeface="Corbel" panose="020B0503020204020204" pitchFamily="34" charset="0"/>
            </a:endParaRPr>
          </a:p>
          <a:p>
            <a:pPr marL="914400" lvl="2" indent="0">
              <a:buNone/>
            </a:pPr>
            <a:endParaRPr lang="en-US" sz="1400" dirty="0">
              <a:solidFill>
                <a:srgbClr val="0000FF"/>
              </a:solidFill>
              <a:latin typeface="Corbel" panose="020B0503020204020204" pitchFamily="34" charset="0"/>
            </a:endParaRPr>
          </a:p>
          <a:p>
            <a:pPr lvl="1"/>
            <a:endParaRPr lang="en-US" sz="1600" dirty="0">
              <a:latin typeface="Corbel" panose="020B0503020204020204" pitchFamily="34" charset="0"/>
            </a:endParaRPr>
          </a:p>
          <a:p>
            <a:pPr lvl="1"/>
            <a:endParaRPr lang="en-US" sz="1600" dirty="0">
              <a:latin typeface="Corbel" panose="020B0503020204020204" pitchFamily="34" charset="0"/>
            </a:endParaRPr>
          </a:p>
        </p:txBody>
      </p:sp>
      <p:pic>
        <p:nvPicPr>
          <p:cNvPr id="12" name="Picture 11" descr="safari.png">
            <a:extLst>
              <a:ext uri="{FF2B5EF4-FFF2-40B4-BE49-F238E27FC236}">
                <a16:creationId xmlns:a16="http://schemas.microsoft.com/office/drawing/2014/main" id="{1711E02E-F6AE-FABD-6041-7A6E018322A5}"/>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4" name="Rounded Rectangle 1">
            <a:extLst>
              <a:ext uri="{FF2B5EF4-FFF2-40B4-BE49-F238E27FC236}">
                <a16:creationId xmlns:a16="http://schemas.microsoft.com/office/drawing/2014/main" id="{772C7589-8DEC-7208-2D1A-788028795D79}"/>
              </a:ext>
            </a:extLst>
          </p:cNvPr>
          <p:cNvSpPr/>
          <p:nvPr/>
        </p:nvSpPr>
        <p:spPr>
          <a:xfrm>
            <a:off x="0" y="2160589"/>
            <a:ext cx="9143999" cy="2536821"/>
          </a:xfrm>
          <a:prstGeom prst="roundRect">
            <a:avLst>
              <a:gd name="adj" fmla="val 10661"/>
            </a:avLst>
          </a:prstGeom>
          <a:solidFill>
            <a:schemeClr val="accent1">
              <a:lumMod val="20000"/>
              <a:lumOff val="8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zh-CN" altLang="en-US" sz="32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a:t>
            </a:r>
            <a:r>
              <a:rPr kumimoji="0" lang="en-US" altLang="zh-CN" sz="32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E</a:t>
            </a:r>
            <a:r>
              <a:rPr kumimoji="0" lang="zh-CN" altLang="en-US" sz="32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nable </a:t>
            </a:r>
            <a:r>
              <a:rPr kumimoji="0" lang="zh-CN" altLang="en-US" sz="3200" b="1" i="0" u="none" strike="noStrike" kern="1200" cap="none" spc="0" normalizeH="0" baseline="0" noProof="0" dirty="0">
                <a:ln>
                  <a:noFill/>
                </a:ln>
                <a:solidFill>
                  <a:srgbClr val="00B050"/>
                </a:solidFill>
                <a:effectLst/>
                <a:uLnTx/>
                <a:uFillTx/>
                <a:latin typeface="Corbel" panose="020B0503020204020204" pitchFamily="34" charset="0"/>
                <a:ea typeface="华文中宋" panose="02010600040101010101" pitchFamily="2" charset="-122"/>
                <a:cs typeface="+mn-cs"/>
              </a:rPr>
              <a:t>online dynamic task scheduling </a:t>
            </a:r>
            <a:r>
              <a:rPr kumimoji="0" lang="en-US" altLang="zh-CN" sz="32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i</a:t>
            </a:r>
            <a:r>
              <a:rPr kumimoji="0" lang="zh-CN" altLang="en-US" sz="32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n a </a:t>
            </a:r>
            <a:r>
              <a:rPr kumimoji="0" lang="zh-CN" altLang="en-US" sz="3200" b="1" i="0" u="none" strike="noStrike" kern="1200" cap="none" spc="0" normalizeH="0" baseline="0" noProof="0" dirty="0">
                <a:ln>
                  <a:noFill/>
                </a:ln>
                <a:solidFill>
                  <a:srgbClr val="2127F6"/>
                </a:solidFill>
                <a:effectLst/>
                <a:uLnTx/>
                <a:uFillTx/>
                <a:latin typeface="Corbel" panose="020B0503020204020204" pitchFamily="34" charset="0"/>
                <a:ea typeface="华文中宋" panose="02010600040101010101" pitchFamily="2" charset="-122"/>
                <a:cs typeface="+mn-cs"/>
              </a:rPr>
              <a:t>heterogeneous </a:t>
            </a:r>
            <a:r>
              <a:rPr kumimoji="0" lang="en-US" altLang="zh-CN" sz="3200" b="1" i="0" u="none" strike="noStrike" kern="1200" cap="none" spc="0" normalizeH="0" baseline="0" noProof="0" dirty="0">
                <a:ln>
                  <a:noFill/>
                </a:ln>
                <a:solidFill>
                  <a:srgbClr val="2127F6"/>
                </a:solidFill>
                <a:effectLst/>
                <a:uLnTx/>
                <a:uFillTx/>
                <a:latin typeface="Corbel" panose="020B0503020204020204" pitchFamily="34" charset="0"/>
                <a:ea typeface="华文中宋" panose="02010600040101010101" pitchFamily="2" charset="-122"/>
                <a:cs typeface="+mn-cs"/>
              </a:rPr>
              <a:t>PIM-enabled</a:t>
            </a:r>
            <a:r>
              <a:rPr kumimoji="0" lang="zh-CN" altLang="en-US" sz="3200" b="1" i="0" u="none" strike="noStrike" kern="1200" cap="none" spc="0" normalizeH="0" baseline="0" noProof="0" dirty="0">
                <a:ln>
                  <a:noFill/>
                </a:ln>
                <a:solidFill>
                  <a:srgbClr val="2127F6"/>
                </a:solidFill>
                <a:effectLst/>
                <a:uLnTx/>
                <a:uFillTx/>
                <a:latin typeface="Corbel" panose="020B0503020204020204" pitchFamily="34" charset="0"/>
                <a:ea typeface="华文中宋" panose="02010600040101010101" pitchFamily="2" charset="-122"/>
                <a:cs typeface="+mn-cs"/>
              </a:rPr>
              <a:t> architecture </a:t>
            </a:r>
            <a:r>
              <a:rPr kumimoji="0" lang="zh-CN" altLang="en-US" sz="32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via online identification of kernel properties in LLM decoding</a:t>
            </a:r>
          </a:p>
        </p:txBody>
      </p:sp>
    </p:spTree>
    <p:custDataLst>
      <p:tags r:id="rId1"/>
    </p:custDataLst>
    <p:extLst>
      <p:ext uri="{BB962C8B-B14F-4D97-AF65-F5344CB8AC3E}">
        <p14:creationId xmlns:p14="http://schemas.microsoft.com/office/powerpoint/2010/main" val="2977569624"/>
      </p:ext>
    </p:extLst>
  </p:cSld>
  <p:clrMapOvr>
    <a:masterClrMapping/>
  </p:clrMapOvr>
  <mc:AlternateContent xmlns:mc="http://schemas.openxmlformats.org/markup-compatibility/2006" xmlns:p14="http://schemas.microsoft.com/office/powerpoint/2010/main">
    <mc:Choice Requires="p14">
      <p:transition spd="slow" p14:dur="2000" advTm="15817"/>
    </mc:Choice>
    <mc:Fallback xmlns="">
      <p:transition spd="slow" advTm="1581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BCC7B-A18B-2D1C-8820-81A9EF28B225}"/>
            </a:ext>
          </a:extLst>
        </p:cNvPr>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AE98CA6-358E-1867-9BA8-2E53D86A82C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7EE43D33-AD08-26D0-B629-8DC03E0C44A3}"/>
              </a:ext>
            </a:extLst>
          </p:cNvPr>
          <p:cNvSpPr>
            <a:spLocks noGrp="1"/>
          </p:cNvSpPr>
          <p:nvPr>
            <p:ph type="title"/>
          </p:nvPr>
        </p:nvSpPr>
        <p:spPr>
          <a:noFill/>
        </p:spPr>
        <p:txBody>
          <a:bodyPr/>
          <a:lstStyle/>
          <a:p>
            <a:r>
              <a:rPr lang="en-US" sz="4000" b="0" dirty="0">
                <a:solidFill>
                  <a:schemeClr val="tx1"/>
                </a:solidFill>
                <a:latin typeface="Corbel" panose="020B0503020204020204" pitchFamily="34" charset="0"/>
              </a:rPr>
              <a:t>PAPI’s </a:t>
            </a:r>
            <a:r>
              <a:rPr lang="en-US" altLang="zh-CN" sz="4000" b="0" dirty="0">
                <a:solidFill>
                  <a:schemeClr val="tx1"/>
                </a:solidFill>
                <a:latin typeface="Corbel" panose="020B0503020204020204" pitchFamily="34" charset="0"/>
              </a:rPr>
              <a:t>Key Components</a:t>
            </a:r>
            <a:endParaRPr lang="en-US" sz="4000" b="0" dirty="0">
              <a:solidFill>
                <a:schemeClr val="tx1"/>
              </a:solidFill>
              <a:latin typeface="Corbel" panose="020B0503020204020204" pitchFamily="34" charset="0"/>
            </a:endParaRPr>
          </a:p>
        </p:txBody>
      </p:sp>
      <p:pic>
        <p:nvPicPr>
          <p:cNvPr id="12" name="Picture 11" descr="safari.png">
            <a:extLst>
              <a:ext uri="{FF2B5EF4-FFF2-40B4-BE49-F238E27FC236}">
                <a16:creationId xmlns:a16="http://schemas.microsoft.com/office/drawing/2014/main" id="{563898D7-0BDA-1468-E8E5-428A1EE82D7E}"/>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8" name="Rounded Rectangle 5">
            <a:extLst>
              <a:ext uri="{FF2B5EF4-FFF2-40B4-BE49-F238E27FC236}">
                <a16:creationId xmlns:a16="http://schemas.microsoft.com/office/drawing/2014/main" id="{4F48582C-1A0C-E263-166E-24A7FAE701BA}"/>
              </a:ext>
            </a:extLst>
          </p:cNvPr>
          <p:cNvSpPr/>
          <p:nvPr/>
        </p:nvSpPr>
        <p:spPr>
          <a:xfrm>
            <a:off x="1133509" y="2454674"/>
            <a:ext cx="7249211" cy="1734532"/>
          </a:xfrm>
          <a:prstGeom prst="roundRect">
            <a:avLst>
              <a:gd name="adj" fmla="val 10661"/>
            </a:avLst>
          </a:prstGeom>
          <a:solidFill>
            <a:srgbClr val="E2F0D9"/>
          </a:solidFill>
          <a:ln>
            <a:solidFill>
              <a:schemeClr val="accent6">
                <a:lumMod val="50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rgbClr val="2127F6"/>
                </a:solidFill>
                <a:effectLst/>
                <a:uLnTx/>
                <a:uFillTx/>
                <a:latin typeface="Corbel" panose="020B0503020204020204" pitchFamily="34" charset="0"/>
                <a:ea typeface="华文中宋" panose="02010600040101010101" pitchFamily="2" charset="-122"/>
                <a:cs typeface="+mn-cs"/>
              </a:rPr>
              <a:t>Hybrid PIM units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3200" b="0"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rPr>
              <a:t>to cater to different parallelism levels of FC and attention kernels</a:t>
            </a:r>
          </a:p>
        </p:txBody>
      </p:sp>
      <p:sp>
        <p:nvSpPr>
          <p:cNvPr id="9" name="Rounded Rectangle 6">
            <a:extLst>
              <a:ext uri="{FF2B5EF4-FFF2-40B4-BE49-F238E27FC236}">
                <a16:creationId xmlns:a16="http://schemas.microsoft.com/office/drawing/2014/main" id="{AB25504D-6C1A-3BAE-23FB-8DB65F442BD4}"/>
              </a:ext>
            </a:extLst>
          </p:cNvPr>
          <p:cNvSpPr/>
          <p:nvPr/>
        </p:nvSpPr>
        <p:spPr>
          <a:xfrm>
            <a:off x="1133510" y="4684087"/>
            <a:ext cx="7249211" cy="1573838"/>
          </a:xfrm>
          <a:prstGeom prst="roundRect">
            <a:avLst>
              <a:gd name="adj" fmla="val 10661"/>
            </a:avLst>
          </a:prstGeom>
          <a:solidFill>
            <a:srgbClr val="E2F0D9"/>
          </a:solidFill>
          <a:ln>
            <a:solidFill>
              <a:schemeClr val="accent6">
                <a:lumMod val="50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rgbClr val="2127F6"/>
                </a:solidFill>
                <a:effectLst/>
                <a:uLnTx/>
                <a:uFillTx/>
                <a:latin typeface="Corbel" panose="020B0503020204020204" pitchFamily="34" charset="0"/>
                <a:ea typeface="华文中宋" panose="02010600040101010101" pitchFamily="2" charset="-122"/>
                <a:cs typeface="+mn-cs"/>
              </a:rPr>
              <a:t>Dynamic LLM kernel scheduling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32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to cater to dynamically changing parallelism levels</a:t>
            </a:r>
          </a:p>
        </p:txBody>
      </p:sp>
      <p:sp>
        <p:nvSpPr>
          <p:cNvPr id="3" name="Rectangle 1">
            <a:extLst>
              <a:ext uri="{FF2B5EF4-FFF2-40B4-BE49-F238E27FC236}">
                <a16:creationId xmlns:a16="http://schemas.microsoft.com/office/drawing/2014/main" id="{811B8B3F-EF55-3658-0884-370262B9AD59}"/>
              </a:ext>
            </a:extLst>
          </p:cNvPr>
          <p:cNvSpPr/>
          <p:nvPr/>
        </p:nvSpPr>
        <p:spPr>
          <a:xfrm>
            <a:off x="-269899" y="1236699"/>
            <a:ext cx="9683798" cy="729140"/>
          </a:xfrm>
          <a:prstGeom prst="rect">
            <a:avLst/>
          </a:prstGeom>
          <a:solidFill>
            <a:schemeClr val="bg1">
              <a:lumMod val="85000"/>
            </a:schemeClr>
          </a:solidFill>
          <a:ln w="28575">
            <a:solidFill>
              <a:schemeClr val="tx1">
                <a:lumMod val="75000"/>
                <a:lumOff val="25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938" marR="0" lvl="0" indent="0" algn="ctr"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A new PIM-enabled </a:t>
            </a:r>
            <a:r>
              <a:rPr kumimoji="0" lang="en-US" altLang="zh-CN" sz="36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computing</a:t>
            </a:r>
            <a:r>
              <a:rPr kumimoji="0" lang="en-US" sz="36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system design</a:t>
            </a:r>
            <a:endParaRPr kumimoji="0" lang="en-US" sz="28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Tree>
    <p:custDataLst>
      <p:tags r:id="rId1"/>
    </p:custDataLst>
    <p:extLst>
      <p:ext uri="{BB962C8B-B14F-4D97-AF65-F5344CB8AC3E}">
        <p14:creationId xmlns:p14="http://schemas.microsoft.com/office/powerpoint/2010/main" val="3896266301"/>
      </p:ext>
    </p:extLst>
  </p:cSld>
  <p:clrMapOvr>
    <a:masterClrMapping/>
  </p:clrMapOvr>
  <mc:AlternateContent xmlns:mc="http://schemas.openxmlformats.org/markup-compatibility/2006" xmlns:p14="http://schemas.microsoft.com/office/powerpoint/2010/main">
    <mc:Choice Requires="p14">
      <p:transition spd="slow" p14:dur="2000" advTm="20237"/>
    </mc:Choice>
    <mc:Fallback xmlns="">
      <p:transition spd="slow" advTm="202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3" grpId="0" animBg="1"/>
    </p:bld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81151-D0C4-099C-E9A3-5553D65D105C}"/>
            </a:ext>
          </a:extLst>
        </p:cNvPr>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B3ED4FD-BF27-01C5-EDF4-95624CABDAF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7C3A3B9B-A0E0-CF18-9FD4-C2A9F0812593}"/>
              </a:ext>
            </a:extLst>
          </p:cNvPr>
          <p:cNvSpPr>
            <a:spLocks noGrp="1"/>
          </p:cNvSpPr>
          <p:nvPr>
            <p:ph type="title"/>
          </p:nvPr>
        </p:nvSpPr>
        <p:spPr>
          <a:noFill/>
        </p:spPr>
        <p:txBody>
          <a:bodyPr/>
          <a:lstStyle/>
          <a:p>
            <a:r>
              <a:rPr lang="en-US" sz="4000" b="0" dirty="0">
                <a:solidFill>
                  <a:schemeClr val="tx1"/>
                </a:solidFill>
                <a:latin typeface="Corbel" panose="020B0503020204020204" pitchFamily="34" charset="0"/>
              </a:rPr>
              <a:t>PAPI’s Architecture</a:t>
            </a:r>
          </a:p>
        </p:txBody>
      </p:sp>
      <p:pic>
        <p:nvPicPr>
          <p:cNvPr id="12" name="Picture 11" descr="safari.png">
            <a:extLst>
              <a:ext uri="{FF2B5EF4-FFF2-40B4-BE49-F238E27FC236}">
                <a16:creationId xmlns:a16="http://schemas.microsoft.com/office/drawing/2014/main" id="{2A3FD254-66A8-19A5-2125-C6E61817ED74}"/>
              </a:ext>
            </a:extLst>
          </p:cNvPr>
          <p:cNvPicPr>
            <a:picLocks noChangeAspect="1"/>
          </p:cNvPicPr>
          <p:nvPr/>
        </p:nvPicPr>
        <p:blipFill>
          <a:blip r:embed="rId4" cstate="print"/>
          <a:stretch>
            <a:fillRect/>
          </a:stretch>
        </p:blipFill>
        <p:spPr>
          <a:xfrm>
            <a:off x="76200" y="6580445"/>
            <a:ext cx="959296" cy="277563"/>
          </a:xfrm>
          <a:prstGeom prst="rect">
            <a:avLst/>
          </a:prstGeom>
        </p:spPr>
      </p:pic>
      <p:pic>
        <p:nvPicPr>
          <p:cNvPr id="29" name="图片 28">
            <a:extLst>
              <a:ext uri="{FF2B5EF4-FFF2-40B4-BE49-F238E27FC236}">
                <a16:creationId xmlns:a16="http://schemas.microsoft.com/office/drawing/2014/main" id="{BC1F1F6C-1FCB-8241-CF02-5567B37CAD6E}"/>
              </a:ext>
            </a:extLst>
          </p:cNvPr>
          <p:cNvPicPr>
            <a:picLocks noChangeAspect="1"/>
          </p:cNvPicPr>
          <p:nvPr/>
        </p:nvPicPr>
        <p:blipFill>
          <a:blip r:embed="rId5"/>
          <a:stretch>
            <a:fillRect/>
          </a:stretch>
        </p:blipFill>
        <p:spPr>
          <a:xfrm>
            <a:off x="281007" y="1263303"/>
            <a:ext cx="4791821" cy="4194201"/>
          </a:xfrm>
          <a:prstGeom prst="rect">
            <a:avLst/>
          </a:prstGeom>
        </p:spPr>
      </p:pic>
      <p:sp>
        <p:nvSpPr>
          <p:cNvPr id="35" name="对话气泡: 圆角矩形 34">
            <a:extLst>
              <a:ext uri="{FF2B5EF4-FFF2-40B4-BE49-F238E27FC236}">
                <a16:creationId xmlns:a16="http://schemas.microsoft.com/office/drawing/2014/main" id="{9ABE64D1-BD8A-832C-25CE-AE565D1A7767}"/>
              </a:ext>
            </a:extLst>
          </p:cNvPr>
          <p:cNvSpPr/>
          <p:nvPr/>
        </p:nvSpPr>
        <p:spPr>
          <a:xfrm>
            <a:off x="5134445" y="1287831"/>
            <a:ext cx="3869014" cy="1877693"/>
          </a:xfrm>
          <a:prstGeom prst="wedgeRoundRectCallout">
            <a:avLst>
              <a:gd name="adj1" fmla="val -60765"/>
              <a:gd name="adj2" fmla="val 20962"/>
              <a:gd name="adj3" fmla="val 16667"/>
            </a:avLst>
          </a:prstGeom>
          <a:solidFill>
            <a:schemeClr val="accent1">
              <a:alpha val="4271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mn-cs"/>
              </a:rPr>
              <a:t>Handles memory-bound or compute-bound </a:t>
            </a:r>
            <a:r>
              <a:rPr kumimoji="0" lang="en-US" altLang="zh-CN" sz="2400" b="1" i="0" u="none" strike="noStrike" kern="1200" cap="none" spc="0" normalizeH="0" baseline="0" noProof="0" dirty="0">
                <a:ln>
                  <a:noFill/>
                </a:ln>
                <a:solidFill>
                  <a:srgbClr val="2127F6"/>
                </a:solidFill>
                <a:effectLst/>
                <a:uLnTx/>
                <a:uFillTx/>
                <a:latin typeface="Corbel" panose="020B0503020204020204" pitchFamily="34" charset="0"/>
                <a:ea typeface="华文中宋" panose="02010600040101010101" pitchFamily="2" charset="-122"/>
                <a:cs typeface="+mn-cs"/>
              </a:rPr>
              <a:t>FC kernels</a:t>
            </a: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CN" sz="2400" b="0" i="0" u="none" strike="noStrike" kern="1200" cap="none" spc="0" normalizeH="0" baseline="0" noProof="0" dirty="0">
                <a:ln>
                  <a:noFill/>
                </a:ln>
                <a:solidFill>
                  <a:prstClr val="black">
                    <a:lumMod val="75000"/>
                    <a:lumOff val="25000"/>
                  </a:prstClr>
                </a:solidFill>
                <a:effectLst/>
                <a:uLnTx/>
                <a:uFillTx/>
                <a:latin typeface="Corbel" panose="020B0503020204020204" pitchFamily="34" charset="0"/>
                <a:ea typeface="华文中宋" panose="02010600040101010101" pitchFamily="2" charset="-122"/>
                <a:cs typeface="+mn-cs"/>
              </a:rPr>
              <a:t>Execution of</a:t>
            </a:r>
            <a:r>
              <a:rPr kumimoji="0" lang="zh-CN" altLang="en-US" sz="2400" b="0" i="0" u="none" strike="noStrike" kern="1200" cap="none" spc="0" normalizeH="0" baseline="0" noProof="0" dirty="0">
                <a:ln>
                  <a:noFill/>
                </a:ln>
                <a:solidFill>
                  <a:prstClr val="black">
                    <a:lumMod val="75000"/>
                    <a:lumOff val="25000"/>
                  </a:prstClr>
                </a:solidFill>
                <a:effectLst/>
                <a:uLnTx/>
                <a:uFillTx/>
                <a:latin typeface="Corbel" panose="020B0503020204020204" pitchFamily="34" charset="0"/>
                <a:ea typeface="华文中宋" panose="02010600040101010101" pitchFamily="2" charset="-122"/>
                <a:cs typeface="+mn-cs"/>
              </a:rPr>
              <a:t> </a:t>
            </a:r>
            <a:r>
              <a:rPr kumimoji="0" lang="en-US" altLang="zh-CN" sz="2400" b="0" i="0" u="none" strike="noStrike" kern="1200" cap="none" spc="0" normalizeH="0" baseline="0" noProof="0" dirty="0">
                <a:ln>
                  <a:noFill/>
                </a:ln>
                <a:solidFill>
                  <a:prstClr val="black">
                    <a:lumMod val="75000"/>
                    <a:lumOff val="25000"/>
                  </a:prstClr>
                </a:solidFill>
                <a:effectLst/>
                <a:uLnTx/>
                <a:uFillTx/>
                <a:latin typeface="Corbel" panose="020B0503020204020204" pitchFamily="34" charset="0"/>
                <a:ea typeface="华文中宋" panose="02010600040101010101" pitchFamily="2" charset="-122"/>
                <a:cs typeface="+mn-cs"/>
              </a:rPr>
              <a:t>FC kernels</a:t>
            </a: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CN" sz="2400" b="0" i="0" u="none" strike="noStrike" kern="1200" cap="none" spc="0" normalizeH="0" baseline="0" noProof="0" dirty="0">
                <a:ln>
                  <a:noFill/>
                </a:ln>
                <a:solidFill>
                  <a:prstClr val="black">
                    <a:lumMod val="75000"/>
                    <a:lumOff val="25000"/>
                  </a:prstClr>
                </a:solidFill>
                <a:effectLst/>
                <a:uLnTx/>
                <a:uFillTx/>
                <a:latin typeface="Corbel" panose="020B0503020204020204" pitchFamily="34" charset="0"/>
                <a:ea typeface="华文中宋" panose="02010600040101010101" pitchFamily="2" charset="-122"/>
                <a:cs typeface="+mn-cs"/>
              </a:rPr>
              <a:t>Dynamic scheduling</a:t>
            </a:r>
            <a:endParaRPr kumimoji="0" lang="zh-CN" altLang="en-US" sz="2400" b="0" i="0" u="none" strike="noStrike" kern="1200" cap="none" spc="0" normalizeH="0" baseline="0" noProof="0" dirty="0">
              <a:ln>
                <a:noFill/>
              </a:ln>
              <a:solidFill>
                <a:srgbClr val="2127F6"/>
              </a:solidFill>
              <a:effectLst/>
              <a:uLnTx/>
              <a:uFillTx/>
              <a:latin typeface="Corbel" panose="020B0503020204020204" pitchFamily="34" charset="0"/>
              <a:ea typeface="华文中宋" panose="02010600040101010101" pitchFamily="2" charset="-122"/>
              <a:cs typeface="+mn-cs"/>
            </a:endParaRPr>
          </a:p>
        </p:txBody>
      </p:sp>
      <p:sp>
        <p:nvSpPr>
          <p:cNvPr id="37" name="对话气泡: 圆角矩形 36">
            <a:extLst>
              <a:ext uri="{FF2B5EF4-FFF2-40B4-BE49-F238E27FC236}">
                <a16:creationId xmlns:a16="http://schemas.microsoft.com/office/drawing/2014/main" id="{1EDAA1D0-6B86-8EAE-F9F6-1AAA4B3FD202}"/>
              </a:ext>
            </a:extLst>
          </p:cNvPr>
          <p:cNvSpPr/>
          <p:nvPr/>
        </p:nvSpPr>
        <p:spPr>
          <a:xfrm>
            <a:off x="5134443" y="4182189"/>
            <a:ext cx="3869015" cy="1046530"/>
          </a:xfrm>
          <a:prstGeom prst="wedgeRoundRectCallout">
            <a:avLst>
              <a:gd name="adj1" fmla="val -64971"/>
              <a:gd name="adj2" fmla="val 20962"/>
              <a:gd name="adj3" fmla="val 16667"/>
            </a:avLst>
          </a:prstGeom>
          <a:solidFill>
            <a:schemeClr val="accent1">
              <a:alpha val="4271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mn-cs"/>
              </a:rPr>
              <a:t>Handles memory-bound </a:t>
            </a:r>
            <a:r>
              <a:rPr kumimoji="0" lang="en-US" altLang="zh-CN" sz="2400" b="1" i="0" u="none" strike="noStrike" kern="1200" cap="none" spc="0" normalizeH="0" baseline="0" noProof="0" dirty="0">
                <a:ln>
                  <a:noFill/>
                </a:ln>
                <a:solidFill>
                  <a:srgbClr val="2127F6"/>
                </a:solidFill>
                <a:effectLst/>
                <a:uLnTx/>
                <a:uFillTx/>
                <a:latin typeface="Corbel" panose="020B0503020204020204" pitchFamily="34" charset="0"/>
                <a:ea typeface="华文中宋" panose="02010600040101010101" pitchFamily="2" charset="-122"/>
                <a:cs typeface="+mn-cs"/>
              </a:rPr>
              <a:t>attention kernels</a:t>
            </a:r>
            <a:endParaRPr kumimoji="0" lang="zh-CN" altLang="en-US" sz="2400" b="0" i="0" u="none" strike="noStrike" kern="1200" cap="none" spc="0" normalizeH="0" baseline="0" noProof="0" dirty="0">
              <a:ln>
                <a:noFill/>
              </a:ln>
              <a:solidFill>
                <a:srgbClr val="2127F6"/>
              </a:solidFill>
              <a:effectLst/>
              <a:uLnTx/>
              <a:uFillTx/>
              <a:latin typeface="Corbel" panose="020B0503020204020204" pitchFamily="34" charset="0"/>
              <a:ea typeface="华文中宋" panose="02010600040101010101" pitchFamily="2" charset="-122"/>
              <a:cs typeface="+mn-cs"/>
            </a:endParaRPr>
          </a:p>
        </p:txBody>
      </p:sp>
      <p:sp>
        <p:nvSpPr>
          <p:cNvPr id="3" name="矩形 2">
            <a:extLst>
              <a:ext uri="{FF2B5EF4-FFF2-40B4-BE49-F238E27FC236}">
                <a16:creationId xmlns:a16="http://schemas.microsoft.com/office/drawing/2014/main" id="{852BB883-576D-3601-7A82-E033ED31B006}"/>
              </a:ext>
            </a:extLst>
          </p:cNvPr>
          <p:cNvSpPr/>
          <p:nvPr/>
        </p:nvSpPr>
        <p:spPr>
          <a:xfrm>
            <a:off x="751668" y="4424766"/>
            <a:ext cx="3727342" cy="929898"/>
          </a:xfrm>
          <a:prstGeom prst="rect">
            <a:avLst/>
          </a:prstGeom>
          <a:noFill/>
          <a:ln w="57150">
            <a:solidFill>
              <a:srgbClr val="2127F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华文中宋" panose="02010600040101010101" pitchFamily="2" charset="-122"/>
              <a:cs typeface="+mn-cs"/>
            </a:endParaRPr>
          </a:p>
        </p:txBody>
      </p:sp>
      <p:cxnSp>
        <p:nvCxnSpPr>
          <p:cNvPr id="6" name="直接连接符 5">
            <a:extLst>
              <a:ext uri="{FF2B5EF4-FFF2-40B4-BE49-F238E27FC236}">
                <a16:creationId xmlns:a16="http://schemas.microsoft.com/office/drawing/2014/main" id="{8E5CA67E-BBB9-33B0-CFD6-F103C960BAD9}"/>
              </a:ext>
            </a:extLst>
          </p:cNvPr>
          <p:cNvCxnSpPr>
            <a:cxnSpLocks/>
          </p:cNvCxnSpPr>
          <p:nvPr/>
        </p:nvCxnSpPr>
        <p:spPr>
          <a:xfrm flipH="1" flipV="1">
            <a:off x="2642461" y="3022169"/>
            <a:ext cx="2583" cy="542441"/>
          </a:xfrm>
          <a:prstGeom prst="line">
            <a:avLst/>
          </a:prstGeom>
          <a:noFill/>
          <a:ln w="57150">
            <a:solidFill>
              <a:srgbClr val="2127F6"/>
            </a:solidFill>
            <a:prstDash val="sysDash"/>
          </a:ln>
        </p:spPr>
        <p:style>
          <a:lnRef idx="2">
            <a:schemeClr val="accent1">
              <a:shade val="50000"/>
            </a:schemeClr>
          </a:lnRef>
          <a:fillRef idx="1">
            <a:schemeClr val="accent1"/>
          </a:fillRef>
          <a:effectRef idx="0">
            <a:schemeClr val="accent1"/>
          </a:effectRef>
          <a:fontRef idx="minor">
            <a:schemeClr val="lt1"/>
          </a:fontRef>
        </p:style>
      </p:cxnSp>
      <p:cxnSp>
        <p:nvCxnSpPr>
          <p:cNvPr id="8" name="直接连接符 7">
            <a:extLst>
              <a:ext uri="{FF2B5EF4-FFF2-40B4-BE49-F238E27FC236}">
                <a16:creationId xmlns:a16="http://schemas.microsoft.com/office/drawing/2014/main" id="{D8B309BD-928E-537F-CF91-8EA14DF0A969}"/>
              </a:ext>
            </a:extLst>
          </p:cNvPr>
          <p:cNvCxnSpPr>
            <a:cxnSpLocks/>
          </p:cNvCxnSpPr>
          <p:nvPr/>
        </p:nvCxnSpPr>
        <p:spPr>
          <a:xfrm flipH="1">
            <a:off x="2642461" y="3022169"/>
            <a:ext cx="1991532" cy="0"/>
          </a:xfrm>
          <a:prstGeom prst="line">
            <a:avLst/>
          </a:prstGeom>
          <a:noFill/>
          <a:ln w="57150">
            <a:solidFill>
              <a:srgbClr val="2127F6"/>
            </a:solidFill>
            <a:prstDash val="sysDash"/>
          </a:ln>
        </p:spPr>
        <p:style>
          <a:lnRef idx="2">
            <a:schemeClr val="accent1">
              <a:shade val="50000"/>
            </a:schemeClr>
          </a:lnRef>
          <a:fillRef idx="1">
            <a:schemeClr val="accent1"/>
          </a:fillRef>
          <a:effectRef idx="0">
            <a:schemeClr val="accent1"/>
          </a:effectRef>
          <a:fontRef idx="minor">
            <a:schemeClr val="lt1"/>
          </a:fontRef>
        </p:style>
      </p:cxnSp>
      <p:cxnSp>
        <p:nvCxnSpPr>
          <p:cNvPr id="11" name="直接连接符 10">
            <a:extLst>
              <a:ext uri="{FF2B5EF4-FFF2-40B4-BE49-F238E27FC236}">
                <a16:creationId xmlns:a16="http://schemas.microsoft.com/office/drawing/2014/main" id="{130261D6-216E-C82D-2870-6289D382E024}"/>
              </a:ext>
            </a:extLst>
          </p:cNvPr>
          <p:cNvCxnSpPr>
            <a:cxnSpLocks/>
          </p:cNvCxnSpPr>
          <p:nvPr/>
        </p:nvCxnSpPr>
        <p:spPr>
          <a:xfrm flipV="1">
            <a:off x="4631410" y="1322522"/>
            <a:ext cx="0" cy="1699647"/>
          </a:xfrm>
          <a:prstGeom prst="line">
            <a:avLst/>
          </a:prstGeom>
          <a:noFill/>
          <a:ln w="57150">
            <a:solidFill>
              <a:srgbClr val="2127F6"/>
            </a:solidFill>
            <a:prstDash val="sysDash"/>
          </a:ln>
        </p:spPr>
        <p:style>
          <a:lnRef idx="2">
            <a:schemeClr val="accent1">
              <a:shade val="50000"/>
            </a:schemeClr>
          </a:lnRef>
          <a:fillRef idx="1">
            <a:schemeClr val="accent1"/>
          </a:fillRef>
          <a:effectRef idx="0">
            <a:schemeClr val="accent1"/>
          </a:effectRef>
          <a:fontRef idx="minor">
            <a:schemeClr val="lt1"/>
          </a:fontRef>
        </p:style>
      </p:cxnSp>
      <p:cxnSp>
        <p:nvCxnSpPr>
          <p:cNvPr id="14" name="直接连接符 13">
            <a:extLst>
              <a:ext uri="{FF2B5EF4-FFF2-40B4-BE49-F238E27FC236}">
                <a16:creationId xmlns:a16="http://schemas.microsoft.com/office/drawing/2014/main" id="{B498923C-A0BB-B473-7F1E-C90A37099DA4}"/>
              </a:ext>
            </a:extLst>
          </p:cNvPr>
          <p:cNvCxnSpPr>
            <a:cxnSpLocks/>
          </p:cNvCxnSpPr>
          <p:nvPr/>
        </p:nvCxnSpPr>
        <p:spPr>
          <a:xfrm flipH="1">
            <a:off x="656095" y="3564610"/>
            <a:ext cx="1991532" cy="0"/>
          </a:xfrm>
          <a:prstGeom prst="line">
            <a:avLst/>
          </a:prstGeom>
          <a:noFill/>
          <a:ln w="57150">
            <a:solidFill>
              <a:srgbClr val="2127F6"/>
            </a:solidFill>
            <a:prstDash val="sysDash"/>
          </a:ln>
        </p:spPr>
        <p:style>
          <a:lnRef idx="2">
            <a:schemeClr val="accent1">
              <a:shade val="50000"/>
            </a:schemeClr>
          </a:lnRef>
          <a:fillRef idx="1">
            <a:schemeClr val="accent1"/>
          </a:fillRef>
          <a:effectRef idx="0">
            <a:schemeClr val="accent1"/>
          </a:effectRef>
          <a:fontRef idx="minor">
            <a:schemeClr val="lt1"/>
          </a:fontRef>
        </p:style>
      </p:cxnSp>
      <p:cxnSp>
        <p:nvCxnSpPr>
          <p:cNvPr id="15" name="直接连接符 14">
            <a:extLst>
              <a:ext uri="{FF2B5EF4-FFF2-40B4-BE49-F238E27FC236}">
                <a16:creationId xmlns:a16="http://schemas.microsoft.com/office/drawing/2014/main" id="{068D4DA5-54FB-6908-37D9-1FF75F9D6F77}"/>
              </a:ext>
            </a:extLst>
          </p:cNvPr>
          <p:cNvCxnSpPr>
            <a:cxnSpLocks/>
          </p:cNvCxnSpPr>
          <p:nvPr/>
        </p:nvCxnSpPr>
        <p:spPr>
          <a:xfrm flipV="1">
            <a:off x="649606" y="1322522"/>
            <a:ext cx="0" cy="2242087"/>
          </a:xfrm>
          <a:prstGeom prst="line">
            <a:avLst/>
          </a:prstGeom>
          <a:noFill/>
          <a:ln w="57150">
            <a:solidFill>
              <a:srgbClr val="2127F6"/>
            </a:solidFill>
            <a:prstDash val="sysDash"/>
          </a:ln>
        </p:spPr>
        <p:style>
          <a:lnRef idx="2">
            <a:schemeClr val="accent1">
              <a:shade val="50000"/>
            </a:schemeClr>
          </a:lnRef>
          <a:fillRef idx="1">
            <a:schemeClr val="accent1"/>
          </a:fillRef>
          <a:effectRef idx="0">
            <a:schemeClr val="accent1"/>
          </a:effectRef>
          <a:fontRef idx="minor">
            <a:schemeClr val="lt1"/>
          </a:fontRef>
        </p:style>
      </p:cxnSp>
      <p:cxnSp>
        <p:nvCxnSpPr>
          <p:cNvPr id="17" name="直接连接符 16">
            <a:extLst>
              <a:ext uri="{FF2B5EF4-FFF2-40B4-BE49-F238E27FC236}">
                <a16:creationId xmlns:a16="http://schemas.microsoft.com/office/drawing/2014/main" id="{8C8EC561-4BD0-3E12-D9BF-4F716350B413}"/>
              </a:ext>
            </a:extLst>
          </p:cNvPr>
          <p:cNvCxnSpPr>
            <a:cxnSpLocks/>
          </p:cNvCxnSpPr>
          <p:nvPr/>
        </p:nvCxnSpPr>
        <p:spPr>
          <a:xfrm flipH="1">
            <a:off x="653512" y="1322522"/>
            <a:ext cx="3980481" cy="0"/>
          </a:xfrm>
          <a:prstGeom prst="line">
            <a:avLst/>
          </a:prstGeom>
          <a:noFill/>
          <a:ln w="57150">
            <a:solidFill>
              <a:srgbClr val="2127F6"/>
            </a:solidFill>
            <a:prstDash val="sysDash"/>
          </a:ln>
        </p:spPr>
        <p:style>
          <a:lnRef idx="2">
            <a:schemeClr val="accent1">
              <a:shade val="50000"/>
            </a:schemeClr>
          </a:lnRef>
          <a:fillRef idx="1">
            <a:schemeClr val="accent1"/>
          </a:fillRef>
          <a:effectRef idx="0">
            <a:schemeClr val="accent1"/>
          </a:effectRef>
          <a:fontRef idx="minor">
            <a:schemeClr val="lt1"/>
          </a:fontRef>
        </p:style>
      </p:cxnSp>
    </p:spTree>
    <p:custDataLst>
      <p:tags r:id="rId1"/>
    </p:custDataLst>
    <p:extLst>
      <p:ext uri="{BB962C8B-B14F-4D97-AF65-F5344CB8AC3E}">
        <p14:creationId xmlns:p14="http://schemas.microsoft.com/office/powerpoint/2010/main" val="3524357650"/>
      </p:ext>
    </p:extLst>
  </p:cSld>
  <p:clrMapOvr>
    <a:masterClrMapping/>
  </p:clrMapOvr>
  <mc:AlternateContent xmlns:mc="http://schemas.openxmlformats.org/markup-compatibility/2006" xmlns:p14="http://schemas.microsoft.com/office/powerpoint/2010/main">
    <mc:Choice Requires="p14">
      <p:transition p14:dur="0" advTm="20237"/>
    </mc:Choice>
    <mc:Fallback xmlns="">
      <p:transition advTm="202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500"/>
                                        <p:tgtEl>
                                          <p:spTgt spid="35"/>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par>
                                <p:cTn id="17" presetID="10" presetClass="entr" presetSubtype="0" fill="hold"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7"/>
                                        </p:tgtEl>
                                        <p:attrNameLst>
                                          <p:attrName>style.visibility</p:attrName>
                                        </p:attrNameLst>
                                      </p:cBhvr>
                                      <p:to>
                                        <p:strVal val="visible"/>
                                      </p:to>
                                    </p:set>
                                    <p:animEffect transition="in" filter="fade">
                                      <p:cBhvr>
                                        <p:cTn id="30" dur="500"/>
                                        <p:tgtEl>
                                          <p:spTgt spid="3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7" grpId="0" animBg="1"/>
      <p:bldP spid="3" grpId="0" animBg="1"/>
    </p:bld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E9C741-DAD3-D6F0-3298-ECE2FF142234}"/>
            </a:ext>
          </a:extLst>
        </p:cNvPr>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FA66030-84F7-098D-A946-F62E080137F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B571A24F-B8C9-A7F8-3C58-39CBC356FEE0}"/>
              </a:ext>
            </a:extLst>
          </p:cNvPr>
          <p:cNvSpPr>
            <a:spLocks noGrp="1"/>
          </p:cNvSpPr>
          <p:nvPr>
            <p:ph type="title"/>
          </p:nvPr>
        </p:nvSpPr>
        <p:spPr>
          <a:noFill/>
        </p:spPr>
        <p:txBody>
          <a:bodyPr/>
          <a:lstStyle/>
          <a:p>
            <a:r>
              <a:rPr lang="en-US" sz="4000" b="0" dirty="0">
                <a:solidFill>
                  <a:schemeClr val="tx1"/>
                </a:solidFill>
                <a:latin typeface="Corbel" panose="020B0503020204020204" pitchFamily="34" charset="0"/>
              </a:rPr>
              <a:t>PAPI’s Architecture</a:t>
            </a:r>
          </a:p>
        </p:txBody>
      </p:sp>
      <p:pic>
        <p:nvPicPr>
          <p:cNvPr id="12" name="Picture 11" descr="safari.png">
            <a:extLst>
              <a:ext uri="{FF2B5EF4-FFF2-40B4-BE49-F238E27FC236}">
                <a16:creationId xmlns:a16="http://schemas.microsoft.com/office/drawing/2014/main" id="{A9BBFC77-388B-361A-0649-9380B62C6E85}"/>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31" name="Rounded Rectangle 5">
            <a:extLst>
              <a:ext uri="{FF2B5EF4-FFF2-40B4-BE49-F238E27FC236}">
                <a16:creationId xmlns:a16="http://schemas.microsoft.com/office/drawing/2014/main" id="{4463C11D-3380-7A46-940E-F02832230B46}"/>
              </a:ext>
            </a:extLst>
          </p:cNvPr>
          <p:cNvSpPr/>
          <p:nvPr/>
        </p:nvSpPr>
        <p:spPr>
          <a:xfrm>
            <a:off x="674375" y="5566487"/>
            <a:ext cx="7998137" cy="904974"/>
          </a:xfrm>
          <a:prstGeom prst="roundRect">
            <a:avLst>
              <a:gd name="adj" fmla="val 10661"/>
            </a:avLst>
          </a:prstGeom>
          <a:solidFill>
            <a:srgbClr val="DEEBF7"/>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2400" b="1" i="0" u="none" strike="noStrike" kern="1200" cap="none" spc="0" normalizeH="0" baseline="0" noProof="0" dirty="0">
                <a:ln>
                  <a:noFill/>
                </a:ln>
                <a:solidFill>
                  <a:srgbClr val="C00000"/>
                </a:solidFill>
                <a:effectLst/>
                <a:uLnTx/>
                <a:uFillTx/>
                <a:latin typeface="Corbel" panose="020B0503020204020204" pitchFamily="34" charset="0"/>
                <a:ea typeface="华文中宋" panose="02010600040101010101" pitchFamily="2" charset="-122"/>
                <a:cs typeface="Gill Sans MT"/>
              </a:rPr>
              <a:t>Hybrid PIM units</a:t>
            </a:r>
            <a:r>
              <a:rPr kumimoji="0" lang="en-US" altLang="zh-CN" sz="2400" b="1"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Gill Sans MT"/>
              </a:rPr>
              <a:t> </a:t>
            </a:r>
            <a:r>
              <a:rPr kumimoji="0" lang="en-US" altLang="zh-CN" sz="2400" b="0"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Gill Sans MT"/>
              </a:rPr>
              <a:t>handle memory-bound FC &amp; attention kernels with </a:t>
            </a:r>
            <a:r>
              <a:rPr kumimoji="0" lang="en-US" altLang="zh-CN" sz="2400" b="1" i="0" u="none" strike="noStrike" kern="1200" cap="none" spc="0" normalizeH="0" baseline="0" noProof="0" dirty="0">
                <a:ln>
                  <a:noFill/>
                </a:ln>
                <a:solidFill>
                  <a:srgbClr val="1F497D"/>
                </a:solidFill>
                <a:effectLst/>
                <a:uLnTx/>
                <a:uFillTx/>
                <a:latin typeface="Corbel" panose="020B0503020204020204" pitchFamily="34" charset="0"/>
                <a:ea typeface="华文中宋" panose="02010600040101010101" pitchFamily="2" charset="-122"/>
                <a:cs typeface="Gill Sans MT"/>
              </a:rPr>
              <a:t>different computational and memory demands</a:t>
            </a:r>
          </a:p>
        </p:txBody>
      </p:sp>
      <p:pic>
        <p:nvPicPr>
          <p:cNvPr id="3" name="图片 2">
            <a:extLst>
              <a:ext uri="{FF2B5EF4-FFF2-40B4-BE49-F238E27FC236}">
                <a16:creationId xmlns:a16="http://schemas.microsoft.com/office/drawing/2014/main" id="{80FC33DC-D3EF-0AAF-714D-128E16CF14CD}"/>
              </a:ext>
            </a:extLst>
          </p:cNvPr>
          <p:cNvPicPr>
            <a:picLocks noChangeAspect="1"/>
          </p:cNvPicPr>
          <p:nvPr/>
        </p:nvPicPr>
        <p:blipFill>
          <a:blip r:embed="rId5"/>
          <a:stretch>
            <a:fillRect/>
          </a:stretch>
        </p:blipFill>
        <p:spPr>
          <a:xfrm>
            <a:off x="854283" y="1460472"/>
            <a:ext cx="3625073" cy="3172966"/>
          </a:xfrm>
          <a:prstGeom prst="rect">
            <a:avLst/>
          </a:prstGeom>
        </p:spPr>
      </p:pic>
      <p:pic>
        <p:nvPicPr>
          <p:cNvPr id="267" name="图片 266">
            <a:extLst>
              <a:ext uri="{FF2B5EF4-FFF2-40B4-BE49-F238E27FC236}">
                <a16:creationId xmlns:a16="http://schemas.microsoft.com/office/drawing/2014/main" id="{D91AD3F6-4B40-A2C2-5EE1-E158447B9946}"/>
              </a:ext>
            </a:extLst>
          </p:cNvPr>
          <p:cNvPicPr>
            <a:picLocks noChangeAspect="1"/>
          </p:cNvPicPr>
          <p:nvPr/>
        </p:nvPicPr>
        <p:blipFill>
          <a:blip r:embed="rId6"/>
          <a:stretch>
            <a:fillRect/>
          </a:stretch>
        </p:blipFill>
        <p:spPr>
          <a:xfrm>
            <a:off x="3963884" y="3158766"/>
            <a:ext cx="3996742" cy="2279132"/>
          </a:xfrm>
          <a:prstGeom prst="rect">
            <a:avLst/>
          </a:prstGeom>
        </p:spPr>
      </p:pic>
      <p:pic>
        <p:nvPicPr>
          <p:cNvPr id="268" name="图片 267">
            <a:extLst>
              <a:ext uri="{FF2B5EF4-FFF2-40B4-BE49-F238E27FC236}">
                <a16:creationId xmlns:a16="http://schemas.microsoft.com/office/drawing/2014/main" id="{E9C7C264-C5B9-639C-BF09-BF9A6A0B484C}"/>
              </a:ext>
            </a:extLst>
          </p:cNvPr>
          <p:cNvPicPr>
            <a:picLocks noChangeAspect="1"/>
          </p:cNvPicPr>
          <p:nvPr/>
        </p:nvPicPr>
        <p:blipFill>
          <a:blip r:embed="rId7"/>
          <a:stretch>
            <a:fillRect/>
          </a:stretch>
        </p:blipFill>
        <p:spPr>
          <a:xfrm>
            <a:off x="3906080" y="994544"/>
            <a:ext cx="4054546" cy="2378224"/>
          </a:xfrm>
          <a:prstGeom prst="rect">
            <a:avLst/>
          </a:prstGeom>
        </p:spPr>
      </p:pic>
    </p:spTree>
    <p:custDataLst>
      <p:tags r:id="rId1"/>
    </p:custDataLst>
    <p:extLst>
      <p:ext uri="{BB962C8B-B14F-4D97-AF65-F5344CB8AC3E}">
        <p14:creationId xmlns:p14="http://schemas.microsoft.com/office/powerpoint/2010/main" val="837283249"/>
      </p:ext>
    </p:extLst>
  </p:cSld>
  <p:clrMapOvr>
    <a:masterClrMapping/>
  </p:clrMapOvr>
  <mc:AlternateContent xmlns:mc="http://schemas.openxmlformats.org/markup-compatibility/2006" xmlns:p159="http://schemas.microsoft.com/office/powerpoint/2015/09/main">
    <mc:Choice Requires="p159">
      <p:transition spd="slow" advTm="20237">
        <p159:morph option="byObject"/>
      </p:transition>
    </mc:Choice>
    <mc:Fallback xmlns="">
      <p:transition spd="slow" advTm="2023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fade">
                                      <p:cBhvr>
                                        <p:cTn id="15"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7D2D2-50F3-F83F-497B-27144F1DDC8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0E99F2-3247-986F-84BE-EA8E6D4B4926}"/>
              </a:ext>
            </a:extLst>
          </p:cNvPr>
          <p:cNvSpPr>
            <a:spLocks noGrp="1"/>
          </p:cNvSpPr>
          <p:nvPr>
            <p:ph idx="1"/>
          </p:nvPr>
        </p:nvSpPr>
        <p:spPr>
          <a:xfrm>
            <a:off x="152400" y="990600"/>
            <a:ext cx="8991600" cy="5715000"/>
          </a:xfrm>
        </p:spPr>
        <p:txBody>
          <a:bodyPr>
            <a:normAutofit/>
          </a:bodyPr>
          <a:lstStyle/>
          <a:p>
            <a:pPr algn="ctr"/>
            <a:endParaRPr lang="en-US" sz="2800" dirty="0">
              <a:solidFill>
                <a:schemeClr val="tx2"/>
              </a:solidFill>
              <a:latin typeface="Corbel" panose="020B0503020204020204" pitchFamily="34" charset="0"/>
            </a:endParaRPr>
          </a:p>
          <a:p>
            <a:pPr algn="ctr"/>
            <a:endParaRPr lang="en-US" sz="2800" dirty="0">
              <a:solidFill>
                <a:schemeClr val="tx2"/>
              </a:solidFill>
              <a:latin typeface="Corbel" panose="020B0503020204020204" pitchFamily="34" charset="0"/>
            </a:endParaRPr>
          </a:p>
          <a:p>
            <a:pPr algn="ctr"/>
            <a:endParaRPr lang="en-US" sz="2800" dirty="0">
              <a:solidFill>
                <a:schemeClr val="tx2"/>
              </a:solidFill>
              <a:latin typeface="Corbel" panose="020B0503020204020204" pitchFamily="34" charset="0"/>
            </a:endParaRPr>
          </a:p>
        </p:txBody>
      </p:sp>
      <p:pic>
        <p:nvPicPr>
          <p:cNvPr id="6" name="Picture 5" descr="safari.png">
            <a:extLst>
              <a:ext uri="{FF2B5EF4-FFF2-40B4-BE49-F238E27FC236}">
                <a16:creationId xmlns:a16="http://schemas.microsoft.com/office/drawing/2014/main" id="{3886C971-6128-69A4-0759-E6DC950810F9}"/>
              </a:ext>
            </a:extLst>
          </p:cNvPr>
          <p:cNvPicPr>
            <a:picLocks noChangeAspect="1"/>
          </p:cNvPicPr>
          <p:nvPr/>
        </p:nvPicPr>
        <p:blipFill>
          <a:blip r:embed="rId3" cstate="print"/>
          <a:stretch>
            <a:fillRect/>
          </a:stretch>
        </p:blipFill>
        <p:spPr>
          <a:xfrm>
            <a:off x="76200" y="6580445"/>
            <a:ext cx="959296" cy="277563"/>
          </a:xfrm>
          <a:prstGeom prst="rect">
            <a:avLst/>
          </a:prstGeom>
        </p:spPr>
      </p:pic>
      <p:sp>
        <p:nvSpPr>
          <p:cNvPr id="7" name="Rectangle 6">
            <a:extLst>
              <a:ext uri="{FF2B5EF4-FFF2-40B4-BE49-F238E27FC236}">
                <a16:creationId xmlns:a16="http://schemas.microsoft.com/office/drawing/2014/main" id="{5E3D12CA-134B-E447-6A04-CB7E3CFE907B}"/>
              </a:ext>
            </a:extLst>
          </p:cNvPr>
          <p:cNvSpPr>
            <a:spLocks noChangeAspect="1"/>
          </p:cNvSpPr>
          <p:nvPr/>
        </p:nvSpPr>
        <p:spPr>
          <a:xfrm>
            <a:off x="0" y="980977"/>
            <a:ext cx="9144000" cy="584775"/>
          </a:xfrm>
          <a:prstGeom prst="rect">
            <a:avLst/>
          </a:prstGeom>
          <a:solidFill>
            <a:srgbClr val="E4E4E4"/>
          </a:solidFill>
        </p:spPr>
        <p:txBody>
          <a:bodyPr wrap="square">
            <a:spAutoFit/>
          </a:bodyPr>
          <a:lstStyle/>
          <a:p>
            <a:pPr marL="515938"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rgbClr val="A6A6A6"/>
                </a:solidFill>
                <a:effectLst/>
                <a:uLnTx/>
                <a:uFillTx/>
                <a:latin typeface="Corbel" panose="020B0503020204020204" pitchFamily="34" charset="0"/>
                <a:ea typeface="华文中宋" panose="02010600040101010101" pitchFamily="2" charset="-122"/>
                <a:cs typeface="+mn-cs"/>
              </a:rPr>
              <a:t>Background</a:t>
            </a:r>
            <a:endParaRPr kumimoji="0" lang="en-US" sz="3200" b="1" i="0" u="none" strike="noStrike" kern="1200" cap="none" spc="0" normalizeH="0" baseline="0" noProof="0" dirty="0">
              <a:ln>
                <a:noFill/>
              </a:ln>
              <a:solidFill>
                <a:srgbClr val="A6A6A6"/>
              </a:solidFill>
              <a:effectLst/>
              <a:uLnTx/>
              <a:uFillTx/>
              <a:latin typeface="Corbel" panose="020B0503020204020204" pitchFamily="34" charset="0"/>
              <a:ea typeface="+mn-ea"/>
              <a:cs typeface="+mn-cs"/>
            </a:endParaRPr>
          </a:p>
        </p:txBody>
      </p:sp>
      <p:sp>
        <p:nvSpPr>
          <p:cNvPr id="8" name="TextBox 7">
            <a:extLst>
              <a:ext uri="{FF2B5EF4-FFF2-40B4-BE49-F238E27FC236}">
                <a16:creationId xmlns:a16="http://schemas.microsoft.com/office/drawing/2014/main" id="{F3C78060-3C4F-68BF-6BFF-201794087D34}"/>
              </a:ext>
            </a:extLst>
          </p:cNvPr>
          <p:cNvSpPr txBox="1"/>
          <p:nvPr/>
        </p:nvSpPr>
        <p:spPr>
          <a:xfrm>
            <a:off x="151622" y="855558"/>
            <a:ext cx="474011"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A6A6A6"/>
                </a:solidFill>
                <a:effectLst/>
                <a:uLnTx/>
                <a:uFillTx/>
                <a:latin typeface="Gill Sans MT"/>
                <a:ea typeface="+mn-ea"/>
                <a:cs typeface="+mn-cs"/>
              </a:rPr>
              <a:t>1</a:t>
            </a:r>
          </a:p>
        </p:txBody>
      </p:sp>
      <p:sp>
        <p:nvSpPr>
          <p:cNvPr id="10" name="Rectangle 9">
            <a:extLst>
              <a:ext uri="{FF2B5EF4-FFF2-40B4-BE49-F238E27FC236}">
                <a16:creationId xmlns:a16="http://schemas.microsoft.com/office/drawing/2014/main" id="{8BFA38F1-FB2D-8364-C6F5-9CD91A5F7A0C}"/>
              </a:ext>
            </a:extLst>
          </p:cNvPr>
          <p:cNvSpPr/>
          <p:nvPr/>
        </p:nvSpPr>
        <p:spPr>
          <a:xfrm>
            <a:off x="0" y="1899790"/>
            <a:ext cx="9144000" cy="584775"/>
          </a:xfrm>
          <a:prstGeom prst="rect">
            <a:avLst/>
          </a:prstGeom>
          <a:solidFill>
            <a:srgbClr val="E4E4E4"/>
          </a:solidFill>
        </p:spPr>
        <p:txBody>
          <a:bodyPr wrap="square">
            <a:spAutoFit/>
          </a:bodyPr>
          <a:lstStyle/>
          <a:p>
            <a:pPr marL="515938"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A6A6A6"/>
                </a:solidFill>
                <a:effectLst/>
                <a:uLnTx/>
                <a:uFillTx/>
                <a:latin typeface="Corbel" panose="020B0503020204020204" pitchFamily="34" charset="0"/>
                <a:ea typeface="+mn-ea"/>
                <a:cs typeface="+mn-cs"/>
              </a:rPr>
              <a:t>Observations &amp; Motivation</a:t>
            </a:r>
          </a:p>
        </p:txBody>
      </p:sp>
      <p:sp>
        <p:nvSpPr>
          <p:cNvPr id="11" name="TextBox 10">
            <a:extLst>
              <a:ext uri="{FF2B5EF4-FFF2-40B4-BE49-F238E27FC236}">
                <a16:creationId xmlns:a16="http://schemas.microsoft.com/office/drawing/2014/main" id="{9DC8F44B-B168-4051-16B5-4906093B5857}"/>
              </a:ext>
            </a:extLst>
          </p:cNvPr>
          <p:cNvSpPr txBox="1"/>
          <p:nvPr/>
        </p:nvSpPr>
        <p:spPr>
          <a:xfrm>
            <a:off x="151622" y="1779811"/>
            <a:ext cx="474011"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A6A6A6"/>
                </a:solidFill>
                <a:effectLst/>
                <a:uLnTx/>
                <a:uFillTx/>
                <a:latin typeface="Gill Sans MT"/>
                <a:ea typeface="+mn-ea"/>
                <a:cs typeface="+mn-cs"/>
              </a:rPr>
              <a:t>2</a:t>
            </a:r>
          </a:p>
        </p:txBody>
      </p:sp>
      <p:sp>
        <p:nvSpPr>
          <p:cNvPr id="12" name="Rectangle 11">
            <a:extLst>
              <a:ext uri="{FF2B5EF4-FFF2-40B4-BE49-F238E27FC236}">
                <a16:creationId xmlns:a16="http://schemas.microsoft.com/office/drawing/2014/main" id="{E0EFF7B3-DD3B-3783-1D34-85AC28B17F49}"/>
              </a:ext>
            </a:extLst>
          </p:cNvPr>
          <p:cNvSpPr/>
          <p:nvPr/>
        </p:nvSpPr>
        <p:spPr>
          <a:xfrm>
            <a:off x="0" y="2818603"/>
            <a:ext cx="9144000" cy="584775"/>
          </a:xfrm>
          <a:prstGeom prst="rect">
            <a:avLst/>
          </a:prstGeom>
          <a:solidFill>
            <a:srgbClr val="E4E4E4"/>
          </a:solidFill>
        </p:spPr>
        <p:txBody>
          <a:bodyPr wrap="square">
            <a:spAutoFit/>
          </a:bodyPr>
          <a:lstStyle/>
          <a:p>
            <a:pPr marL="515938"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A6A6A6"/>
                </a:solidFill>
                <a:effectLst/>
                <a:uLnTx/>
                <a:uFillTx/>
                <a:latin typeface="Corbel" panose="020B0503020204020204" pitchFamily="34" charset="0"/>
                <a:ea typeface="+mn-ea"/>
                <a:cs typeface="+mn-cs"/>
              </a:rPr>
              <a:t>PAPI’s Overview</a:t>
            </a:r>
          </a:p>
        </p:txBody>
      </p:sp>
      <p:sp>
        <p:nvSpPr>
          <p:cNvPr id="14" name="Rectangle 13">
            <a:extLst>
              <a:ext uri="{FF2B5EF4-FFF2-40B4-BE49-F238E27FC236}">
                <a16:creationId xmlns:a16="http://schemas.microsoft.com/office/drawing/2014/main" id="{6A67B271-3FA6-94C7-1D67-8EDC34FB7408}"/>
              </a:ext>
            </a:extLst>
          </p:cNvPr>
          <p:cNvSpPr/>
          <p:nvPr/>
        </p:nvSpPr>
        <p:spPr>
          <a:xfrm>
            <a:off x="0" y="3736930"/>
            <a:ext cx="9144000" cy="584775"/>
          </a:xfrm>
          <a:prstGeom prst="rect">
            <a:avLst/>
          </a:prstGeom>
          <a:solidFill>
            <a:srgbClr val="E4E4E4"/>
          </a:solidFill>
        </p:spPr>
        <p:txBody>
          <a:bodyPr wrap="square">
            <a:spAutoFit/>
          </a:bodyPr>
          <a:lstStyle/>
          <a:p>
            <a:pPr marL="515938"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rgbClr val="1F497D"/>
                </a:solidFill>
                <a:effectLst/>
                <a:uLnTx/>
                <a:uFillTx/>
                <a:latin typeface="Corbel" panose="020B0503020204020204" pitchFamily="34" charset="0"/>
                <a:ea typeface="华文中宋" panose="02010600040101010101" pitchFamily="2" charset="-122"/>
                <a:cs typeface="+mn-cs"/>
              </a:rPr>
              <a:t>PAPI’s Implementation</a:t>
            </a:r>
          </a:p>
        </p:txBody>
      </p:sp>
      <p:sp>
        <p:nvSpPr>
          <p:cNvPr id="16" name="Rectangle 15">
            <a:extLst>
              <a:ext uri="{FF2B5EF4-FFF2-40B4-BE49-F238E27FC236}">
                <a16:creationId xmlns:a16="http://schemas.microsoft.com/office/drawing/2014/main" id="{0F47A069-16DD-6010-FFE6-616FCA59515A}"/>
              </a:ext>
            </a:extLst>
          </p:cNvPr>
          <p:cNvSpPr/>
          <p:nvPr/>
        </p:nvSpPr>
        <p:spPr>
          <a:xfrm>
            <a:off x="0" y="4660612"/>
            <a:ext cx="9144000" cy="584775"/>
          </a:xfrm>
          <a:prstGeom prst="rect">
            <a:avLst/>
          </a:prstGeom>
          <a:solidFill>
            <a:srgbClr val="E4E4E4"/>
          </a:solidFill>
        </p:spPr>
        <p:txBody>
          <a:bodyPr wrap="square">
            <a:spAutoFit/>
          </a:bodyPr>
          <a:lstStyle/>
          <a:p>
            <a:pPr marL="515938"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A6A6A6"/>
                </a:solidFill>
                <a:effectLst/>
                <a:uLnTx/>
                <a:uFillTx/>
                <a:latin typeface="Corbel" panose="020B0503020204020204" pitchFamily="34" charset="0"/>
                <a:ea typeface="+mn-ea"/>
                <a:cs typeface="+mn-cs"/>
              </a:rPr>
              <a:t>Evaluation</a:t>
            </a:r>
          </a:p>
        </p:txBody>
      </p:sp>
      <p:sp>
        <p:nvSpPr>
          <p:cNvPr id="17" name="Rectangle 16">
            <a:extLst>
              <a:ext uri="{FF2B5EF4-FFF2-40B4-BE49-F238E27FC236}">
                <a16:creationId xmlns:a16="http://schemas.microsoft.com/office/drawing/2014/main" id="{E5CD7F96-3D63-9189-7E15-896E277B942A}"/>
              </a:ext>
            </a:extLst>
          </p:cNvPr>
          <p:cNvSpPr/>
          <p:nvPr/>
        </p:nvSpPr>
        <p:spPr>
          <a:xfrm>
            <a:off x="0" y="5569201"/>
            <a:ext cx="9144000" cy="584775"/>
          </a:xfrm>
          <a:prstGeom prst="rect">
            <a:avLst/>
          </a:prstGeom>
          <a:solidFill>
            <a:srgbClr val="E4E4E4"/>
          </a:solidFill>
        </p:spPr>
        <p:txBody>
          <a:bodyPr wrap="square">
            <a:spAutoFit/>
          </a:bodyPr>
          <a:lstStyle/>
          <a:p>
            <a:pPr marL="515938"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A6A6A6"/>
                </a:solidFill>
                <a:effectLst/>
                <a:uLnTx/>
                <a:uFillTx/>
                <a:latin typeface="Corbel" panose="020B0503020204020204" pitchFamily="34" charset="0"/>
                <a:ea typeface="+mn-ea"/>
                <a:cs typeface="+mn-cs"/>
              </a:rPr>
              <a:t>Conclusion</a:t>
            </a:r>
          </a:p>
        </p:txBody>
      </p:sp>
      <p:sp>
        <p:nvSpPr>
          <p:cNvPr id="18" name="TextBox 17">
            <a:extLst>
              <a:ext uri="{FF2B5EF4-FFF2-40B4-BE49-F238E27FC236}">
                <a16:creationId xmlns:a16="http://schemas.microsoft.com/office/drawing/2014/main" id="{94E276D1-8D50-A82E-52A8-CCE7C51773A2}"/>
              </a:ext>
            </a:extLst>
          </p:cNvPr>
          <p:cNvSpPr txBox="1"/>
          <p:nvPr/>
        </p:nvSpPr>
        <p:spPr>
          <a:xfrm>
            <a:off x="151622" y="2698138"/>
            <a:ext cx="474011"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A6A6A6"/>
                </a:solidFill>
                <a:effectLst/>
                <a:uLnTx/>
                <a:uFillTx/>
                <a:latin typeface="Gill Sans MT"/>
                <a:ea typeface="+mn-ea"/>
                <a:cs typeface="+mn-cs"/>
              </a:rPr>
              <a:t>3</a:t>
            </a:r>
          </a:p>
        </p:txBody>
      </p:sp>
      <p:sp>
        <p:nvSpPr>
          <p:cNvPr id="20" name="TextBox 19">
            <a:extLst>
              <a:ext uri="{FF2B5EF4-FFF2-40B4-BE49-F238E27FC236}">
                <a16:creationId xmlns:a16="http://schemas.microsoft.com/office/drawing/2014/main" id="{9F9CA36A-976E-A983-BA91-1AADA8319AFF}"/>
              </a:ext>
            </a:extLst>
          </p:cNvPr>
          <p:cNvSpPr txBox="1"/>
          <p:nvPr/>
        </p:nvSpPr>
        <p:spPr>
          <a:xfrm>
            <a:off x="144209" y="4537500"/>
            <a:ext cx="474011"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A6A6A6"/>
                </a:solidFill>
                <a:effectLst/>
                <a:uLnTx/>
                <a:uFillTx/>
                <a:latin typeface="Gill Sans MT"/>
                <a:ea typeface="+mn-ea"/>
                <a:cs typeface="+mn-cs"/>
              </a:rPr>
              <a:t>5</a:t>
            </a:r>
          </a:p>
        </p:txBody>
      </p:sp>
      <p:sp>
        <p:nvSpPr>
          <p:cNvPr id="21" name="TextBox 20">
            <a:extLst>
              <a:ext uri="{FF2B5EF4-FFF2-40B4-BE49-F238E27FC236}">
                <a16:creationId xmlns:a16="http://schemas.microsoft.com/office/drawing/2014/main" id="{AFC3A1D2-A4D1-45AE-C040-9A0D616333AC}"/>
              </a:ext>
            </a:extLst>
          </p:cNvPr>
          <p:cNvSpPr txBox="1"/>
          <p:nvPr/>
        </p:nvSpPr>
        <p:spPr>
          <a:xfrm>
            <a:off x="151622" y="5446089"/>
            <a:ext cx="474011"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A6A6A6"/>
                </a:solidFill>
                <a:effectLst/>
                <a:uLnTx/>
                <a:uFillTx/>
                <a:latin typeface="Gill Sans MT"/>
                <a:ea typeface="+mn-ea"/>
                <a:cs typeface="+mn-cs"/>
              </a:rPr>
              <a:t>6</a:t>
            </a:r>
          </a:p>
        </p:txBody>
      </p:sp>
      <p:sp>
        <p:nvSpPr>
          <p:cNvPr id="23" name="Title 1">
            <a:extLst>
              <a:ext uri="{FF2B5EF4-FFF2-40B4-BE49-F238E27FC236}">
                <a16:creationId xmlns:a16="http://schemas.microsoft.com/office/drawing/2014/main" id="{F80D6BDF-AA4D-6904-AFB4-1430C3B96F69}"/>
              </a:ext>
            </a:extLst>
          </p:cNvPr>
          <p:cNvSpPr>
            <a:spLocks noGrp="1"/>
          </p:cNvSpPr>
          <p:nvPr>
            <p:ph type="title"/>
          </p:nvPr>
        </p:nvSpPr>
        <p:spPr>
          <a:xfrm>
            <a:off x="0" y="0"/>
            <a:ext cx="9144000" cy="914400"/>
          </a:xfrm>
        </p:spPr>
        <p:txBody>
          <a:bodyPr/>
          <a:lstStyle/>
          <a:p>
            <a:r>
              <a:rPr lang="en-US" sz="4000" b="0" dirty="0">
                <a:solidFill>
                  <a:schemeClr val="tx1"/>
                </a:solidFill>
                <a:latin typeface="Corbel" panose="020B0503020204020204" pitchFamily="34" charset="0"/>
                <a:cs typeface="Gill Sans MT"/>
              </a:rPr>
              <a:t>Outline</a:t>
            </a:r>
          </a:p>
        </p:txBody>
      </p:sp>
      <p:sp>
        <p:nvSpPr>
          <p:cNvPr id="22" name="Slide Number Placeholder 1">
            <a:extLst>
              <a:ext uri="{FF2B5EF4-FFF2-40B4-BE49-F238E27FC236}">
                <a16:creationId xmlns:a16="http://schemas.microsoft.com/office/drawing/2014/main" id="{28639F49-15E0-F28B-0BAD-9CBEC90BBAF0}"/>
              </a:ext>
            </a:extLst>
          </p:cNvPr>
          <p:cNvSpPr>
            <a:spLocks noGrp="1"/>
          </p:cNvSpPr>
          <p:nvPr>
            <p:ph type="sldNum" sz="quarter" idx="12"/>
          </p:nvPr>
        </p:nvSpPr>
        <p:spPr>
          <a:xfrm>
            <a:off x="7315200" y="6492883"/>
            <a:ext cx="1828800" cy="365125"/>
          </a:xfrm>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sp>
        <p:nvSpPr>
          <p:cNvPr id="4" name="TextBox 18">
            <a:extLst>
              <a:ext uri="{FF2B5EF4-FFF2-40B4-BE49-F238E27FC236}">
                <a16:creationId xmlns:a16="http://schemas.microsoft.com/office/drawing/2014/main" id="{99C9C543-6CCF-43C2-DBD8-BDAE7C68178A}"/>
              </a:ext>
            </a:extLst>
          </p:cNvPr>
          <p:cNvSpPr txBox="1"/>
          <p:nvPr/>
        </p:nvSpPr>
        <p:spPr>
          <a:xfrm>
            <a:off x="144208" y="3619173"/>
            <a:ext cx="474011"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1F497D"/>
                </a:solidFill>
                <a:effectLst/>
                <a:uLnTx/>
                <a:uFillTx/>
                <a:latin typeface="Gill Sans MT"/>
                <a:ea typeface="+mn-ea"/>
                <a:cs typeface="+mn-cs"/>
              </a:rPr>
              <a:t>4</a:t>
            </a:r>
          </a:p>
        </p:txBody>
      </p:sp>
    </p:spTree>
    <p:extLst>
      <p:ext uri="{BB962C8B-B14F-4D97-AF65-F5344CB8AC3E}">
        <p14:creationId xmlns:p14="http://schemas.microsoft.com/office/powerpoint/2010/main" val="3395808554"/>
      </p:ext>
    </p:extLst>
  </p:cSld>
  <p:clrMapOvr>
    <a:masterClrMapping/>
  </p:clrMapOvr>
  <mc:AlternateContent xmlns:mc="http://schemas.openxmlformats.org/markup-compatibility/2006" xmlns:p14="http://schemas.microsoft.com/office/powerpoint/2010/main">
    <mc:Choice Requires="p14">
      <p:transition spd="slow" p14:dur="2000" advTm="4253"/>
    </mc:Choice>
    <mc:Fallback xmlns="">
      <p:transition spd="slow" advTm="4253"/>
    </mc:Fallback>
  </mc:AlternateContent>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B6012-DFCE-658D-133E-0DF5F0EE0980}"/>
            </a:ext>
          </a:extLst>
        </p:cNvPr>
        <p:cNvGrpSpPr/>
        <p:nvPr/>
      </p:nvGrpSpPr>
      <p:grpSpPr>
        <a:xfrm>
          <a:off x="0" y="0"/>
          <a:ext cx="0" cy="0"/>
          <a:chOff x="0" y="0"/>
          <a:chExt cx="0" cy="0"/>
        </a:xfrm>
      </p:grpSpPr>
      <p:sp>
        <p:nvSpPr>
          <p:cNvPr id="15" name="矩形 14">
            <a:extLst>
              <a:ext uri="{FF2B5EF4-FFF2-40B4-BE49-F238E27FC236}">
                <a16:creationId xmlns:a16="http://schemas.microsoft.com/office/drawing/2014/main" id="{51EE11EA-7B24-F6BA-0A96-93F4EFF89B9F}"/>
              </a:ext>
            </a:extLst>
          </p:cNvPr>
          <p:cNvSpPr/>
          <p:nvPr/>
        </p:nvSpPr>
        <p:spPr>
          <a:xfrm>
            <a:off x="2695580" y="2792279"/>
            <a:ext cx="1109500" cy="259187"/>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Scheduler</a:t>
            </a:r>
            <a:endParaRPr kumimoji="0" lang="zh-CN" altLang="en-US" sz="1800" b="0"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 name="Slide Number Placeholder 2">
            <a:extLst>
              <a:ext uri="{FF2B5EF4-FFF2-40B4-BE49-F238E27FC236}">
                <a16:creationId xmlns:a16="http://schemas.microsoft.com/office/drawing/2014/main" id="{6CB2545E-FDF1-458E-17BD-F20692C27A9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pic>
        <p:nvPicPr>
          <p:cNvPr id="514" name="Picture 513" descr="safari.png">
            <a:extLst>
              <a:ext uri="{FF2B5EF4-FFF2-40B4-BE49-F238E27FC236}">
                <a16:creationId xmlns:a16="http://schemas.microsoft.com/office/drawing/2014/main" id="{ED9609F8-E6A9-485F-0C90-BB175310AEF9}"/>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2" name="矩形 1">
            <a:extLst>
              <a:ext uri="{FF2B5EF4-FFF2-40B4-BE49-F238E27FC236}">
                <a16:creationId xmlns:a16="http://schemas.microsoft.com/office/drawing/2014/main" id="{BE7B3B2C-87B7-A75E-BD19-A83B396E3B05}"/>
              </a:ext>
            </a:extLst>
          </p:cNvPr>
          <p:cNvSpPr/>
          <p:nvPr/>
        </p:nvSpPr>
        <p:spPr>
          <a:xfrm>
            <a:off x="888661" y="1787032"/>
            <a:ext cx="3059898" cy="1728497"/>
          </a:xfrm>
          <a:prstGeom prst="rect">
            <a:avLst/>
          </a:prstGeom>
          <a:solidFill>
            <a:schemeClr val="bg1">
              <a:lumMod val="95000"/>
            </a:schemeClr>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grpSp>
        <p:nvGrpSpPr>
          <p:cNvPr id="10" name="组合 9">
            <a:extLst>
              <a:ext uri="{FF2B5EF4-FFF2-40B4-BE49-F238E27FC236}">
                <a16:creationId xmlns:a16="http://schemas.microsoft.com/office/drawing/2014/main" id="{78495262-52E6-AECD-5F5E-8991A7E3C41F}"/>
              </a:ext>
            </a:extLst>
          </p:cNvPr>
          <p:cNvGrpSpPr/>
          <p:nvPr/>
        </p:nvGrpSpPr>
        <p:grpSpPr>
          <a:xfrm>
            <a:off x="1079209" y="4314995"/>
            <a:ext cx="2678794" cy="532874"/>
            <a:chOff x="1424619" y="4124615"/>
            <a:chExt cx="1582214" cy="380344"/>
          </a:xfrm>
        </p:grpSpPr>
        <p:sp>
          <p:nvSpPr>
            <p:cNvPr id="12" name="矩形 11">
              <a:extLst>
                <a:ext uri="{FF2B5EF4-FFF2-40B4-BE49-F238E27FC236}">
                  <a16:creationId xmlns:a16="http://schemas.microsoft.com/office/drawing/2014/main" id="{D361597F-52BC-E348-2393-C60112A25127}"/>
                </a:ext>
              </a:extLst>
            </p:cNvPr>
            <p:cNvSpPr/>
            <p:nvPr/>
          </p:nvSpPr>
          <p:spPr>
            <a:xfrm>
              <a:off x="1424619" y="4126769"/>
              <a:ext cx="471056" cy="378190"/>
            </a:xfrm>
            <a:prstGeom prst="rect">
              <a:avLst/>
            </a:prstGeom>
            <a:solidFill>
              <a:srgbClr val="004E9A"/>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Attn-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3" name="矩形 12">
              <a:extLst>
                <a:ext uri="{FF2B5EF4-FFF2-40B4-BE49-F238E27FC236}">
                  <a16:creationId xmlns:a16="http://schemas.microsoft.com/office/drawing/2014/main" id="{0C316EE7-3A4F-B944-B3C9-8EB54818AFEE}"/>
                </a:ext>
              </a:extLst>
            </p:cNvPr>
            <p:cNvSpPr/>
            <p:nvPr/>
          </p:nvSpPr>
          <p:spPr>
            <a:xfrm>
              <a:off x="1980198" y="4126769"/>
              <a:ext cx="471056" cy="378190"/>
            </a:xfrm>
            <a:prstGeom prst="rect">
              <a:avLst/>
            </a:prstGeom>
            <a:solidFill>
              <a:srgbClr val="004E9A"/>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Attn-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6" name="矩形 25">
              <a:extLst>
                <a:ext uri="{FF2B5EF4-FFF2-40B4-BE49-F238E27FC236}">
                  <a16:creationId xmlns:a16="http://schemas.microsoft.com/office/drawing/2014/main" id="{70B361CD-0CB0-5ED5-BB98-6AF785D29151}"/>
                </a:ext>
              </a:extLst>
            </p:cNvPr>
            <p:cNvSpPr/>
            <p:nvPr/>
          </p:nvSpPr>
          <p:spPr>
            <a:xfrm>
              <a:off x="2535777" y="4124615"/>
              <a:ext cx="471056" cy="378190"/>
            </a:xfrm>
            <a:prstGeom prst="rect">
              <a:avLst/>
            </a:prstGeom>
            <a:solidFill>
              <a:srgbClr val="004E9A"/>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Attn-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grpSp>
      <p:sp>
        <p:nvSpPr>
          <p:cNvPr id="27" name="矩形 26">
            <a:extLst>
              <a:ext uri="{FF2B5EF4-FFF2-40B4-BE49-F238E27FC236}">
                <a16:creationId xmlns:a16="http://schemas.microsoft.com/office/drawing/2014/main" id="{73F3E02A-3283-A7F5-95BB-FEDE3C030AB8}"/>
              </a:ext>
            </a:extLst>
          </p:cNvPr>
          <p:cNvSpPr/>
          <p:nvPr/>
        </p:nvSpPr>
        <p:spPr>
          <a:xfrm>
            <a:off x="888663" y="3766564"/>
            <a:ext cx="3059889" cy="230345"/>
          </a:xfrm>
          <a:prstGeom prst="rect">
            <a:avLst/>
          </a:prstGeom>
          <a:no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Interconnect</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9" name="矩形 28">
            <a:extLst>
              <a:ext uri="{FF2B5EF4-FFF2-40B4-BE49-F238E27FC236}">
                <a16:creationId xmlns:a16="http://schemas.microsoft.com/office/drawing/2014/main" id="{FCB43D46-CB48-B358-5467-FA21B04810DD}"/>
              </a:ext>
            </a:extLst>
          </p:cNvPr>
          <p:cNvSpPr/>
          <p:nvPr/>
        </p:nvSpPr>
        <p:spPr>
          <a:xfrm>
            <a:off x="2898180" y="2184985"/>
            <a:ext cx="797529" cy="525056"/>
          </a:xfrm>
          <a:prstGeom prst="rect">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FC-</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2" name="矩形 31">
            <a:extLst>
              <a:ext uri="{FF2B5EF4-FFF2-40B4-BE49-F238E27FC236}">
                <a16:creationId xmlns:a16="http://schemas.microsoft.com/office/drawing/2014/main" id="{F4E7CF3E-94FD-7BC0-F413-F13FC58FFF9E}"/>
              </a:ext>
            </a:extLst>
          </p:cNvPr>
          <p:cNvSpPr/>
          <p:nvPr/>
        </p:nvSpPr>
        <p:spPr>
          <a:xfrm>
            <a:off x="1113728" y="2932325"/>
            <a:ext cx="1133594" cy="525056"/>
          </a:xfrm>
          <a:prstGeom prst="rect">
            <a:avLst/>
          </a:prstGeom>
          <a:solidFill>
            <a:schemeClr val="bg1">
              <a:lumMod val="65000"/>
            </a:schemeClr>
          </a:solidFill>
          <a:ln w="9525"/>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Processing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Units (PUs)</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6" name="矩形 35">
            <a:extLst>
              <a:ext uri="{FF2B5EF4-FFF2-40B4-BE49-F238E27FC236}">
                <a16:creationId xmlns:a16="http://schemas.microsoft.com/office/drawing/2014/main" id="{0ABA0FB4-3274-B415-DEDE-3BF95507FAA6}"/>
              </a:ext>
            </a:extLst>
          </p:cNvPr>
          <p:cNvSpPr/>
          <p:nvPr/>
        </p:nvSpPr>
        <p:spPr>
          <a:xfrm>
            <a:off x="1026726" y="2218537"/>
            <a:ext cx="1307601" cy="436301"/>
          </a:xfrm>
          <a:prstGeom prst="rect">
            <a:avLst/>
          </a:prstGeom>
          <a:solidFill>
            <a:schemeClr val="bg1"/>
          </a:solidFill>
          <a:ln w="9525"/>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High-Speed Interconnect</a:t>
            </a:r>
            <a:endParaRPr kumimoji="0" lang="zh-CN" altLang="en-US" sz="1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37" name="直接箭头连接符 36">
            <a:extLst>
              <a:ext uri="{FF2B5EF4-FFF2-40B4-BE49-F238E27FC236}">
                <a16:creationId xmlns:a16="http://schemas.microsoft.com/office/drawing/2014/main" id="{C2AF3D5C-B2B0-824A-775E-2C3D7CA3882D}"/>
              </a:ext>
            </a:extLst>
          </p:cNvPr>
          <p:cNvCxnSpPr>
            <a:cxnSpLocks/>
            <a:endCxn id="29" idx="1"/>
          </p:cNvCxnSpPr>
          <p:nvPr/>
        </p:nvCxnSpPr>
        <p:spPr>
          <a:xfrm>
            <a:off x="2344509" y="2443131"/>
            <a:ext cx="553671" cy="4382"/>
          </a:xfrm>
          <a:prstGeom prst="straightConnector1">
            <a:avLst/>
          </a:prstGeom>
          <a:ln w="952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38" name="直接箭头连接符 37">
            <a:extLst>
              <a:ext uri="{FF2B5EF4-FFF2-40B4-BE49-F238E27FC236}">
                <a16:creationId xmlns:a16="http://schemas.microsoft.com/office/drawing/2014/main" id="{708FA2A1-2046-DE1A-C386-0141568BBF4C}"/>
              </a:ext>
            </a:extLst>
          </p:cNvPr>
          <p:cNvCxnSpPr>
            <a:cxnSpLocks/>
            <a:stCxn id="32" idx="0"/>
            <a:endCxn id="36" idx="2"/>
          </p:cNvCxnSpPr>
          <p:nvPr/>
        </p:nvCxnSpPr>
        <p:spPr>
          <a:xfrm flipV="1">
            <a:off x="1680525" y="2654838"/>
            <a:ext cx="1" cy="277487"/>
          </a:xfrm>
          <a:prstGeom prst="straightConnector1">
            <a:avLst/>
          </a:prstGeom>
          <a:ln w="952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39" name="直接箭头连接符 38">
            <a:extLst>
              <a:ext uri="{FF2B5EF4-FFF2-40B4-BE49-F238E27FC236}">
                <a16:creationId xmlns:a16="http://schemas.microsoft.com/office/drawing/2014/main" id="{796811E0-1B44-099A-F746-F2D230E5E54C}"/>
              </a:ext>
            </a:extLst>
          </p:cNvPr>
          <p:cNvCxnSpPr>
            <a:cxnSpLocks/>
          </p:cNvCxnSpPr>
          <p:nvPr/>
        </p:nvCxnSpPr>
        <p:spPr>
          <a:xfrm flipV="1">
            <a:off x="1685963" y="3515497"/>
            <a:ext cx="0" cy="251068"/>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40" name="直接箭头连接符 39">
            <a:extLst>
              <a:ext uri="{FF2B5EF4-FFF2-40B4-BE49-F238E27FC236}">
                <a16:creationId xmlns:a16="http://schemas.microsoft.com/office/drawing/2014/main" id="{4944F4A5-ABC9-6CD8-C97E-5F25B6E9E0D0}"/>
              </a:ext>
            </a:extLst>
          </p:cNvPr>
          <p:cNvCxnSpPr>
            <a:cxnSpLocks/>
            <a:stCxn id="12" idx="0"/>
          </p:cNvCxnSpPr>
          <p:nvPr/>
        </p:nvCxnSpPr>
        <p:spPr>
          <a:xfrm flipV="1">
            <a:off x="1477974" y="3995270"/>
            <a:ext cx="0" cy="322743"/>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41" name="直接箭头连接符 40">
            <a:extLst>
              <a:ext uri="{FF2B5EF4-FFF2-40B4-BE49-F238E27FC236}">
                <a16:creationId xmlns:a16="http://schemas.microsoft.com/office/drawing/2014/main" id="{F7024232-D1BE-33CE-62B6-30D0869BA3EC}"/>
              </a:ext>
            </a:extLst>
          </p:cNvPr>
          <p:cNvCxnSpPr>
            <a:cxnSpLocks/>
            <a:stCxn id="13" idx="0"/>
            <a:endCxn id="27" idx="2"/>
          </p:cNvCxnSpPr>
          <p:nvPr/>
        </p:nvCxnSpPr>
        <p:spPr>
          <a:xfrm flipV="1">
            <a:off x="2418607" y="3996909"/>
            <a:ext cx="1" cy="321104"/>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42" name="直接箭头连接符 41">
            <a:extLst>
              <a:ext uri="{FF2B5EF4-FFF2-40B4-BE49-F238E27FC236}">
                <a16:creationId xmlns:a16="http://schemas.microsoft.com/office/drawing/2014/main" id="{9E4D74DC-B636-9CC2-74AF-813F4673E94E}"/>
              </a:ext>
            </a:extLst>
          </p:cNvPr>
          <p:cNvCxnSpPr>
            <a:cxnSpLocks/>
            <a:stCxn id="26" idx="0"/>
          </p:cNvCxnSpPr>
          <p:nvPr/>
        </p:nvCxnSpPr>
        <p:spPr>
          <a:xfrm flipV="1">
            <a:off x="3359238" y="3991703"/>
            <a:ext cx="0" cy="323292"/>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sp>
        <p:nvSpPr>
          <p:cNvPr id="45" name="矩形 44">
            <a:extLst>
              <a:ext uri="{FF2B5EF4-FFF2-40B4-BE49-F238E27FC236}">
                <a16:creationId xmlns:a16="http://schemas.microsoft.com/office/drawing/2014/main" id="{CF687125-8B8A-0AF4-00A3-D1E4B95D9475}"/>
              </a:ext>
            </a:extLst>
          </p:cNvPr>
          <p:cNvSpPr/>
          <p:nvPr/>
        </p:nvSpPr>
        <p:spPr>
          <a:xfrm>
            <a:off x="674375" y="1708279"/>
            <a:ext cx="3533606" cy="3271910"/>
          </a:xfrm>
          <a:prstGeom prst="rect">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 name="文本框 46">
            <a:extLst>
              <a:ext uri="{FF2B5EF4-FFF2-40B4-BE49-F238E27FC236}">
                <a16:creationId xmlns:a16="http://schemas.microsoft.com/office/drawing/2014/main" id="{4FDB469D-936C-6838-7DC6-20CF88BA2150}"/>
              </a:ext>
            </a:extLst>
          </p:cNvPr>
          <p:cNvSpPr txBox="1"/>
          <p:nvPr/>
        </p:nvSpPr>
        <p:spPr>
          <a:xfrm>
            <a:off x="558273" y="1777043"/>
            <a:ext cx="3765807" cy="369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High-Performance Processor</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8" name="矩形 47">
            <a:extLst>
              <a:ext uri="{FF2B5EF4-FFF2-40B4-BE49-F238E27FC236}">
                <a16:creationId xmlns:a16="http://schemas.microsoft.com/office/drawing/2014/main" id="{763916CF-1FC3-2DA9-DE99-11B9C6AD5520}"/>
              </a:ext>
            </a:extLst>
          </p:cNvPr>
          <p:cNvSpPr/>
          <p:nvPr/>
        </p:nvSpPr>
        <p:spPr>
          <a:xfrm>
            <a:off x="888662" y="4307113"/>
            <a:ext cx="2881716" cy="593348"/>
          </a:xfrm>
          <a:prstGeom prst="rect">
            <a:avLst/>
          </a:prstGeom>
          <a:solidFill>
            <a:srgbClr val="F2F2F2">
              <a:alpha val="94902"/>
            </a:srgbClr>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Attn-PIM Devices</a:t>
            </a:r>
          </a:p>
        </p:txBody>
      </p:sp>
      <p:sp>
        <p:nvSpPr>
          <p:cNvPr id="61" name="Title 1">
            <a:extLst>
              <a:ext uri="{FF2B5EF4-FFF2-40B4-BE49-F238E27FC236}">
                <a16:creationId xmlns:a16="http://schemas.microsoft.com/office/drawing/2014/main" id="{21BFD3EE-B5CD-1BE9-E09C-16F34BF893C9}"/>
              </a:ext>
            </a:extLst>
          </p:cNvPr>
          <p:cNvSpPr>
            <a:spLocks noGrp="1"/>
          </p:cNvSpPr>
          <p:nvPr>
            <p:ph type="title"/>
          </p:nvPr>
        </p:nvSpPr>
        <p:spPr>
          <a:xfrm>
            <a:off x="-11575" y="-76200"/>
            <a:ext cx="9144000" cy="914400"/>
          </a:xfrm>
        </p:spPr>
        <p:txBody>
          <a:bodyPr>
            <a:noAutofit/>
          </a:bodyPr>
          <a:lstStyle/>
          <a:p>
            <a:r>
              <a:rPr lang="en-US" altLang="zh-CN" sz="4000" b="0" dirty="0">
                <a:solidFill>
                  <a:schemeClr val="tx1"/>
                </a:solidFill>
                <a:latin typeface="Corbel" panose="020B0503020204020204" pitchFamily="34" charset="0"/>
                <a:cs typeface="Gill Sans MT"/>
              </a:rPr>
              <a:t>High-Performance Processor</a:t>
            </a:r>
            <a:endParaRPr lang="en-US" sz="4000" b="0" dirty="0">
              <a:solidFill>
                <a:schemeClr val="tx1"/>
              </a:solidFill>
              <a:latin typeface="Corbel" panose="020B0503020204020204" pitchFamily="34" charset="0"/>
              <a:cs typeface="Gill Sans MT"/>
            </a:endParaRPr>
          </a:p>
        </p:txBody>
      </p:sp>
      <p:sp>
        <p:nvSpPr>
          <p:cNvPr id="6" name="文本框 5">
            <a:extLst>
              <a:ext uri="{FF2B5EF4-FFF2-40B4-BE49-F238E27FC236}">
                <a16:creationId xmlns:a16="http://schemas.microsoft.com/office/drawing/2014/main" id="{F2B573EA-29AD-8384-FA8F-A2A0839A0129}"/>
              </a:ext>
            </a:extLst>
          </p:cNvPr>
          <p:cNvSpPr txBox="1"/>
          <p:nvPr/>
        </p:nvSpPr>
        <p:spPr>
          <a:xfrm>
            <a:off x="4445876" y="2093591"/>
            <a:ext cx="4518347" cy="707886"/>
          </a:xfrm>
          <a:prstGeom prst="rect">
            <a:avLst/>
          </a:prstGeom>
          <a:solidFill>
            <a:srgbClr val="7030A0">
              <a:alpha val="10196"/>
            </a:srgbClr>
          </a:solidFill>
          <a:ln w="12700">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mn-cs"/>
              </a:rPr>
              <a:t>When FC kernels are compute-bound: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Assign FC kernels to PUs</a:t>
            </a:r>
            <a:endParaRPr kumimoji="0" lang="zh-CN" altLang="en-US" sz="20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endParaRPr>
          </a:p>
        </p:txBody>
      </p:sp>
      <p:sp>
        <p:nvSpPr>
          <p:cNvPr id="7" name="文本框 6">
            <a:extLst>
              <a:ext uri="{FF2B5EF4-FFF2-40B4-BE49-F238E27FC236}">
                <a16:creationId xmlns:a16="http://schemas.microsoft.com/office/drawing/2014/main" id="{5120B6BE-B8EF-2CAB-732E-F35059973D78}"/>
              </a:ext>
            </a:extLst>
          </p:cNvPr>
          <p:cNvSpPr txBox="1"/>
          <p:nvPr/>
        </p:nvSpPr>
        <p:spPr>
          <a:xfrm>
            <a:off x="4437731" y="3799406"/>
            <a:ext cx="4518347" cy="707886"/>
          </a:xfrm>
          <a:prstGeom prst="rect">
            <a:avLst/>
          </a:prstGeom>
          <a:solidFill>
            <a:srgbClr val="900000">
              <a:alpha val="10196"/>
            </a:srgbClr>
          </a:solidFill>
          <a:ln w="19050">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mn-cs"/>
              </a:rPr>
              <a:t>When FC kernels are memory-bound: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Assign FC kernels to FC-PIM</a:t>
            </a:r>
            <a:endParaRPr kumimoji="0" lang="zh-CN" altLang="en-US" sz="20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endParaRPr>
          </a:p>
        </p:txBody>
      </p:sp>
      <p:sp>
        <p:nvSpPr>
          <p:cNvPr id="9" name="矩形 8">
            <a:extLst>
              <a:ext uri="{FF2B5EF4-FFF2-40B4-BE49-F238E27FC236}">
                <a16:creationId xmlns:a16="http://schemas.microsoft.com/office/drawing/2014/main" id="{0FA2402A-7774-7BD9-5FBE-F07D42E5702A}"/>
              </a:ext>
            </a:extLst>
          </p:cNvPr>
          <p:cNvSpPr/>
          <p:nvPr/>
        </p:nvSpPr>
        <p:spPr>
          <a:xfrm>
            <a:off x="2908362" y="2180603"/>
            <a:ext cx="797529" cy="525056"/>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FC-</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1" name="矩形 10">
            <a:extLst>
              <a:ext uri="{FF2B5EF4-FFF2-40B4-BE49-F238E27FC236}">
                <a16:creationId xmlns:a16="http://schemas.microsoft.com/office/drawing/2014/main" id="{306DC32D-1701-E9BB-CEF9-CAA5D01D3C06}"/>
              </a:ext>
            </a:extLst>
          </p:cNvPr>
          <p:cNvSpPr/>
          <p:nvPr/>
        </p:nvSpPr>
        <p:spPr>
          <a:xfrm>
            <a:off x="1102688" y="2931304"/>
            <a:ext cx="1133594" cy="525056"/>
          </a:xfrm>
          <a:prstGeom prst="rect">
            <a:avLst/>
          </a:prstGeom>
          <a:solidFill>
            <a:srgbClr val="3F0065"/>
          </a:solidFill>
          <a:ln w="9525"/>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Processing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Units (PUs)</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 name="矩形 45">
            <a:extLst>
              <a:ext uri="{FF2B5EF4-FFF2-40B4-BE49-F238E27FC236}">
                <a16:creationId xmlns:a16="http://schemas.microsoft.com/office/drawing/2014/main" id="{0E093459-0669-5157-6544-87D86956569A}"/>
              </a:ext>
            </a:extLst>
          </p:cNvPr>
          <p:cNvSpPr/>
          <p:nvPr/>
        </p:nvSpPr>
        <p:spPr>
          <a:xfrm>
            <a:off x="2695580" y="2794261"/>
            <a:ext cx="1109500" cy="259187"/>
          </a:xfrm>
          <a:prstGeom prst="rect">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Scheduler</a:t>
            </a:r>
            <a:endParaRPr kumimoji="0" lang="zh-CN" altLang="en-US" sz="1800" b="0"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 name="矩形 4">
            <a:extLst>
              <a:ext uri="{FF2B5EF4-FFF2-40B4-BE49-F238E27FC236}">
                <a16:creationId xmlns:a16="http://schemas.microsoft.com/office/drawing/2014/main" id="{80B30D73-0000-D939-26AD-2354478A1A58}"/>
              </a:ext>
            </a:extLst>
          </p:cNvPr>
          <p:cNvSpPr/>
          <p:nvPr/>
        </p:nvSpPr>
        <p:spPr>
          <a:xfrm>
            <a:off x="2342925" y="3099887"/>
            <a:ext cx="1605631" cy="41561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43" name="矩形 42">
            <a:extLst>
              <a:ext uri="{FF2B5EF4-FFF2-40B4-BE49-F238E27FC236}">
                <a16:creationId xmlns:a16="http://schemas.microsoft.com/office/drawing/2014/main" id="{2CDF6974-B85E-9DB5-A936-C79801FB6E76}"/>
              </a:ext>
            </a:extLst>
          </p:cNvPr>
          <p:cNvSpPr/>
          <p:nvPr/>
        </p:nvSpPr>
        <p:spPr>
          <a:xfrm>
            <a:off x="2355826" y="3484752"/>
            <a:ext cx="1629844" cy="9487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cxnSp>
        <p:nvCxnSpPr>
          <p:cNvPr id="49" name="直接箭头连接符 48">
            <a:extLst>
              <a:ext uri="{FF2B5EF4-FFF2-40B4-BE49-F238E27FC236}">
                <a16:creationId xmlns:a16="http://schemas.microsoft.com/office/drawing/2014/main" id="{02435756-6058-BBA4-08D9-1452B90DA284}"/>
              </a:ext>
            </a:extLst>
          </p:cNvPr>
          <p:cNvCxnSpPr>
            <a:cxnSpLocks/>
            <a:endCxn id="50" idx="2"/>
          </p:cNvCxnSpPr>
          <p:nvPr/>
        </p:nvCxnSpPr>
        <p:spPr>
          <a:xfrm flipV="1">
            <a:off x="3250331" y="3438314"/>
            <a:ext cx="0" cy="328250"/>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sp>
        <p:nvSpPr>
          <p:cNvPr id="44" name="矩形 43">
            <a:extLst>
              <a:ext uri="{FF2B5EF4-FFF2-40B4-BE49-F238E27FC236}">
                <a16:creationId xmlns:a16="http://schemas.microsoft.com/office/drawing/2014/main" id="{60438262-173F-B5BE-87EA-3973FBB9F67B}"/>
              </a:ext>
            </a:extLst>
          </p:cNvPr>
          <p:cNvSpPr/>
          <p:nvPr/>
        </p:nvSpPr>
        <p:spPr>
          <a:xfrm rot="5400000">
            <a:off x="3762987" y="3251701"/>
            <a:ext cx="396930" cy="11465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50" name="矩形 49">
            <a:extLst>
              <a:ext uri="{FF2B5EF4-FFF2-40B4-BE49-F238E27FC236}">
                <a16:creationId xmlns:a16="http://schemas.microsoft.com/office/drawing/2014/main" id="{48D4AF72-AFB4-891B-49E3-DF7B97120BC3}"/>
              </a:ext>
            </a:extLst>
          </p:cNvPr>
          <p:cNvSpPr/>
          <p:nvPr/>
        </p:nvSpPr>
        <p:spPr>
          <a:xfrm>
            <a:off x="2552110" y="3199776"/>
            <a:ext cx="1396444" cy="238538"/>
          </a:xfrm>
          <a:prstGeom prst="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Host CPU</a:t>
            </a:r>
          </a:p>
        </p:txBody>
      </p:sp>
      <p:sp>
        <p:nvSpPr>
          <p:cNvPr id="4" name="Rectangle 5">
            <a:extLst>
              <a:ext uri="{FF2B5EF4-FFF2-40B4-BE49-F238E27FC236}">
                <a16:creationId xmlns:a16="http://schemas.microsoft.com/office/drawing/2014/main" id="{04CAC5F0-DB89-F49A-9661-4CB83816F84C}"/>
              </a:ext>
            </a:extLst>
          </p:cNvPr>
          <p:cNvSpPr/>
          <p:nvPr/>
        </p:nvSpPr>
        <p:spPr>
          <a:xfrm>
            <a:off x="2433336" y="3139341"/>
            <a:ext cx="1605631" cy="455684"/>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orbel" panose="020B0503020204020204" pitchFamily="34" charset="0"/>
              <a:ea typeface="+mn-ea"/>
              <a:cs typeface="+mn-cs"/>
            </a:endParaRPr>
          </a:p>
        </p:txBody>
      </p:sp>
      <p:sp>
        <p:nvSpPr>
          <p:cNvPr id="14" name="Rectangle 5">
            <a:extLst>
              <a:ext uri="{FF2B5EF4-FFF2-40B4-BE49-F238E27FC236}">
                <a16:creationId xmlns:a16="http://schemas.microsoft.com/office/drawing/2014/main" id="{FC80B1AB-9C6F-7D8B-69C0-5CC3EED80077}"/>
              </a:ext>
            </a:extLst>
          </p:cNvPr>
          <p:cNvSpPr/>
          <p:nvPr/>
        </p:nvSpPr>
        <p:spPr>
          <a:xfrm>
            <a:off x="888661" y="3515496"/>
            <a:ext cx="3150306" cy="1449195"/>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orbel" panose="020B0503020204020204" pitchFamily="34" charset="0"/>
              <a:ea typeface="+mn-ea"/>
              <a:cs typeface="+mn-cs"/>
            </a:endParaRPr>
          </a:p>
        </p:txBody>
      </p:sp>
      <p:sp>
        <p:nvSpPr>
          <p:cNvPr id="8" name="矩形 7">
            <a:extLst>
              <a:ext uri="{FF2B5EF4-FFF2-40B4-BE49-F238E27FC236}">
                <a16:creationId xmlns:a16="http://schemas.microsoft.com/office/drawing/2014/main" id="{FC687DC6-4516-896F-B4AD-748E9EB78F93}"/>
              </a:ext>
            </a:extLst>
          </p:cNvPr>
          <p:cNvSpPr/>
          <p:nvPr/>
        </p:nvSpPr>
        <p:spPr>
          <a:xfrm>
            <a:off x="2692943" y="2789016"/>
            <a:ext cx="1109500" cy="259187"/>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Scheduler</a:t>
            </a:r>
            <a:endParaRPr kumimoji="0" lang="zh-CN" altLang="en-US" sz="1800" b="0"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Tree>
    <p:custDataLst>
      <p:tags r:id="rId1"/>
    </p:custDataLst>
    <p:extLst>
      <p:ext uri="{BB962C8B-B14F-4D97-AF65-F5344CB8AC3E}">
        <p14:creationId xmlns:p14="http://schemas.microsoft.com/office/powerpoint/2010/main" val="3833530333"/>
      </p:ext>
    </p:extLst>
  </p:cSld>
  <p:clrMapOvr>
    <a:masterClrMapping/>
  </p:clrMapOvr>
  <mc:AlternateContent xmlns:mc="http://schemas.openxmlformats.org/markup-compatibility/2006" xmlns:p14="http://schemas.microsoft.com/office/powerpoint/2010/main">
    <mc:Choice Requires="p14">
      <p:transition spd="slow" p14:dur="2000" advTm="36508"/>
    </mc:Choice>
    <mc:Fallback xmlns="">
      <p:transition spd="slow" advTm="365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bg/>
                                          </p:spTgt>
                                        </p:tgtEl>
                                        <p:attrNameLst>
                                          <p:attrName>style.visibility</p:attrName>
                                        </p:attrNameLst>
                                      </p:cBhvr>
                                      <p:to>
                                        <p:strVal val="visible"/>
                                      </p:to>
                                    </p:set>
                                    <p:animEffect transition="in" filter="fade">
                                      <p:cBhvr>
                                        <p:cTn id="22" dur="500"/>
                                        <p:tgtEl>
                                          <p:spTgt spid="6">
                                            <p:bg/>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Effect transition="in" filter="fade">
                                      <p:cBhvr>
                                        <p:cTn id="25" dur="500"/>
                                        <p:tgtEl>
                                          <p:spTgt spid="6">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xEl>
                                              <p:pRg st="1" end="1"/>
                                            </p:txEl>
                                          </p:spTgt>
                                        </p:tgtEl>
                                        <p:attrNameLst>
                                          <p:attrName>style.visibility</p:attrName>
                                        </p:attrNameLst>
                                      </p:cBhvr>
                                      <p:to>
                                        <p:strVal val="visible"/>
                                      </p:to>
                                    </p:set>
                                    <p:animEffect transition="in" filter="fade">
                                      <p:cBhvr>
                                        <p:cTn id="30" dur="500"/>
                                        <p:tgtEl>
                                          <p:spTgt spid="6">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bg/>
                                          </p:spTgt>
                                        </p:tgtEl>
                                        <p:attrNameLst>
                                          <p:attrName>style.visibility</p:attrName>
                                        </p:attrNameLst>
                                      </p:cBhvr>
                                      <p:to>
                                        <p:strVal val="visible"/>
                                      </p:to>
                                    </p:set>
                                    <p:animEffect transition="in" filter="fade">
                                      <p:cBhvr>
                                        <p:cTn id="35" dur="500"/>
                                        <p:tgtEl>
                                          <p:spTgt spid="7">
                                            <p:bg/>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txEl>
                                              <p:pRg st="0" end="0"/>
                                            </p:txEl>
                                          </p:spTgt>
                                        </p:tgtEl>
                                        <p:attrNameLst>
                                          <p:attrName>style.visibility</p:attrName>
                                        </p:attrNameLst>
                                      </p:cBhvr>
                                      <p:to>
                                        <p:strVal val="visible"/>
                                      </p:to>
                                    </p:set>
                                    <p:animEffect transition="in" filter="fade">
                                      <p:cBhvr>
                                        <p:cTn id="38" dur="500"/>
                                        <p:tgtEl>
                                          <p:spTgt spid="7">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txEl>
                                              <p:pRg st="1" end="1"/>
                                            </p:txEl>
                                          </p:spTgt>
                                        </p:tgtEl>
                                        <p:attrNameLst>
                                          <p:attrName>style.visibility</p:attrName>
                                        </p:attrNameLst>
                                      </p:cBhvr>
                                      <p:to>
                                        <p:strVal val="visible"/>
                                      </p:to>
                                    </p:set>
                                    <p:animEffect transition="in" filter="fade">
                                      <p:cBhvr>
                                        <p:cTn id="43"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allAtOnce" animBg="1"/>
      <p:bldP spid="7" grpId="0" uiExpand="1" build="allAtOnce" animBg="1"/>
      <p:bldP spid="9" grpId="0" animBg="1"/>
      <p:bldP spid="11" grpId="0" animBg="1"/>
      <p:bldP spid="8" grpId="0" animBg="1"/>
    </p:bld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CDA99-0CA5-49D5-6ACD-EEF7B4E10049}"/>
            </a:ext>
          </a:extLst>
        </p:cNvPr>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FE9D9A8E-8D91-F071-70CA-7677FFAB129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6945CF3B-919E-14D2-A4DE-6063A54EC4D8}"/>
              </a:ext>
            </a:extLst>
          </p:cNvPr>
          <p:cNvSpPr>
            <a:spLocks noGrp="1"/>
          </p:cNvSpPr>
          <p:nvPr>
            <p:ph type="title"/>
          </p:nvPr>
        </p:nvSpPr>
        <p:spPr>
          <a:xfrm>
            <a:off x="-11575" y="-76200"/>
            <a:ext cx="9144000" cy="914400"/>
          </a:xfrm>
        </p:spPr>
        <p:txBody>
          <a:bodyPr>
            <a:noAutofit/>
          </a:bodyPr>
          <a:lstStyle/>
          <a:p>
            <a:r>
              <a:rPr lang="en-US" altLang="zh-CN" sz="4000" b="0" dirty="0">
                <a:solidFill>
                  <a:schemeClr val="tx1"/>
                </a:solidFill>
                <a:latin typeface="Corbel" panose="020B0503020204020204" pitchFamily="34" charset="0"/>
                <a:cs typeface="Gill Sans MT"/>
              </a:rPr>
              <a:t>Hybrid PIM Units (I)</a:t>
            </a:r>
            <a:endParaRPr lang="en-US" sz="4000" b="0" dirty="0">
              <a:solidFill>
                <a:schemeClr val="tx1"/>
              </a:solidFill>
              <a:latin typeface="Corbel" panose="020B0503020204020204" pitchFamily="34" charset="0"/>
              <a:cs typeface="Gill Sans MT"/>
            </a:endParaRPr>
          </a:p>
        </p:txBody>
      </p:sp>
      <p:pic>
        <p:nvPicPr>
          <p:cNvPr id="265" name="Picture 264" descr="safari.png">
            <a:extLst>
              <a:ext uri="{FF2B5EF4-FFF2-40B4-BE49-F238E27FC236}">
                <a16:creationId xmlns:a16="http://schemas.microsoft.com/office/drawing/2014/main" id="{BE0A2177-38DE-79F3-3B6D-37D88F261339}"/>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5" name="矩形 4">
            <a:extLst>
              <a:ext uri="{FF2B5EF4-FFF2-40B4-BE49-F238E27FC236}">
                <a16:creationId xmlns:a16="http://schemas.microsoft.com/office/drawing/2014/main" id="{55C6B94E-45A9-D843-4175-F2600716D9F6}"/>
              </a:ext>
            </a:extLst>
          </p:cNvPr>
          <p:cNvSpPr/>
          <p:nvPr/>
        </p:nvSpPr>
        <p:spPr>
          <a:xfrm>
            <a:off x="888661" y="1790969"/>
            <a:ext cx="3059898" cy="1728497"/>
          </a:xfrm>
          <a:prstGeom prst="rect">
            <a:avLst/>
          </a:prstGeom>
          <a:solidFill>
            <a:schemeClr val="bg1">
              <a:lumMod val="95000"/>
            </a:schemeClr>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6" name="矩形 5">
            <a:extLst>
              <a:ext uri="{FF2B5EF4-FFF2-40B4-BE49-F238E27FC236}">
                <a16:creationId xmlns:a16="http://schemas.microsoft.com/office/drawing/2014/main" id="{6743F871-231B-7822-AFBF-680B6DE158C3}"/>
              </a:ext>
            </a:extLst>
          </p:cNvPr>
          <p:cNvSpPr/>
          <p:nvPr/>
        </p:nvSpPr>
        <p:spPr>
          <a:xfrm>
            <a:off x="2342925" y="3103824"/>
            <a:ext cx="1605631" cy="41561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grpSp>
        <p:nvGrpSpPr>
          <p:cNvPr id="7" name="组合 6">
            <a:extLst>
              <a:ext uri="{FF2B5EF4-FFF2-40B4-BE49-F238E27FC236}">
                <a16:creationId xmlns:a16="http://schemas.microsoft.com/office/drawing/2014/main" id="{D654F839-D987-7B4E-3432-549033776F79}"/>
              </a:ext>
            </a:extLst>
          </p:cNvPr>
          <p:cNvGrpSpPr/>
          <p:nvPr/>
        </p:nvGrpSpPr>
        <p:grpSpPr>
          <a:xfrm>
            <a:off x="1079209" y="4318932"/>
            <a:ext cx="2678794" cy="532874"/>
            <a:chOff x="1424619" y="4124615"/>
            <a:chExt cx="1582214" cy="380344"/>
          </a:xfrm>
        </p:grpSpPr>
        <p:sp>
          <p:nvSpPr>
            <p:cNvPr id="448" name="矩形 447">
              <a:extLst>
                <a:ext uri="{FF2B5EF4-FFF2-40B4-BE49-F238E27FC236}">
                  <a16:creationId xmlns:a16="http://schemas.microsoft.com/office/drawing/2014/main" id="{C41801C6-E0DD-0316-6858-7F8E51A05510}"/>
                </a:ext>
              </a:extLst>
            </p:cNvPr>
            <p:cNvSpPr/>
            <p:nvPr/>
          </p:nvSpPr>
          <p:spPr>
            <a:xfrm>
              <a:off x="1424619" y="4126769"/>
              <a:ext cx="471056" cy="378190"/>
            </a:xfrm>
            <a:prstGeom prst="rect">
              <a:avLst/>
            </a:prstGeom>
            <a:solidFill>
              <a:schemeClr val="bg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Attn-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49" name="矩形 448">
              <a:extLst>
                <a:ext uri="{FF2B5EF4-FFF2-40B4-BE49-F238E27FC236}">
                  <a16:creationId xmlns:a16="http://schemas.microsoft.com/office/drawing/2014/main" id="{C3062C4A-0A8B-522A-B65D-C352F8E2869F}"/>
                </a:ext>
              </a:extLst>
            </p:cNvPr>
            <p:cNvSpPr/>
            <p:nvPr/>
          </p:nvSpPr>
          <p:spPr>
            <a:xfrm>
              <a:off x="1980198" y="4126769"/>
              <a:ext cx="471056" cy="378190"/>
            </a:xfrm>
            <a:prstGeom prst="rect">
              <a:avLst/>
            </a:prstGeom>
            <a:solidFill>
              <a:schemeClr val="bg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Attn-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50" name="矩形 449">
              <a:extLst>
                <a:ext uri="{FF2B5EF4-FFF2-40B4-BE49-F238E27FC236}">
                  <a16:creationId xmlns:a16="http://schemas.microsoft.com/office/drawing/2014/main" id="{441210D1-331F-03C4-FF3E-3792E806ADBC}"/>
                </a:ext>
              </a:extLst>
            </p:cNvPr>
            <p:cNvSpPr/>
            <p:nvPr/>
          </p:nvSpPr>
          <p:spPr>
            <a:xfrm>
              <a:off x="2535777" y="4124615"/>
              <a:ext cx="471056" cy="378190"/>
            </a:xfrm>
            <a:prstGeom prst="rect">
              <a:avLst/>
            </a:prstGeom>
            <a:solidFill>
              <a:schemeClr val="bg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Attn-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grpSp>
      <p:sp>
        <p:nvSpPr>
          <p:cNvPr id="451" name="矩形 450">
            <a:extLst>
              <a:ext uri="{FF2B5EF4-FFF2-40B4-BE49-F238E27FC236}">
                <a16:creationId xmlns:a16="http://schemas.microsoft.com/office/drawing/2014/main" id="{5AFEE899-F998-1FCD-8999-D9BD335D9357}"/>
              </a:ext>
            </a:extLst>
          </p:cNvPr>
          <p:cNvSpPr/>
          <p:nvPr/>
        </p:nvSpPr>
        <p:spPr>
          <a:xfrm>
            <a:off x="888663" y="3770501"/>
            <a:ext cx="3059889" cy="230345"/>
          </a:xfrm>
          <a:prstGeom prst="rect">
            <a:avLst/>
          </a:prstGeom>
          <a:no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Interconnect</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52" name="矩形 451">
            <a:extLst>
              <a:ext uri="{FF2B5EF4-FFF2-40B4-BE49-F238E27FC236}">
                <a16:creationId xmlns:a16="http://schemas.microsoft.com/office/drawing/2014/main" id="{C835C3AD-2320-A8BA-BA6E-BEEF9B025AB8}"/>
              </a:ext>
            </a:extLst>
          </p:cNvPr>
          <p:cNvSpPr/>
          <p:nvPr/>
        </p:nvSpPr>
        <p:spPr>
          <a:xfrm>
            <a:off x="2898180" y="2188922"/>
            <a:ext cx="797529" cy="525056"/>
          </a:xfrm>
          <a:prstGeom prst="rect">
            <a:avLst/>
          </a:prstGeom>
          <a:solidFill>
            <a:schemeClr val="bg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FC-</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53" name="矩形 452">
            <a:extLst>
              <a:ext uri="{FF2B5EF4-FFF2-40B4-BE49-F238E27FC236}">
                <a16:creationId xmlns:a16="http://schemas.microsoft.com/office/drawing/2014/main" id="{0889A360-44BD-DCB3-3CD8-F081C1AF5C4F}"/>
              </a:ext>
            </a:extLst>
          </p:cNvPr>
          <p:cNvSpPr/>
          <p:nvPr/>
        </p:nvSpPr>
        <p:spPr>
          <a:xfrm>
            <a:off x="1113728" y="2936262"/>
            <a:ext cx="1133594" cy="525056"/>
          </a:xfrm>
          <a:prstGeom prst="rect">
            <a:avLst/>
          </a:prstGeom>
          <a:solidFill>
            <a:schemeClr val="bg1">
              <a:lumMod val="50000"/>
            </a:schemeClr>
          </a:solidFill>
          <a:ln w="9525"/>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Processing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Units (PUs)</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54" name="矩形 453">
            <a:extLst>
              <a:ext uri="{FF2B5EF4-FFF2-40B4-BE49-F238E27FC236}">
                <a16:creationId xmlns:a16="http://schemas.microsoft.com/office/drawing/2014/main" id="{C0983590-5E2F-4B2F-B6DF-B6D47B767D9E}"/>
              </a:ext>
            </a:extLst>
          </p:cNvPr>
          <p:cNvSpPr/>
          <p:nvPr/>
        </p:nvSpPr>
        <p:spPr>
          <a:xfrm>
            <a:off x="1026726" y="2222474"/>
            <a:ext cx="1307601" cy="436301"/>
          </a:xfrm>
          <a:prstGeom prst="rect">
            <a:avLst/>
          </a:prstGeom>
          <a:solidFill>
            <a:schemeClr val="bg1"/>
          </a:solidFill>
          <a:ln w="9525"/>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High-Speed Interconnect</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455" name="直接箭头连接符 454">
            <a:extLst>
              <a:ext uri="{FF2B5EF4-FFF2-40B4-BE49-F238E27FC236}">
                <a16:creationId xmlns:a16="http://schemas.microsoft.com/office/drawing/2014/main" id="{0396F9FF-AC90-73A7-842B-556078C1D1D8}"/>
              </a:ext>
            </a:extLst>
          </p:cNvPr>
          <p:cNvCxnSpPr>
            <a:cxnSpLocks/>
            <a:endCxn id="452" idx="1"/>
          </p:cNvCxnSpPr>
          <p:nvPr/>
        </p:nvCxnSpPr>
        <p:spPr>
          <a:xfrm>
            <a:off x="2344509" y="2447068"/>
            <a:ext cx="553671" cy="4382"/>
          </a:xfrm>
          <a:prstGeom prst="straightConnector1">
            <a:avLst/>
          </a:prstGeom>
          <a:ln w="952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456" name="直接箭头连接符 455">
            <a:extLst>
              <a:ext uri="{FF2B5EF4-FFF2-40B4-BE49-F238E27FC236}">
                <a16:creationId xmlns:a16="http://schemas.microsoft.com/office/drawing/2014/main" id="{CFEEC912-B6C3-90B5-2044-9566E08CF0FF}"/>
              </a:ext>
            </a:extLst>
          </p:cNvPr>
          <p:cNvCxnSpPr>
            <a:cxnSpLocks/>
            <a:stCxn id="453" idx="0"/>
            <a:endCxn id="454" idx="2"/>
          </p:cNvCxnSpPr>
          <p:nvPr/>
        </p:nvCxnSpPr>
        <p:spPr>
          <a:xfrm flipV="1">
            <a:off x="1680525" y="2658775"/>
            <a:ext cx="1" cy="277487"/>
          </a:xfrm>
          <a:prstGeom prst="straightConnector1">
            <a:avLst/>
          </a:prstGeom>
          <a:ln w="952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457" name="直接箭头连接符 456">
            <a:extLst>
              <a:ext uri="{FF2B5EF4-FFF2-40B4-BE49-F238E27FC236}">
                <a16:creationId xmlns:a16="http://schemas.microsoft.com/office/drawing/2014/main" id="{1655DB91-CCB9-13D9-4BC2-21248823B29E}"/>
              </a:ext>
            </a:extLst>
          </p:cNvPr>
          <p:cNvCxnSpPr>
            <a:cxnSpLocks/>
          </p:cNvCxnSpPr>
          <p:nvPr/>
        </p:nvCxnSpPr>
        <p:spPr>
          <a:xfrm flipV="1">
            <a:off x="1685963" y="3519434"/>
            <a:ext cx="0" cy="251068"/>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458" name="直接箭头连接符 457">
            <a:extLst>
              <a:ext uri="{FF2B5EF4-FFF2-40B4-BE49-F238E27FC236}">
                <a16:creationId xmlns:a16="http://schemas.microsoft.com/office/drawing/2014/main" id="{4F601F27-869D-C22F-19D5-1E3818607220}"/>
              </a:ext>
            </a:extLst>
          </p:cNvPr>
          <p:cNvCxnSpPr>
            <a:cxnSpLocks/>
            <a:stCxn id="448" idx="0"/>
          </p:cNvCxnSpPr>
          <p:nvPr/>
        </p:nvCxnSpPr>
        <p:spPr>
          <a:xfrm flipV="1">
            <a:off x="1477974" y="3999207"/>
            <a:ext cx="0" cy="322743"/>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459" name="直接箭头连接符 458">
            <a:extLst>
              <a:ext uri="{FF2B5EF4-FFF2-40B4-BE49-F238E27FC236}">
                <a16:creationId xmlns:a16="http://schemas.microsoft.com/office/drawing/2014/main" id="{BC929432-31E4-1597-3AD0-7350504D8F06}"/>
              </a:ext>
            </a:extLst>
          </p:cNvPr>
          <p:cNvCxnSpPr>
            <a:cxnSpLocks/>
            <a:stCxn id="449" idx="0"/>
            <a:endCxn id="451" idx="2"/>
          </p:cNvCxnSpPr>
          <p:nvPr/>
        </p:nvCxnSpPr>
        <p:spPr>
          <a:xfrm flipV="1">
            <a:off x="2418607" y="4000846"/>
            <a:ext cx="1" cy="321104"/>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cxnSp>
        <p:nvCxnSpPr>
          <p:cNvPr id="460" name="直接箭头连接符 459">
            <a:extLst>
              <a:ext uri="{FF2B5EF4-FFF2-40B4-BE49-F238E27FC236}">
                <a16:creationId xmlns:a16="http://schemas.microsoft.com/office/drawing/2014/main" id="{72C837B0-8682-6AFC-420C-E91B28FA44E4}"/>
              </a:ext>
            </a:extLst>
          </p:cNvPr>
          <p:cNvCxnSpPr>
            <a:cxnSpLocks/>
            <a:stCxn id="450" idx="0"/>
          </p:cNvCxnSpPr>
          <p:nvPr/>
        </p:nvCxnSpPr>
        <p:spPr>
          <a:xfrm flipV="1">
            <a:off x="3359238" y="3995640"/>
            <a:ext cx="0" cy="323292"/>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sp>
        <p:nvSpPr>
          <p:cNvPr id="461" name="矩形 460">
            <a:extLst>
              <a:ext uri="{FF2B5EF4-FFF2-40B4-BE49-F238E27FC236}">
                <a16:creationId xmlns:a16="http://schemas.microsoft.com/office/drawing/2014/main" id="{BD843CBC-F7B6-0F38-8CD6-8058E2E7AF9C}"/>
              </a:ext>
            </a:extLst>
          </p:cNvPr>
          <p:cNvSpPr/>
          <p:nvPr/>
        </p:nvSpPr>
        <p:spPr>
          <a:xfrm>
            <a:off x="2355826" y="3488689"/>
            <a:ext cx="1629844" cy="9487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462" name="矩形 461">
            <a:extLst>
              <a:ext uri="{FF2B5EF4-FFF2-40B4-BE49-F238E27FC236}">
                <a16:creationId xmlns:a16="http://schemas.microsoft.com/office/drawing/2014/main" id="{F9D1F5A7-573D-E904-6986-1185C682951E}"/>
              </a:ext>
            </a:extLst>
          </p:cNvPr>
          <p:cNvSpPr/>
          <p:nvPr/>
        </p:nvSpPr>
        <p:spPr>
          <a:xfrm rot="5400000">
            <a:off x="3762987" y="3255638"/>
            <a:ext cx="396930" cy="11465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463" name="矩形 462">
            <a:extLst>
              <a:ext uri="{FF2B5EF4-FFF2-40B4-BE49-F238E27FC236}">
                <a16:creationId xmlns:a16="http://schemas.microsoft.com/office/drawing/2014/main" id="{BA3F9ABE-882B-5DB5-1786-D7295D6004F9}"/>
              </a:ext>
            </a:extLst>
          </p:cNvPr>
          <p:cNvSpPr/>
          <p:nvPr/>
        </p:nvSpPr>
        <p:spPr>
          <a:xfrm>
            <a:off x="674375" y="1712216"/>
            <a:ext cx="3533606" cy="3271910"/>
          </a:xfrm>
          <a:prstGeom prst="rect">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4" name="矩形 463">
            <a:extLst>
              <a:ext uri="{FF2B5EF4-FFF2-40B4-BE49-F238E27FC236}">
                <a16:creationId xmlns:a16="http://schemas.microsoft.com/office/drawing/2014/main" id="{FC9CD571-D00C-2DD1-77E1-4704D7A3BF20}"/>
              </a:ext>
            </a:extLst>
          </p:cNvPr>
          <p:cNvSpPr/>
          <p:nvPr/>
        </p:nvSpPr>
        <p:spPr>
          <a:xfrm>
            <a:off x="2695580" y="2798198"/>
            <a:ext cx="1109500" cy="259187"/>
          </a:xfrm>
          <a:prstGeom prst="rect">
            <a:avLst/>
          </a:prstGeom>
          <a:solidFill>
            <a:schemeClr val="bg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Scheduler</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5" name="文本框 464">
            <a:extLst>
              <a:ext uri="{FF2B5EF4-FFF2-40B4-BE49-F238E27FC236}">
                <a16:creationId xmlns:a16="http://schemas.microsoft.com/office/drawing/2014/main" id="{8C7DEEFF-EFE9-F150-BC21-6F84488B3900}"/>
              </a:ext>
            </a:extLst>
          </p:cNvPr>
          <p:cNvSpPr txBox="1"/>
          <p:nvPr/>
        </p:nvSpPr>
        <p:spPr>
          <a:xfrm>
            <a:off x="558273" y="1780980"/>
            <a:ext cx="3765807" cy="369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High-Performance Processor</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467" name="直接箭头连接符 466">
            <a:extLst>
              <a:ext uri="{FF2B5EF4-FFF2-40B4-BE49-F238E27FC236}">
                <a16:creationId xmlns:a16="http://schemas.microsoft.com/office/drawing/2014/main" id="{E35155CD-F326-DDBD-7858-F290EDB8D74A}"/>
              </a:ext>
            </a:extLst>
          </p:cNvPr>
          <p:cNvCxnSpPr>
            <a:cxnSpLocks/>
            <a:endCxn id="468" idx="2"/>
          </p:cNvCxnSpPr>
          <p:nvPr/>
        </p:nvCxnSpPr>
        <p:spPr>
          <a:xfrm flipV="1">
            <a:off x="3250331" y="3442251"/>
            <a:ext cx="0" cy="328250"/>
          </a:xfrm>
          <a:prstGeom prst="straightConnector1">
            <a:avLst/>
          </a:prstGeom>
          <a:ln w="28575">
            <a:solidFill>
              <a:schemeClr val="tx1"/>
            </a:solidFill>
            <a:miter lim="800000"/>
            <a:headEnd type="triangle" w="sm" len="med"/>
            <a:tailEnd type="triangle" w="sm" len="med"/>
          </a:ln>
        </p:spPr>
        <p:style>
          <a:lnRef idx="1">
            <a:schemeClr val="accent1"/>
          </a:lnRef>
          <a:fillRef idx="0">
            <a:schemeClr val="accent1"/>
          </a:fillRef>
          <a:effectRef idx="0">
            <a:schemeClr val="accent1"/>
          </a:effectRef>
          <a:fontRef idx="minor">
            <a:schemeClr val="tx1"/>
          </a:fontRef>
        </p:style>
      </p:cxnSp>
      <p:sp>
        <p:nvSpPr>
          <p:cNvPr id="468" name="矩形 467">
            <a:extLst>
              <a:ext uri="{FF2B5EF4-FFF2-40B4-BE49-F238E27FC236}">
                <a16:creationId xmlns:a16="http://schemas.microsoft.com/office/drawing/2014/main" id="{D72CA8E5-0210-960F-9424-563B61AE594D}"/>
              </a:ext>
            </a:extLst>
          </p:cNvPr>
          <p:cNvSpPr/>
          <p:nvPr/>
        </p:nvSpPr>
        <p:spPr>
          <a:xfrm>
            <a:off x="2552110" y="3203713"/>
            <a:ext cx="1396444" cy="238538"/>
          </a:xfrm>
          <a:prstGeom prst="rect">
            <a:avLst/>
          </a:prstGeom>
          <a:noFill/>
          <a:ln w="9525"/>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Host CPU</a:t>
            </a:r>
          </a:p>
        </p:txBody>
      </p:sp>
      <p:sp>
        <p:nvSpPr>
          <p:cNvPr id="62" name="文本框 61">
            <a:extLst>
              <a:ext uri="{FF2B5EF4-FFF2-40B4-BE49-F238E27FC236}">
                <a16:creationId xmlns:a16="http://schemas.microsoft.com/office/drawing/2014/main" id="{977650B4-2FC3-0C6E-7343-A0C072101ABD}"/>
              </a:ext>
            </a:extLst>
          </p:cNvPr>
          <p:cNvSpPr txBox="1"/>
          <p:nvPr/>
        </p:nvSpPr>
        <p:spPr>
          <a:xfrm>
            <a:off x="4445876" y="3968463"/>
            <a:ext cx="4518347" cy="1015663"/>
          </a:xfrm>
          <a:prstGeom prst="rect">
            <a:avLst/>
          </a:prstGeom>
          <a:solidFill>
            <a:schemeClr val="tx2">
              <a:lumMod val="40000"/>
              <a:lumOff val="60000"/>
              <a:alpha val="10196"/>
            </a:schemeClr>
          </a:solidFill>
          <a:ln w="19050">
            <a:solidFill>
              <a:schemeClr val="tx1"/>
            </a:solidFill>
          </a:ln>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mn-cs"/>
              </a:rPr>
              <a:t>Attn-PIM devices </a:t>
            </a:r>
            <a:r>
              <a:rPr kumimoji="0" lang="en-US" altLang="zh-CN" sz="2000" b="0"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mn-cs"/>
              </a:rPr>
              <a:t>store KV cache</a:t>
            </a:r>
            <a:r>
              <a:rPr kumimoji="0" lang="en-US" altLang="zh-CN" sz="2000" b="0" i="0" u="none" strike="noStrike" kern="1200" cap="none" spc="0" normalizeH="0" baseline="0" noProof="0" dirty="0">
                <a:ln>
                  <a:noFill/>
                </a:ln>
                <a:solidFill>
                  <a:srgbClr val="600000"/>
                </a:solidFill>
                <a:effectLst/>
                <a:uLnTx/>
                <a:uFillTx/>
                <a:latin typeface="Corbel" panose="020B0503020204020204" pitchFamily="34" charset="0"/>
                <a:ea typeface="华文中宋" panose="02010600040101010101" pitchFamily="2" charset="-122"/>
                <a:cs typeface="+mn-cs"/>
              </a:rPr>
              <a:t>;</a:t>
            </a:r>
            <a:r>
              <a:rPr kumimoji="0" lang="en-US" altLang="zh-CN" sz="2000" b="1" i="0" u="none" strike="noStrike" kern="1200" cap="none" spc="0" normalizeH="0" baseline="0" noProof="0" dirty="0">
                <a:ln>
                  <a:noFill/>
                </a:ln>
                <a:solidFill>
                  <a:srgbClr val="600000"/>
                </a:solidFill>
                <a:effectLst/>
                <a:uLnTx/>
                <a:uFillTx/>
                <a:latin typeface="Corbel" panose="020B0503020204020204" pitchFamily="34" charset="0"/>
                <a:ea typeface="华文中宋" panose="02010600040101010101" pitchFamily="2" charset="-122"/>
                <a:cs typeface="+mn-cs"/>
              </a:rPr>
              <a:t> separated from</a:t>
            </a:r>
            <a:r>
              <a:rPr kumimoji="0" lang="en-US" altLang="zh-CN" sz="2000" b="0" i="0" u="none" strike="noStrike" kern="1200" cap="none" spc="0" normalizeH="0" baseline="0" noProof="0" dirty="0">
                <a:ln>
                  <a:noFill/>
                </a:ln>
                <a:solidFill>
                  <a:srgbClr val="600000"/>
                </a:solidFill>
                <a:effectLst/>
                <a:uLnTx/>
                <a:uFillTx/>
                <a:latin typeface="Corbel" panose="020B0503020204020204" pitchFamily="34" charset="0"/>
                <a:ea typeface="华文中宋" panose="02010600040101010101" pitchFamily="2" charset="-122"/>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the </a:t>
            </a:r>
            <a:r>
              <a:rPr kumimoji="0" lang="en-US" altLang="zh-CN" sz="2000" b="0"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mn-cs"/>
              </a:rPr>
              <a:t>High-Performance Processor</a:t>
            </a:r>
          </a:p>
        </p:txBody>
      </p:sp>
      <p:sp>
        <p:nvSpPr>
          <p:cNvPr id="15" name="文本框 14">
            <a:extLst>
              <a:ext uri="{FF2B5EF4-FFF2-40B4-BE49-F238E27FC236}">
                <a16:creationId xmlns:a16="http://schemas.microsoft.com/office/drawing/2014/main" id="{A7C285D8-6148-3A73-F105-1E3605CD7B37}"/>
              </a:ext>
            </a:extLst>
          </p:cNvPr>
          <p:cNvSpPr txBox="1"/>
          <p:nvPr/>
        </p:nvSpPr>
        <p:spPr>
          <a:xfrm>
            <a:off x="4445876" y="2193286"/>
            <a:ext cx="4518347" cy="707886"/>
          </a:xfrm>
          <a:prstGeom prst="rect">
            <a:avLst/>
          </a:prstGeom>
          <a:solidFill>
            <a:srgbClr val="600000">
              <a:alpha val="5098"/>
            </a:srgbClr>
          </a:solidFill>
          <a:ln w="19050">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mn-cs"/>
              </a:rPr>
              <a:t>FC-PIM device </a:t>
            </a:r>
            <a:r>
              <a:rPr kumimoji="0" lang="en-US" altLang="zh-CN" sz="2000" b="1" i="0" u="none" strike="noStrike" kern="1200" cap="none" spc="0" normalizeH="0" baseline="0" noProof="0" dirty="0">
                <a:ln>
                  <a:noFill/>
                </a:ln>
                <a:solidFill>
                  <a:srgbClr val="17375E"/>
                </a:solidFill>
                <a:effectLst/>
                <a:uLnTx/>
                <a:uFillTx/>
                <a:latin typeface="Corbel" panose="020B0503020204020204" pitchFamily="34" charset="0"/>
                <a:ea typeface="华文中宋" panose="02010600040101010101" pitchFamily="2" charset="-122"/>
                <a:cs typeface="+mn-cs"/>
              </a:rPr>
              <a:t>placed in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srgbClr val="000000"/>
                </a:solidFill>
                <a:effectLst/>
                <a:uLnTx/>
                <a:uFillTx/>
                <a:latin typeface="Corbel" panose="020B0503020204020204" pitchFamily="34" charset="0"/>
                <a:ea typeface="华文中宋" panose="02010600040101010101" pitchFamily="2" charset="-122"/>
                <a:cs typeface="+mn-cs"/>
              </a:rPr>
              <a:t>the High-Performance Processor</a:t>
            </a:r>
          </a:p>
        </p:txBody>
      </p:sp>
      <p:sp>
        <p:nvSpPr>
          <p:cNvPr id="13" name="矩形 12">
            <a:extLst>
              <a:ext uri="{FF2B5EF4-FFF2-40B4-BE49-F238E27FC236}">
                <a16:creationId xmlns:a16="http://schemas.microsoft.com/office/drawing/2014/main" id="{902E69C3-6C8F-DA0E-B525-9C62D187356D}"/>
              </a:ext>
            </a:extLst>
          </p:cNvPr>
          <p:cNvSpPr/>
          <p:nvPr/>
        </p:nvSpPr>
        <p:spPr>
          <a:xfrm>
            <a:off x="2898180" y="2188094"/>
            <a:ext cx="797529" cy="525056"/>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FC-</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grpSp>
        <p:nvGrpSpPr>
          <p:cNvPr id="17" name="组合 16">
            <a:extLst>
              <a:ext uri="{FF2B5EF4-FFF2-40B4-BE49-F238E27FC236}">
                <a16:creationId xmlns:a16="http://schemas.microsoft.com/office/drawing/2014/main" id="{7A684AE1-3F6C-ECBA-7056-EEF3F0335E4F}"/>
              </a:ext>
            </a:extLst>
          </p:cNvPr>
          <p:cNvGrpSpPr/>
          <p:nvPr/>
        </p:nvGrpSpPr>
        <p:grpSpPr>
          <a:xfrm>
            <a:off x="1081789" y="4323033"/>
            <a:ext cx="2678794" cy="532874"/>
            <a:chOff x="1424619" y="4124615"/>
            <a:chExt cx="1582214" cy="380344"/>
          </a:xfrm>
        </p:grpSpPr>
        <p:sp>
          <p:nvSpPr>
            <p:cNvPr id="18" name="矩形 17">
              <a:extLst>
                <a:ext uri="{FF2B5EF4-FFF2-40B4-BE49-F238E27FC236}">
                  <a16:creationId xmlns:a16="http://schemas.microsoft.com/office/drawing/2014/main" id="{B08C6C1B-0777-CF05-1144-0E6D076C6BAD}"/>
                </a:ext>
              </a:extLst>
            </p:cNvPr>
            <p:cNvSpPr/>
            <p:nvPr/>
          </p:nvSpPr>
          <p:spPr>
            <a:xfrm>
              <a:off x="1424619" y="4126769"/>
              <a:ext cx="471056" cy="378190"/>
            </a:xfrm>
            <a:prstGeom prst="rect">
              <a:avLst/>
            </a:prstGeom>
            <a:solidFill>
              <a:srgbClr val="004E9A"/>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Attn-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9" name="矩形 18">
              <a:extLst>
                <a:ext uri="{FF2B5EF4-FFF2-40B4-BE49-F238E27FC236}">
                  <a16:creationId xmlns:a16="http://schemas.microsoft.com/office/drawing/2014/main" id="{7917062F-E2FC-45F3-A240-574117446609}"/>
                </a:ext>
              </a:extLst>
            </p:cNvPr>
            <p:cNvSpPr/>
            <p:nvPr/>
          </p:nvSpPr>
          <p:spPr>
            <a:xfrm>
              <a:off x="1980198" y="4126769"/>
              <a:ext cx="471056" cy="378190"/>
            </a:xfrm>
            <a:prstGeom prst="rect">
              <a:avLst/>
            </a:prstGeom>
            <a:solidFill>
              <a:srgbClr val="004E9A"/>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Attn-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0" name="矩形 19">
              <a:extLst>
                <a:ext uri="{FF2B5EF4-FFF2-40B4-BE49-F238E27FC236}">
                  <a16:creationId xmlns:a16="http://schemas.microsoft.com/office/drawing/2014/main" id="{499A3678-2A60-D788-86B2-481EBEC976FC}"/>
                </a:ext>
              </a:extLst>
            </p:cNvPr>
            <p:cNvSpPr/>
            <p:nvPr/>
          </p:nvSpPr>
          <p:spPr>
            <a:xfrm>
              <a:off x="2535777" y="4124615"/>
              <a:ext cx="471056" cy="378190"/>
            </a:xfrm>
            <a:prstGeom prst="rect">
              <a:avLst/>
            </a:prstGeom>
            <a:solidFill>
              <a:srgbClr val="004E9A"/>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Attn-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rPr>
                <a:t>PIM</a:t>
              </a:r>
              <a:endParaRPr kumimoji="0" lang="zh-CN" altLang="en-US" sz="1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grpSp>
    </p:spTree>
    <p:custDataLst>
      <p:tags r:id="rId1"/>
    </p:custDataLst>
    <p:extLst>
      <p:ext uri="{BB962C8B-B14F-4D97-AF65-F5344CB8AC3E}">
        <p14:creationId xmlns:p14="http://schemas.microsoft.com/office/powerpoint/2010/main" val="840319529"/>
      </p:ext>
    </p:extLst>
  </p:cSld>
  <p:clrMapOvr>
    <a:masterClrMapping/>
  </p:clrMapOvr>
  <mc:AlternateContent xmlns:mc="http://schemas.openxmlformats.org/markup-compatibility/2006" xmlns:p14="http://schemas.microsoft.com/office/powerpoint/2010/main">
    <mc:Choice Requires="p14">
      <p:transition spd="slow" p14:dur="2000" advTm="36773"/>
    </mc:Choice>
    <mc:Fallback xmlns="">
      <p:transition spd="slow" advTm="3677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5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5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5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5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5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5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5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5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6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61"/>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6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6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6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465"/>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67"/>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68"/>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animEffect transition="in" filter="fade">
                                      <p:cBhvr>
                                        <p:cTn id="49" dur="500"/>
                                        <p:tgtEl>
                                          <p:spTgt spid="13"/>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15"/>
                                        </p:tgtEl>
                                        <p:attrNameLst>
                                          <p:attrName>style.visibility</p:attrName>
                                        </p:attrNameLst>
                                      </p:cBhvr>
                                      <p:to>
                                        <p:strVal val="visible"/>
                                      </p:to>
                                    </p:set>
                                    <p:animEffect transition="in" filter="fade">
                                      <p:cBhvr>
                                        <p:cTn id="59" dur="500"/>
                                        <p:tgtEl>
                                          <p:spTgt spid="15"/>
                                        </p:tgtEl>
                                      </p:cBhvr>
                                    </p:animEffec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451" grpId="0" animBg="1"/>
      <p:bldP spid="452" grpId="0" animBg="1"/>
      <p:bldP spid="453" grpId="0" animBg="1"/>
      <p:bldP spid="454" grpId="0" animBg="1"/>
      <p:bldP spid="461" grpId="0" animBg="1"/>
      <p:bldP spid="462" grpId="0" animBg="1"/>
      <p:bldP spid="463" grpId="0" animBg="1"/>
      <p:bldP spid="464" grpId="0" animBg="1"/>
      <p:bldP spid="465" grpId="0"/>
      <p:bldP spid="468" grpId="0" animBg="1"/>
      <p:bldP spid="62" grpId="0" animBg="1"/>
      <p:bldP spid="15" grpId="0" animBg="1"/>
      <p:bldP spid="13" grpId="0" animBg="1"/>
    </p:bld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96A7D-794F-4382-BE37-042672F75C97}"/>
            </a:ext>
          </a:extLst>
        </p:cNvPr>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3585FEC8-D3B8-564F-4980-7A989A26B04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en-US" sz="2400" b="1" i="0" u="none" strike="noStrike" kern="1200" cap="none" spc="0" normalizeH="0" baseline="0" noProof="0" dirty="0">
              <a:ln>
                <a:noFill/>
              </a:ln>
              <a:solidFill>
                <a:srgbClr val="0070C0"/>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B82EA18D-5E98-B996-426D-462A9B6EF597}"/>
              </a:ext>
            </a:extLst>
          </p:cNvPr>
          <p:cNvSpPr>
            <a:spLocks noGrp="1"/>
          </p:cNvSpPr>
          <p:nvPr>
            <p:ph type="title"/>
          </p:nvPr>
        </p:nvSpPr>
        <p:spPr>
          <a:xfrm>
            <a:off x="-11575" y="-76200"/>
            <a:ext cx="9144000" cy="914400"/>
          </a:xfrm>
        </p:spPr>
        <p:txBody>
          <a:bodyPr>
            <a:noAutofit/>
          </a:bodyPr>
          <a:lstStyle/>
          <a:p>
            <a:r>
              <a:rPr lang="en-US" altLang="zh-CN" sz="4000" b="0" dirty="0">
                <a:solidFill>
                  <a:schemeClr val="tx1"/>
                </a:solidFill>
                <a:latin typeface="Corbel" panose="020B0503020204020204" pitchFamily="34" charset="0"/>
                <a:cs typeface="Gill Sans MT"/>
              </a:rPr>
              <a:t>Hybrid PIM Units (II)</a:t>
            </a:r>
            <a:endParaRPr lang="en-US" sz="4000" b="0" dirty="0">
              <a:solidFill>
                <a:schemeClr val="tx1"/>
              </a:solidFill>
              <a:latin typeface="Corbel" panose="020B0503020204020204" pitchFamily="34" charset="0"/>
              <a:cs typeface="Gill Sans MT"/>
            </a:endParaRPr>
          </a:p>
        </p:txBody>
      </p:sp>
      <p:pic>
        <p:nvPicPr>
          <p:cNvPr id="265" name="Picture 264" descr="safari.png">
            <a:extLst>
              <a:ext uri="{FF2B5EF4-FFF2-40B4-BE49-F238E27FC236}">
                <a16:creationId xmlns:a16="http://schemas.microsoft.com/office/drawing/2014/main" id="{A0EA7678-A974-5E0B-E304-5E5406CB1688}"/>
              </a:ext>
            </a:extLst>
          </p:cNvPr>
          <p:cNvPicPr>
            <a:picLocks noChangeAspect="1"/>
          </p:cNvPicPr>
          <p:nvPr/>
        </p:nvPicPr>
        <p:blipFill>
          <a:blip r:embed="rId4" cstate="print"/>
          <a:stretch>
            <a:fillRect/>
          </a:stretch>
        </p:blipFill>
        <p:spPr>
          <a:xfrm>
            <a:off x="76200" y="6580445"/>
            <a:ext cx="959296" cy="277563"/>
          </a:xfrm>
          <a:prstGeom prst="rect">
            <a:avLst/>
          </a:prstGeom>
        </p:spPr>
      </p:pic>
      <p:grpSp>
        <p:nvGrpSpPr>
          <p:cNvPr id="11" name="组合 10">
            <a:extLst>
              <a:ext uri="{FF2B5EF4-FFF2-40B4-BE49-F238E27FC236}">
                <a16:creationId xmlns:a16="http://schemas.microsoft.com/office/drawing/2014/main" id="{2230F45F-6C5A-150F-F3F1-AE58430DD931}"/>
              </a:ext>
            </a:extLst>
          </p:cNvPr>
          <p:cNvGrpSpPr/>
          <p:nvPr/>
        </p:nvGrpSpPr>
        <p:grpSpPr>
          <a:xfrm>
            <a:off x="403364" y="1017820"/>
            <a:ext cx="4438061" cy="276999"/>
            <a:chOff x="4157957" y="6321285"/>
            <a:chExt cx="3167710" cy="197711"/>
          </a:xfrm>
        </p:grpSpPr>
        <p:sp>
          <p:nvSpPr>
            <p:cNvPr id="12" name="矩形 11">
              <a:extLst>
                <a:ext uri="{FF2B5EF4-FFF2-40B4-BE49-F238E27FC236}">
                  <a16:creationId xmlns:a16="http://schemas.microsoft.com/office/drawing/2014/main" id="{39AEB6EC-2AA2-B998-C4B1-32D3E4D3D5DA}"/>
                </a:ext>
              </a:extLst>
            </p:cNvPr>
            <p:cNvSpPr/>
            <p:nvPr/>
          </p:nvSpPr>
          <p:spPr>
            <a:xfrm rot="5400000">
              <a:off x="4224762" y="6306303"/>
              <a:ext cx="124329" cy="257939"/>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3" name="文本框 12">
              <a:extLst>
                <a:ext uri="{FF2B5EF4-FFF2-40B4-BE49-F238E27FC236}">
                  <a16:creationId xmlns:a16="http://schemas.microsoft.com/office/drawing/2014/main" id="{9B5219BF-2536-0DC6-1265-F0F9C0B58C5B}"/>
                </a:ext>
              </a:extLst>
            </p:cNvPr>
            <p:cNvSpPr txBox="1"/>
            <p:nvPr/>
          </p:nvSpPr>
          <p:spPr>
            <a:xfrm>
              <a:off x="4266794" y="6321285"/>
              <a:ext cx="3058873" cy="197711"/>
            </a:xfrm>
            <a:prstGeom prst="rect">
              <a:avLst/>
            </a:prstGeom>
            <a:noFill/>
          </p:spPr>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 Floating-Point Processing Units (FPU)</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grpSp>
      <p:sp>
        <p:nvSpPr>
          <p:cNvPr id="5" name="文本框 4">
            <a:extLst>
              <a:ext uri="{FF2B5EF4-FFF2-40B4-BE49-F238E27FC236}">
                <a16:creationId xmlns:a16="http://schemas.microsoft.com/office/drawing/2014/main" id="{0128D6DC-ACF2-1F4A-DE77-62027E77C2D4}"/>
              </a:ext>
            </a:extLst>
          </p:cNvPr>
          <p:cNvSpPr txBox="1"/>
          <p:nvPr/>
        </p:nvSpPr>
        <p:spPr>
          <a:xfrm>
            <a:off x="841756" y="3066664"/>
            <a:ext cx="3116246"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FC-PIM</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7" name="文本框 6">
            <a:extLst>
              <a:ext uri="{FF2B5EF4-FFF2-40B4-BE49-F238E27FC236}">
                <a16:creationId xmlns:a16="http://schemas.microsoft.com/office/drawing/2014/main" id="{BE4F519A-8EB9-F07D-1E70-9AF666D49DB5}"/>
              </a:ext>
            </a:extLst>
          </p:cNvPr>
          <p:cNvSpPr txBox="1"/>
          <p:nvPr/>
        </p:nvSpPr>
        <p:spPr>
          <a:xfrm>
            <a:off x="458619" y="1419231"/>
            <a:ext cx="1844628" cy="276999"/>
          </a:xfrm>
          <a:prstGeom prst="rect">
            <a:avLst/>
          </a:prstGeom>
          <a:noFill/>
        </p:spPr>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Bank Groups (BGs)</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4" name="矩形 473">
            <a:extLst>
              <a:ext uri="{FF2B5EF4-FFF2-40B4-BE49-F238E27FC236}">
                <a16:creationId xmlns:a16="http://schemas.microsoft.com/office/drawing/2014/main" id="{4FD621E0-79BE-BA0E-3000-B62EA70276F1}"/>
              </a:ext>
            </a:extLst>
          </p:cNvPr>
          <p:cNvSpPr/>
          <p:nvPr/>
        </p:nvSpPr>
        <p:spPr>
          <a:xfrm>
            <a:off x="2725694" y="1812647"/>
            <a:ext cx="727519" cy="268756"/>
          </a:xfrm>
          <a:prstGeom prst="rect">
            <a:avLst/>
          </a:prstGeom>
          <a:solidFill>
            <a:srgbClr val="FFF5F5"/>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Bank 1</a:t>
            </a:r>
          </a:p>
        </p:txBody>
      </p:sp>
      <p:sp>
        <p:nvSpPr>
          <p:cNvPr id="475" name="矩形 474">
            <a:extLst>
              <a:ext uri="{FF2B5EF4-FFF2-40B4-BE49-F238E27FC236}">
                <a16:creationId xmlns:a16="http://schemas.microsoft.com/office/drawing/2014/main" id="{BB2A09F0-156F-24B3-4EC5-EDA4A2D746DE}"/>
              </a:ext>
            </a:extLst>
          </p:cNvPr>
          <p:cNvSpPr/>
          <p:nvPr/>
        </p:nvSpPr>
        <p:spPr>
          <a:xfrm>
            <a:off x="2740012" y="2082772"/>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6" name="矩形 475">
            <a:extLst>
              <a:ext uri="{FF2B5EF4-FFF2-40B4-BE49-F238E27FC236}">
                <a16:creationId xmlns:a16="http://schemas.microsoft.com/office/drawing/2014/main" id="{F39937A0-E38F-2340-7381-1BADA736493B}"/>
              </a:ext>
            </a:extLst>
          </p:cNvPr>
          <p:cNvSpPr/>
          <p:nvPr/>
        </p:nvSpPr>
        <p:spPr>
          <a:xfrm>
            <a:off x="2925449" y="2082772"/>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7" name="矩形 476">
            <a:extLst>
              <a:ext uri="{FF2B5EF4-FFF2-40B4-BE49-F238E27FC236}">
                <a16:creationId xmlns:a16="http://schemas.microsoft.com/office/drawing/2014/main" id="{E50D9594-7944-9FBA-50F7-0D219ECD9B65}"/>
              </a:ext>
            </a:extLst>
          </p:cNvPr>
          <p:cNvSpPr/>
          <p:nvPr/>
        </p:nvSpPr>
        <p:spPr>
          <a:xfrm>
            <a:off x="3110075" y="2082772"/>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8" name="矩形 477">
            <a:extLst>
              <a:ext uri="{FF2B5EF4-FFF2-40B4-BE49-F238E27FC236}">
                <a16:creationId xmlns:a16="http://schemas.microsoft.com/office/drawing/2014/main" id="{A99FD857-366E-7A2A-0E87-DB14875394BE}"/>
              </a:ext>
            </a:extLst>
          </p:cNvPr>
          <p:cNvSpPr/>
          <p:nvPr/>
        </p:nvSpPr>
        <p:spPr>
          <a:xfrm>
            <a:off x="3294699" y="2082772"/>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9" name="矩形 468">
            <a:extLst>
              <a:ext uri="{FF2B5EF4-FFF2-40B4-BE49-F238E27FC236}">
                <a16:creationId xmlns:a16="http://schemas.microsoft.com/office/drawing/2014/main" id="{B410D357-8181-BAA6-F9C9-33E00D140E92}"/>
              </a:ext>
            </a:extLst>
          </p:cNvPr>
          <p:cNvSpPr/>
          <p:nvPr/>
        </p:nvSpPr>
        <p:spPr>
          <a:xfrm>
            <a:off x="3520659" y="1812647"/>
            <a:ext cx="727519" cy="268756"/>
          </a:xfrm>
          <a:prstGeom prst="rect">
            <a:avLst/>
          </a:prstGeom>
          <a:solidFill>
            <a:srgbClr val="FFF5F5"/>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Bank 2</a:t>
            </a:r>
          </a:p>
        </p:txBody>
      </p:sp>
      <p:sp>
        <p:nvSpPr>
          <p:cNvPr id="470" name="矩形 469">
            <a:extLst>
              <a:ext uri="{FF2B5EF4-FFF2-40B4-BE49-F238E27FC236}">
                <a16:creationId xmlns:a16="http://schemas.microsoft.com/office/drawing/2014/main" id="{C5FC6EC7-1EEB-2B37-BA60-CE92694EE2F2}"/>
              </a:ext>
            </a:extLst>
          </p:cNvPr>
          <p:cNvSpPr/>
          <p:nvPr/>
        </p:nvSpPr>
        <p:spPr>
          <a:xfrm>
            <a:off x="3534977" y="2082772"/>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1" name="矩形 470">
            <a:extLst>
              <a:ext uri="{FF2B5EF4-FFF2-40B4-BE49-F238E27FC236}">
                <a16:creationId xmlns:a16="http://schemas.microsoft.com/office/drawing/2014/main" id="{E5913D48-68DD-880B-A656-D74283F8B9C7}"/>
              </a:ext>
            </a:extLst>
          </p:cNvPr>
          <p:cNvSpPr/>
          <p:nvPr/>
        </p:nvSpPr>
        <p:spPr>
          <a:xfrm>
            <a:off x="3720414" y="2082772"/>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2" name="矩形 471">
            <a:extLst>
              <a:ext uri="{FF2B5EF4-FFF2-40B4-BE49-F238E27FC236}">
                <a16:creationId xmlns:a16="http://schemas.microsoft.com/office/drawing/2014/main" id="{87B9C84D-DFF7-7715-8F93-234F3FE8C06D}"/>
              </a:ext>
            </a:extLst>
          </p:cNvPr>
          <p:cNvSpPr/>
          <p:nvPr/>
        </p:nvSpPr>
        <p:spPr>
          <a:xfrm>
            <a:off x="3905040" y="2082772"/>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3" name="矩形 472">
            <a:extLst>
              <a:ext uri="{FF2B5EF4-FFF2-40B4-BE49-F238E27FC236}">
                <a16:creationId xmlns:a16="http://schemas.microsoft.com/office/drawing/2014/main" id="{EEDB3F85-103A-9223-5C88-2056DB1AF5EE}"/>
              </a:ext>
            </a:extLst>
          </p:cNvPr>
          <p:cNvSpPr/>
          <p:nvPr/>
        </p:nvSpPr>
        <p:spPr>
          <a:xfrm>
            <a:off x="4089664" y="2082772"/>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4" name="矩形 463">
            <a:extLst>
              <a:ext uri="{FF2B5EF4-FFF2-40B4-BE49-F238E27FC236}">
                <a16:creationId xmlns:a16="http://schemas.microsoft.com/office/drawing/2014/main" id="{2554F081-4B6D-A15A-078D-C6E723D5C02E}"/>
              </a:ext>
            </a:extLst>
          </p:cNvPr>
          <p:cNvSpPr/>
          <p:nvPr/>
        </p:nvSpPr>
        <p:spPr>
          <a:xfrm>
            <a:off x="2725694" y="2348130"/>
            <a:ext cx="727519" cy="268756"/>
          </a:xfrm>
          <a:prstGeom prst="rect">
            <a:avLst/>
          </a:prstGeom>
          <a:solidFill>
            <a:srgbClr val="FFF5F5"/>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Bank 3</a:t>
            </a:r>
          </a:p>
        </p:txBody>
      </p:sp>
      <p:sp>
        <p:nvSpPr>
          <p:cNvPr id="465" name="矩形 464">
            <a:extLst>
              <a:ext uri="{FF2B5EF4-FFF2-40B4-BE49-F238E27FC236}">
                <a16:creationId xmlns:a16="http://schemas.microsoft.com/office/drawing/2014/main" id="{AC658FC5-7A68-4D71-7BBF-6158637AA235}"/>
              </a:ext>
            </a:extLst>
          </p:cNvPr>
          <p:cNvSpPr/>
          <p:nvPr/>
        </p:nvSpPr>
        <p:spPr>
          <a:xfrm>
            <a:off x="2740012" y="2618255"/>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6" name="矩形 465">
            <a:extLst>
              <a:ext uri="{FF2B5EF4-FFF2-40B4-BE49-F238E27FC236}">
                <a16:creationId xmlns:a16="http://schemas.microsoft.com/office/drawing/2014/main" id="{348AA312-62ED-7E8A-121B-DF72F5B1A402}"/>
              </a:ext>
            </a:extLst>
          </p:cNvPr>
          <p:cNvSpPr/>
          <p:nvPr/>
        </p:nvSpPr>
        <p:spPr>
          <a:xfrm>
            <a:off x="2925449" y="2618255"/>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7" name="矩形 466">
            <a:extLst>
              <a:ext uri="{FF2B5EF4-FFF2-40B4-BE49-F238E27FC236}">
                <a16:creationId xmlns:a16="http://schemas.microsoft.com/office/drawing/2014/main" id="{1FE9579F-6F05-D998-3FF9-3C3FAA1E424C}"/>
              </a:ext>
            </a:extLst>
          </p:cNvPr>
          <p:cNvSpPr/>
          <p:nvPr/>
        </p:nvSpPr>
        <p:spPr>
          <a:xfrm>
            <a:off x="3110075" y="2618255"/>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8" name="矩形 467">
            <a:extLst>
              <a:ext uri="{FF2B5EF4-FFF2-40B4-BE49-F238E27FC236}">
                <a16:creationId xmlns:a16="http://schemas.microsoft.com/office/drawing/2014/main" id="{4BEADDE3-3417-0057-0AFE-4BB89B38D104}"/>
              </a:ext>
            </a:extLst>
          </p:cNvPr>
          <p:cNvSpPr/>
          <p:nvPr/>
        </p:nvSpPr>
        <p:spPr>
          <a:xfrm>
            <a:off x="3294699" y="2618255"/>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59" name="矩形 458">
            <a:extLst>
              <a:ext uri="{FF2B5EF4-FFF2-40B4-BE49-F238E27FC236}">
                <a16:creationId xmlns:a16="http://schemas.microsoft.com/office/drawing/2014/main" id="{25D8D675-E9BB-CE48-3E86-838B2F017E32}"/>
              </a:ext>
            </a:extLst>
          </p:cNvPr>
          <p:cNvSpPr/>
          <p:nvPr/>
        </p:nvSpPr>
        <p:spPr>
          <a:xfrm>
            <a:off x="3520659" y="2348130"/>
            <a:ext cx="727519" cy="268756"/>
          </a:xfrm>
          <a:prstGeom prst="rect">
            <a:avLst/>
          </a:prstGeom>
          <a:solidFill>
            <a:srgbClr val="FFF5F5"/>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Bank 4</a:t>
            </a:r>
          </a:p>
        </p:txBody>
      </p:sp>
      <p:sp>
        <p:nvSpPr>
          <p:cNvPr id="460" name="矩形 459">
            <a:extLst>
              <a:ext uri="{FF2B5EF4-FFF2-40B4-BE49-F238E27FC236}">
                <a16:creationId xmlns:a16="http://schemas.microsoft.com/office/drawing/2014/main" id="{308B71D7-28AC-971B-CB53-B51DE1674C2A}"/>
              </a:ext>
            </a:extLst>
          </p:cNvPr>
          <p:cNvSpPr/>
          <p:nvPr/>
        </p:nvSpPr>
        <p:spPr>
          <a:xfrm>
            <a:off x="3534977" y="2618255"/>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1" name="矩形 460">
            <a:extLst>
              <a:ext uri="{FF2B5EF4-FFF2-40B4-BE49-F238E27FC236}">
                <a16:creationId xmlns:a16="http://schemas.microsoft.com/office/drawing/2014/main" id="{F769C9C9-5B7B-9A46-E05C-14B1C79FCCBC}"/>
              </a:ext>
            </a:extLst>
          </p:cNvPr>
          <p:cNvSpPr/>
          <p:nvPr/>
        </p:nvSpPr>
        <p:spPr>
          <a:xfrm>
            <a:off x="3720414" y="2618255"/>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2" name="矩形 461">
            <a:extLst>
              <a:ext uri="{FF2B5EF4-FFF2-40B4-BE49-F238E27FC236}">
                <a16:creationId xmlns:a16="http://schemas.microsoft.com/office/drawing/2014/main" id="{E5EE62F6-7059-AB23-4743-A9268889AC16}"/>
              </a:ext>
            </a:extLst>
          </p:cNvPr>
          <p:cNvSpPr/>
          <p:nvPr/>
        </p:nvSpPr>
        <p:spPr>
          <a:xfrm>
            <a:off x="3905040" y="2618255"/>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3" name="矩形 462">
            <a:extLst>
              <a:ext uri="{FF2B5EF4-FFF2-40B4-BE49-F238E27FC236}">
                <a16:creationId xmlns:a16="http://schemas.microsoft.com/office/drawing/2014/main" id="{11A936EC-A403-9D80-B037-539DF5B461C7}"/>
              </a:ext>
            </a:extLst>
          </p:cNvPr>
          <p:cNvSpPr/>
          <p:nvPr/>
        </p:nvSpPr>
        <p:spPr>
          <a:xfrm>
            <a:off x="4089664" y="2618255"/>
            <a:ext cx="140896" cy="181817"/>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49" name="矩形 448">
            <a:extLst>
              <a:ext uri="{FF2B5EF4-FFF2-40B4-BE49-F238E27FC236}">
                <a16:creationId xmlns:a16="http://schemas.microsoft.com/office/drawing/2014/main" id="{82932028-8BC6-877A-9104-1000E77EFF27}"/>
              </a:ext>
            </a:extLst>
          </p:cNvPr>
          <p:cNvSpPr/>
          <p:nvPr/>
        </p:nvSpPr>
        <p:spPr>
          <a:xfrm>
            <a:off x="2647870" y="1759440"/>
            <a:ext cx="1683316" cy="1114119"/>
          </a:xfrm>
          <a:prstGeom prst="rect">
            <a:avLst/>
          </a:prstGeom>
          <a:noFill/>
          <a:ln>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452" name="矩形 451">
            <a:extLst>
              <a:ext uri="{FF2B5EF4-FFF2-40B4-BE49-F238E27FC236}">
                <a16:creationId xmlns:a16="http://schemas.microsoft.com/office/drawing/2014/main" id="{209C7FE3-F845-4002-4DC0-749362DD1815}"/>
              </a:ext>
            </a:extLst>
          </p:cNvPr>
          <p:cNvSpPr/>
          <p:nvPr/>
        </p:nvSpPr>
        <p:spPr>
          <a:xfrm>
            <a:off x="468572" y="1749433"/>
            <a:ext cx="1440519" cy="1217857"/>
          </a:xfrm>
          <a:prstGeom prst="rect">
            <a:avLst/>
          </a:prstGeom>
          <a:solidFill>
            <a:schemeClr val="bg1"/>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453" name="矩形 452">
            <a:extLst>
              <a:ext uri="{FF2B5EF4-FFF2-40B4-BE49-F238E27FC236}">
                <a16:creationId xmlns:a16="http://schemas.microsoft.com/office/drawing/2014/main" id="{B678EA3E-93D2-93A1-3033-9B58A783203C}"/>
              </a:ext>
            </a:extLst>
          </p:cNvPr>
          <p:cNvSpPr/>
          <p:nvPr/>
        </p:nvSpPr>
        <p:spPr>
          <a:xfrm>
            <a:off x="563461" y="2577104"/>
            <a:ext cx="1256423" cy="324524"/>
          </a:xfrm>
          <a:prstGeom prst="rect">
            <a:avLst/>
          </a:prstGeom>
          <a:solidFill>
            <a:srgbClr val="FFF5F5"/>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C</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54" name="矩形 453">
            <a:extLst>
              <a:ext uri="{FF2B5EF4-FFF2-40B4-BE49-F238E27FC236}">
                <a16:creationId xmlns:a16="http://schemas.microsoft.com/office/drawing/2014/main" id="{76DAFC4F-E740-0BFC-1569-39C334FB186C}"/>
              </a:ext>
            </a:extLst>
          </p:cNvPr>
          <p:cNvSpPr/>
          <p:nvPr/>
        </p:nvSpPr>
        <p:spPr>
          <a:xfrm>
            <a:off x="566753" y="2194899"/>
            <a:ext cx="1258124" cy="324524"/>
          </a:xfrm>
          <a:prstGeom prst="rect">
            <a:avLst/>
          </a:prstGeom>
          <a:solidFill>
            <a:srgbClr val="FFF5F5"/>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B</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55" name="矩形 454">
            <a:extLst>
              <a:ext uri="{FF2B5EF4-FFF2-40B4-BE49-F238E27FC236}">
                <a16:creationId xmlns:a16="http://schemas.microsoft.com/office/drawing/2014/main" id="{0199F490-8096-C88F-40D5-AD1F899E4B82}"/>
              </a:ext>
            </a:extLst>
          </p:cNvPr>
          <p:cNvSpPr/>
          <p:nvPr/>
        </p:nvSpPr>
        <p:spPr>
          <a:xfrm>
            <a:off x="564275" y="1813254"/>
            <a:ext cx="1254592" cy="324524"/>
          </a:xfrm>
          <a:prstGeom prst="rect">
            <a:avLst/>
          </a:prstGeom>
          <a:solidFill>
            <a:srgbClr val="FFF5F5"/>
          </a:solidFill>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A</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457" name="直接连接符 456">
            <a:extLst>
              <a:ext uri="{FF2B5EF4-FFF2-40B4-BE49-F238E27FC236}">
                <a16:creationId xmlns:a16="http://schemas.microsoft.com/office/drawing/2014/main" id="{2C9C55C8-929F-95B5-3554-DD2283E34F36}"/>
              </a:ext>
            </a:extLst>
          </p:cNvPr>
          <p:cNvCxnSpPr>
            <a:cxnSpLocks/>
          </p:cNvCxnSpPr>
          <p:nvPr/>
        </p:nvCxnSpPr>
        <p:spPr>
          <a:xfrm flipH="1">
            <a:off x="1819884" y="1758544"/>
            <a:ext cx="827986" cy="64681"/>
          </a:xfrm>
          <a:prstGeom prst="line">
            <a:avLst/>
          </a:prstGeom>
          <a:ln>
            <a:prstDash val="sysDash"/>
          </a:ln>
        </p:spPr>
        <p:style>
          <a:lnRef idx="1">
            <a:schemeClr val="dk1"/>
          </a:lnRef>
          <a:fillRef idx="0">
            <a:schemeClr val="dk1"/>
          </a:fillRef>
          <a:effectRef idx="0">
            <a:schemeClr val="dk1"/>
          </a:effectRef>
          <a:fontRef idx="minor">
            <a:schemeClr val="tx1"/>
          </a:fontRef>
        </p:style>
      </p:cxnSp>
      <p:cxnSp>
        <p:nvCxnSpPr>
          <p:cNvPr id="458" name="直接连接符 457">
            <a:extLst>
              <a:ext uri="{FF2B5EF4-FFF2-40B4-BE49-F238E27FC236}">
                <a16:creationId xmlns:a16="http://schemas.microsoft.com/office/drawing/2014/main" id="{903A4EAE-9278-8B91-E750-0FA87FDDD84A}"/>
              </a:ext>
            </a:extLst>
          </p:cNvPr>
          <p:cNvCxnSpPr>
            <a:cxnSpLocks/>
          </p:cNvCxnSpPr>
          <p:nvPr/>
        </p:nvCxnSpPr>
        <p:spPr>
          <a:xfrm flipH="1" flipV="1">
            <a:off x="1814700" y="2126737"/>
            <a:ext cx="833170" cy="736016"/>
          </a:xfrm>
          <a:prstGeom prst="line">
            <a:avLst/>
          </a:prstGeom>
          <a:ln>
            <a:prstDash val="sysDash"/>
          </a:ln>
        </p:spPr>
        <p:style>
          <a:lnRef idx="1">
            <a:schemeClr val="dk1"/>
          </a:lnRef>
          <a:fillRef idx="0">
            <a:schemeClr val="dk1"/>
          </a:fillRef>
          <a:effectRef idx="0">
            <a:schemeClr val="dk1"/>
          </a:effectRef>
          <a:fontRef idx="minor">
            <a:schemeClr val="tx1"/>
          </a:fontRef>
        </p:style>
      </p:cxnSp>
      <p:sp>
        <p:nvSpPr>
          <p:cNvPr id="479" name="文本框 478">
            <a:extLst>
              <a:ext uri="{FF2B5EF4-FFF2-40B4-BE49-F238E27FC236}">
                <a16:creationId xmlns:a16="http://schemas.microsoft.com/office/drawing/2014/main" id="{54EF7275-1EBD-46AB-CFB9-80B737413B1F}"/>
              </a:ext>
            </a:extLst>
          </p:cNvPr>
          <p:cNvSpPr txBox="1"/>
          <p:nvPr/>
        </p:nvSpPr>
        <p:spPr>
          <a:xfrm>
            <a:off x="841756" y="5607415"/>
            <a:ext cx="3116246"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Attn-PIMs</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grpSp>
        <p:nvGrpSpPr>
          <p:cNvPr id="492" name="组合 491">
            <a:extLst>
              <a:ext uri="{FF2B5EF4-FFF2-40B4-BE49-F238E27FC236}">
                <a16:creationId xmlns:a16="http://schemas.microsoft.com/office/drawing/2014/main" id="{F9339BAB-552A-9897-8EC3-63E982E1427E}"/>
              </a:ext>
            </a:extLst>
          </p:cNvPr>
          <p:cNvGrpSpPr/>
          <p:nvPr/>
        </p:nvGrpSpPr>
        <p:grpSpPr>
          <a:xfrm>
            <a:off x="2732901" y="4245268"/>
            <a:ext cx="1522483" cy="725008"/>
            <a:chOff x="6890995" y="3777859"/>
            <a:chExt cx="1086688" cy="517482"/>
          </a:xfrm>
        </p:grpSpPr>
        <p:sp>
          <p:nvSpPr>
            <p:cNvPr id="505" name="矩形 504">
              <a:extLst>
                <a:ext uri="{FF2B5EF4-FFF2-40B4-BE49-F238E27FC236}">
                  <a16:creationId xmlns:a16="http://schemas.microsoft.com/office/drawing/2014/main" id="{B3986FA4-99E6-FA9C-D484-68E1E76E9380}"/>
                </a:ext>
              </a:extLst>
            </p:cNvPr>
            <p:cNvSpPr/>
            <p:nvPr/>
          </p:nvSpPr>
          <p:spPr>
            <a:xfrm>
              <a:off x="6890995" y="3777859"/>
              <a:ext cx="519274" cy="191827"/>
            </a:xfrm>
            <a:prstGeom prst="rect">
              <a:avLst/>
            </a:prstGeom>
            <a:solidFill>
              <a:srgbClr val="F5F9FC"/>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Bank 1</a:t>
              </a:r>
            </a:p>
          </p:txBody>
        </p:sp>
        <p:sp>
          <p:nvSpPr>
            <p:cNvPr id="506" name="矩形 505">
              <a:extLst>
                <a:ext uri="{FF2B5EF4-FFF2-40B4-BE49-F238E27FC236}">
                  <a16:creationId xmlns:a16="http://schemas.microsoft.com/office/drawing/2014/main" id="{B6A5C5E5-AC5A-77DA-DDF2-736C9B16BF6F}"/>
                </a:ext>
              </a:extLst>
            </p:cNvPr>
            <p:cNvSpPr/>
            <p:nvPr/>
          </p:nvSpPr>
          <p:spPr>
            <a:xfrm rot="5400000">
              <a:off x="7107796" y="3959380"/>
              <a:ext cx="85670" cy="152339"/>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07" name="矩形 506">
              <a:extLst>
                <a:ext uri="{FF2B5EF4-FFF2-40B4-BE49-F238E27FC236}">
                  <a16:creationId xmlns:a16="http://schemas.microsoft.com/office/drawing/2014/main" id="{436C69F6-6824-68FD-8809-4B76F8D23D31}"/>
                </a:ext>
              </a:extLst>
            </p:cNvPr>
            <p:cNvSpPr/>
            <p:nvPr/>
          </p:nvSpPr>
          <p:spPr>
            <a:xfrm>
              <a:off x="7458409" y="3777859"/>
              <a:ext cx="519274" cy="191827"/>
            </a:xfrm>
            <a:prstGeom prst="rect">
              <a:avLst/>
            </a:prstGeom>
            <a:solidFill>
              <a:srgbClr val="F5F9FC"/>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Bank 2</a:t>
              </a:r>
            </a:p>
          </p:txBody>
        </p:sp>
        <p:sp>
          <p:nvSpPr>
            <p:cNvPr id="508" name="矩形 507">
              <a:extLst>
                <a:ext uri="{FF2B5EF4-FFF2-40B4-BE49-F238E27FC236}">
                  <a16:creationId xmlns:a16="http://schemas.microsoft.com/office/drawing/2014/main" id="{6D1A8582-593A-8C88-AE7D-2E918D29FC1D}"/>
                </a:ext>
              </a:extLst>
            </p:cNvPr>
            <p:cNvSpPr/>
            <p:nvPr/>
          </p:nvSpPr>
          <p:spPr>
            <a:xfrm rot="5400000">
              <a:off x="7675211" y="3959380"/>
              <a:ext cx="85670" cy="152339"/>
            </a:xfrm>
            <a:prstGeom prst="rect">
              <a:avLst/>
            </a:prstGeom>
            <a:pattFill prst="wave">
              <a:fgClr>
                <a:schemeClr val="tx1"/>
              </a:fgClr>
              <a:bgClr>
                <a:schemeClr val="bg1"/>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09" name="矩形 508">
              <a:extLst>
                <a:ext uri="{FF2B5EF4-FFF2-40B4-BE49-F238E27FC236}">
                  <a16:creationId xmlns:a16="http://schemas.microsoft.com/office/drawing/2014/main" id="{78E3BE54-F45E-D71D-D286-E2DAB0980B78}"/>
                </a:ext>
              </a:extLst>
            </p:cNvPr>
            <p:cNvSpPr/>
            <p:nvPr/>
          </p:nvSpPr>
          <p:spPr>
            <a:xfrm>
              <a:off x="6890995" y="4103514"/>
              <a:ext cx="519274" cy="191827"/>
            </a:xfrm>
            <a:prstGeom prst="rect">
              <a:avLst/>
            </a:prstGeom>
            <a:solidFill>
              <a:srgbClr val="F5F9FC"/>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Bank 3</a:t>
              </a:r>
            </a:p>
          </p:txBody>
        </p:sp>
        <p:sp>
          <p:nvSpPr>
            <p:cNvPr id="510" name="矩形 509">
              <a:extLst>
                <a:ext uri="{FF2B5EF4-FFF2-40B4-BE49-F238E27FC236}">
                  <a16:creationId xmlns:a16="http://schemas.microsoft.com/office/drawing/2014/main" id="{2596DD25-6727-E7C5-B75F-FDCBC277A183}"/>
                </a:ext>
              </a:extLst>
            </p:cNvPr>
            <p:cNvSpPr/>
            <p:nvPr/>
          </p:nvSpPr>
          <p:spPr>
            <a:xfrm>
              <a:off x="7458409" y="4103514"/>
              <a:ext cx="519274" cy="191827"/>
            </a:xfrm>
            <a:prstGeom prst="rect">
              <a:avLst/>
            </a:prstGeom>
            <a:solidFill>
              <a:srgbClr val="F5F9FC"/>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Bank 4</a:t>
              </a:r>
            </a:p>
          </p:txBody>
        </p:sp>
      </p:grpSp>
      <p:sp>
        <p:nvSpPr>
          <p:cNvPr id="493" name="矩形 492">
            <a:extLst>
              <a:ext uri="{FF2B5EF4-FFF2-40B4-BE49-F238E27FC236}">
                <a16:creationId xmlns:a16="http://schemas.microsoft.com/office/drawing/2014/main" id="{8398E754-712A-38BE-9B91-F61989016AF4}"/>
              </a:ext>
            </a:extLst>
          </p:cNvPr>
          <p:cNvSpPr/>
          <p:nvPr/>
        </p:nvSpPr>
        <p:spPr>
          <a:xfrm>
            <a:off x="2667650" y="4197273"/>
            <a:ext cx="1673489" cy="829899"/>
          </a:xfrm>
          <a:prstGeom prst="rect">
            <a:avLst/>
          </a:prstGeom>
          <a:noFill/>
          <a:ln>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494" name="矩形 493">
            <a:extLst>
              <a:ext uri="{FF2B5EF4-FFF2-40B4-BE49-F238E27FC236}">
                <a16:creationId xmlns:a16="http://schemas.microsoft.com/office/drawing/2014/main" id="{1A823D3E-46DD-7302-1C27-F8F0102F672E}"/>
              </a:ext>
            </a:extLst>
          </p:cNvPr>
          <p:cNvSpPr/>
          <p:nvPr/>
        </p:nvSpPr>
        <p:spPr>
          <a:xfrm>
            <a:off x="708868" y="4047799"/>
            <a:ext cx="1466574" cy="1217857"/>
          </a:xfrm>
          <a:prstGeom prst="rect">
            <a:avLst/>
          </a:prstGeom>
          <a:solidFill>
            <a:schemeClr val="bg1"/>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495" name="矩形 494">
            <a:extLst>
              <a:ext uri="{FF2B5EF4-FFF2-40B4-BE49-F238E27FC236}">
                <a16:creationId xmlns:a16="http://schemas.microsoft.com/office/drawing/2014/main" id="{90C8B51D-209B-BB31-096E-37EBA7F5EE3A}"/>
              </a:ext>
            </a:extLst>
          </p:cNvPr>
          <p:cNvSpPr/>
          <p:nvPr/>
        </p:nvSpPr>
        <p:spPr>
          <a:xfrm>
            <a:off x="549781" y="4197273"/>
            <a:ext cx="1466574" cy="1217857"/>
          </a:xfrm>
          <a:prstGeom prst="rect">
            <a:avLst/>
          </a:prstGeom>
          <a:solidFill>
            <a:schemeClr val="bg1"/>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496" name="矩形 495">
            <a:extLst>
              <a:ext uri="{FF2B5EF4-FFF2-40B4-BE49-F238E27FC236}">
                <a16:creationId xmlns:a16="http://schemas.microsoft.com/office/drawing/2014/main" id="{FDE9F856-6255-DC9C-C9F0-2781EBD247DD}"/>
              </a:ext>
            </a:extLst>
          </p:cNvPr>
          <p:cNvSpPr/>
          <p:nvPr/>
        </p:nvSpPr>
        <p:spPr>
          <a:xfrm>
            <a:off x="458619" y="4275498"/>
            <a:ext cx="1466574" cy="1217857"/>
          </a:xfrm>
          <a:prstGeom prst="rect">
            <a:avLst/>
          </a:prstGeom>
          <a:solidFill>
            <a:schemeClr val="bg1"/>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a:ln>
                <a:noFill/>
              </a:ln>
              <a:solidFill>
                <a:prstClr val="white"/>
              </a:solidFill>
              <a:effectLst/>
              <a:uLnTx/>
              <a:uFillTx/>
              <a:latin typeface="Corbel" panose="020B0503020204020204" pitchFamily="34" charset="0"/>
              <a:ea typeface="华文中宋" panose="02010600040101010101" pitchFamily="2" charset="-122"/>
              <a:cs typeface="+mn-cs"/>
            </a:endParaRPr>
          </a:p>
        </p:txBody>
      </p:sp>
      <p:sp>
        <p:nvSpPr>
          <p:cNvPr id="497" name="矩形 496">
            <a:extLst>
              <a:ext uri="{FF2B5EF4-FFF2-40B4-BE49-F238E27FC236}">
                <a16:creationId xmlns:a16="http://schemas.microsoft.com/office/drawing/2014/main" id="{29CDFD08-394B-B2CF-4A02-F2F04EA86DB7}"/>
              </a:ext>
            </a:extLst>
          </p:cNvPr>
          <p:cNvSpPr/>
          <p:nvPr/>
        </p:nvSpPr>
        <p:spPr>
          <a:xfrm>
            <a:off x="584055" y="4340358"/>
            <a:ext cx="1230645" cy="187641"/>
          </a:xfrm>
          <a:prstGeom prst="rect">
            <a:avLst/>
          </a:prstGeom>
          <a:solidFill>
            <a:srgbClr val="F5F9F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A</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98" name="矩形 497">
            <a:extLst>
              <a:ext uri="{FF2B5EF4-FFF2-40B4-BE49-F238E27FC236}">
                <a16:creationId xmlns:a16="http://schemas.microsoft.com/office/drawing/2014/main" id="{E635BEB9-6051-E2C1-E85D-C308DFAAFE94}"/>
              </a:ext>
            </a:extLst>
          </p:cNvPr>
          <p:cNvSpPr/>
          <p:nvPr/>
        </p:nvSpPr>
        <p:spPr>
          <a:xfrm>
            <a:off x="584055" y="5245470"/>
            <a:ext cx="1230645" cy="187641"/>
          </a:xfrm>
          <a:prstGeom prst="rect">
            <a:avLst/>
          </a:prstGeom>
          <a:solidFill>
            <a:srgbClr val="F5F9F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D</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99" name="矩形 498">
            <a:extLst>
              <a:ext uri="{FF2B5EF4-FFF2-40B4-BE49-F238E27FC236}">
                <a16:creationId xmlns:a16="http://schemas.microsoft.com/office/drawing/2014/main" id="{E38E0A52-DC89-0BF3-71D1-F58CFE6BA75E}"/>
              </a:ext>
            </a:extLst>
          </p:cNvPr>
          <p:cNvSpPr/>
          <p:nvPr/>
        </p:nvSpPr>
        <p:spPr>
          <a:xfrm>
            <a:off x="584055" y="4642061"/>
            <a:ext cx="1230645" cy="187641"/>
          </a:xfrm>
          <a:prstGeom prst="rect">
            <a:avLst/>
          </a:prstGeom>
          <a:solidFill>
            <a:srgbClr val="F5F9F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B</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00" name="矩形 499">
            <a:extLst>
              <a:ext uri="{FF2B5EF4-FFF2-40B4-BE49-F238E27FC236}">
                <a16:creationId xmlns:a16="http://schemas.microsoft.com/office/drawing/2014/main" id="{DF4396AF-D431-0ED4-8A1C-D194251F9CFA}"/>
              </a:ext>
            </a:extLst>
          </p:cNvPr>
          <p:cNvSpPr/>
          <p:nvPr/>
        </p:nvSpPr>
        <p:spPr>
          <a:xfrm>
            <a:off x="584055" y="4943765"/>
            <a:ext cx="1230645" cy="187641"/>
          </a:xfrm>
          <a:prstGeom prst="rect">
            <a:avLst/>
          </a:prstGeom>
          <a:solidFill>
            <a:srgbClr val="F5F9F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C</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01" name="文本框 500">
            <a:extLst>
              <a:ext uri="{FF2B5EF4-FFF2-40B4-BE49-F238E27FC236}">
                <a16:creationId xmlns:a16="http://schemas.microsoft.com/office/drawing/2014/main" id="{F1909D7C-1574-9535-72CB-708ABECAB596}"/>
              </a:ext>
            </a:extLst>
          </p:cNvPr>
          <p:cNvSpPr txBox="1"/>
          <p:nvPr/>
        </p:nvSpPr>
        <p:spPr>
          <a:xfrm rot="8324183">
            <a:off x="1999596" y="4046710"/>
            <a:ext cx="245868" cy="276999"/>
          </a:xfrm>
          <a:prstGeom prst="rect">
            <a:avLst/>
          </a:prstGeom>
          <a:noFill/>
        </p:spPr>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02" name="文本框 501">
            <a:extLst>
              <a:ext uri="{FF2B5EF4-FFF2-40B4-BE49-F238E27FC236}">
                <a16:creationId xmlns:a16="http://schemas.microsoft.com/office/drawing/2014/main" id="{3F4D0CEC-AF1D-AE71-8DC4-7F245ACC03BE}"/>
              </a:ext>
            </a:extLst>
          </p:cNvPr>
          <p:cNvSpPr txBox="1"/>
          <p:nvPr/>
        </p:nvSpPr>
        <p:spPr>
          <a:xfrm rot="8324183">
            <a:off x="2009462" y="5275357"/>
            <a:ext cx="245868" cy="276999"/>
          </a:xfrm>
          <a:prstGeom prst="rect">
            <a:avLst/>
          </a:prstGeom>
          <a:noFill/>
        </p:spPr>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503" name="直接连接符 502">
            <a:extLst>
              <a:ext uri="{FF2B5EF4-FFF2-40B4-BE49-F238E27FC236}">
                <a16:creationId xmlns:a16="http://schemas.microsoft.com/office/drawing/2014/main" id="{DF119F20-F82F-C133-6A00-6F5BA1A9AF57}"/>
              </a:ext>
            </a:extLst>
          </p:cNvPr>
          <p:cNvCxnSpPr>
            <a:cxnSpLocks/>
          </p:cNvCxnSpPr>
          <p:nvPr/>
        </p:nvCxnSpPr>
        <p:spPr>
          <a:xfrm flipH="1">
            <a:off x="1814907" y="4207008"/>
            <a:ext cx="852743" cy="130311"/>
          </a:xfrm>
          <a:prstGeom prst="line">
            <a:avLst/>
          </a:prstGeom>
          <a:ln>
            <a:prstDash val="sysDash"/>
          </a:ln>
        </p:spPr>
        <p:style>
          <a:lnRef idx="1">
            <a:schemeClr val="dk1"/>
          </a:lnRef>
          <a:fillRef idx="0">
            <a:schemeClr val="dk1"/>
          </a:fillRef>
          <a:effectRef idx="0">
            <a:schemeClr val="dk1"/>
          </a:effectRef>
          <a:fontRef idx="minor">
            <a:schemeClr val="tx1"/>
          </a:fontRef>
        </p:style>
      </p:cxnSp>
      <p:cxnSp>
        <p:nvCxnSpPr>
          <p:cNvPr id="504" name="直接连接符 503">
            <a:extLst>
              <a:ext uri="{FF2B5EF4-FFF2-40B4-BE49-F238E27FC236}">
                <a16:creationId xmlns:a16="http://schemas.microsoft.com/office/drawing/2014/main" id="{3BA0A981-6A9A-38E5-0C39-73AEEC736812}"/>
              </a:ext>
            </a:extLst>
          </p:cNvPr>
          <p:cNvCxnSpPr>
            <a:cxnSpLocks/>
          </p:cNvCxnSpPr>
          <p:nvPr/>
        </p:nvCxnSpPr>
        <p:spPr>
          <a:xfrm flipH="1" flipV="1">
            <a:off x="1827778" y="4529951"/>
            <a:ext cx="839872" cy="484538"/>
          </a:xfrm>
          <a:prstGeom prst="line">
            <a:avLst/>
          </a:prstGeom>
          <a:ln>
            <a:prstDash val="sysDash"/>
          </a:ln>
        </p:spPr>
        <p:style>
          <a:lnRef idx="1">
            <a:schemeClr val="dk1"/>
          </a:lnRef>
          <a:fillRef idx="0">
            <a:schemeClr val="dk1"/>
          </a:fillRef>
          <a:effectRef idx="0">
            <a:schemeClr val="dk1"/>
          </a:effectRef>
          <a:fontRef idx="minor">
            <a:schemeClr val="tx1"/>
          </a:fontRef>
        </p:style>
      </p:cxnSp>
      <p:sp>
        <p:nvSpPr>
          <p:cNvPr id="511" name="Rectangle 318">
            <a:extLst>
              <a:ext uri="{FF2B5EF4-FFF2-40B4-BE49-F238E27FC236}">
                <a16:creationId xmlns:a16="http://schemas.microsoft.com/office/drawing/2014/main" id="{D9F739B7-9DD0-493B-9C5F-375DF88DCF4E}"/>
              </a:ext>
            </a:extLst>
          </p:cNvPr>
          <p:cNvSpPr/>
          <p:nvPr/>
        </p:nvSpPr>
        <p:spPr>
          <a:xfrm>
            <a:off x="4661351" y="1764238"/>
            <a:ext cx="4285577" cy="738664"/>
          </a:xfrm>
          <a:prstGeom prst="rect">
            <a:avLst/>
          </a:prstGeom>
          <a:solidFill>
            <a:srgbClr val="FF9F9F">
              <a:alpha val="10196"/>
            </a:srgbClr>
          </a:solidFill>
          <a:ln w="28575">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2100" b="1" i="0" u="none" strike="noStrike" kern="1200" cap="none" spc="0" normalizeH="0" baseline="0" noProof="0" dirty="0">
                <a:ln>
                  <a:noFill/>
                </a:ln>
                <a:solidFill>
                  <a:srgbClr val="C00000"/>
                </a:solidFill>
                <a:effectLst/>
                <a:uLnTx/>
                <a:uFillTx/>
                <a:latin typeface="Corbel" panose="020B0503020204020204" pitchFamily="34" charset="0"/>
                <a:ea typeface="华文中宋" panose="02010600040101010101" pitchFamily="2" charset="-122"/>
                <a:cs typeface="Gill Sans MT"/>
              </a:rPr>
              <a:t>Higher Computation Capability</a:t>
            </a:r>
            <a:r>
              <a:rPr kumimoji="0" lang="en-US" altLang="zh-CN" sz="21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21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to cater to FC kernels</a:t>
            </a:r>
            <a:endParaRPr kumimoji="0" lang="en-US" sz="2100" b="0"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endParaRPr>
          </a:p>
        </p:txBody>
      </p:sp>
      <p:sp>
        <p:nvSpPr>
          <p:cNvPr id="256" name="Rectangle 318">
            <a:extLst>
              <a:ext uri="{FF2B5EF4-FFF2-40B4-BE49-F238E27FC236}">
                <a16:creationId xmlns:a16="http://schemas.microsoft.com/office/drawing/2014/main" id="{525EFB98-6423-21FC-4B72-0DB68897D0B0}"/>
              </a:ext>
            </a:extLst>
          </p:cNvPr>
          <p:cNvSpPr/>
          <p:nvPr/>
        </p:nvSpPr>
        <p:spPr>
          <a:xfrm>
            <a:off x="4661352" y="4205944"/>
            <a:ext cx="4285577" cy="738664"/>
          </a:xfrm>
          <a:prstGeom prst="rect">
            <a:avLst/>
          </a:prstGeom>
          <a:solidFill>
            <a:srgbClr val="9DC3E6">
              <a:alpha val="10196"/>
            </a:srgbClr>
          </a:solidFill>
          <a:ln w="28575">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2100" b="1" i="0" u="none" strike="noStrike" kern="1200" cap="none" spc="0" normalizeH="0" baseline="0" noProof="0" dirty="0">
                <a:ln>
                  <a:noFill/>
                </a:ln>
                <a:solidFill>
                  <a:srgbClr val="1F497D"/>
                </a:solidFill>
                <a:effectLst/>
                <a:uLnTx/>
                <a:uFillTx/>
                <a:latin typeface="Corbel" panose="020B0503020204020204" pitchFamily="34" charset="0"/>
                <a:ea typeface="华文中宋" panose="02010600040101010101" pitchFamily="2" charset="-122"/>
                <a:cs typeface="Gill Sans MT"/>
              </a:rPr>
              <a:t>Higher Memory Capacity</a:t>
            </a:r>
            <a:r>
              <a:rPr kumimoji="0" lang="en-US" altLang="zh-CN" sz="21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21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to cater to attention kernels</a:t>
            </a:r>
            <a:endParaRPr kumimoji="0" lang="en-US" sz="2100" b="0"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endParaRPr>
          </a:p>
        </p:txBody>
      </p:sp>
      <p:sp>
        <p:nvSpPr>
          <p:cNvPr id="4" name="矩形 3">
            <a:extLst>
              <a:ext uri="{FF2B5EF4-FFF2-40B4-BE49-F238E27FC236}">
                <a16:creationId xmlns:a16="http://schemas.microsoft.com/office/drawing/2014/main" id="{4D2386BA-5615-D8BF-36B1-BF801AF7398F}"/>
              </a:ext>
            </a:extLst>
          </p:cNvPr>
          <p:cNvSpPr/>
          <p:nvPr/>
        </p:nvSpPr>
        <p:spPr>
          <a:xfrm>
            <a:off x="2740012" y="2088504"/>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0" name="矩形 9">
            <a:extLst>
              <a:ext uri="{FF2B5EF4-FFF2-40B4-BE49-F238E27FC236}">
                <a16:creationId xmlns:a16="http://schemas.microsoft.com/office/drawing/2014/main" id="{C28F659D-6977-87DD-D4B3-3D13762F0A26}"/>
              </a:ext>
            </a:extLst>
          </p:cNvPr>
          <p:cNvSpPr/>
          <p:nvPr/>
        </p:nvSpPr>
        <p:spPr>
          <a:xfrm>
            <a:off x="2925449" y="2088504"/>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4" name="矩形 13">
            <a:extLst>
              <a:ext uri="{FF2B5EF4-FFF2-40B4-BE49-F238E27FC236}">
                <a16:creationId xmlns:a16="http://schemas.microsoft.com/office/drawing/2014/main" id="{9DE34831-5506-A5B2-A014-162F0E49AEC0}"/>
              </a:ext>
            </a:extLst>
          </p:cNvPr>
          <p:cNvSpPr/>
          <p:nvPr/>
        </p:nvSpPr>
        <p:spPr>
          <a:xfrm>
            <a:off x="3110075" y="2088504"/>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5" name="矩形 14">
            <a:extLst>
              <a:ext uri="{FF2B5EF4-FFF2-40B4-BE49-F238E27FC236}">
                <a16:creationId xmlns:a16="http://schemas.microsoft.com/office/drawing/2014/main" id="{B1BB85FD-5CE6-EA9E-BF6B-63FAB3FAC776}"/>
              </a:ext>
            </a:extLst>
          </p:cNvPr>
          <p:cNvSpPr/>
          <p:nvPr/>
        </p:nvSpPr>
        <p:spPr>
          <a:xfrm>
            <a:off x="3294699" y="2088504"/>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6" name="矩形 15">
            <a:extLst>
              <a:ext uri="{FF2B5EF4-FFF2-40B4-BE49-F238E27FC236}">
                <a16:creationId xmlns:a16="http://schemas.microsoft.com/office/drawing/2014/main" id="{8F989B35-B824-A6D4-3F5A-D7B7161B32F9}"/>
              </a:ext>
            </a:extLst>
          </p:cNvPr>
          <p:cNvSpPr/>
          <p:nvPr/>
        </p:nvSpPr>
        <p:spPr>
          <a:xfrm>
            <a:off x="3534977" y="2088504"/>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7" name="矩形 16">
            <a:extLst>
              <a:ext uri="{FF2B5EF4-FFF2-40B4-BE49-F238E27FC236}">
                <a16:creationId xmlns:a16="http://schemas.microsoft.com/office/drawing/2014/main" id="{28382F25-433E-D911-2718-A43CF6B8D846}"/>
              </a:ext>
            </a:extLst>
          </p:cNvPr>
          <p:cNvSpPr/>
          <p:nvPr/>
        </p:nvSpPr>
        <p:spPr>
          <a:xfrm>
            <a:off x="3720414" y="2088504"/>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8" name="矩形 17">
            <a:extLst>
              <a:ext uri="{FF2B5EF4-FFF2-40B4-BE49-F238E27FC236}">
                <a16:creationId xmlns:a16="http://schemas.microsoft.com/office/drawing/2014/main" id="{C922732A-B821-3242-09DC-6DB979DC79DE}"/>
              </a:ext>
            </a:extLst>
          </p:cNvPr>
          <p:cNvSpPr/>
          <p:nvPr/>
        </p:nvSpPr>
        <p:spPr>
          <a:xfrm>
            <a:off x="3905040" y="2088504"/>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19" name="矩形 18">
            <a:extLst>
              <a:ext uri="{FF2B5EF4-FFF2-40B4-BE49-F238E27FC236}">
                <a16:creationId xmlns:a16="http://schemas.microsoft.com/office/drawing/2014/main" id="{7DBB92A0-504E-45D5-D528-86434F197569}"/>
              </a:ext>
            </a:extLst>
          </p:cNvPr>
          <p:cNvSpPr/>
          <p:nvPr/>
        </p:nvSpPr>
        <p:spPr>
          <a:xfrm>
            <a:off x="4089664" y="2088504"/>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0" name="矩形 19">
            <a:extLst>
              <a:ext uri="{FF2B5EF4-FFF2-40B4-BE49-F238E27FC236}">
                <a16:creationId xmlns:a16="http://schemas.microsoft.com/office/drawing/2014/main" id="{E5B25DB4-3AD2-6539-5693-6507BD9DA69C}"/>
              </a:ext>
            </a:extLst>
          </p:cNvPr>
          <p:cNvSpPr/>
          <p:nvPr/>
        </p:nvSpPr>
        <p:spPr>
          <a:xfrm>
            <a:off x="2740012" y="2623987"/>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1" name="矩形 20">
            <a:extLst>
              <a:ext uri="{FF2B5EF4-FFF2-40B4-BE49-F238E27FC236}">
                <a16:creationId xmlns:a16="http://schemas.microsoft.com/office/drawing/2014/main" id="{F2DCB7C3-9EA6-7213-8EE8-C13EDE069C85}"/>
              </a:ext>
            </a:extLst>
          </p:cNvPr>
          <p:cNvSpPr/>
          <p:nvPr/>
        </p:nvSpPr>
        <p:spPr>
          <a:xfrm>
            <a:off x="2925449" y="2623987"/>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2" name="矩形 21">
            <a:extLst>
              <a:ext uri="{FF2B5EF4-FFF2-40B4-BE49-F238E27FC236}">
                <a16:creationId xmlns:a16="http://schemas.microsoft.com/office/drawing/2014/main" id="{2CEB43F1-1E1A-873A-E7CC-39FD98C4EEA0}"/>
              </a:ext>
            </a:extLst>
          </p:cNvPr>
          <p:cNvSpPr/>
          <p:nvPr/>
        </p:nvSpPr>
        <p:spPr>
          <a:xfrm>
            <a:off x="3110075" y="2623987"/>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3" name="矩形 22">
            <a:extLst>
              <a:ext uri="{FF2B5EF4-FFF2-40B4-BE49-F238E27FC236}">
                <a16:creationId xmlns:a16="http://schemas.microsoft.com/office/drawing/2014/main" id="{426D1854-8C7A-03BA-72EE-5008550D4032}"/>
              </a:ext>
            </a:extLst>
          </p:cNvPr>
          <p:cNvSpPr/>
          <p:nvPr/>
        </p:nvSpPr>
        <p:spPr>
          <a:xfrm>
            <a:off x="3294699" y="2623987"/>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4" name="矩形 23">
            <a:extLst>
              <a:ext uri="{FF2B5EF4-FFF2-40B4-BE49-F238E27FC236}">
                <a16:creationId xmlns:a16="http://schemas.microsoft.com/office/drawing/2014/main" id="{D40593BC-C2D3-B42A-6B2E-A6ACAE64A612}"/>
              </a:ext>
            </a:extLst>
          </p:cNvPr>
          <p:cNvSpPr/>
          <p:nvPr/>
        </p:nvSpPr>
        <p:spPr>
          <a:xfrm>
            <a:off x="3534977" y="2623987"/>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5" name="矩形 24">
            <a:extLst>
              <a:ext uri="{FF2B5EF4-FFF2-40B4-BE49-F238E27FC236}">
                <a16:creationId xmlns:a16="http://schemas.microsoft.com/office/drawing/2014/main" id="{FA5058AC-62B5-3CC5-DC5F-F24B3CFC9D99}"/>
              </a:ext>
            </a:extLst>
          </p:cNvPr>
          <p:cNvSpPr/>
          <p:nvPr/>
        </p:nvSpPr>
        <p:spPr>
          <a:xfrm>
            <a:off x="3720414" y="2623987"/>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6" name="矩形 25">
            <a:extLst>
              <a:ext uri="{FF2B5EF4-FFF2-40B4-BE49-F238E27FC236}">
                <a16:creationId xmlns:a16="http://schemas.microsoft.com/office/drawing/2014/main" id="{CBF078A2-1B55-4FA4-3ACB-8C599F58CCAD}"/>
              </a:ext>
            </a:extLst>
          </p:cNvPr>
          <p:cNvSpPr/>
          <p:nvPr/>
        </p:nvSpPr>
        <p:spPr>
          <a:xfrm>
            <a:off x="3905040" y="2623987"/>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7" name="矩形 26">
            <a:extLst>
              <a:ext uri="{FF2B5EF4-FFF2-40B4-BE49-F238E27FC236}">
                <a16:creationId xmlns:a16="http://schemas.microsoft.com/office/drawing/2014/main" id="{12E80874-5773-097D-3D18-3417CBBF785A}"/>
              </a:ext>
            </a:extLst>
          </p:cNvPr>
          <p:cNvSpPr/>
          <p:nvPr/>
        </p:nvSpPr>
        <p:spPr>
          <a:xfrm>
            <a:off x="4089664" y="2623987"/>
            <a:ext cx="140896" cy="181817"/>
          </a:xfrm>
          <a:prstGeom prst="rect">
            <a:avLst/>
          </a:prstGeom>
          <a:pattFill prst="wave">
            <a:fgClr>
              <a:schemeClr val="tx1"/>
            </a:fgClr>
            <a:bgClr>
              <a:schemeClr val="accent2">
                <a:lumMod val="60000"/>
                <a:lumOff val="40000"/>
              </a:schemeClr>
            </a:bgClr>
          </a:patt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8" name="矩形 27">
            <a:extLst>
              <a:ext uri="{FF2B5EF4-FFF2-40B4-BE49-F238E27FC236}">
                <a16:creationId xmlns:a16="http://schemas.microsoft.com/office/drawing/2014/main" id="{905F66C3-2743-87DE-0081-63B3A1B8ACF1}"/>
              </a:ext>
            </a:extLst>
          </p:cNvPr>
          <p:cNvSpPr/>
          <p:nvPr/>
        </p:nvSpPr>
        <p:spPr>
          <a:xfrm>
            <a:off x="578028" y="4341201"/>
            <a:ext cx="1230645" cy="187641"/>
          </a:xfrm>
          <a:prstGeom prst="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A</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9" name="矩形 28">
            <a:extLst>
              <a:ext uri="{FF2B5EF4-FFF2-40B4-BE49-F238E27FC236}">
                <a16:creationId xmlns:a16="http://schemas.microsoft.com/office/drawing/2014/main" id="{97F0A205-417E-6C71-C9A6-5692465126CD}"/>
              </a:ext>
            </a:extLst>
          </p:cNvPr>
          <p:cNvSpPr/>
          <p:nvPr/>
        </p:nvSpPr>
        <p:spPr>
          <a:xfrm>
            <a:off x="578028" y="5246313"/>
            <a:ext cx="1230645" cy="187641"/>
          </a:xfrm>
          <a:prstGeom prst="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D</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0" name="矩形 29">
            <a:extLst>
              <a:ext uri="{FF2B5EF4-FFF2-40B4-BE49-F238E27FC236}">
                <a16:creationId xmlns:a16="http://schemas.microsoft.com/office/drawing/2014/main" id="{BA992583-1E50-22CB-8DF3-6D5D919C4433}"/>
              </a:ext>
            </a:extLst>
          </p:cNvPr>
          <p:cNvSpPr/>
          <p:nvPr/>
        </p:nvSpPr>
        <p:spPr>
          <a:xfrm>
            <a:off x="578028" y="4642904"/>
            <a:ext cx="1230645" cy="187641"/>
          </a:xfrm>
          <a:prstGeom prst="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B</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1" name="矩形 30">
            <a:extLst>
              <a:ext uri="{FF2B5EF4-FFF2-40B4-BE49-F238E27FC236}">
                <a16:creationId xmlns:a16="http://schemas.microsoft.com/office/drawing/2014/main" id="{71377DF0-2332-C3BF-120F-91218098A0A9}"/>
              </a:ext>
            </a:extLst>
          </p:cNvPr>
          <p:cNvSpPr/>
          <p:nvPr/>
        </p:nvSpPr>
        <p:spPr>
          <a:xfrm>
            <a:off x="578028" y="4944608"/>
            <a:ext cx="1230645" cy="187641"/>
          </a:xfrm>
          <a:prstGeom prst="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BG C</a:t>
            </a:r>
            <a:endParaRPr kumimoji="0" lang="zh-CN" altLang="en-US" sz="1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2" name="文本框 31">
            <a:extLst>
              <a:ext uri="{FF2B5EF4-FFF2-40B4-BE49-F238E27FC236}">
                <a16:creationId xmlns:a16="http://schemas.microsoft.com/office/drawing/2014/main" id="{724ACA26-437A-DA00-CC30-1F35C07723E7}"/>
              </a:ext>
            </a:extLst>
          </p:cNvPr>
          <p:cNvSpPr txBox="1"/>
          <p:nvPr/>
        </p:nvSpPr>
        <p:spPr>
          <a:xfrm>
            <a:off x="841756" y="3356417"/>
            <a:ext cx="3116246"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srgbClr val="0000FF"/>
                </a:solidFill>
                <a:effectLst/>
                <a:uLnTx/>
                <a:uFillTx/>
                <a:latin typeface="Corbel" panose="020B0503020204020204" pitchFamily="34" charset="0"/>
                <a:ea typeface="华文中宋" panose="02010600040101010101" pitchFamily="2" charset="-122"/>
                <a:cs typeface="Arial" panose="020B0604020202020204" pitchFamily="34" charset="0"/>
              </a:rPr>
              <a:t>More FPUs per Bank</a:t>
            </a:r>
            <a:endParaRPr kumimoji="0" lang="zh-CN" altLang="en-US" sz="1800" b="1" i="0" u="none" strike="noStrike" kern="1200" cap="none" spc="0" normalizeH="0" baseline="0" noProof="0" dirty="0">
              <a:ln>
                <a:noFill/>
              </a:ln>
              <a:solidFill>
                <a:srgbClr val="0000FF"/>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3" name="文本框 32">
            <a:extLst>
              <a:ext uri="{FF2B5EF4-FFF2-40B4-BE49-F238E27FC236}">
                <a16:creationId xmlns:a16="http://schemas.microsoft.com/office/drawing/2014/main" id="{79FD7DE9-8DC2-3DF4-515F-1B050FF80531}"/>
              </a:ext>
            </a:extLst>
          </p:cNvPr>
          <p:cNvSpPr txBox="1"/>
          <p:nvPr/>
        </p:nvSpPr>
        <p:spPr>
          <a:xfrm>
            <a:off x="768172" y="5923862"/>
            <a:ext cx="3116246" cy="646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srgbClr val="0000FF"/>
                </a:solidFill>
                <a:effectLst/>
                <a:uLnTx/>
                <a:uFillTx/>
                <a:latin typeface="Corbel" panose="020B0503020204020204" pitchFamily="34" charset="0"/>
                <a:ea typeface="华文中宋" panose="02010600040101010101" pitchFamily="2" charset="-122"/>
                <a:cs typeface="Arial" panose="020B0604020202020204" pitchFamily="34" charset="0"/>
              </a:rPr>
              <a:t>More Bank Groups per Stack</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srgbClr val="0000FF"/>
                </a:solidFill>
                <a:effectLst/>
                <a:uLnTx/>
                <a:uFillTx/>
                <a:latin typeface="Corbel" panose="020B0503020204020204" pitchFamily="34" charset="0"/>
                <a:ea typeface="华文中宋" panose="02010600040101010101" pitchFamily="2" charset="-122"/>
                <a:cs typeface="Arial" panose="020B0604020202020204" pitchFamily="34" charset="0"/>
              </a:rPr>
              <a:t>More Attn-PIM Devices</a:t>
            </a:r>
          </a:p>
        </p:txBody>
      </p:sp>
    </p:spTree>
    <p:custDataLst>
      <p:tags r:id="rId1"/>
    </p:custDataLst>
    <p:extLst>
      <p:ext uri="{BB962C8B-B14F-4D97-AF65-F5344CB8AC3E}">
        <p14:creationId xmlns:p14="http://schemas.microsoft.com/office/powerpoint/2010/main" val="2112748739"/>
      </p:ext>
    </p:extLst>
  </p:cSld>
  <p:clrMapOvr>
    <a:masterClrMapping/>
  </p:clrMapOvr>
  <mc:AlternateContent xmlns:mc="http://schemas.openxmlformats.org/markup-compatibility/2006" xmlns:p14="http://schemas.microsoft.com/office/powerpoint/2010/main">
    <mc:Choice Requires="p14">
      <p:transition spd="slow" p14:dur="2000" advTm="29052"/>
    </mc:Choice>
    <mc:Fallback xmlns="">
      <p:transition spd="slow" advTm="2905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1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8"/>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4" presetClass="entr" presetSubtype="10" fill="hold" grpId="0" nodeType="clickEffect">
                                  <p:stCondLst>
                                    <p:cond delay="0"/>
                                  </p:stCondLst>
                                  <p:childTnLst>
                                    <p:set>
                                      <p:cBhvr>
                                        <p:cTn id="54" dur="1" fill="hold">
                                          <p:stCondLst>
                                            <p:cond delay="0"/>
                                          </p:stCondLst>
                                        </p:cTn>
                                        <p:tgtEl>
                                          <p:spTgt spid="494"/>
                                        </p:tgtEl>
                                        <p:attrNameLst>
                                          <p:attrName>style.visibility</p:attrName>
                                        </p:attrNameLst>
                                      </p:cBhvr>
                                      <p:to>
                                        <p:strVal val="visible"/>
                                      </p:to>
                                    </p:set>
                                    <p:animEffect transition="in" filter="randombar(horizontal)">
                                      <p:cBhvr>
                                        <p:cTn id="55" dur="500"/>
                                        <p:tgtEl>
                                          <p:spTgt spid="494"/>
                                        </p:tgtEl>
                                      </p:cBhvr>
                                    </p:animEffect>
                                  </p:childTnLst>
                                </p:cTn>
                              </p:par>
                              <p:par>
                                <p:cTn id="56" presetID="14" presetClass="entr" presetSubtype="10" fill="hold" grpId="0" nodeType="withEffect">
                                  <p:stCondLst>
                                    <p:cond delay="0"/>
                                  </p:stCondLst>
                                  <p:childTnLst>
                                    <p:set>
                                      <p:cBhvr>
                                        <p:cTn id="57" dur="1" fill="hold">
                                          <p:stCondLst>
                                            <p:cond delay="0"/>
                                          </p:stCondLst>
                                        </p:cTn>
                                        <p:tgtEl>
                                          <p:spTgt spid="495"/>
                                        </p:tgtEl>
                                        <p:attrNameLst>
                                          <p:attrName>style.visibility</p:attrName>
                                        </p:attrNameLst>
                                      </p:cBhvr>
                                      <p:to>
                                        <p:strVal val="visible"/>
                                      </p:to>
                                    </p:set>
                                    <p:animEffect transition="in" filter="randombar(horizontal)">
                                      <p:cBhvr>
                                        <p:cTn id="58" dur="500"/>
                                        <p:tgtEl>
                                          <p:spTgt spid="495"/>
                                        </p:tgtEl>
                                      </p:cBhvr>
                                    </p:animEffect>
                                  </p:childTnLst>
                                </p:cTn>
                              </p:par>
                              <p:par>
                                <p:cTn id="59" presetID="14" presetClass="entr" presetSubtype="10" fill="hold" grpId="0" nodeType="withEffect">
                                  <p:stCondLst>
                                    <p:cond delay="0"/>
                                  </p:stCondLst>
                                  <p:childTnLst>
                                    <p:set>
                                      <p:cBhvr>
                                        <p:cTn id="60" dur="1" fill="hold">
                                          <p:stCondLst>
                                            <p:cond delay="0"/>
                                          </p:stCondLst>
                                        </p:cTn>
                                        <p:tgtEl>
                                          <p:spTgt spid="502"/>
                                        </p:tgtEl>
                                        <p:attrNameLst>
                                          <p:attrName>style.visibility</p:attrName>
                                        </p:attrNameLst>
                                      </p:cBhvr>
                                      <p:to>
                                        <p:strVal val="visible"/>
                                      </p:to>
                                    </p:set>
                                    <p:animEffect transition="in" filter="randombar(horizontal)">
                                      <p:cBhvr>
                                        <p:cTn id="61" dur="500"/>
                                        <p:tgtEl>
                                          <p:spTgt spid="502"/>
                                        </p:tgtEl>
                                      </p:cBhvr>
                                    </p:animEffect>
                                  </p:childTnLst>
                                </p:cTn>
                              </p:par>
                              <p:par>
                                <p:cTn id="62" presetID="14" presetClass="entr" presetSubtype="10" fill="hold" grpId="0" nodeType="withEffect">
                                  <p:stCondLst>
                                    <p:cond delay="0"/>
                                  </p:stCondLst>
                                  <p:childTnLst>
                                    <p:set>
                                      <p:cBhvr>
                                        <p:cTn id="63" dur="1" fill="hold">
                                          <p:stCondLst>
                                            <p:cond delay="0"/>
                                          </p:stCondLst>
                                        </p:cTn>
                                        <p:tgtEl>
                                          <p:spTgt spid="501"/>
                                        </p:tgtEl>
                                        <p:attrNameLst>
                                          <p:attrName>style.visibility</p:attrName>
                                        </p:attrNameLst>
                                      </p:cBhvr>
                                      <p:to>
                                        <p:strVal val="visible"/>
                                      </p:to>
                                    </p:set>
                                    <p:animEffect transition="in" filter="randombar(horizontal)">
                                      <p:cBhvr>
                                        <p:cTn id="64" dur="500"/>
                                        <p:tgtEl>
                                          <p:spTgt spid="501"/>
                                        </p:tgtEl>
                                      </p:cBhvr>
                                    </p:animEffec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2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4" grpId="0" animBg="1"/>
      <p:bldP spid="495" grpId="0" animBg="1"/>
      <p:bldP spid="501" grpId="0"/>
      <p:bldP spid="502" grpId="0"/>
      <p:bldP spid="511" grpId="0" animBg="1"/>
      <p:bldP spid="256" grpId="0" animBg="1"/>
      <p:bldP spid="4" grpId="0" animBg="1"/>
      <p:bldP spid="10"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294F1-3AF9-1C91-3CD4-4E44CC9B0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C406D0-2DB0-C169-E037-EF2AAB0B7672}"/>
              </a:ext>
            </a:extLst>
          </p:cNvPr>
          <p:cNvSpPr>
            <a:spLocks noGrp="1"/>
          </p:cNvSpPr>
          <p:nvPr>
            <p:ph type="title"/>
          </p:nvPr>
        </p:nvSpPr>
        <p:spPr>
          <a:xfrm>
            <a:off x="0" y="-76200"/>
            <a:ext cx="9144000" cy="914400"/>
          </a:xfrm>
        </p:spPr>
        <p:txBody>
          <a:bodyPr/>
          <a:lstStyle/>
          <a:p>
            <a:r>
              <a:rPr lang="en-US" altLang="zh-CN" sz="4000" b="0" dirty="0">
                <a:solidFill>
                  <a:schemeClr val="tx1"/>
                </a:solidFill>
                <a:latin typeface="Corbel" panose="020B0503020204020204" pitchFamily="34" charset="0"/>
              </a:rPr>
              <a:t>PAPI</a:t>
            </a:r>
            <a:r>
              <a:rPr lang="en-US" sz="4000" b="0" dirty="0">
                <a:solidFill>
                  <a:schemeClr val="tx1"/>
                </a:solidFill>
                <a:latin typeface="Corbel" panose="020B0503020204020204" pitchFamily="34" charset="0"/>
              </a:rPr>
              <a:t> Runtime Scheduler</a:t>
            </a:r>
          </a:p>
        </p:txBody>
      </p:sp>
      <p:sp>
        <p:nvSpPr>
          <p:cNvPr id="5" name="Slide Number Placeholder 4">
            <a:extLst>
              <a:ext uri="{FF2B5EF4-FFF2-40B4-BE49-F238E27FC236}">
                <a16:creationId xmlns:a16="http://schemas.microsoft.com/office/drawing/2014/main" id="{95BADA11-0BB7-2EC3-C25F-7764B40906A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pic>
        <p:nvPicPr>
          <p:cNvPr id="27" name="Picture 26" descr="safari.png">
            <a:extLst>
              <a:ext uri="{FF2B5EF4-FFF2-40B4-BE49-F238E27FC236}">
                <a16:creationId xmlns:a16="http://schemas.microsoft.com/office/drawing/2014/main" id="{A05DBCF0-A011-2264-F64E-8CF01EE01058}"/>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3" name="Rounded Rectangle 6">
            <a:extLst>
              <a:ext uri="{FF2B5EF4-FFF2-40B4-BE49-F238E27FC236}">
                <a16:creationId xmlns:a16="http://schemas.microsoft.com/office/drawing/2014/main" id="{1EE821F7-54D9-04F1-F89A-10DCB045CF98}"/>
              </a:ext>
            </a:extLst>
          </p:cNvPr>
          <p:cNvSpPr/>
          <p:nvPr/>
        </p:nvSpPr>
        <p:spPr>
          <a:xfrm>
            <a:off x="367645" y="3436415"/>
            <a:ext cx="8408710" cy="1491485"/>
          </a:xfrm>
          <a:prstGeom prst="roundRect">
            <a:avLst>
              <a:gd name="adj" fmla="val 10661"/>
            </a:avLst>
          </a:prstGeom>
          <a:solidFill>
            <a:srgbClr val="F3E6F0"/>
          </a:solidFill>
          <a:ln>
            <a:solidFill>
              <a:schemeClr val="accent6">
                <a:lumMod val="50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600" b="0" i="0" u="none" strike="noStrike" kern="1200" cap="none" spc="0" normalizeH="0" baseline="0" noProof="0" dirty="0">
              <a:ln>
                <a:noFill/>
              </a:ln>
              <a:solidFill>
                <a:sysClr val="windowText" lastClr="000000"/>
              </a:solidFill>
              <a:effectLst/>
              <a:uLnTx/>
              <a:uFillTx/>
              <a:latin typeface="Corbel" panose="020B0503020204020204" pitchFamily="34" charset="0"/>
              <a:ea typeface="+mn-ea"/>
              <a:cs typeface="+mn-cs"/>
            </a:endParaRPr>
          </a:p>
        </p:txBody>
      </p:sp>
      <p:sp>
        <p:nvSpPr>
          <p:cNvPr id="4" name="Rounded Rectangle 7">
            <a:extLst>
              <a:ext uri="{FF2B5EF4-FFF2-40B4-BE49-F238E27FC236}">
                <a16:creationId xmlns:a16="http://schemas.microsoft.com/office/drawing/2014/main" id="{DBE4FDAE-629D-9E93-6B61-1E37B58A652B}"/>
              </a:ext>
            </a:extLst>
          </p:cNvPr>
          <p:cNvSpPr/>
          <p:nvPr/>
        </p:nvSpPr>
        <p:spPr>
          <a:xfrm>
            <a:off x="367645" y="5266386"/>
            <a:ext cx="8408710" cy="1010295"/>
          </a:xfrm>
          <a:prstGeom prst="roundRect">
            <a:avLst>
              <a:gd name="adj" fmla="val 10661"/>
            </a:avLst>
          </a:prstGeom>
          <a:solidFill>
            <a:srgbClr val="E2F0D9"/>
          </a:solidFill>
          <a:ln>
            <a:solidFill>
              <a:schemeClr val="accent6">
                <a:lumMod val="50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marR="0" lvl="0" indent="-457200" algn="ctr"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zh-CN" sz="2600" b="0"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endParaRPr>
          </a:p>
          <a:p>
            <a:pPr marL="457200" marR="0" lvl="0" indent="-457200" algn="ctr"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zh-CN" sz="2600" b="0"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endParaRPr>
          </a:p>
        </p:txBody>
      </p:sp>
      <p:sp>
        <p:nvSpPr>
          <p:cNvPr id="6" name="Rounded Rectangle 6">
            <a:extLst>
              <a:ext uri="{FF2B5EF4-FFF2-40B4-BE49-F238E27FC236}">
                <a16:creationId xmlns:a16="http://schemas.microsoft.com/office/drawing/2014/main" id="{3CDEC789-03FF-7EDD-DE5B-463BD42D23BE}"/>
              </a:ext>
            </a:extLst>
          </p:cNvPr>
          <p:cNvSpPr/>
          <p:nvPr/>
        </p:nvSpPr>
        <p:spPr>
          <a:xfrm>
            <a:off x="367645" y="2176428"/>
            <a:ext cx="8408710" cy="950762"/>
          </a:xfrm>
          <a:prstGeom prst="roundRect">
            <a:avLst>
              <a:gd name="adj" fmla="val 10661"/>
            </a:avLst>
          </a:prstGeom>
          <a:solidFill>
            <a:schemeClr val="tx2">
              <a:lumMod val="20000"/>
              <a:lumOff val="80000"/>
            </a:schemeClr>
          </a:solidFill>
          <a:ln>
            <a:solidFill>
              <a:schemeClr val="accent6">
                <a:lumMod val="50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26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① </a:t>
            </a:r>
            <a:r>
              <a:rPr kumimoji="0" lang="en-US" altLang="zh-CN" sz="26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Monitor Parallelism Levels</a:t>
            </a:r>
          </a:p>
          <a:p>
            <a:pPr marL="457200" marR="0" lvl="0" indent="-4572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CN" sz="26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RLP &amp; TLP</a:t>
            </a:r>
          </a:p>
        </p:txBody>
      </p:sp>
      <p:sp>
        <p:nvSpPr>
          <p:cNvPr id="11" name="箭头: 下 10">
            <a:extLst>
              <a:ext uri="{FF2B5EF4-FFF2-40B4-BE49-F238E27FC236}">
                <a16:creationId xmlns:a16="http://schemas.microsoft.com/office/drawing/2014/main" id="{78A00982-19EE-25CD-A772-215D09E1F2F3}"/>
              </a:ext>
            </a:extLst>
          </p:cNvPr>
          <p:cNvSpPr/>
          <p:nvPr/>
        </p:nvSpPr>
        <p:spPr>
          <a:xfrm>
            <a:off x="4207008" y="3140166"/>
            <a:ext cx="729983" cy="404189"/>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华文中宋" panose="02010600040101010101" pitchFamily="2" charset="-122"/>
              <a:cs typeface="+mn-cs"/>
            </a:endParaRPr>
          </a:p>
        </p:txBody>
      </p:sp>
      <p:sp>
        <p:nvSpPr>
          <p:cNvPr id="12" name="箭头: 下 11">
            <a:extLst>
              <a:ext uri="{FF2B5EF4-FFF2-40B4-BE49-F238E27FC236}">
                <a16:creationId xmlns:a16="http://schemas.microsoft.com/office/drawing/2014/main" id="{76F5D5CF-1455-7875-4814-33CF6DE3297E}"/>
              </a:ext>
            </a:extLst>
          </p:cNvPr>
          <p:cNvSpPr/>
          <p:nvPr/>
        </p:nvSpPr>
        <p:spPr>
          <a:xfrm>
            <a:off x="4207007" y="4944220"/>
            <a:ext cx="729983" cy="404189"/>
          </a:xfrm>
          <a:prstGeom prst="downArrow">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华文中宋" panose="02010600040101010101" pitchFamily="2" charset="-122"/>
              <a:cs typeface="+mn-cs"/>
            </a:endParaRPr>
          </a:p>
        </p:txBody>
      </p:sp>
      <p:sp>
        <p:nvSpPr>
          <p:cNvPr id="10" name="文本框 9">
            <a:extLst>
              <a:ext uri="{FF2B5EF4-FFF2-40B4-BE49-F238E27FC236}">
                <a16:creationId xmlns:a16="http://schemas.microsoft.com/office/drawing/2014/main" id="{63B02AB4-640B-2E00-978A-E94F89658F07}"/>
              </a:ext>
            </a:extLst>
          </p:cNvPr>
          <p:cNvSpPr txBox="1"/>
          <p:nvPr/>
        </p:nvSpPr>
        <p:spPr>
          <a:xfrm>
            <a:off x="792557" y="3530569"/>
            <a:ext cx="7558881" cy="129266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2600" b="1"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rPr>
              <a:t>②</a:t>
            </a:r>
            <a:r>
              <a:rPr kumimoji="0" lang="zh-CN" altLang="en-US" sz="2600" b="0"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rPr>
              <a:t> </a:t>
            </a:r>
            <a:r>
              <a:rPr kumimoji="0" lang="en-US" altLang="zh-CN" sz="26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Arithmetic Intensity Predictor</a:t>
            </a:r>
            <a:endParaRPr kumimoji="0" lang="en-US" altLang="zh-CN" sz="26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a:p>
            <a:pPr marL="457200" marR="0" lvl="0" indent="-4572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CN" sz="26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Estimate arithmetic intensity of FC kernels</a:t>
            </a:r>
          </a:p>
          <a:p>
            <a:pPr marL="457200" marR="0" lvl="0" indent="-4572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CN" sz="2600" b="0"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rPr>
              <a:t>Compare with memory-boundedness threshold</a:t>
            </a:r>
            <a:endParaRPr kumimoji="0" lang="en-US" altLang="zh-CN" sz="26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14" name="文本框 13">
            <a:extLst>
              <a:ext uri="{FF2B5EF4-FFF2-40B4-BE49-F238E27FC236}">
                <a16:creationId xmlns:a16="http://schemas.microsoft.com/office/drawing/2014/main" id="{5030BBC8-2C46-EF13-A2E1-30C89B01D14F}"/>
              </a:ext>
            </a:extLst>
          </p:cNvPr>
          <p:cNvSpPr txBox="1"/>
          <p:nvPr/>
        </p:nvSpPr>
        <p:spPr>
          <a:xfrm>
            <a:off x="792557" y="5325257"/>
            <a:ext cx="7558882" cy="89255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zh-CN" altLang="en-US" sz="2600" b="1"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rPr>
              <a:t>③ </a:t>
            </a:r>
            <a:r>
              <a:rPr kumimoji="0" lang="en-US" altLang="zh-CN" sz="2600" b="1"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rPr>
              <a:t>Schedule the FC Kernels</a:t>
            </a:r>
            <a:endParaRPr kumimoji="0" lang="en-US" altLang="zh-CN" sz="2600" b="0"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endParaRPr>
          </a:p>
          <a:p>
            <a:pPr marL="457200" marR="0" lvl="0" indent="-457200" algn="ctr"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CN" sz="2600" b="0" i="0" u="none" strike="noStrike" kern="1200" cap="none" spc="0" normalizeH="0" baseline="0" noProof="0" dirty="0">
                <a:ln>
                  <a:noFill/>
                </a:ln>
                <a:solidFill>
                  <a:sysClr val="windowText" lastClr="000000"/>
                </a:solidFill>
                <a:effectLst/>
                <a:uLnTx/>
                <a:uFillTx/>
                <a:latin typeface="Corbel" panose="020B0503020204020204" pitchFamily="34" charset="0"/>
                <a:ea typeface="华文中宋" panose="02010600040101010101" pitchFamily="2" charset="-122"/>
                <a:cs typeface="+mn-cs"/>
              </a:rPr>
              <a:t>Map FC kernels to either FC-PIM or PUs</a:t>
            </a:r>
          </a:p>
        </p:txBody>
      </p:sp>
      <p:sp>
        <p:nvSpPr>
          <p:cNvPr id="7" name="Rounded Rectangle 6">
            <a:extLst>
              <a:ext uri="{FF2B5EF4-FFF2-40B4-BE49-F238E27FC236}">
                <a16:creationId xmlns:a16="http://schemas.microsoft.com/office/drawing/2014/main" id="{CDDA211A-0557-43AF-67FF-714E4F1A1D5C}"/>
              </a:ext>
            </a:extLst>
          </p:cNvPr>
          <p:cNvSpPr/>
          <p:nvPr/>
        </p:nvSpPr>
        <p:spPr>
          <a:xfrm>
            <a:off x="367642" y="966841"/>
            <a:ext cx="8408710" cy="950762"/>
          </a:xfrm>
          <a:prstGeom prst="roundRect">
            <a:avLst>
              <a:gd name="adj" fmla="val 10661"/>
            </a:avLst>
          </a:prstGeom>
          <a:solidFill>
            <a:srgbClr val="F9EDC7"/>
          </a:solidFill>
          <a:ln>
            <a:solidFill>
              <a:schemeClr val="accent6">
                <a:lumMod val="50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6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Offline</a:t>
            </a:r>
            <a:r>
              <a:rPr kumimoji="0" lang="en-US" altLang="zh-CN" sz="26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identify memory-boundedness threshold </a:t>
            </a:r>
          </a:p>
        </p:txBody>
      </p:sp>
    </p:spTree>
    <p:custDataLst>
      <p:tags r:id="rId1"/>
    </p:custDataLst>
    <p:extLst>
      <p:ext uri="{BB962C8B-B14F-4D97-AF65-F5344CB8AC3E}">
        <p14:creationId xmlns:p14="http://schemas.microsoft.com/office/powerpoint/2010/main" val="1657616546"/>
      </p:ext>
    </p:extLst>
  </p:cSld>
  <p:clrMapOvr>
    <a:masterClrMapping/>
  </p:clrMapOvr>
  <mc:AlternateContent xmlns:mc="http://schemas.openxmlformats.org/markup-compatibility/2006" xmlns:p14="http://schemas.microsoft.com/office/powerpoint/2010/main">
    <mc:Choice Requires="p14">
      <p:transition spd="slow" p14:dur="2000" advTm="38913"/>
    </mc:Choice>
    <mc:Fallback xmlns="">
      <p:transition spd="slow" advTm="3891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500"/>
                                        <p:tgtEl>
                                          <p:spTgt spid="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fade">
                                      <p:cBhvr>
                                        <p:cTn id="18" dur="5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fade">
                                      <p:cBhvr>
                                        <p:cTn id="30" dur="500"/>
                                        <p:tgtEl>
                                          <p:spTgt spid="3"/>
                                        </p:tgtEl>
                                      </p:cBhvr>
                                    </p:animEffect>
                                  </p:childTnLst>
                                </p:cTn>
                              </p:par>
                              <p:par>
                                <p:cTn id="31" presetID="10" presetClass="entr" presetSubtype="0" fill="hold" nodeType="withEffect">
                                  <p:stCondLst>
                                    <p:cond delay="0"/>
                                  </p:stCondLst>
                                  <p:childTnLst>
                                    <p:set>
                                      <p:cBhvr>
                                        <p:cTn id="32" dur="1" fill="hold">
                                          <p:stCondLst>
                                            <p:cond delay="0"/>
                                          </p:stCondLst>
                                        </p:cTn>
                                        <p:tgtEl>
                                          <p:spTgt spid="10">
                                            <p:txEl>
                                              <p:pRg st="0" end="0"/>
                                            </p:txEl>
                                          </p:spTgt>
                                        </p:tgtEl>
                                        <p:attrNameLst>
                                          <p:attrName>style.visibility</p:attrName>
                                        </p:attrNameLst>
                                      </p:cBhvr>
                                      <p:to>
                                        <p:strVal val="visible"/>
                                      </p:to>
                                    </p:set>
                                    <p:animEffect transition="in" filter="fade">
                                      <p:cBhvr>
                                        <p:cTn id="33" dur="500"/>
                                        <p:tgtEl>
                                          <p:spTgt spid="10">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4">
                                            <p:txEl>
                                              <p:pRg st="0" end="0"/>
                                            </p:txEl>
                                          </p:spTgt>
                                        </p:tgtEl>
                                        <p:attrNameLst>
                                          <p:attrName>style.visibility</p:attrName>
                                        </p:attrNameLst>
                                      </p:cBhvr>
                                      <p:to>
                                        <p:strVal val="visible"/>
                                      </p:to>
                                    </p:set>
                                    <p:animEffect transition="in" filter="fade">
                                      <p:cBhvr>
                                        <p:cTn id="46" dur="500"/>
                                        <p:tgtEl>
                                          <p:spTgt spid="14">
                                            <p:txEl>
                                              <p:pRg st="0" end="0"/>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fade">
                                      <p:cBhvr>
                                        <p:cTn id="49" dur="500"/>
                                        <p:tgtEl>
                                          <p:spTgt spid="12"/>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11" grpId="0" animBg="1"/>
      <p:bldP spid="12" grpId="0" animBg="1"/>
      <p:bldP spid="7" grpId="0" animBg="1"/>
    </p:bld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7D057-01CE-ABDC-ACFA-4EB40055C387}"/>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45613A94-8433-08A7-385A-33C9BAFD4587}"/>
              </a:ext>
            </a:extLst>
          </p:cNvPr>
          <p:cNvSpPr/>
          <p:nvPr/>
        </p:nvSpPr>
        <p:spPr>
          <a:xfrm>
            <a:off x="0" y="1872765"/>
            <a:ext cx="9144000" cy="1556235"/>
          </a:xfrm>
          <a:prstGeom prst="rect">
            <a:avLst/>
          </a:prstGeom>
          <a:solidFill>
            <a:srgbClr val="FFBFB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8" name="Rectangle 7">
            <a:extLst>
              <a:ext uri="{FF2B5EF4-FFF2-40B4-BE49-F238E27FC236}">
                <a16:creationId xmlns:a16="http://schemas.microsoft.com/office/drawing/2014/main" id="{4C0476A6-E9EF-8698-F533-ADD062AB8988}"/>
              </a:ext>
            </a:extLst>
          </p:cNvPr>
          <p:cNvSpPr/>
          <p:nvPr/>
        </p:nvSpPr>
        <p:spPr>
          <a:xfrm>
            <a:off x="0" y="764606"/>
            <a:ext cx="9144000" cy="914400"/>
          </a:xfrm>
          <a:prstGeom prst="rect">
            <a:avLst/>
          </a:prstGeom>
          <a:solidFill>
            <a:srgbClr val="CCD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0" name="Rectangle 9">
            <a:extLst>
              <a:ext uri="{FF2B5EF4-FFF2-40B4-BE49-F238E27FC236}">
                <a16:creationId xmlns:a16="http://schemas.microsoft.com/office/drawing/2014/main" id="{6D685E8E-B325-1648-491E-6B4FC1DBEF0C}"/>
              </a:ext>
            </a:extLst>
          </p:cNvPr>
          <p:cNvSpPr/>
          <p:nvPr/>
        </p:nvSpPr>
        <p:spPr>
          <a:xfrm>
            <a:off x="0" y="3753104"/>
            <a:ext cx="9144000" cy="779230"/>
          </a:xfrm>
          <a:prstGeom prst="rect">
            <a:avLst/>
          </a:prstGeom>
          <a:solidFill>
            <a:srgbClr val="B8CF9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1" name="Rectangle 10">
            <a:extLst>
              <a:ext uri="{FF2B5EF4-FFF2-40B4-BE49-F238E27FC236}">
                <a16:creationId xmlns:a16="http://schemas.microsoft.com/office/drawing/2014/main" id="{AFCFE6CB-15F5-3AEA-9111-BEF64335211A}"/>
              </a:ext>
            </a:extLst>
          </p:cNvPr>
          <p:cNvSpPr/>
          <p:nvPr/>
        </p:nvSpPr>
        <p:spPr>
          <a:xfrm>
            <a:off x="0" y="4840994"/>
            <a:ext cx="9144000" cy="1097109"/>
          </a:xfrm>
          <a:prstGeom prst="rect">
            <a:avLst/>
          </a:prstGeom>
          <a:solidFill>
            <a:srgbClr val="AF9CD3">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2" name="Title 1">
            <a:extLst>
              <a:ext uri="{FF2B5EF4-FFF2-40B4-BE49-F238E27FC236}">
                <a16:creationId xmlns:a16="http://schemas.microsoft.com/office/drawing/2014/main" id="{A4A508F3-0891-3972-6E1E-41CCEB7E21FB}"/>
              </a:ext>
            </a:extLst>
          </p:cNvPr>
          <p:cNvSpPr>
            <a:spLocks noGrp="1"/>
          </p:cNvSpPr>
          <p:nvPr>
            <p:ph type="title"/>
          </p:nvPr>
        </p:nvSpPr>
        <p:spPr>
          <a:xfrm>
            <a:off x="0" y="-76200"/>
            <a:ext cx="9144000" cy="914400"/>
          </a:xfrm>
        </p:spPr>
        <p:txBody>
          <a:bodyPr/>
          <a:lstStyle/>
          <a:p>
            <a:r>
              <a:rPr lang="en-US" sz="4000" b="0" dirty="0">
                <a:solidFill>
                  <a:schemeClr val="tx1"/>
                </a:solidFill>
                <a:latin typeface="Corbel" panose="020B0503020204020204" pitchFamily="34" charset="0"/>
              </a:rPr>
              <a:t>Evaluation Methodology</a:t>
            </a:r>
          </a:p>
        </p:txBody>
      </p:sp>
      <p:sp>
        <p:nvSpPr>
          <p:cNvPr id="3" name="Content Placeholder 2">
            <a:extLst>
              <a:ext uri="{FF2B5EF4-FFF2-40B4-BE49-F238E27FC236}">
                <a16:creationId xmlns:a16="http://schemas.microsoft.com/office/drawing/2014/main" id="{FF6392FD-9923-6D4B-2263-358EACC59940}"/>
              </a:ext>
            </a:extLst>
          </p:cNvPr>
          <p:cNvSpPr>
            <a:spLocks noGrp="1"/>
          </p:cNvSpPr>
          <p:nvPr>
            <p:ph idx="1"/>
          </p:nvPr>
        </p:nvSpPr>
        <p:spPr>
          <a:xfrm>
            <a:off x="76200" y="743204"/>
            <a:ext cx="9067800" cy="6019800"/>
          </a:xfrm>
        </p:spPr>
        <p:txBody>
          <a:bodyPr>
            <a:noAutofit/>
          </a:bodyPr>
          <a:lstStyle/>
          <a:p>
            <a:pPr marL="0" indent="0">
              <a:buNone/>
            </a:pPr>
            <a:r>
              <a:rPr lang="en-US" sz="2000" u="sng" dirty="0">
                <a:solidFill>
                  <a:srgbClr val="016FC0"/>
                </a:solidFill>
                <a:latin typeface="Corbel" panose="020B0503020204020204" pitchFamily="34" charset="0"/>
              </a:rPr>
              <a:t>Performance and Energy Analysis</a:t>
            </a:r>
            <a:r>
              <a:rPr lang="en-US" sz="2000" dirty="0">
                <a:solidFill>
                  <a:srgbClr val="016FC0"/>
                </a:solidFill>
                <a:latin typeface="Corbel" panose="020B0503020204020204" pitchFamily="34" charset="0"/>
              </a:rPr>
              <a:t>:</a:t>
            </a:r>
          </a:p>
          <a:p>
            <a:pPr>
              <a:buFont typeface="Corbel" panose="020B0503020204020204" pitchFamily="34" charset="0"/>
              <a:buChar char="−"/>
            </a:pPr>
            <a:r>
              <a:rPr lang="en-US" sz="2000" b="0" dirty="0">
                <a:solidFill>
                  <a:schemeClr val="tx1"/>
                </a:solidFill>
                <a:latin typeface="Corbel" panose="020B0503020204020204" pitchFamily="34" charset="0"/>
              </a:rPr>
              <a:t>Simulation using AttAcc [ASPLOS’24] and </a:t>
            </a:r>
            <a:r>
              <a:rPr lang="en-US" sz="2000" b="0" dirty="0" err="1">
                <a:solidFill>
                  <a:schemeClr val="tx1"/>
                </a:solidFill>
                <a:latin typeface="Corbel" panose="020B0503020204020204" pitchFamily="34" charset="0"/>
              </a:rPr>
              <a:t>Ramulator</a:t>
            </a:r>
            <a:r>
              <a:rPr lang="en-US" sz="2000" b="0" dirty="0">
                <a:solidFill>
                  <a:schemeClr val="tx1"/>
                </a:solidFill>
                <a:latin typeface="Corbel" panose="020B0503020204020204" pitchFamily="34" charset="0"/>
              </a:rPr>
              <a:t> 2 [IEEE CAL’23]</a:t>
            </a:r>
          </a:p>
          <a:p>
            <a:pPr marL="0" indent="0">
              <a:buNone/>
            </a:pPr>
            <a:endParaRPr lang="en-US" altLang="zh-CN" sz="2000" b="0" dirty="0">
              <a:solidFill>
                <a:schemeClr val="tx1"/>
              </a:solidFill>
              <a:latin typeface="Corbel" panose="020B0503020204020204" pitchFamily="34" charset="0"/>
            </a:endParaRPr>
          </a:p>
          <a:p>
            <a:pPr marL="0" indent="0">
              <a:buNone/>
            </a:pPr>
            <a:r>
              <a:rPr lang="en-US" altLang="zh-CN" sz="2000" u="sng" dirty="0">
                <a:solidFill>
                  <a:srgbClr val="C00000"/>
                </a:solidFill>
                <a:latin typeface="Corbel" panose="020B0503020204020204" pitchFamily="34" charset="0"/>
              </a:rPr>
              <a:t>Baselines</a:t>
            </a:r>
            <a:r>
              <a:rPr lang="en-US" altLang="zh-CN" sz="2000" dirty="0">
                <a:solidFill>
                  <a:srgbClr val="C00000"/>
                </a:solidFill>
                <a:latin typeface="Corbel" panose="020B0503020204020204" pitchFamily="34" charset="0"/>
              </a:rPr>
              <a:t>:</a:t>
            </a:r>
          </a:p>
          <a:p>
            <a:pPr>
              <a:buFont typeface="Corbel" panose="020B0503020204020204" pitchFamily="34" charset="0"/>
              <a:buChar char="−"/>
            </a:pPr>
            <a:r>
              <a:rPr lang="en-US" altLang="zh-CN" sz="2000" dirty="0">
                <a:solidFill>
                  <a:srgbClr val="C00000"/>
                </a:solidFill>
                <a:latin typeface="Corbel" panose="020B0503020204020204" pitchFamily="34" charset="0"/>
              </a:rPr>
              <a:t>AttAcc </a:t>
            </a:r>
            <a:r>
              <a:rPr lang="en-US" altLang="zh-CN" sz="2000" b="0" dirty="0">
                <a:solidFill>
                  <a:schemeClr val="tx1"/>
                </a:solidFill>
                <a:latin typeface="Corbel" panose="020B0503020204020204" pitchFamily="34" charset="0"/>
              </a:rPr>
              <a:t>[</a:t>
            </a:r>
            <a:r>
              <a:rPr lang="en-US" altLang="zh-CN" sz="1800" b="0" dirty="0">
                <a:solidFill>
                  <a:schemeClr val="tx1"/>
                </a:solidFill>
                <a:latin typeface="Corbel" panose="020B0503020204020204"/>
              </a:rPr>
              <a:t>ASPLOS’24]</a:t>
            </a:r>
          </a:p>
          <a:p>
            <a:pPr lvl="0">
              <a:buFont typeface="Corbel" panose="020B0503020204020204" pitchFamily="34" charset="0"/>
              <a:buChar char="−"/>
            </a:pPr>
            <a:r>
              <a:rPr lang="en-US" altLang="zh-CN" sz="2000" dirty="0">
                <a:solidFill>
                  <a:srgbClr val="C00000"/>
                </a:solidFill>
                <a:latin typeface="Corbel" panose="020B0503020204020204" pitchFamily="34" charset="0"/>
              </a:rPr>
              <a:t>GPU+HBM-PIM </a:t>
            </a:r>
            <a:r>
              <a:rPr lang="en-US" altLang="zh-CN" sz="2100" b="0" dirty="0">
                <a:solidFill>
                  <a:prstClr val="black"/>
                </a:solidFill>
                <a:latin typeface="Corbel" panose="020B0503020204020204"/>
                <a:ea typeface="华文楷体" panose="02010600040101010101" pitchFamily="2" charset="-122"/>
              </a:rPr>
              <a:t>(</a:t>
            </a:r>
            <a:r>
              <a:rPr lang="en-US" altLang="zh-CN" sz="1800" b="0" dirty="0">
                <a:solidFill>
                  <a:prstClr val="black"/>
                </a:solidFill>
                <a:latin typeface="Corbel" panose="020B0503020204020204"/>
              </a:rPr>
              <a:t>NVIDIA A100 GPU + Samsung’s HBM-PIM</a:t>
            </a:r>
            <a:r>
              <a:rPr lang="en-US" altLang="zh-CN" sz="2100" b="0" dirty="0">
                <a:solidFill>
                  <a:prstClr val="black"/>
                </a:solidFill>
                <a:latin typeface="Corbel" panose="020B0503020204020204"/>
                <a:ea typeface="华文楷体" panose="02010600040101010101" pitchFamily="2" charset="-122"/>
              </a:rPr>
              <a:t>)</a:t>
            </a:r>
            <a:endParaRPr lang="en-US" altLang="zh-CN" sz="2100" b="0" dirty="0">
              <a:solidFill>
                <a:prstClr val="black"/>
              </a:solidFill>
              <a:latin typeface="Corbel" panose="020B0503020204020204"/>
            </a:endParaRPr>
          </a:p>
          <a:p>
            <a:pPr lvl="0">
              <a:buFont typeface="Corbel" panose="020B0503020204020204" pitchFamily="34" charset="0"/>
              <a:buChar char="−"/>
            </a:pPr>
            <a:r>
              <a:rPr lang="en-US" altLang="zh-CN" sz="2000" dirty="0">
                <a:solidFill>
                  <a:srgbClr val="C00000"/>
                </a:solidFill>
                <a:latin typeface="Corbel" panose="020B0503020204020204" pitchFamily="34" charset="0"/>
              </a:rPr>
              <a:t>PIM-only</a:t>
            </a:r>
            <a:r>
              <a:rPr lang="en-US" altLang="zh-CN" sz="1800" b="0" dirty="0">
                <a:solidFill>
                  <a:prstClr val="black"/>
                </a:solidFill>
                <a:latin typeface="Corbel" panose="020B0503020204020204"/>
              </a:rPr>
              <a:t> (PIM devices in AttAcc</a:t>
            </a:r>
            <a:r>
              <a:rPr lang="en-US" altLang="zh-CN" sz="2100" b="0" dirty="0">
                <a:solidFill>
                  <a:prstClr val="black"/>
                </a:solidFill>
                <a:latin typeface="Corbel" panose="020B0503020204020204"/>
                <a:ea typeface="华文楷体" panose="02010600040101010101" pitchFamily="2" charset="-122"/>
              </a:rPr>
              <a:t>)</a:t>
            </a:r>
            <a:endParaRPr lang="en-US" altLang="zh-CN" sz="2000" dirty="0">
              <a:solidFill>
                <a:srgbClr val="C00000"/>
              </a:solidFill>
              <a:latin typeface="Corbel" panose="020B0503020204020204" pitchFamily="34" charset="0"/>
            </a:endParaRPr>
          </a:p>
          <a:p>
            <a:pPr marL="0" lvl="1" indent="0">
              <a:buNone/>
            </a:pPr>
            <a:endParaRPr lang="en-US" sz="2000" u="sng" dirty="0">
              <a:solidFill>
                <a:schemeClr val="tx2"/>
              </a:solidFill>
              <a:latin typeface="Corbel" panose="020B0503020204020204" pitchFamily="34" charset="0"/>
            </a:endParaRPr>
          </a:p>
          <a:p>
            <a:pPr marL="0" lvl="1" indent="0">
              <a:buNone/>
            </a:pPr>
            <a:r>
              <a:rPr lang="en-US" sz="2000" u="sng" dirty="0">
                <a:solidFill>
                  <a:srgbClr val="2F8100"/>
                </a:solidFill>
                <a:latin typeface="Corbel" panose="020B0503020204020204" pitchFamily="34" charset="0"/>
              </a:rPr>
              <a:t>Workloads</a:t>
            </a:r>
            <a:r>
              <a:rPr lang="en-US" sz="2000" dirty="0">
                <a:solidFill>
                  <a:srgbClr val="2F8100"/>
                </a:solidFill>
                <a:latin typeface="Corbel" panose="020B0503020204020204" pitchFamily="34" charset="0"/>
              </a:rPr>
              <a:t>: Three </a:t>
            </a:r>
            <a:r>
              <a:rPr lang="en-US" sz="2000" b="0" dirty="0">
                <a:solidFill>
                  <a:schemeClr val="tx1"/>
                </a:solidFill>
                <a:latin typeface="Corbel" panose="020B0503020204020204" pitchFamily="34" charset="0"/>
              </a:rPr>
              <a:t>transformer-based LLMs</a:t>
            </a:r>
          </a:p>
          <a:p>
            <a:pPr marL="342900" lvl="1" indent="-342900"/>
            <a:r>
              <a:rPr lang="es-ES" sz="2000" b="0" dirty="0">
                <a:solidFill>
                  <a:schemeClr val="tx1"/>
                </a:solidFill>
                <a:latin typeface="Corbel" panose="020B0503020204020204" pitchFamily="34" charset="0"/>
              </a:rPr>
              <a:t>LLaMA-65B, GPT-3 66B, GPT-3 175B</a:t>
            </a:r>
            <a:br>
              <a:rPr lang="en-US" sz="2400" dirty="0">
                <a:latin typeface="Corbel" panose="020B0503020204020204" pitchFamily="34" charset="0"/>
                <a:cs typeface="Adobe Garamond Pro"/>
              </a:rPr>
            </a:br>
            <a:endParaRPr lang="en-US" sz="2400" dirty="0">
              <a:solidFill>
                <a:schemeClr val="tx2"/>
              </a:solidFill>
              <a:latin typeface="Corbel" panose="020B0503020204020204" pitchFamily="34" charset="0"/>
            </a:endParaRPr>
          </a:p>
          <a:p>
            <a:pPr marL="0" lvl="1" indent="0">
              <a:buNone/>
            </a:pPr>
            <a:r>
              <a:rPr lang="en-US" sz="2000" u="sng" dirty="0">
                <a:solidFill>
                  <a:srgbClr val="7030A0"/>
                </a:solidFill>
                <a:latin typeface="Corbel" panose="020B0503020204020204" pitchFamily="34" charset="0"/>
              </a:rPr>
              <a:t>Datasets</a:t>
            </a:r>
            <a:r>
              <a:rPr lang="en-US" sz="2000" dirty="0">
                <a:solidFill>
                  <a:srgbClr val="7030A0"/>
                </a:solidFill>
                <a:latin typeface="Corbel" panose="020B0503020204020204" pitchFamily="34" charset="0"/>
              </a:rPr>
              <a:t>: </a:t>
            </a:r>
            <a:r>
              <a:rPr lang="en-US" sz="2000" b="0" dirty="0">
                <a:solidFill>
                  <a:schemeClr val="tx1"/>
                </a:solidFill>
                <a:latin typeface="Corbel" panose="020B0503020204020204" pitchFamily="34" charset="0"/>
              </a:rPr>
              <a:t>Dolly</a:t>
            </a:r>
            <a:endParaRPr lang="en-US" sz="1800" u="sng" dirty="0">
              <a:solidFill>
                <a:schemeClr val="tx1">
                  <a:lumMod val="75000"/>
                  <a:lumOff val="25000"/>
                </a:schemeClr>
              </a:solidFill>
              <a:latin typeface="Corbel" panose="020B0503020204020204" pitchFamily="34" charset="0"/>
              <a:cs typeface="Calibri" panose="020F0502020204030204" pitchFamily="34" charset="0"/>
            </a:endParaRPr>
          </a:p>
          <a:p>
            <a:pPr>
              <a:buFont typeface="Corbel" panose="020B0503020204020204" pitchFamily="34" charset="0"/>
              <a:buChar char="−"/>
            </a:pPr>
            <a:r>
              <a:rPr lang="en-US" altLang="zh-CN" sz="2000" b="0" dirty="0">
                <a:solidFill>
                  <a:schemeClr val="tx1"/>
                </a:solidFill>
                <a:latin typeface="Corbel" panose="020B0503020204020204" pitchFamily="34" charset="0"/>
              </a:rPr>
              <a:t>Creative-writing tasks</a:t>
            </a:r>
          </a:p>
          <a:p>
            <a:pPr>
              <a:buFont typeface="Corbel" panose="020B0503020204020204" pitchFamily="34" charset="0"/>
              <a:buChar char="−"/>
            </a:pPr>
            <a:r>
              <a:rPr lang="en-US" sz="2000" b="0" dirty="0">
                <a:solidFill>
                  <a:schemeClr val="tx1"/>
                </a:solidFill>
                <a:latin typeface="Corbel" panose="020B0503020204020204" pitchFamily="34" charset="0"/>
                <a:cs typeface="Gill Sans MT"/>
              </a:rPr>
              <a:t>General-QA tasks</a:t>
            </a:r>
            <a:endParaRPr lang="en-US" sz="2000" dirty="0">
              <a:solidFill>
                <a:schemeClr val="accent2"/>
              </a:solidFill>
              <a:latin typeface="Corbel" panose="020B0503020204020204" pitchFamily="34" charset="0"/>
              <a:cs typeface="Gill Sans MT"/>
            </a:endParaRPr>
          </a:p>
          <a:p>
            <a:endParaRPr lang="en-US" sz="2000" dirty="0">
              <a:solidFill>
                <a:srgbClr val="0000FF"/>
              </a:solidFill>
              <a:latin typeface="Corbel" panose="020B0503020204020204" pitchFamily="34" charset="0"/>
            </a:endParaRPr>
          </a:p>
          <a:p>
            <a:pPr lvl="1"/>
            <a:endParaRPr lang="en-US" sz="2000" dirty="0">
              <a:solidFill>
                <a:srgbClr val="C00000"/>
              </a:solidFill>
              <a:latin typeface="Corbel" panose="020B0503020204020204" pitchFamily="34" charset="0"/>
              <a:cs typeface="Adobe Garamond Pro"/>
            </a:endParaRPr>
          </a:p>
          <a:p>
            <a:pPr lvl="1"/>
            <a:endParaRPr lang="en-US" sz="2000" dirty="0">
              <a:latin typeface="Corbel" panose="020B0503020204020204" pitchFamily="34" charset="0"/>
              <a:cs typeface="Adobe Garamond Pro"/>
            </a:endParaRPr>
          </a:p>
          <a:p>
            <a:pPr lvl="1"/>
            <a:endParaRPr lang="en-US" sz="2000" dirty="0">
              <a:latin typeface="Corbel" panose="020B0503020204020204" pitchFamily="34" charset="0"/>
              <a:cs typeface="Adobe Garamond Pro"/>
            </a:endParaRPr>
          </a:p>
          <a:p>
            <a:pPr lvl="1"/>
            <a:endParaRPr lang="en-US" sz="2000" dirty="0">
              <a:latin typeface="Corbel" panose="020B0503020204020204" pitchFamily="34" charset="0"/>
              <a:cs typeface="Adobe Garamond Pro"/>
            </a:endParaRPr>
          </a:p>
          <a:p>
            <a:pPr lvl="1"/>
            <a:endParaRPr lang="en-US" sz="2000" dirty="0">
              <a:latin typeface="Corbel" panose="020B0503020204020204" pitchFamily="34" charset="0"/>
              <a:cs typeface="Adobe Garamond Pro"/>
            </a:endParaRPr>
          </a:p>
          <a:p>
            <a:pPr lvl="1"/>
            <a:endParaRPr lang="en-US" sz="2000" dirty="0">
              <a:latin typeface="Corbel" panose="020B0503020204020204" pitchFamily="34" charset="0"/>
              <a:cs typeface="Adobe Garamond Pro"/>
            </a:endParaRPr>
          </a:p>
        </p:txBody>
      </p:sp>
      <p:pic>
        <p:nvPicPr>
          <p:cNvPr id="9" name="Picture 8" descr="safari.png">
            <a:extLst>
              <a:ext uri="{FF2B5EF4-FFF2-40B4-BE49-F238E27FC236}">
                <a16:creationId xmlns:a16="http://schemas.microsoft.com/office/drawing/2014/main" id="{02910C3E-3E32-166A-9DA7-E39BA248FC79}"/>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5" name="Slide Number Placeholder 4">
            <a:extLst>
              <a:ext uri="{FF2B5EF4-FFF2-40B4-BE49-F238E27FC236}">
                <a16:creationId xmlns:a16="http://schemas.microsoft.com/office/drawing/2014/main" id="{39E10117-A2AA-E54C-3D74-37DA359CBFF2}"/>
              </a:ext>
            </a:extLst>
          </p:cNvPr>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sz="2400" b="1" i="0" u="none" strike="noStrike" kern="1200" cap="none" spc="0" normalizeH="0" baseline="0" noProof="0" dirty="0">
              <a:ln>
                <a:noFill/>
              </a:ln>
              <a:solidFill>
                <a:srgbClr val="0070C0"/>
              </a:solidFill>
              <a:effectLst/>
              <a:uLnTx/>
              <a:uFillTx/>
              <a:latin typeface="Gill Sans MT"/>
              <a:ea typeface="+mn-ea"/>
              <a:cs typeface="+mn-cs"/>
            </a:endParaRPr>
          </a:p>
        </p:txBody>
      </p:sp>
    </p:spTree>
    <p:custDataLst>
      <p:tags r:id="rId1"/>
    </p:custDataLst>
    <p:extLst>
      <p:ext uri="{BB962C8B-B14F-4D97-AF65-F5344CB8AC3E}">
        <p14:creationId xmlns:p14="http://schemas.microsoft.com/office/powerpoint/2010/main" val="1078850949"/>
      </p:ext>
    </p:extLst>
  </p:cSld>
  <p:clrMapOvr>
    <a:masterClrMapping/>
  </p:clrMapOvr>
  <mc:AlternateContent xmlns:mc="http://schemas.openxmlformats.org/markup-compatibility/2006" xmlns:p14="http://schemas.microsoft.com/office/powerpoint/2010/main">
    <mc:Choice Requires="p14">
      <p:transition spd="slow" p14:dur="2000" advTm="25131"/>
    </mc:Choice>
    <mc:Fallback xmlns="">
      <p:transition spd="slow" advTm="2513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P spid="11" grpId="0" animBg="1"/>
    </p:bld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2D20A-1483-D610-0F1D-43F85A49FE7C}"/>
            </a:ext>
          </a:extLst>
        </p:cNvPr>
        <p:cNvGrpSpPr/>
        <p:nvPr/>
      </p:nvGrpSpPr>
      <p:grpSpPr>
        <a:xfrm>
          <a:off x="0" y="0"/>
          <a:ext cx="0" cy="0"/>
          <a:chOff x="0" y="0"/>
          <a:chExt cx="0" cy="0"/>
        </a:xfrm>
      </p:grpSpPr>
      <p:graphicFrame>
        <p:nvGraphicFramePr>
          <p:cNvPr id="25" name="图表 24">
            <a:extLst>
              <a:ext uri="{FF2B5EF4-FFF2-40B4-BE49-F238E27FC236}">
                <a16:creationId xmlns:a16="http://schemas.microsoft.com/office/drawing/2014/main" id="{2C4B0BA8-9143-C9E9-281D-FA249F6CAAF4}"/>
              </a:ext>
            </a:extLst>
          </p:cNvPr>
          <p:cNvGraphicFramePr>
            <a:graphicFrameLocks/>
          </p:cNvGraphicFramePr>
          <p:nvPr/>
        </p:nvGraphicFramePr>
        <p:xfrm>
          <a:off x="-51440" y="781598"/>
          <a:ext cx="9043040" cy="5684666"/>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a:extLst>
              <a:ext uri="{FF2B5EF4-FFF2-40B4-BE49-F238E27FC236}">
                <a16:creationId xmlns:a16="http://schemas.microsoft.com/office/drawing/2014/main" id="{7D46ABE3-0CCE-7535-D952-EE52E78D1BA6}"/>
              </a:ext>
            </a:extLst>
          </p:cNvPr>
          <p:cNvSpPr>
            <a:spLocks noGrp="1"/>
          </p:cNvSpPr>
          <p:nvPr>
            <p:ph type="title"/>
          </p:nvPr>
        </p:nvSpPr>
        <p:spPr>
          <a:xfrm>
            <a:off x="0" y="-152400"/>
            <a:ext cx="9144000" cy="914400"/>
          </a:xfrm>
        </p:spPr>
        <p:txBody>
          <a:bodyPr/>
          <a:lstStyle/>
          <a:p>
            <a:r>
              <a:rPr lang="en-US" sz="4000" b="0" dirty="0">
                <a:solidFill>
                  <a:schemeClr val="tx1"/>
                </a:solidFill>
                <a:latin typeface="Corbel" panose="020B0503020204020204" pitchFamily="34" charset="0"/>
                <a:cs typeface="Gill Sans MT"/>
              </a:rPr>
              <a:t>Performance Analysis</a:t>
            </a:r>
          </a:p>
        </p:txBody>
      </p:sp>
      <p:sp>
        <p:nvSpPr>
          <p:cNvPr id="3" name="Content Placeholder 2">
            <a:extLst>
              <a:ext uri="{FF2B5EF4-FFF2-40B4-BE49-F238E27FC236}">
                <a16:creationId xmlns:a16="http://schemas.microsoft.com/office/drawing/2014/main" id="{CA33E7B2-DD00-593F-4BBD-0627C8A5A961}"/>
              </a:ext>
            </a:extLst>
          </p:cNvPr>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latin typeface="Corbel" panose="020B0503020204020204" pitchFamily="34" charset="0"/>
            </a:endParaRPr>
          </a:p>
          <a:p>
            <a:pPr lvl="2"/>
            <a:endParaRPr lang="en-US" sz="1800" dirty="0">
              <a:solidFill>
                <a:srgbClr val="595959"/>
              </a:solidFill>
              <a:latin typeface="Corbel" panose="020B0503020204020204" pitchFamily="34" charset="0"/>
            </a:endParaRPr>
          </a:p>
          <a:p>
            <a:pPr marL="914400" lvl="2" indent="0">
              <a:buNone/>
            </a:pPr>
            <a:endParaRPr lang="en-US" sz="1400" dirty="0">
              <a:solidFill>
                <a:srgbClr val="0000FF"/>
              </a:solidFill>
              <a:latin typeface="Corbel" panose="020B0503020204020204" pitchFamily="34" charset="0"/>
            </a:endParaRPr>
          </a:p>
          <a:p>
            <a:pPr lvl="1"/>
            <a:endParaRPr lang="en-US" sz="1600" dirty="0">
              <a:latin typeface="Corbel" panose="020B0503020204020204" pitchFamily="34" charset="0"/>
            </a:endParaRPr>
          </a:p>
        </p:txBody>
      </p:sp>
      <p:pic>
        <p:nvPicPr>
          <p:cNvPr id="55" name="Picture 54" descr="safari.png">
            <a:extLst>
              <a:ext uri="{FF2B5EF4-FFF2-40B4-BE49-F238E27FC236}">
                <a16:creationId xmlns:a16="http://schemas.microsoft.com/office/drawing/2014/main" id="{A5BE0DA7-5034-8735-FDC1-FD1EB48E7143}"/>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5" name="Slide Number Placeholder 4">
            <a:extLst>
              <a:ext uri="{FF2B5EF4-FFF2-40B4-BE49-F238E27FC236}">
                <a16:creationId xmlns:a16="http://schemas.microsoft.com/office/drawing/2014/main" id="{02747C9E-9FA7-ADBF-60A1-1E240987BA6F}"/>
              </a:ext>
            </a:extLst>
          </p:cNvPr>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sz="2400" b="1" i="0" u="none" strike="noStrike" kern="1200" cap="none" spc="0" normalizeH="0" baseline="0" noProof="0" dirty="0">
              <a:ln>
                <a:noFill/>
              </a:ln>
              <a:solidFill>
                <a:srgbClr val="0070C0"/>
              </a:solidFill>
              <a:effectLst/>
              <a:uLnTx/>
              <a:uFillTx/>
              <a:latin typeface="Corbel" panose="020B0503020204020204" pitchFamily="34" charset="0"/>
              <a:ea typeface="+mn-ea"/>
              <a:cs typeface="+mn-cs"/>
            </a:endParaRPr>
          </a:p>
        </p:txBody>
      </p:sp>
      <p:sp>
        <p:nvSpPr>
          <p:cNvPr id="27" name="文本框 26">
            <a:extLst>
              <a:ext uri="{FF2B5EF4-FFF2-40B4-BE49-F238E27FC236}">
                <a16:creationId xmlns:a16="http://schemas.microsoft.com/office/drawing/2014/main" id="{16D5EBEF-E5CB-2902-1FA3-B2B2F7EF4049}"/>
              </a:ext>
            </a:extLst>
          </p:cNvPr>
          <p:cNvSpPr txBox="1"/>
          <p:nvPr/>
        </p:nvSpPr>
        <p:spPr>
          <a:xfrm>
            <a:off x="561802" y="1593850"/>
            <a:ext cx="2776151"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LLAMA-65B</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9" name="文本框 28">
            <a:extLst>
              <a:ext uri="{FF2B5EF4-FFF2-40B4-BE49-F238E27FC236}">
                <a16:creationId xmlns:a16="http://schemas.microsoft.com/office/drawing/2014/main" id="{08CC7803-EBF4-B35B-0F54-5A15BB38F6E6}"/>
              </a:ext>
            </a:extLst>
          </p:cNvPr>
          <p:cNvSpPr txBox="1"/>
          <p:nvPr/>
        </p:nvSpPr>
        <p:spPr>
          <a:xfrm>
            <a:off x="3337954" y="1593850"/>
            <a:ext cx="2776151"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GPT-3 66B</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3" name="文本框 32">
            <a:extLst>
              <a:ext uri="{FF2B5EF4-FFF2-40B4-BE49-F238E27FC236}">
                <a16:creationId xmlns:a16="http://schemas.microsoft.com/office/drawing/2014/main" id="{74603F00-8EB2-4D71-4F6A-5139C8826048}"/>
              </a:ext>
            </a:extLst>
          </p:cNvPr>
          <p:cNvSpPr txBox="1"/>
          <p:nvPr/>
        </p:nvSpPr>
        <p:spPr>
          <a:xfrm>
            <a:off x="6114105" y="1593850"/>
            <a:ext cx="2776151"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GPT-3 175B</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4" name="矩形 33">
            <a:extLst>
              <a:ext uri="{FF2B5EF4-FFF2-40B4-BE49-F238E27FC236}">
                <a16:creationId xmlns:a16="http://schemas.microsoft.com/office/drawing/2014/main" id="{4CB9CCFC-60B9-344E-E1D6-ED08BFAB4F0D}"/>
              </a:ext>
            </a:extLst>
          </p:cNvPr>
          <p:cNvSpPr/>
          <p:nvPr/>
        </p:nvSpPr>
        <p:spPr>
          <a:xfrm>
            <a:off x="247943" y="4725833"/>
            <a:ext cx="8705831" cy="62924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2000" b="0" i="0" u="none" strike="noStrike" kern="1200" cap="none" spc="0" normalizeH="0" baseline="0" noProof="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35" name="文本框 34">
            <a:extLst>
              <a:ext uri="{FF2B5EF4-FFF2-40B4-BE49-F238E27FC236}">
                <a16:creationId xmlns:a16="http://schemas.microsoft.com/office/drawing/2014/main" id="{0BBC772D-40B8-2FB6-4876-05080C7A508F}"/>
              </a:ext>
            </a:extLst>
          </p:cNvPr>
          <p:cNvSpPr txBox="1"/>
          <p:nvPr/>
        </p:nvSpPr>
        <p:spPr>
          <a:xfrm>
            <a:off x="3337954" y="4673547"/>
            <a:ext cx="2776151"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Initial RLP</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40" name="直接连接符 39">
            <a:extLst>
              <a:ext uri="{FF2B5EF4-FFF2-40B4-BE49-F238E27FC236}">
                <a16:creationId xmlns:a16="http://schemas.microsoft.com/office/drawing/2014/main" id="{5DCD6E8F-4233-52DA-F739-AB0A14678AAD}"/>
              </a:ext>
            </a:extLst>
          </p:cNvPr>
          <p:cNvCxnSpPr>
            <a:cxnSpLocks/>
          </p:cNvCxnSpPr>
          <p:nvPr/>
        </p:nvCxnSpPr>
        <p:spPr>
          <a:xfrm flipV="1">
            <a:off x="3520578" y="1993960"/>
            <a:ext cx="0" cy="2260583"/>
          </a:xfrm>
          <a:prstGeom prst="line">
            <a:avLst/>
          </a:prstGeom>
          <a:ln w="9525"/>
        </p:spPr>
        <p:style>
          <a:lnRef idx="1">
            <a:schemeClr val="dk1"/>
          </a:lnRef>
          <a:fillRef idx="0">
            <a:schemeClr val="dk1"/>
          </a:fillRef>
          <a:effectRef idx="0">
            <a:schemeClr val="dk1"/>
          </a:effectRef>
          <a:fontRef idx="minor">
            <a:schemeClr val="tx1"/>
          </a:fontRef>
        </p:style>
      </p:cxnSp>
      <p:sp>
        <p:nvSpPr>
          <p:cNvPr id="41" name="文本框 40">
            <a:extLst>
              <a:ext uri="{FF2B5EF4-FFF2-40B4-BE49-F238E27FC236}">
                <a16:creationId xmlns:a16="http://schemas.microsoft.com/office/drawing/2014/main" id="{E0C3DF91-D823-9B2B-662E-A2A98FE21338}"/>
              </a:ext>
            </a:extLst>
          </p:cNvPr>
          <p:cNvSpPr txBox="1"/>
          <p:nvPr/>
        </p:nvSpPr>
        <p:spPr>
          <a:xfrm>
            <a:off x="755687"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TLP=1</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2" name="文本框 41">
            <a:extLst>
              <a:ext uri="{FF2B5EF4-FFF2-40B4-BE49-F238E27FC236}">
                <a16:creationId xmlns:a16="http://schemas.microsoft.com/office/drawing/2014/main" id="{CC5077F3-C302-81B2-B875-F5EEE2FC1AF8}"/>
              </a:ext>
            </a:extLst>
          </p:cNvPr>
          <p:cNvSpPr txBox="1"/>
          <p:nvPr/>
        </p:nvSpPr>
        <p:spPr>
          <a:xfrm>
            <a:off x="1653595"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TLP=2</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3" name="文本框 42">
            <a:extLst>
              <a:ext uri="{FF2B5EF4-FFF2-40B4-BE49-F238E27FC236}">
                <a16:creationId xmlns:a16="http://schemas.microsoft.com/office/drawing/2014/main" id="{95EBA735-18CE-8C6C-4331-BDC6E43AFFEA}"/>
              </a:ext>
            </a:extLst>
          </p:cNvPr>
          <p:cNvSpPr txBox="1"/>
          <p:nvPr/>
        </p:nvSpPr>
        <p:spPr>
          <a:xfrm>
            <a:off x="2551503"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TLP=4</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44" name="直接连接符 43">
            <a:extLst>
              <a:ext uri="{FF2B5EF4-FFF2-40B4-BE49-F238E27FC236}">
                <a16:creationId xmlns:a16="http://schemas.microsoft.com/office/drawing/2014/main" id="{69F160B3-D460-7CA5-2110-18EA5FBAF2E1}"/>
              </a:ext>
            </a:extLst>
          </p:cNvPr>
          <p:cNvCxnSpPr>
            <a:cxnSpLocks/>
          </p:cNvCxnSpPr>
          <p:nvPr/>
        </p:nvCxnSpPr>
        <p:spPr>
          <a:xfrm flipV="1">
            <a:off x="6230055" y="1993960"/>
            <a:ext cx="0" cy="2233023"/>
          </a:xfrm>
          <a:prstGeom prst="line">
            <a:avLst/>
          </a:prstGeom>
          <a:ln w="9525"/>
        </p:spPr>
        <p:style>
          <a:lnRef idx="1">
            <a:schemeClr val="dk1"/>
          </a:lnRef>
          <a:fillRef idx="0">
            <a:schemeClr val="dk1"/>
          </a:fillRef>
          <a:effectRef idx="0">
            <a:schemeClr val="dk1"/>
          </a:effectRef>
          <a:fontRef idx="minor">
            <a:schemeClr val="tx1"/>
          </a:fontRef>
        </p:style>
      </p:cxnSp>
      <p:sp>
        <p:nvSpPr>
          <p:cNvPr id="45" name="文本框 44">
            <a:extLst>
              <a:ext uri="{FF2B5EF4-FFF2-40B4-BE49-F238E27FC236}">
                <a16:creationId xmlns:a16="http://schemas.microsoft.com/office/drawing/2014/main" id="{19B9C89F-08AF-B655-A02D-3745947DADCF}"/>
              </a:ext>
            </a:extLst>
          </p:cNvPr>
          <p:cNvSpPr txBox="1"/>
          <p:nvPr/>
        </p:nvSpPr>
        <p:spPr>
          <a:xfrm>
            <a:off x="3449411"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TLP=1</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 name="文本框 45">
            <a:extLst>
              <a:ext uri="{FF2B5EF4-FFF2-40B4-BE49-F238E27FC236}">
                <a16:creationId xmlns:a16="http://schemas.microsoft.com/office/drawing/2014/main" id="{886F8D01-4BD3-4020-B1FE-FF2B20F13D18}"/>
              </a:ext>
            </a:extLst>
          </p:cNvPr>
          <p:cNvSpPr txBox="1"/>
          <p:nvPr/>
        </p:nvSpPr>
        <p:spPr>
          <a:xfrm>
            <a:off x="4347319"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TLP=2</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 name="文本框 46">
            <a:extLst>
              <a:ext uri="{FF2B5EF4-FFF2-40B4-BE49-F238E27FC236}">
                <a16:creationId xmlns:a16="http://schemas.microsoft.com/office/drawing/2014/main" id="{FF00EF68-2855-0E2B-18CB-3DF82B426FDA}"/>
              </a:ext>
            </a:extLst>
          </p:cNvPr>
          <p:cNvSpPr txBox="1"/>
          <p:nvPr/>
        </p:nvSpPr>
        <p:spPr>
          <a:xfrm>
            <a:off x="5245227"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TLP=4</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9" name="文本框 48">
            <a:extLst>
              <a:ext uri="{FF2B5EF4-FFF2-40B4-BE49-F238E27FC236}">
                <a16:creationId xmlns:a16="http://schemas.microsoft.com/office/drawing/2014/main" id="{6DD9A082-B099-395B-BACB-F43675537986}"/>
              </a:ext>
            </a:extLst>
          </p:cNvPr>
          <p:cNvSpPr txBox="1"/>
          <p:nvPr/>
        </p:nvSpPr>
        <p:spPr>
          <a:xfrm>
            <a:off x="6143135"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TLP=1</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1" name="文本框 50">
            <a:extLst>
              <a:ext uri="{FF2B5EF4-FFF2-40B4-BE49-F238E27FC236}">
                <a16:creationId xmlns:a16="http://schemas.microsoft.com/office/drawing/2014/main" id="{1CEEB42D-3C34-5AFC-C54A-7D9D2FD40AA4}"/>
              </a:ext>
            </a:extLst>
          </p:cNvPr>
          <p:cNvSpPr txBox="1"/>
          <p:nvPr/>
        </p:nvSpPr>
        <p:spPr>
          <a:xfrm>
            <a:off x="7041043"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TLP=2</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2" name="文本框 51">
            <a:extLst>
              <a:ext uri="{FF2B5EF4-FFF2-40B4-BE49-F238E27FC236}">
                <a16:creationId xmlns:a16="http://schemas.microsoft.com/office/drawing/2014/main" id="{6A2FDA42-1935-136E-A768-984FC9AD094D}"/>
              </a:ext>
            </a:extLst>
          </p:cNvPr>
          <p:cNvSpPr txBox="1"/>
          <p:nvPr/>
        </p:nvSpPr>
        <p:spPr>
          <a:xfrm>
            <a:off x="7938950"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TLP=4</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53" name="直接连接符 52">
            <a:extLst>
              <a:ext uri="{FF2B5EF4-FFF2-40B4-BE49-F238E27FC236}">
                <a16:creationId xmlns:a16="http://schemas.microsoft.com/office/drawing/2014/main" id="{3EDFA693-F251-4BE7-E1AC-B1A68945DAC0}"/>
              </a:ext>
            </a:extLst>
          </p:cNvPr>
          <p:cNvCxnSpPr>
            <a:cxnSpLocks/>
          </p:cNvCxnSpPr>
          <p:nvPr/>
        </p:nvCxnSpPr>
        <p:spPr>
          <a:xfrm>
            <a:off x="817750" y="3479590"/>
            <a:ext cx="811714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5">
            <a:extLst>
              <a:ext uri="{FF2B5EF4-FFF2-40B4-BE49-F238E27FC236}">
                <a16:creationId xmlns:a16="http://schemas.microsoft.com/office/drawing/2014/main" id="{27D5578B-7B6E-DB97-1267-A2A898ED3EAD}"/>
              </a:ext>
            </a:extLst>
          </p:cNvPr>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rPr>
              <a:t>PAPI improves </a:t>
            </a:r>
            <a:r>
              <a:rPr kumimoji="0" lang="en-US" sz="2200" b="1" i="0" u="none" strike="noStrike" kern="1200" cap="none" spc="0" normalizeH="0" baseline="0" noProof="0" dirty="0">
                <a:ln>
                  <a:noFill/>
                </a:ln>
                <a:solidFill>
                  <a:srgbClr val="0000FF"/>
                </a:solidFill>
                <a:effectLst/>
                <a:uLnTx/>
                <a:uFillTx/>
                <a:latin typeface="Corbel" panose="020B0503020204020204" pitchFamily="34" charset="0"/>
                <a:ea typeface="+mn-ea"/>
                <a:cs typeface="Gill Sans MT"/>
              </a:rPr>
              <a:t>performance </a:t>
            </a:r>
            <a:r>
              <a:rPr kumimoji="0" lang="en-US" sz="2200" b="1"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rPr>
              <a:t>by </a:t>
            </a:r>
            <a:r>
              <a:rPr kumimoji="0" lang="en-US" sz="2200" b="1" i="0" u="none" strike="noStrike" kern="1200" cap="none" spc="0" normalizeH="0" baseline="0" noProof="0" dirty="0">
                <a:ln>
                  <a:noFill/>
                </a:ln>
                <a:solidFill>
                  <a:srgbClr val="800000"/>
                </a:solidFill>
                <a:effectLst/>
                <a:uLnTx/>
                <a:uFillTx/>
                <a:latin typeface="Corbel" panose="020B0503020204020204" pitchFamily="34" charset="0"/>
                <a:ea typeface="+mn-ea"/>
                <a:cs typeface="Gill Sans MT"/>
              </a:rPr>
              <a:t>1.8X, </a:t>
            </a:r>
            <a:r>
              <a:rPr kumimoji="0" lang="en-US" altLang="zh-CN" sz="2200" b="1" i="0" u="none" strike="noStrike" kern="1200" cap="none" spc="0" normalizeH="0" baseline="0" noProof="0" dirty="0">
                <a:ln>
                  <a:noFill/>
                </a:ln>
                <a:solidFill>
                  <a:srgbClr val="800000"/>
                </a:solidFill>
                <a:effectLst/>
                <a:uLnTx/>
                <a:uFillTx/>
                <a:latin typeface="Corbel" panose="020B0503020204020204" pitchFamily="34" charset="0"/>
                <a:ea typeface="华文中宋" panose="02010600040101010101" pitchFamily="2" charset="-122"/>
                <a:cs typeface="Gill Sans MT"/>
              </a:rPr>
              <a:t>1.9X, and 11.1X</a:t>
            </a:r>
            <a:r>
              <a:rPr kumimoji="0" lang="en-US" sz="2200" b="1"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rPr>
              <a:t>compared to Att</a:t>
            </a:r>
            <a:r>
              <a:rPr kumimoji="0" lang="en-US" altLang="zh-CN" sz="22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Acc, GPU+HBM-PIM, and PIM-only, respectively</a:t>
            </a:r>
            <a:endParaRPr kumimoji="0" lang="en-US" sz="2200" b="1" i="0" u="none" strike="noStrike" kern="1200" cap="none" spc="0" normalizeH="0" baseline="0" noProof="0" dirty="0">
              <a:ln>
                <a:noFill/>
              </a:ln>
              <a:solidFill>
                <a:srgbClr val="C00000"/>
              </a:solidFill>
              <a:effectLst/>
              <a:uLnTx/>
              <a:uFillTx/>
              <a:latin typeface="Corbel" panose="020B0503020204020204" pitchFamily="34" charset="0"/>
              <a:ea typeface="+mn-ea"/>
              <a:cs typeface="Gill Sans MT"/>
            </a:endParaRPr>
          </a:p>
        </p:txBody>
      </p:sp>
      <p:sp>
        <p:nvSpPr>
          <p:cNvPr id="14" name="文本框 13">
            <a:extLst>
              <a:ext uri="{FF2B5EF4-FFF2-40B4-BE49-F238E27FC236}">
                <a16:creationId xmlns:a16="http://schemas.microsoft.com/office/drawing/2014/main" id="{C02FE2E7-B60F-C890-C220-CE5FA2515041}"/>
              </a:ext>
            </a:extLst>
          </p:cNvPr>
          <p:cNvSpPr txBox="1"/>
          <p:nvPr/>
        </p:nvSpPr>
        <p:spPr>
          <a:xfrm>
            <a:off x="1467996" y="1088987"/>
            <a:ext cx="1503803" cy="400110"/>
          </a:xfrm>
          <a:prstGeom prst="rect">
            <a:avLst/>
          </a:prstGeom>
          <a:solidFill>
            <a:schemeClr val="bg1"/>
          </a:solidFill>
        </p:spPr>
        <p:txBody>
          <a:bodyPr wrap="square" lIns="0" r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AttAcc</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15" name="文本框 14">
            <a:extLst>
              <a:ext uri="{FF2B5EF4-FFF2-40B4-BE49-F238E27FC236}">
                <a16:creationId xmlns:a16="http://schemas.microsoft.com/office/drawing/2014/main" id="{9575E182-681C-1929-022B-6DF157087B41}"/>
              </a:ext>
            </a:extLst>
          </p:cNvPr>
          <p:cNvSpPr txBox="1"/>
          <p:nvPr/>
        </p:nvSpPr>
        <p:spPr>
          <a:xfrm>
            <a:off x="3387017" y="1088987"/>
            <a:ext cx="1873667" cy="400110"/>
          </a:xfrm>
          <a:prstGeom prst="rect">
            <a:avLst/>
          </a:prstGeom>
          <a:solidFill>
            <a:schemeClr val="bg1"/>
          </a:solidFill>
        </p:spPr>
        <p:txBody>
          <a:bodyPr wrap="square" lIns="0" r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GPU+HBM-PIM</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16" name="文本框 15">
            <a:extLst>
              <a:ext uri="{FF2B5EF4-FFF2-40B4-BE49-F238E27FC236}">
                <a16:creationId xmlns:a16="http://schemas.microsoft.com/office/drawing/2014/main" id="{7B1EE821-8099-6D1B-AA04-E7F32C91F3B4}"/>
              </a:ext>
            </a:extLst>
          </p:cNvPr>
          <p:cNvSpPr txBox="1"/>
          <p:nvPr/>
        </p:nvSpPr>
        <p:spPr>
          <a:xfrm>
            <a:off x="5590257" y="1088987"/>
            <a:ext cx="1503803" cy="400110"/>
          </a:xfrm>
          <a:prstGeom prst="rect">
            <a:avLst/>
          </a:prstGeom>
          <a:solidFill>
            <a:schemeClr val="bg1"/>
          </a:solidFill>
        </p:spPr>
        <p:txBody>
          <a:bodyPr wrap="square" lIns="0" r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PIM-only</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17" name="文本框 16">
            <a:extLst>
              <a:ext uri="{FF2B5EF4-FFF2-40B4-BE49-F238E27FC236}">
                <a16:creationId xmlns:a16="http://schemas.microsoft.com/office/drawing/2014/main" id="{38B09EB1-93CD-F38C-4CD0-23A911EA7EF5}"/>
              </a:ext>
            </a:extLst>
          </p:cNvPr>
          <p:cNvSpPr txBox="1"/>
          <p:nvPr/>
        </p:nvSpPr>
        <p:spPr>
          <a:xfrm>
            <a:off x="7423633" y="1088987"/>
            <a:ext cx="1503803" cy="400110"/>
          </a:xfrm>
          <a:prstGeom prst="rect">
            <a:avLst/>
          </a:prstGeom>
          <a:solidFill>
            <a:schemeClr val="bg1"/>
          </a:solidFill>
        </p:spPr>
        <p:txBody>
          <a:bodyPr wrap="square" lIns="0" r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PAPI</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6" name="文本框 5">
            <a:extLst>
              <a:ext uri="{FF2B5EF4-FFF2-40B4-BE49-F238E27FC236}">
                <a16:creationId xmlns:a16="http://schemas.microsoft.com/office/drawing/2014/main" id="{2543EA4F-BB6F-0E8C-BA6F-E8AEC62E17B9}"/>
              </a:ext>
            </a:extLst>
          </p:cNvPr>
          <p:cNvSpPr txBox="1"/>
          <p:nvPr/>
        </p:nvSpPr>
        <p:spPr>
          <a:xfrm>
            <a:off x="825208" y="4254543"/>
            <a:ext cx="86960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7" name="文本框 6">
            <a:extLst>
              <a:ext uri="{FF2B5EF4-FFF2-40B4-BE49-F238E27FC236}">
                <a16:creationId xmlns:a16="http://schemas.microsoft.com/office/drawing/2014/main" id="{4599353A-83C3-AA9E-B063-F6AAC06AA76B}"/>
              </a:ext>
            </a:extLst>
          </p:cNvPr>
          <p:cNvSpPr txBox="1"/>
          <p:nvPr/>
        </p:nvSpPr>
        <p:spPr>
          <a:xfrm>
            <a:off x="1733980" y="4254543"/>
            <a:ext cx="86960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8" name="文本框 7">
            <a:extLst>
              <a:ext uri="{FF2B5EF4-FFF2-40B4-BE49-F238E27FC236}">
                <a16:creationId xmlns:a16="http://schemas.microsoft.com/office/drawing/2014/main" id="{8CC914BC-AEBC-4552-EF0C-0FB29566A970}"/>
              </a:ext>
            </a:extLst>
          </p:cNvPr>
          <p:cNvSpPr txBox="1"/>
          <p:nvPr/>
        </p:nvSpPr>
        <p:spPr>
          <a:xfrm>
            <a:off x="2642752" y="4254543"/>
            <a:ext cx="86960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19" name="文本框 18">
            <a:extLst>
              <a:ext uri="{FF2B5EF4-FFF2-40B4-BE49-F238E27FC236}">
                <a16:creationId xmlns:a16="http://schemas.microsoft.com/office/drawing/2014/main" id="{60822260-557A-CC3D-CF79-5AC752CA3E36}"/>
              </a:ext>
            </a:extLst>
          </p:cNvPr>
          <p:cNvSpPr txBox="1"/>
          <p:nvPr/>
        </p:nvSpPr>
        <p:spPr>
          <a:xfrm>
            <a:off x="3534445" y="4254543"/>
            <a:ext cx="86960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20" name="文本框 19">
            <a:extLst>
              <a:ext uri="{FF2B5EF4-FFF2-40B4-BE49-F238E27FC236}">
                <a16:creationId xmlns:a16="http://schemas.microsoft.com/office/drawing/2014/main" id="{D9360DAF-1FC0-32AE-3C8A-C7D81ACA5D0C}"/>
              </a:ext>
            </a:extLst>
          </p:cNvPr>
          <p:cNvSpPr txBox="1"/>
          <p:nvPr/>
        </p:nvSpPr>
        <p:spPr>
          <a:xfrm>
            <a:off x="4443217" y="4254543"/>
            <a:ext cx="86960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21" name="文本框 20">
            <a:extLst>
              <a:ext uri="{FF2B5EF4-FFF2-40B4-BE49-F238E27FC236}">
                <a16:creationId xmlns:a16="http://schemas.microsoft.com/office/drawing/2014/main" id="{165DA67A-6214-11AD-F2C7-62EC68A62AF7}"/>
              </a:ext>
            </a:extLst>
          </p:cNvPr>
          <p:cNvSpPr txBox="1"/>
          <p:nvPr/>
        </p:nvSpPr>
        <p:spPr>
          <a:xfrm>
            <a:off x="5351989" y="4254543"/>
            <a:ext cx="86960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22" name="文本框 21">
            <a:extLst>
              <a:ext uri="{FF2B5EF4-FFF2-40B4-BE49-F238E27FC236}">
                <a16:creationId xmlns:a16="http://schemas.microsoft.com/office/drawing/2014/main" id="{E7489FB3-044A-37F7-1BBC-AC06D744CB71}"/>
              </a:ext>
            </a:extLst>
          </p:cNvPr>
          <p:cNvSpPr txBox="1"/>
          <p:nvPr/>
        </p:nvSpPr>
        <p:spPr>
          <a:xfrm>
            <a:off x="6247750" y="4254543"/>
            <a:ext cx="86960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23" name="文本框 22">
            <a:extLst>
              <a:ext uri="{FF2B5EF4-FFF2-40B4-BE49-F238E27FC236}">
                <a16:creationId xmlns:a16="http://schemas.microsoft.com/office/drawing/2014/main" id="{68CDC06B-9936-9613-491C-E42F1654F421}"/>
              </a:ext>
            </a:extLst>
          </p:cNvPr>
          <p:cNvSpPr txBox="1"/>
          <p:nvPr/>
        </p:nvSpPr>
        <p:spPr>
          <a:xfrm>
            <a:off x="7156522" y="4254543"/>
            <a:ext cx="86960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24" name="文本框 23">
            <a:extLst>
              <a:ext uri="{FF2B5EF4-FFF2-40B4-BE49-F238E27FC236}">
                <a16:creationId xmlns:a16="http://schemas.microsoft.com/office/drawing/2014/main" id="{29839F35-4B71-2A51-E687-D717223A9FEA}"/>
              </a:ext>
            </a:extLst>
          </p:cNvPr>
          <p:cNvSpPr txBox="1"/>
          <p:nvPr/>
        </p:nvSpPr>
        <p:spPr>
          <a:xfrm>
            <a:off x="8065294" y="4254543"/>
            <a:ext cx="86960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Tree>
    <p:extLst>
      <p:ext uri="{BB962C8B-B14F-4D97-AF65-F5344CB8AC3E}">
        <p14:creationId xmlns:p14="http://schemas.microsoft.com/office/powerpoint/2010/main" val="2337692164"/>
      </p:ext>
    </p:extLst>
  </p:cSld>
  <p:clrMapOvr>
    <a:masterClrMapping/>
  </p:clrMapOvr>
  <mc:AlternateContent xmlns:mc="http://schemas.openxmlformats.org/markup-compatibility/2006" xmlns:p14="http://schemas.microsoft.com/office/powerpoint/2010/main">
    <mc:Choice Requires="p14">
      <p:transition spd="slow" p14:dur="2000" advTm="17078"/>
    </mc:Choice>
    <mc:Fallback xmlns="">
      <p:transition spd="slow" advTm="1707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wipe(down)">
                                      <p:cBhvr>
                                        <p:cTn id="7" dur="500"/>
                                        <p:tgtEl>
                                          <p:spTgt spid="27"/>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wipe(down)">
                                      <p:cBhvr>
                                        <p:cTn id="10" dur="500"/>
                                        <p:tgtEl>
                                          <p:spTgt spid="29"/>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3"/>
                                        </p:tgtEl>
                                        <p:attrNameLst>
                                          <p:attrName>style.visibility</p:attrName>
                                        </p:attrNameLst>
                                      </p:cBhvr>
                                      <p:to>
                                        <p:strVal val="visible"/>
                                      </p:to>
                                    </p:set>
                                    <p:animEffect transition="in" filter="wipe(down)">
                                      <p:cBhvr>
                                        <p:cTn id="13" dur="500"/>
                                        <p:tgtEl>
                                          <p:spTgt spid="33"/>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35"/>
                                        </p:tgtEl>
                                        <p:attrNameLst>
                                          <p:attrName>style.visibility</p:attrName>
                                        </p:attrNameLst>
                                      </p:cBhvr>
                                      <p:to>
                                        <p:strVal val="visible"/>
                                      </p:to>
                                    </p:set>
                                    <p:animEffect transition="in" filter="wipe(down)">
                                      <p:cBhvr>
                                        <p:cTn id="16" dur="500"/>
                                        <p:tgtEl>
                                          <p:spTgt spid="35"/>
                                        </p:tgtEl>
                                      </p:cBhvr>
                                    </p:animEffect>
                                  </p:childTnLst>
                                </p:cTn>
                              </p:par>
                              <p:par>
                                <p:cTn id="17" presetID="22" presetClass="entr" presetSubtype="4" fill="hold" nodeType="withEffect">
                                  <p:stCondLst>
                                    <p:cond delay="0"/>
                                  </p:stCondLst>
                                  <p:childTnLst>
                                    <p:set>
                                      <p:cBhvr>
                                        <p:cTn id="18" dur="1" fill="hold">
                                          <p:stCondLst>
                                            <p:cond delay="0"/>
                                          </p:stCondLst>
                                        </p:cTn>
                                        <p:tgtEl>
                                          <p:spTgt spid="40"/>
                                        </p:tgtEl>
                                        <p:attrNameLst>
                                          <p:attrName>style.visibility</p:attrName>
                                        </p:attrNameLst>
                                      </p:cBhvr>
                                      <p:to>
                                        <p:strVal val="visible"/>
                                      </p:to>
                                    </p:set>
                                    <p:animEffect transition="in" filter="wipe(down)">
                                      <p:cBhvr>
                                        <p:cTn id="19" dur="500"/>
                                        <p:tgtEl>
                                          <p:spTgt spid="40"/>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41"/>
                                        </p:tgtEl>
                                        <p:attrNameLst>
                                          <p:attrName>style.visibility</p:attrName>
                                        </p:attrNameLst>
                                      </p:cBhvr>
                                      <p:to>
                                        <p:strVal val="visible"/>
                                      </p:to>
                                    </p:set>
                                    <p:animEffect transition="in" filter="wipe(down)">
                                      <p:cBhvr>
                                        <p:cTn id="22" dur="500"/>
                                        <p:tgtEl>
                                          <p:spTgt spid="41"/>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42"/>
                                        </p:tgtEl>
                                        <p:attrNameLst>
                                          <p:attrName>style.visibility</p:attrName>
                                        </p:attrNameLst>
                                      </p:cBhvr>
                                      <p:to>
                                        <p:strVal val="visible"/>
                                      </p:to>
                                    </p:set>
                                    <p:animEffect transition="in" filter="wipe(down)">
                                      <p:cBhvr>
                                        <p:cTn id="25" dur="500"/>
                                        <p:tgtEl>
                                          <p:spTgt spid="42"/>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43"/>
                                        </p:tgtEl>
                                        <p:attrNameLst>
                                          <p:attrName>style.visibility</p:attrName>
                                        </p:attrNameLst>
                                      </p:cBhvr>
                                      <p:to>
                                        <p:strVal val="visible"/>
                                      </p:to>
                                    </p:set>
                                    <p:animEffect transition="in" filter="wipe(down)">
                                      <p:cBhvr>
                                        <p:cTn id="28" dur="500"/>
                                        <p:tgtEl>
                                          <p:spTgt spid="43"/>
                                        </p:tgtEl>
                                      </p:cBhvr>
                                    </p:animEffect>
                                  </p:childTnLst>
                                </p:cTn>
                              </p:par>
                              <p:par>
                                <p:cTn id="29" presetID="22" presetClass="entr" presetSubtype="4" fill="hold" nodeType="withEffect">
                                  <p:stCondLst>
                                    <p:cond delay="0"/>
                                  </p:stCondLst>
                                  <p:childTnLst>
                                    <p:set>
                                      <p:cBhvr>
                                        <p:cTn id="30" dur="1" fill="hold">
                                          <p:stCondLst>
                                            <p:cond delay="0"/>
                                          </p:stCondLst>
                                        </p:cTn>
                                        <p:tgtEl>
                                          <p:spTgt spid="44"/>
                                        </p:tgtEl>
                                        <p:attrNameLst>
                                          <p:attrName>style.visibility</p:attrName>
                                        </p:attrNameLst>
                                      </p:cBhvr>
                                      <p:to>
                                        <p:strVal val="visible"/>
                                      </p:to>
                                    </p:set>
                                    <p:animEffect transition="in" filter="wipe(down)">
                                      <p:cBhvr>
                                        <p:cTn id="31" dur="500"/>
                                        <p:tgtEl>
                                          <p:spTgt spid="44"/>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45"/>
                                        </p:tgtEl>
                                        <p:attrNameLst>
                                          <p:attrName>style.visibility</p:attrName>
                                        </p:attrNameLst>
                                      </p:cBhvr>
                                      <p:to>
                                        <p:strVal val="visible"/>
                                      </p:to>
                                    </p:set>
                                    <p:animEffect transition="in" filter="wipe(down)">
                                      <p:cBhvr>
                                        <p:cTn id="34" dur="500"/>
                                        <p:tgtEl>
                                          <p:spTgt spid="45"/>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46"/>
                                        </p:tgtEl>
                                        <p:attrNameLst>
                                          <p:attrName>style.visibility</p:attrName>
                                        </p:attrNameLst>
                                      </p:cBhvr>
                                      <p:to>
                                        <p:strVal val="visible"/>
                                      </p:to>
                                    </p:set>
                                    <p:animEffect transition="in" filter="wipe(down)">
                                      <p:cBhvr>
                                        <p:cTn id="37" dur="500"/>
                                        <p:tgtEl>
                                          <p:spTgt spid="46"/>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47"/>
                                        </p:tgtEl>
                                        <p:attrNameLst>
                                          <p:attrName>style.visibility</p:attrName>
                                        </p:attrNameLst>
                                      </p:cBhvr>
                                      <p:to>
                                        <p:strVal val="visible"/>
                                      </p:to>
                                    </p:set>
                                    <p:animEffect transition="in" filter="wipe(down)">
                                      <p:cBhvr>
                                        <p:cTn id="40" dur="500"/>
                                        <p:tgtEl>
                                          <p:spTgt spid="47"/>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49"/>
                                        </p:tgtEl>
                                        <p:attrNameLst>
                                          <p:attrName>style.visibility</p:attrName>
                                        </p:attrNameLst>
                                      </p:cBhvr>
                                      <p:to>
                                        <p:strVal val="visible"/>
                                      </p:to>
                                    </p:set>
                                    <p:animEffect transition="in" filter="wipe(down)">
                                      <p:cBhvr>
                                        <p:cTn id="43" dur="500"/>
                                        <p:tgtEl>
                                          <p:spTgt spid="49"/>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51"/>
                                        </p:tgtEl>
                                        <p:attrNameLst>
                                          <p:attrName>style.visibility</p:attrName>
                                        </p:attrNameLst>
                                      </p:cBhvr>
                                      <p:to>
                                        <p:strVal val="visible"/>
                                      </p:to>
                                    </p:set>
                                    <p:animEffect transition="in" filter="wipe(down)">
                                      <p:cBhvr>
                                        <p:cTn id="46" dur="500"/>
                                        <p:tgtEl>
                                          <p:spTgt spid="51"/>
                                        </p:tgtEl>
                                      </p:cBhvr>
                                    </p:animEffect>
                                  </p:childTnLst>
                                </p:cTn>
                              </p:par>
                              <p:par>
                                <p:cTn id="47" presetID="22" presetClass="entr" presetSubtype="4" fill="hold" grpId="0" nodeType="withEffect">
                                  <p:stCondLst>
                                    <p:cond delay="0"/>
                                  </p:stCondLst>
                                  <p:childTnLst>
                                    <p:set>
                                      <p:cBhvr>
                                        <p:cTn id="48" dur="1" fill="hold">
                                          <p:stCondLst>
                                            <p:cond delay="0"/>
                                          </p:stCondLst>
                                        </p:cTn>
                                        <p:tgtEl>
                                          <p:spTgt spid="52"/>
                                        </p:tgtEl>
                                        <p:attrNameLst>
                                          <p:attrName>style.visibility</p:attrName>
                                        </p:attrNameLst>
                                      </p:cBhvr>
                                      <p:to>
                                        <p:strVal val="visible"/>
                                      </p:to>
                                    </p:set>
                                    <p:animEffect transition="in" filter="wipe(down)">
                                      <p:cBhvr>
                                        <p:cTn id="49" dur="500"/>
                                        <p:tgtEl>
                                          <p:spTgt spid="52"/>
                                        </p:tgtEl>
                                      </p:cBhvr>
                                    </p:animEffect>
                                  </p:childTnLst>
                                </p:cTn>
                              </p:par>
                              <p:par>
                                <p:cTn id="50" presetID="22" presetClass="entr" presetSubtype="4" fill="hold" nodeType="withEffect">
                                  <p:stCondLst>
                                    <p:cond delay="0"/>
                                  </p:stCondLst>
                                  <p:childTnLst>
                                    <p:set>
                                      <p:cBhvr>
                                        <p:cTn id="51" dur="1" fill="hold">
                                          <p:stCondLst>
                                            <p:cond delay="0"/>
                                          </p:stCondLst>
                                        </p:cTn>
                                        <p:tgtEl>
                                          <p:spTgt spid="53"/>
                                        </p:tgtEl>
                                        <p:attrNameLst>
                                          <p:attrName>style.visibility</p:attrName>
                                        </p:attrNameLst>
                                      </p:cBhvr>
                                      <p:to>
                                        <p:strVal val="visible"/>
                                      </p:to>
                                    </p:set>
                                    <p:animEffect transition="in" filter="wipe(down)">
                                      <p:cBhvr>
                                        <p:cTn id="52" dur="500"/>
                                        <p:tgtEl>
                                          <p:spTgt spid="53"/>
                                        </p:tgtEl>
                                      </p:cBhvr>
                                    </p:animEffect>
                                  </p:childTnLst>
                                </p:cTn>
                              </p:par>
                              <p:par>
                                <p:cTn id="53" presetID="22" presetClass="entr" presetSubtype="4" fill="hold" grpId="0" nodeType="withEffect">
                                  <p:stCondLst>
                                    <p:cond delay="0"/>
                                  </p:stCondLst>
                                  <p:childTnLst>
                                    <p:set>
                                      <p:cBhvr>
                                        <p:cTn id="54" dur="1" fill="hold">
                                          <p:stCondLst>
                                            <p:cond delay="0"/>
                                          </p:stCondLst>
                                        </p:cTn>
                                        <p:tgtEl>
                                          <p:spTgt spid="14"/>
                                        </p:tgtEl>
                                        <p:attrNameLst>
                                          <p:attrName>style.visibility</p:attrName>
                                        </p:attrNameLst>
                                      </p:cBhvr>
                                      <p:to>
                                        <p:strVal val="visible"/>
                                      </p:to>
                                    </p:set>
                                    <p:animEffect transition="in" filter="wipe(down)">
                                      <p:cBhvr>
                                        <p:cTn id="55" dur="500"/>
                                        <p:tgtEl>
                                          <p:spTgt spid="14"/>
                                        </p:tgtEl>
                                      </p:cBhvr>
                                    </p:animEffect>
                                  </p:childTnLst>
                                </p:cTn>
                              </p:par>
                              <p:par>
                                <p:cTn id="56" presetID="22" presetClass="entr" presetSubtype="4" fill="hold" grpId="0" nodeType="with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wipe(down)">
                                      <p:cBhvr>
                                        <p:cTn id="58" dur="500"/>
                                        <p:tgtEl>
                                          <p:spTgt spid="15"/>
                                        </p:tgtEl>
                                      </p:cBhvr>
                                    </p:animEffect>
                                  </p:childTnLst>
                                </p:cTn>
                              </p:par>
                              <p:par>
                                <p:cTn id="59" presetID="22" presetClass="entr" presetSubtype="4" fill="hold" grpId="0" nodeType="with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wipe(down)">
                                      <p:cBhvr>
                                        <p:cTn id="61" dur="500"/>
                                        <p:tgtEl>
                                          <p:spTgt spid="16"/>
                                        </p:tgtEl>
                                      </p:cBhvr>
                                    </p:animEffect>
                                  </p:childTnLst>
                                </p:cTn>
                              </p:par>
                              <p:par>
                                <p:cTn id="62" presetID="22" presetClass="entr" presetSubtype="4" fill="hold" grpId="0" nodeType="withEffect">
                                  <p:stCondLst>
                                    <p:cond delay="0"/>
                                  </p:stCondLst>
                                  <p:childTnLst>
                                    <p:set>
                                      <p:cBhvr>
                                        <p:cTn id="63" dur="1" fill="hold">
                                          <p:stCondLst>
                                            <p:cond delay="0"/>
                                          </p:stCondLst>
                                        </p:cTn>
                                        <p:tgtEl>
                                          <p:spTgt spid="17"/>
                                        </p:tgtEl>
                                        <p:attrNameLst>
                                          <p:attrName>style.visibility</p:attrName>
                                        </p:attrNameLst>
                                      </p:cBhvr>
                                      <p:to>
                                        <p:strVal val="visible"/>
                                      </p:to>
                                    </p:set>
                                    <p:animEffect transition="in" filter="wipe(down)">
                                      <p:cBhvr>
                                        <p:cTn id="64" dur="500"/>
                                        <p:tgtEl>
                                          <p:spTgt spid="17"/>
                                        </p:tgtEl>
                                      </p:cBhvr>
                                    </p:animEffect>
                                  </p:childTnLst>
                                </p:cTn>
                              </p:par>
                              <p:par>
                                <p:cTn id="65" presetID="22" presetClass="entr" presetSubtype="4" fill="hold" grpId="0" nodeType="withEffect">
                                  <p:stCondLst>
                                    <p:cond delay="0"/>
                                  </p:stCondLst>
                                  <p:childTnLst>
                                    <p:set>
                                      <p:cBhvr>
                                        <p:cTn id="66" dur="1" fill="hold">
                                          <p:stCondLst>
                                            <p:cond delay="0"/>
                                          </p:stCondLst>
                                        </p:cTn>
                                        <p:tgtEl>
                                          <p:spTgt spid="6"/>
                                        </p:tgtEl>
                                        <p:attrNameLst>
                                          <p:attrName>style.visibility</p:attrName>
                                        </p:attrNameLst>
                                      </p:cBhvr>
                                      <p:to>
                                        <p:strVal val="visible"/>
                                      </p:to>
                                    </p:set>
                                    <p:animEffect transition="in" filter="wipe(down)">
                                      <p:cBhvr>
                                        <p:cTn id="67" dur="500"/>
                                        <p:tgtEl>
                                          <p:spTgt spid="6"/>
                                        </p:tgtEl>
                                      </p:cBhvr>
                                    </p:animEffect>
                                  </p:childTnLst>
                                </p:cTn>
                              </p:par>
                              <p:par>
                                <p:cTn id="68" presetID="22" presetClass="entr" presetSubtype="4" fill="hold" grpId="0" nodeType="withEffect">
                                  <p:stCondLst>
                                    <p:cond delay="0"/>
                                  </p:stCondLst>
                                  <p:childTnLst>
                                    <p:set>
                                      <p:cBhvr>
                                        <p:cTn id="69" dur="1" fill="hold">
                                          <p:stCondLst>
                                            <p:cond delay="0"/>
                                          </p:stCondLst>
                                        </p:cTn>
                                        <p:tgtEl>
                                          <p:spTgt spid="7"/>
                                        </p:tgtEl>
                                        <p:attrNameLst>
                                          <p:attrName>style.visibility</p:attrName>
                                        </p:attrNameLst>
                                      </p:cBhvr>
                                      <p:to>
                                        <p:strVal val="visible"/>
                                      </p:to>
                                    </p:set>
                                    <p:animEffect transition="in" filter="wipe(down)">
                                      <p:cBhvr>
                                        <p:cTn id="70" dur="500"/>
                                        <p:tgtEl>
                                          <p:spTgt spid="7"/>
                                        </p:tgtEl>
                                      </p:cBhvr>
                                    </p:animEffect>
                                  </p:childTnLst>
                                </p:cTn>
                              </p:par>
                              <p:par>
                                <p:cTn id="71" presetID="22" presetClass="entr" presetSubtype="4" fill="hold" grpId="0" nodeType="withEffect">
                                  <p:stCondLst>
                                    <p:cond delay="0"/>
                                  </p:stCondLst>
                                  <p:childTnLst>
                                    <p:set>
                                      <p:cBhvr>
                                        <p:cTn id="72" dur="1" fill="hold">
                                          <p:stCondLst>
                                            <p:cond delay="0"/>
                                          </p:stCondLst>
                                        </p:cTn>
                                        <p:tgtEl>
                                          <p:spTgt spid="8"/>
                                        </p:tgtEl>
                                        <p:attrNameLst>
                                          <p:attrName>style.visibility</p:attrName>
                                        </p:attrNameLst>
                                      </p:cBhvr>
                                      <p:to>
                                        <p:strVal val="visible"/>
                                      </p:to>
                                    </p:set>
                                    <p:animEffect transition="in" filter="wipe(down)">
                                      <p:cBhvr>
                                        <p:cTn id="73" dur="500"/>
                                        <p:tgtEl>
                                          <p:spTgt spid="8"/>
                                        </p:tgtEl>
                                      </p:cBhvr>
                                    </p:animEffect>
                                  </p:childTnLst>
                                </p:cTn>
                              </p:par>
                              <p:par>
                                <p:cTn id="74" presetID="22" presetClass="entr" presetSubtype="4" fill="hold" grpId="0" nodeType="withEffect">
                                  <p:stCondLst>
                                    <p:cond delay="0"/>
                                  </p:stCondLst>
                                  <p:childTnLst>
                                    <p:set>
                                      <p:cBhvr>
                                        <p:cTn id="75" dur="1" fill="hold">
                                          <p:stCondLst>
                                            <p:cond delay="0"/>
                                          </p:stCondLst>
                                        </p:cTn>
                                        <p:tgtEl>
                                          <p:spTgt spid="19"/>
                                        </p:tgtEl>
                                        <p:attrNameLst>
                                          <p:attrName>style.visibility</p:attrName>
                                        </p:attrNameLst>
                                      </p:cBhvr>
                                      <p:to>
                                        <p:strVal val="visible"/>
                                      </p:to>
                                    </p:set>
                                    <p:animEffect transition="in" filter="wipe(down)">
                                      <p:cBhvr>
                                        <p:cTn id="76" dur="500"/>
                                        <p:tgtEl>
                                          <p:spTgt spid="19"/>
                                        </p:tgtEl>
                                      </p:cBhvr>
                                    </p:animEffect>
                                  </p:childTnLst>
                                </p:cTn>
                              </p:par>
                              <p:par>
                                <p:cTn id="77" presetID="22" presetClass="entr" presetSubtype="4" fill="hold" grpId="0" nodeType="withEffect">
                                  <p:stCondLst>
                                    <p:cond delay="0"/>
                                  </p:stCondLst>
                                  <p:childTnLst>
                                    <p:set>
                                      <p:cBhvr>
                                        <p:cTn id="78" dur="1" fill="hold">
                                          <p:stCondLst>
                                            <p:cond delay="0"/>
                                          </p:stCondLst>
                                        </p:cTn>
                                        <p:tgtEl>
                                          <p:spTgt spid="20"/>
                                        </p:tgtEl>
                                        <p:attrNameLst>
                                          <p:attrName>style.visibility</p:attrName>
                                        </p:attrNameLst>
                                      </p:cBhvr>
                                      <p:to>
                                        <p:strVal val="visible"/>
                                      </p:to>
                                    </p:set>
                                    <p:animEffect transition="in" filter="wipe(down)">
                                      <p:cBhvr>
                                        <p:cTn id="79" dur="500"/>
                                        <p:tgtEl>
                                          <p:spTgt spid="20"/>
                                        </p:tgtEl>
                                      </p:cBhvr>
                                    </p:animEffect>
                                  </p:childTnLst>
                                </p:cTn>
                              </p:par>
                              <p:par>
                                <p:cTn id="80" presetID="22" presetClass="entr" presetSubtype="4" fill="hold" grpId="0" nodeType="withEffect">
                                  <p:stCondLst>
                                    <p:cond delay="0"/>
                                  </p:stCondLst>
                                  <p:childTnLst>
                                    <p:set>
                                      <p:cBhvr>
                                        <p:cTn id="81" dur="1" fill="hold">
                                          <p:stCondLst>
                                            <p:cond delay="0"/>
                                          </p:stCondLst>
                                        </p:cTn>
                                        <p:tgtEl>
                                          <p:spTgt spid="21"/>
                                        </p:tgtEl>
                                        <p:attrNameLst>
                                          <p:attrName>style.visibility</p:attrName>
                                        </p:attrNameLst>
                                      </p:cBhvr>
                                      <p:to>
                                        <p:strVal val="visible"/>
                                      </p:to>
                                    </p:set>
                                    <p:animEffect transition="in" filter="wipe(down)">
                                      <p:cBhvr>
                                        <p:cTn id="82" dur="500"/>
                                        <p:tgtEl>
                                          <p:spTgt spid="21"/>
                                        </p:tgtEl>
                                      </p:cBhvr>
                                    </p:animEffect>
                                  </p:childTnLst>
                                </p:cTn>
                              </p:par>
                              <p:par>
                                <p:cTn id="83" presetID="22" presetClass="entr" presetSubtype="4" fill="hold" grpId="0" nodeType="withEffect">
                                  <p:stCondLst>
                                    <p:cond delay="0"/>
                                  </p:stCondLst>
                                  <p:childTnLst>
                                    <p:set>
                                      <p:cBhvr>
                                        <p:cTn id="84" dur="1" fill="hold">
                                          <p:stCondLst>
                                            <p:cond delay="0"/>
                                          </p:stCondLst>
                                        </p:cTn>
                                        <p:tgtEl>
                                          <p:spTgt spid="22"/>
                                        </p:tgtEl>
                                        <p:attrNameLst>
                                          <p:attrName>style.visibility</p:attrName>
                                        </p:attrNameLst>
                                      </p:cBhvr>
                                      <p:to>
                                        <p:strVal val="visible"/>
                                      </p:to>
                                    </p:set>
                                    <p:animEffect transition="in" filter="wipe(down)">
                                      <p:cBhvr>
                                        <p:cTn id="85" dur="500"/>
                                        <p:tgtEl>
                                          <p:spTgt spid="22"/>
                                        </p:tgtEl>
                                      </p:cBhvr>
                                    </p:animEffect>
                                  </p:childTnLst>
                                </p:cTn>
                              </p:par>
                              <p:par>
                                <p:cTn id="86" presetID="22" presetClass="entr" presetSubtype="4" fill="hold" grpId="0" nodeType="withEffect">
                                  <p:stCondLst>
                                    <p:cond delay="0"/>
                                  </p:stCondLst>
                                  <p:childTnLst>
                                    <p:set>
                                      <p:cBhvr>
                                        <p:cTn id="87" dur="1" fill="hold">
                                          <p:stCondLst>
                                            <p:cond delay="0"/>
                                          </p:stCondLst>
                                        </p:cTn>
                                        <p:tgtEl>
                                          <p:spTgt spid="23"/>
                                        </p:tgtEl>
                                        <p:attrNameLst>
                                          <p:attrName>style.visibility</p:attrName>
                                        </p:attrNameLst>
                                      </p:cBhvr>
                                      <p:to>
                                        <p:strVal val="visible"/>
                                      </p:to>
                                    </p:set>
                                    <p:animEffect transition="in" filter="wipe(down)">
                                      <p:cBhvr>
                                        <p:cTn id="88" dur="500"/>
                                        <p:tgtEl>
                                          <p:spTgt spid="23"/>
                                        </p:tgtEl>
                                      </p:cBhvr>
                                    </p:animEffect>
                                  </p:childTnLst>
                                </p:cTn>
                              </p:par>
                              <p:par>
                                <p:cTn id="89" presetID="22" presetClass="entr" presetSubtype="4" fill="hold" grpId="0" nodeType="withEffect">
                                  <p:stCondLst>
                                    <p:cond delay="0"/>
                                  </p:stCondLst>
                                  <p:childTnLst>
                                    <p:set>
                                      <p:cBhvr>
                                        <p:cTn id="90" dur="1" fill="hold">
                                          <p:stCondLst>
                                            <p:cond delay="0"/>
                                          </p:stCondLst>
                                        </p:cTn>
                                        <p:tgtEl>
                                          <p:spTgt spid="24"/>
                                        </p:tgtEl>
                                        <p:attrNameLst>
                                          <p:attrName>style.visibility</p:attrName>
                                        </p:attrNameLst>
                                      </p:cBhvr>
                                      <p:to>
                                        <p:strVal val="visible"/>
                                      </p:to>
                                    </p:set>
                                    <p:animEffect transition="in" filter="wipe(down)">
                                      <p:cBhvr>
                                        <p:cTn id="91" dur="500"/>
                                        <p:tgtEl>
                                          <p:spTgt spid="24"/>
                                        </p:tgtEl>
                                      </p:cBhvr>
                                    </p:animEffect>
                                  </p:childTnLst>
                                </p:cTn>
                              </p:par>
                              <p:par>
                                <p:cTn id="92" presetID="22" presetClass="entr" presetSubtype="4" fill="hold" grpId="0" nodeType="withEffect">
                                  <p:stCondLst>
                                    <p:cond delay="0"/>
                                  </p:stCondLst>
                                  <p:childTnLst>
                                    <p:set>
                                      <p:cBhvr>
                                        <p:cTn id="93" dur="1" fill="hold">
                                          <p:stCondLst>
                                            <p:cond delay="0"/>
                                          </p:stCondLst>
                                        </p:cTn>
                                        <p:tgtEl>
                                          <p:spTgt spid="25">
                                            <p:graphicEl>
                                              <a:chart seriesIdx="-3" categoryIdx="-3" bldStep="gridLegend"/>
                                            </p:graphicEl>
                                          </p:spTgt>
                                        </p:tgtEl>
                                        <p:attrNameLst>
                                          <p:attrName>style.visibility</p:attrName>
                                        </p:attrNameLst>
                                      </p:cBhvr>
                                      <p:to>
                                        <p:strVal val="visible"/>
                                      </p:to>
                                    </p:set>
                                    <p:animEffect transition="in" filter="wipe(down)">
                                      <p:cBhvr>
                                        <p:cTn id="94" dur="500"/>
                                        <p:tgtEl>
                                          <p:spTgt spid="25">
                                            <p:graphicEl>
                                              <a:chart seriesIdx="-3" categoryIdx="-3" bldStep="gridLegend"/>
                                            </p:graphicEl>
                                          </p:spTgt>
                                        </p:tgtEl>
                                      </p:cBhvr>
                                    </p:animEffect>
                                  </p:childTnLst>
                                </p:cTn>
                              </p:par>
                              <p:par>
                                <p:cTn id="95" presetID="22" presetClass="entr" presetSubtype="4" fill="hold" grpId="0" nodeType="withEffect">
                                  <p:stCondLst>
                                    <p:cond delay="0"/>
                                  </p:stCondLst>
                                  <p:childTnLst>
                                    <p:set>
                                      <p:cBhvr>
                                        <p:cTn id="96" dur="1" fill="hold">
                                          <p:stCondLst>
                                            <p:cond delay="0"/>
                                          </p:stCondLst>
                                        </p:cTn>
                                        <p:tgtEl>
                                          <p:spTgt spid="25">
                                            <p:graphicEl>
                                              <a:chart seriesIdx="0" categoryIdx="-4" bldStep="series"/>
                                            </p:graphicEl>
                                          </p:spTgt>
                                        </p:tgtEl>
                                        <p:attrNameLst>
                                          <p:attrName>style.visibility</p:attrName>
                                        </p:attrNameLst>
                                      </p:cBhvr>
                                      <p:to>
                                        <p:strVal val="visible"/>
                                      </p:to>
                                    </p:set>
                                    <p:animEffect transition="in" filter="wipe(down)">
                                      <p:cBhvr>
                                        <p:cTn id="97" dur="500"/>
                                        <p:tgtEl>
                                          <p:spTgt spid="25">
                                            <p:graphicEl>
                                              <a:chart seriesIdx="0" categoryIdx="-4" bldStep="series"/>
                                            </p:graphicEl>
                                          </p:spTgt>
                                        </p:tgtEl>
                                      </p:cBhvr>
                                    </p:animEffect>
                                  </p:childTnLst>
                                </p:cTn>
                              </p:par>
                              <p:par>
                                <p:cTn id="98" presetID="22" presetClass="entr" presetSubtype="4" fill="hold" grpId="0" nodeType="withEffect">
                                  <p:stCondLst>
                                    <p:cond delay="0"/>
                                  </p:stCondLst>
                                  <p:childTnLst>
                                    <p:set>
                                      <p:cBhvr>
                                        <p:cTn id="99" dur="1" fill="hold">
                                          <p:stCondLst>
                                            <p:cond delay="0"/>
                                          </p:stCondLst>
                                        </p:cTn>
                                        <p:tgtEl>
                                          <p:spTgt spid="25">
                                            <p:graphicEl>
                                              <a:chart seriesIdx="1" categoryIdx="-4" bldStep="series"/>
                                            </p:graphicEl>
                                          </p:spTgt>
                                        </p:tgtEl>
                                        <p:attrNameLst>
                                          <p:attrName>style.visibility</p:attrName>
                                        </p:attrNameLst>
                                      </p:cBhvr>
                                      <p:to>
                                        <p:strVal val="visible"/>
                                      </p:to>
                                    </p:set>
                                    <p:animEffect transition="in" filter="wipe(down)">
                                      <p:cBhvr>
                                        <p:cTn id="100" dur="500"/>
                                        <p:tgtEl>
                                          <p:spTgt spid="25">
                                            <p:graphicEl>
                                              <a:chart seriesIdx="1" categoryIdx="-4" bldStep="series"/>
                                            </p:graphicEl>
                                          </p:spTgt>
                                        </p:tgtEl>
                                      </p:cBhvr>
                                    </p:animEffect>
                                  </p:childTnLst>
                                </p:cTn>
                              </p:par>
                              <p:par>
                                <p:cTn id="101" presetID="22" presetClass="entr" presetSubtype="4" fill="hold" grpId="0" nodeType="withEffect">
                                  <p:stCondLst>
                                    <p:cond delay="0"/>
                                  </p:stCondLst>
                                  <p:childTnLst>
                                    <p:set>
                                      <p:cBhvr>
                                        <p:cTn id="102" dur="1" fill="hold">
                                          <p:stCondLst>
                                            <p:cond delay="0"/>
                                          </p:stCondLst>
                                        </p:cTn>
                                        <p:tgtEl>
                                          <p:spTgt spid="25">
                                            <p:graphicEl>
                                              <a:chart seriesIdx="2" categoryIdx="-4" bldStep="series"/>
                                            </p:graphicEl>
                                          </p:spTgt>
                                        </p:tgtEl>
                                        <p:attrNameLst>
                                          <p:attrName>style.visibility</p:attrName>
                                        </p:attrNameLst>
                                      </p:cBhvr>
                                      <p:to>
                                        <p:strVal val="visible"/>
                                      </p:to>
                                    </p:set>
                                    <p:animEffect transition="in" filter="wipe(down)">
                                      <p:cBhvr>
                                        <p:cTn id="103" dur="500"/>
                                        <p:tgtEl>
                                          <p:spTgt spid="25">
                                            <p:graphicEl>
                                              <a:chart seriesIdx="2" categoryIdx="-4" bldStep="series"/>
                                            </p:graphicEl>
                                          </p:spTgt>
                                        </p:tgtEl>
                                      </p:cBhvr>
                                    </p:animEffect>
                                  </p:childTnLst>
                                </p:cTn>
                              </p:par>
                            </p:childTnLst>
                          </p:cTn>
                        </p:par>
                      </p:childTnLst>
                    </p:cTn>
                  </p:par>
                  <p:par>
                    <p:cTn id="104" fill="hold">
                      <p:stCondLst>
                        <p:cond delay="indefinite"/>
                      </p:stCondLst>
                      <p:childTnLst>
                        <p:par>
                          <p:cTn id="105" fill="hold">
                            <p:stCondLst>
                              <p:cond delay="0"/>
                            </p:stCondLst>
                            <p:childTnLst>
                              <p:par>
                                <p:cTn id="106" presetID="22" presetClass="entr" presetSubtype="4" fill="hold" grpId="0" nodeType="clickEffect">
                                  <p:stCondLst>
                                    <p:cond delay="0"/>
                                  </p:stCondLst>
                                  <p:childTnLst>
                                    <p:set>
                                      <p:cBhvr>
                                        <p:cTn id="107" dur="1" fill="hold">
                                          <p:stCondLst>
                                            <p:cond delay="0"/>
                                          </p:stCondLst>
                                        </p:cTn>
                                        <p:tgtEl>
                                          <p:spTgt spid="25">
                                            <p:graphicEl>
                                              <a:chart seriesIdx="3" categoryIdx="-4" bldStep="series"/>
                                            </p:graphicEl>
                                          </p:spTgt>
                                        </p:tgtEl>
                                        <p:attrNameLst>
                                          <p:attrName>style.visibility</p:attrName>
                                        </p:attrNameLst>
                                      </p:cBhvr>
                                      <p:to>
                                        <p:strVal val="visible"/>
                                      </p:to>
                                    </p:set>
                                    <p:animEffect transition="in" filter="wipe(down)">
                                      <p:cBhvr>
                                        <p:cTn id="108" dur="500"/>
                                        <p:tgtEl>
                                          <p:spTgt spid="25">
                                            <p:graphicEl>
                                              <a:chart seriesIdx="3" categoryIdx="-4" bldStep="series"/>
                                            </p:graphicEl>
                                          </p:spTgt>
                                        </p:tgtEl>
                                      </p:cBhvr>
                                    </p:animEffect>
                                  </p:childTnLst>
                                </p:cTn>
                              </p:par>
                            </p:childTnLst>
                          </p:cTn>
                        </p:par>
                      </p:childTnLst>
                    </p:cTn>
                  </p:par>
                  <p:par>
                    <p:cTn id="109" fill="hold">
                      <p:stCondLst>
                        <p:cond delay="indefinite"/>
                      </p:stCondLst>
                      <p:childTnLst>
                        <p:par>
                          <p:cTn id="110" fill="hold">
                            <p:stCondLst>
                              <p:cond delay="0"/>
                            </p:stCondLst>
                            <p:childTnLst>
                              <p:par>
                                <p:cTn id="111" presetID="10" presetClass="entr" presetSubtype="0" fill="hold" grpId="0" nodeType="clickEffect">
                                  <p:stCondLst>
                                    <p:cond delay="0"/>
                                  </p:stCondLst>
                                  <p:childTnLst>
                                    <p:set>
                                      <p:cBhvr>
                                        <p:cTn id="112" dur="1" fill="hold">
                                          <p:stCondLst>
                                            <p:cond delay="0"/>
                                          </p:stCondLst>
                                        </p:cTn>
                                        <p:tgtEl>
                                          <p:spTgt spid="4"/>
                                        </p:tgtEl>
                                        <p:attrNameLst>
                                          <p:attrName>style.visibility</p:attrName>
                                        </p:attrNameLst>
                                      </p:cBhvr>
                                      <p:to>
                                        <p:strVal val="visible"/>
                                      </p:to>
                                    </p:set>
                                    <p:animEffect transition="in" filter="fade">
                                      <p:cBhvr>
                                        <p:cTn id="1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5" grpId="0" uiExpand="1">
        <p:bldSub>
          <a:bldChart bld="series"/>
        </p:bldSub>
      </p:bldGraphic>
      <p:bldP spid="27" grpId="0"/>
      <p:bldP spid="29" grpId="0"/>
      <p:bldP spid="33" grpId="0"/>
      <p:bldP spid="35" grpId="0"/>
      <p:bldP spid="41" grpId="0"/>
      <p:bldP spid="42" grpId="0"/>
      <p:bldP spid="43" grpId="0"/>
      <p:bldP spid="45" grpId="0"/>
      <p:bldP spid="46" grpId="0"/>
      <p:bldP spid="47" grpId="0"/>
      <p:bldP spid="49" grpId="0"/>
      <p:bldP spid="51" grpId="0"/>
      <p:bldP spid="52" grpId="0"/>
      <p:bldP spid="4" grpId="0" animBg="1"/>
      <p:bldP spid="14" grpId="0" animBg="1"/>
      <p:bldP spid="15" grpId="0" animBg="1"/>
      <p:bldP spid="16" grpId="0" animBg="1"/>
      <p:bldP spid="17" grpId="0" animBg="1"/>
      <p:bldP spid="6" grpId="0" animBg="1"/>
      <p:bldP spid="7" grpId="0" animBg="1"/>
      <p:bldP spid="8" grpId="0" animBg="1"/>
      <p:bldP spid="19" grpId="0" animBg="1"/>
      <p:bldP spid="20" grpId="0" animBg="1"/>
      <p:bldP spid="21" grpId="0" animBg="1"/>
      <p:bldP spid="22" grpId="0" animBg="1"/>
      <p:bldP spid="23" grpId="0" animBg="1"/>
      <p:bldP spid="24" grpId="0" animBg="1"/>
    </p:bld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8C6B54-C236-106B-CAF6-45DDD7E36F9E}"/>
            </a:ext>
          </a:extLst>
        </p:cNvPr>
        <p:cNvGrpSpPr/>
        <p:nvPr/>
      </p:nvGrpSpPr>
      <p:grpSpPr>
        <a:xfrm>
          <a:off x="0" y="0"/>
          <a:ext cx="0" cy="0"/>
          <a:chOff x="0" y="0"/>
          <a:chExt cx="0" cy="0"/>
        </a:xfrm>
      </p:grpSpPr>
      <p:graphicFrame>
        <p:nvGraphicFramePr>
          <p:cNvPr id="7" name="图表 6">
            <a:extLst>
              <a:ext uri="{FF2B5EF4-FFF2-40B4-BE49-F238E27FC236}">
                <a16:creationId xmlns:a16="http://schemas.microsoft.com/office/drawing/2014/main" id="{5A71B0F4-CFAB-149D-F537-7774F4F9FF90}"/>
              </a:ext>
            </a:extLst>
          </p:cNvPr>
          <p:cNvGraphicFramePr>
            <a:graphicFrameLocks/>
          </p:cNvGraphicFramePr>
          <p:nvPr/>
        </p:nvGraphicFramePr>
        <p:xfrm>
          <a:off x="-28575" y="812009"/>
          <a:ext cx="9043040" cy="5680873"/>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a:extLst>
              <a:ext uri="{FF2B5EF4-FFF2-40B4-BE49-F238E27FC236}">
                <a16:creationId xmlns:a16="http://schemas.microsoft.com/office/drawing/2014/main" id="{95446342-13A3-EB75-8D57-1CE3D4768D1B}"/>
              </a:ext>
            </a:extLst>
          </p:cNvPr>
          <p:cNvSpPr>
            <a:spLocks noGrp="1"/>
          </p:cNvSpPr>
          <p:nvPr>
            <p:ph type="title"/>
          </p:nvPr>
        </p:nvSpPr>
        <p:spPr>
          <a:xfrm>
            <a:off x="0" y="-152400"/>
            <a:ext cx="9144000" cy="914400"/>
          </a:xfrm>
        </p:spPr>
        <p:txBody>
          <a:bodyPr/>
          <a:lstStyle/>
          <a:p>
            <a:r>
              <a:rPr lang="en-US" altLang="zh-CN" sz="4000" b="0" dirty="0">
                <a:solidFill>
                  <a:schemeClr val="tx1"/>
                </a:solidFill>
                <a:latin typeface="Corbel" panose="020B0503020204020204" pitchFamily="34" charset="0"/>
                <a:cs typeface="Gill Sans MT"/>
              </a:rPr>
              <a:t>Energy Analysis</a:t>
            </a:r>
            <a:endParaRPr lang="en-US" sz="4000" b="0" dirty="0">
              <a:solidFill>
                <a:schemeClr val="tx1"/>
              </a:solidFill>
              <a:latin typeface="Corbel" panose="020B0503020204020204" pitchFamily="34" charset="0"/>
              <a:cs typeface="Gill Sans MT"/>
            </a:endParaRPr>
          </a:p>
        </p:txBody>
      </p:sp>
      <p:sp>
        <p:nvSpPr>
          <p:cNvPr id="3" name="Content Placeholder 2">
            <a:extLst>
              <a:ext uri="{FF2B5EF4-FFF2-40B4-BE49-F238E27FC236}">
                <a16:creationId xmlns:a16="http://schemas.microsoft.com/office/drawing/2014/main" id="{DDB47214-5D64-89F1-C65C-9C51E19C96F9}"/>
              </a:ext>
            </a:extLst>
          </p:cNvPr>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latin typeface="Corbel" panose="020B0503020204020204" pitchFamily="34" charset="0"/>
            </a:endParaRPr>
          </a:p>
          <a:p>
            <a:pPr lvl="2"/>
            <a:endParaRPr lang="en-US" sz="1800" dirty="0">
              <a:solidFill>
                <a:srgbClr val="595959"/>
              </a:solidFill>
              <a:latin typeface="Corbel" panose="020B0503020204020204" pitchFamily="34" charset="0"/>
            </a:endParaRPr>
          </a:p>
          <a:p>
            <a:pPr marL="914400" lvl="2" indent="0">
              <a:buNone/>
            </a:pPr>
            <a:endParaRPr lang="en-US" sz="1400" dirty="0">
              <a:solidFill>
                <a:srgbClr val="0000FF"/>
              </a:solidFill>
              <a:latin typeface="Corbel" panose="020B0503020204020204" pitchFamily="34" charset="0"/>
            </a:endParaRPr>
          </a:p>
          <a:p>
            <a:pPr lvl="1"/>
            <a:endParaRPr lang="en-US" sz="1600" dirty="0">
              <a:latin typeface="Corbel" panose="020B0503020204020204" pitchFamily="34" charset="0"/>
            </a:endParaRPr>
          </a:p>
        </p:txBody>
      </p:sp>
      <p:pic>
        <p:nvPicPr>
          <p:cNvPr id="55" name="Picture 54" descr="safari.png">
            <a:extLst>
              <a:ext uri="{FF2B5EF4-FFF2-40B4-BE49-F238E27FC236}">
                <a16:creationId xmlns:a16="http://schemas.microsoft.com/office/drawing/2014/main" id="{A92DE080-7C47-14D8-4FC6-46F204908F64}"/>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5" name="Slide Number Placeholder 4">
            <a:extLst>
              <a:ext uri="{FF2B5EF4-FFF2-40B4-BE49-F238E27FC236}">
                <a16:creationId xmlns:a16="http://schemas.microsoft.com/office/drawing/2014/main" id="{A1DD5456-79F6-03B0-9C28-5BF869C88767}"/>
              </a:ext>
            </a:extLst>
          </p:cNvPr>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sz="2400" b="1" i="0" u="none" strike="noStrike" kern="1200" cap="none" spc="0" normalizeH="0" baseline="0" noProof="0" dirty="0">
              <a:ln>
                <a:noFill/>
              </a:ln>
              <a:solidFill>
                <a:srgbClr val="0070C0"/>
              </a:solidFill>
              <a:effectLst/>
              <a:uLnTx/>
              <a:uFillTx/>
              <a:latin typeface="Corbel" panose="020B0503020204020204" pitchFamily="34" charset="0"/>
              <a:ea typeface="+mn-ea"/>
              <a:cs typeface="+mn-cs"/>
            </a:endParaRPr>
          </a:p>
        </p:txBody>
      </p:sp>
      <p:sp>
        <p:nvSpPr>
          <p:cNvPr id="27" name="文本框 26">
            <a:extLst>
              <a:ext uri="{FF2B5EF4-FFF2-40B4-BE49-F238E27FC236}">
                <a16:creationId xmlns:a16="http://schemas.microsoft.com/office/drawing/2014/main" id="{750E194D-044B-67CF-2005-89E17F59E1AD}"/>
              </a:ext>
            </a:extLst>
          </p:cNvPr>
          <p:cNvSpPr txBox="1"/>
          <p:nvPr/>
        </p:nvSpPr>
        <p:spPr>
          <a:xfrm>
            <a:off x="561802" y="1593850"/>
            <a:ext cx="2776151"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LLAMA-65B</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29" name="文本框 28">
            <a:extLst>
              <a:ext uri="{FF2B5EF4-FFF2-40B4-BE49-F238E27FC236}">
                <a16:creationId xmlns:a16="http://schemas.microsoft.com/office/drawing/2014/main" id="{823EF3A6-9997-ED0F-75A3-B3AF1627AE56}"/>
              </a:ext>
            </a:extLst>
          </p:cNvPr>
          <p:cNvSpPr txBox="1"/>
          <p:nvPr/>
        </p:nvSpPr>
        <p:spPr>
          <a:xfrm>
            <a:off x="3337954" y="1593850"/>
            <a:ext cx="2776151"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GPT-3 66B</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3" name="文本框 32">
            <a:extLst>
              <a:ext uri="{FF2B5EF4-FFF2-40B4-BE49-F238E27FC236}">
                <a16:creationId xmlns:a16="http://schemas.microsoft.com/office/drawing/2014/main" id="{A4750B18-A6AE-1AB6-66BB-517ED27F6CB1}"/>
              </a:ext>
            </a:extLst>
          </p:cNvPr>
          <p:cNvSpPr txBox="1"/>
          <p:nvPr/>
        </p:nvSpPr>
        <p:spPr>
          <a:xfrm>
            <a:off x="6114105" y="1593850"/>
            <a:ext cx="2776151"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GPT-3 175B</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34" name="矩形 33">
            <a:extLst>
              <a:ext uri="{FF2B5EF4-FFF2-40B4-BE49-F238E27FC236}">
                <a16:creationId xmlns:a16="http://schemas.microsoft.com/office/drawing/2014/main" id="{57006F19-F453-0B69-F89F-C4B600004A7E}"/>
              </a:ext>
            </a:extLst>
          </p:cNvPr>
          <p:cNvSpPr/>
          <p:nvPr/>
        </p:nvSpPr>
        <p:spPr>
          <a:xfrm>
            <a:off x="247943" y="4725833"/>
            <a:ext cx="8705831" cy="62924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2000" b="0" i="0" u="none" strike="noStrike" kern="1200" cap="none" spc="0" normalizeH="0" baseline="0" noProof="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35" name="文本框 34">
            <a:extLst>
              <a:ext uri="{FF2B5EF4-FFF2-40B4-BE49-F238E27FC236}">
                <a16:creationId xmlns:a16="http://schemas.microsoft.com/office/drawing/2014/main" id="{26F25236-00DF-6A5C-54AB-B36F55229754}"/>
              </a:ext>
            </a:extLst>
          </p:cNvPr>
          <p:cNvSpPr txBox="1"/>
          <p:nvPr/>
        </p:nvSpPr>
        <p:spPr>
          <a:xfrm>
            <a:off x="3337954" y="4673547"/>
            <a:ext cx="2776151"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Batch size</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40" name="直接连接符 39">
            <a:extLst>
              <a:ext uri="{FF2B5EF4-FFF2-40B4-BE49-F238E27FC236}">
                <a16:creationId xmlns:a16="http://schemas.microsoft.com/office/drawing/2014/main" id="{86A4E917-6E20-F7F8-D300-234E7135D98C}"/>
              </a:ext>
            </a:extLst>
          </p:cNvPr>
          <p:cNvCxnSpPr>
            <a:cxnSpLocks/>
          </p:cNvCxnSpPr>
          <p:nvPr/>
        </p:nvCxnSpPr>
        <p:spPr>
          <a:xfrm flipV="1">
            <a:off x="3577728" y="2013248"/>
            <a:ext cx="0" cy="2225377"/>
          </a:xfrm>
          <a:prstGeom prst="line">
            <a:avLst/>
          </a:prstGeom>
          <a:ln w="9525"/>
        </p:spPr>
        <p:style>
          <a:lnRef idx="1">
            <a:schemeClr val="dk1"/>
          </a:lnRef>
          <a:fillRef idx="0">
            <a:schemeClr val="dk1"/>
          </a:fillRef>
          <a:effectRef idx="0">
            <a:schemeClr val="dk1"/>
          </a:effectRef>
          <a:fontRef idx="minor">
            <a:schemeClr val="tx1"/>
          </a:fontRef>
        </p:style>
      </p:cxnSp>
      <p:sp>
        <p:nvSpPr>
          <p:cNvPr id="41" name="文本框 40">
            <a:extLst>
              <a:ext uri="{FF2B5EF4-FFF2-40B4-BE49-F238E27FC236}">
                <a16:creationId xmlns:a16="http://schemas.microsoft.com/office/drawing/2014/main" id="{699CC518-6D6D-0EBC-450A-80BB75A4180D}"/>
              </a:ext>
            </a:extLst>
          </p:cNvPr>
          <p:cNvSpPr txBox="1"/>
          <p:nvPr/>
        </p:nvSpPr>
        <p:spPr>
          <a:xfrm>
            <a:off x="755687"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Spe=1</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2" name="文本框 41">
            <a:extLst>
              <a:ext uri="{FF2B5EF4-FFF2-40B4-BE49-F238E27FC236}">
                <a16:creationId xmlns:a16="http://schemas.microsoft.com/office/drawing/2014/main" id="{34189A41-CEBC-07D3-E656-E5ED4B6939ED}"/>
              </a:ext>
            </a:extLst>
          </p:cNvPr>
          <p:cNvSpPr txBox="1"/>
          <p:nvPr/>
        </p:nvSpPr>
        <p:spPr>
          <a:xfrm>
            <a:off x="1653595"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Spe=2</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3" name="文本框 42">
            <a:extLst>
              <a:ext uri="{FF2B5EF4-FFF2-40B4-BE49-F238E27FC236}">
                <a16:creationId xmlns:a16="http://schemas.microsoft.com/office/drawing/2014/main" id="{875375D6-0C0F-F532-DB66-761DDBAF62DC}"/>
              </a:ext>
            </a:extLst>
          </p:cNvPr>
          <p:cNvSpPr txBox="1"/>
          <p:nvPr/>
        </p:nvSpPr>
        <p:spPr>
          <a:xfrm>
            <a:off x="2551503"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Spe=4</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44" name="直接连接符 43">
            <a:extLst>
              <a:ext uri="{FF2B5EF4-FFF2-40B4-BE49-F238E27FC236}">
                <a16:creationId xmlns:a16="http://schemas.microsoft.com/office/drawing/2014/main" id="{7587E34D-3ED5-0E46-DFD1-1ED459771444}"/>
              </a:ext>
            </a:extLst>
          </p:cNvPr>
          <p:cNvCxnSpPr>
            <a:cxnSpLocks/>
          </p:cNvCxnSpPr>
          <p:nvPr/>
        </p:nvCxnSpPr>
        <p:spPr>
          <a:xfrm flipV="1">
            <a:off x="6258633" y="2013248"/>
            <a:ext cx="0" cy="2225377"/>
          </a:xfrm>
          <a:prstGeom prst="line">
            <a:avLst/>
          </a:prstGeom>
          <a:ln w="9525"/>
        </p:spPr>
        <p:style>
          <a:lnRef idx="1">
            <a:schemeClr val="dk1"/>
          </a:lnRef>
          <a:fillRef idx="0">
            <a:schemeClr val="dk1"/>
          </a:fillRef>
          <a:effectRef idx="0">
            <a:schemeClr val="dk1"/>
          </a:effectRef>
          <a:fontRef idx="minor">
            <a:schemeClr val="tx1"/>
          </a:fontRef>
        </p:style>
      </p:cxnSp>
      <p:sp>
        <p:nvSpPr>
          <p:cNvPr id="45" name="文本框 44">
            <a:extLst>
              <a:ext uri="{FF2B5EF4-FFF2-40B4-BE49-F238E27FC236}">
                <a16:creationId xmlns:a16="http://schemas.microsoft.com/office/drawing/2014/main" id="{A38E58D4-4ABE-0A46-5EE7-ED3011FA7D88}"/>
              </a:ext>
            </a:extLst>
          </p:cNvPr>
          <p:cNvSpPr txBox="1"/>
          <p:nvPr/>
        </p:nvSpPr>
        <p:spPr>
          <a:xfrm>
            <a:off x="3449411"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Spe=1</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6" name="文本框 45">
            <a:extLst>
              <a:ext uri="{FF2B5EF4-FFF2-40B4-BE49-F238E27FC236}">
                <a16:creationId xmlns:a16="http://schemas.microsoft.com/office/drawing/2014/main" id="{3CAF5075-1024-AE5C-6DF9-189BFA533CBC}"/>
              </a:ext>
            </a:extLst>
          </p:cNvPr>
          <p:cNvSpPr txBox="1"/>
          <p:nvPr/>
        </p:nvSpPr>
        <p:spPr>
          <a:xfrm>
            <a:off x="4347319"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Spe=2</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7" name="文本框 46">
            <a:extLst>
              <a:ext uri="{FF2B5EF4-FFF2-40B4-BE49-F238E27FC236}">
                <a16:creationId xmlns:a16="http://schemas.microsoft.com/office/drawing/2014/main" id="{47573DA9-585B-424B-C9D0-71ABA66C5D89}"/>
              </a:ext>
            </a:extLst>
          </p:cNvPr>
          <p:cNvSpPr txBox="1"/>
          <p:nvPr/>
        </p:nvSpPr>
        <p:spPr>
          <a:xfrm>
            <a:off x="5245227"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Spe=4</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49" name="文本框 48">
            <a:extLst>
              <a:ext uri="{FF2B5EF4-FFF2-40B4-BE49-F238E27FC236}">
                <a16:creationId xmlns:a16="http://schemas.microsoft.com/office/drawing/2014/main" id="{0EDE8527-E685-557F-57D0-E732D0B5EB4B}"/>
              </a:ext>
            </a:extLst>
          </p:cNvPr>
          <p:cNvSpPr txBox="1"/>
          <p:nvPr/>
        </p:nvSpPr>
        <p:spPr>
          <a:xfrm>
            <a:off x="6143135"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Spe=1</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1" name="文本框 50">
            <a:extLst>
              <a:ext uri="{FF2B5EF4-FFF2-40B4-BE49-F238E27FC236}">
                <a16:creationId xmlns:a16="http://schemas.microsoft.com/office/drawing/2014/main" id="{2589C70D-5278-DB58-95FE-A68F550C1130}"/>
              </a:ext>
            </a:extLst>
          </p:cNvPr>
          <p:cNvSpPr txBox="1"/>
          <p:nvPr/>
        </p:nvSpPr>
        <p:spPr>
          <a:xfrm>
            <a:off x="7041043"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Spe=2</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52" name="文本框 51">
            <a:extLst>
              <a:ext uri="{FF2B5EF4-FFF2-40B4-BE49-F238E27FC236}">
                <a16:creationId xmlns:a16="http://schemas.microsoft.com/office/drawing/2014/main" id="{9F706FEC-BDEE-E5F0-EB55-C1DC7A8DE842}"/>
              </a:ext>
            </a:extLst>
          </p:cNvPr>
          <p:cNvSpPr txBox="1"/>
          <p:nvPr/>
        </p:nvSpPr>
        <p:spPr>
          <a:xfrm>
            <a:off x="7938950" y="2013248"/>
            <a:ext cx="1008643" cy="400109"/>
          </a:xfrm>
          <a:prstGeom prst="rect">
            <a:avLst/>
          </a:prstGeom>
          <a:no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Spe=4</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cxnSp>
        <p:nvCxnSpPr>
          <p:cNvPr id="53" name="直接连接符 52">
            <a:extLst>
              <a:ext uri="{FF2B5EF4-FFF2-40B4-BE49-F238E27FC236}">
                <a16:creationId xmlns:a16="http://schemas.microsoft.com/office/drawing/2014/main" id="{0B38F994-A411-65C3-AAE5-0D4D90DE1363}"/>
              </a:ext>
            </a:extLst>
          </p:cNvPr>
          <p:cNvCxnSpPr>
            <a:cxnSpLocks/>
          </p:cNvCxnSpPr>
          <p:nvPr/>
        </p:nvCxnSpPr>
        <p:spPr>
          <a:xfrm>
            <a:off x="897909" y="3783330"/>
            <a:ext cx="805586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5">
            <a:extLst>
              <a:ext uri="{FF2B5EF4-FFF2-40B4-BE49-F238E27FC236}">
                <a16:creationId xmlns:a16="http://schemas.microsoft.com/office/drawing/2014/main" id="{C63A6687-69DE-D4E4-9B25-58DC243575BA}"/>
              </a:ext>
            </a:extLst>
          </p:cNvPr>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rPr>
              <a:t>PAPI improves </a:t>
            </a:r>
            <a:r>
              <a:rPr kumimoji="0" lang="en-US" altLang="zh-CN" sz="2200" b="1" i="0" u="none" strike="noStrike" kern="1200" cap="none" spc="0" normalizeH="0" baseline="0" noProof="0" dirty="0">
                <a:ln>
                  <a:noFill/>
                </a:ln>
                <a:solidFill>
                  <a:srgbClr val="0000FF"/>
                </a:solidFill>
                <a:effectLst/>
                <a:uLnTx/>
                <a:uFillTx/>
                <a:latin typeface="Corbel" panose="020B0503020204020204" pitchFamily="34" charset="0"/>
                <a:ea typeface="华文中宋" panose="02010600040101010101" pitchFamily="2" charset="-122"/>
                <a:cs typeface="Gill Sans MT"/>
              </a:rPr>
              <a:t>energy efficiency </a:t>
            </a:r>
            <a:r>
              <a:rPr kumimoji="0" lang="en-US" sz="2200" b="1"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rPr>
              <a:t>by </a:t>
            </a:r>
            <a:r>
              <a:rPr kumimoji="0" lang="en-US" altLang="zh-CN" sz="2200" b="1" i="0" u="none" strike="noStrike" kern="1200" cap="none" spc="0" normalizeH="0" baseline="0" noProof="0" dirty="0">
                <a:ln>
                  <a:noFill/>
                </a:ln>
                <a:solidFill>
                  <a:srgbClr val="800000"/>
                </a:solidFill>
                <a:effectLst/>
                <a:uLnTx/>
                <a:uFillTx/>
                <a:latin typeface="Corbel" panose="020B0503020204020204" pitchFamily="34" charset="0"/>
                <a:ea typeface="华文中宋" panose="02010600040101010101" pitchFamily="2" charset="-122"/>
                <a:cs typeface="Gill Sans MT"/>
              </a:rPr>
              <a:t>3.4</a:t>
            </a:r>
            <a:r>
              <a:rPr kumimoji="0" lang="en-US" sz="2200" b="1" i="0" u="none" strike="noStrike" kern="1200" cap="none" spc="0" normalizeH="0" baseline="0" noProof="0" dirty="0">
                <a:ln>
                  <a:noFill/>
                </a:ln>
                <a:solidFill>
                  <a:srgbClr val="800000"/>
                </a:solidFill>
                <a:effectLst/>
                <a:uLnTx/>
                <a:uFillTx/>
                <a:latin typeface="Corbel" panose="020B0503020204020204" pitchFamily="34" charset="0"/>
                <a:ea typeface="+mn-ea"/>
                <a:cs typeface="Gill Sans MT"/>
              </a:rPr>
              <a:t>X, 3</a:t>
            </a:r>
            <a:r>
              <a:rPr kumimoji="0" lang="en-US" altLang="zh-CN" sz="2200" b="1" i="0" u="none" strike="noStrike" kern="1200" cap="none" spc="0" normalizeH="0" baseline="0" noProof="0" dirty="0">
                <a:ln>
                  <a:noFill/>
                </a:ln>
                <a:solidFill>
                  <a:srgbClr val="800000"/>
                </a:solidFill>
                <a:effectLst/>
                <a:uLnTx/>
                <a:uFillTx/>
                <a:latin typeface="Corbel" panose="020B0503020204020204" pitchFamily="34" charset="0"/>
                <a:ea typeface="华文中宋" panose="02010600040101010101" pitchFamily="2" charset="-122"/>
                <a:cs typeface="Gill Sans MT"/>
              </a:rPr>
              <a:t>.4X, and 1.2X</a:t>
            </a:r>
            <a:r>
              <a:rPr kumimoji="0" lang="en-US" sz="2200" b="1"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Corbel" panose="020B0503020204020204" pitchFamily="34" charset="0"/>
                <a:ea typeface="+mn-ea"/>
                <a:cs typeface="Gill Sans MT"/>
              </a:rPr>
              <a:t>compared to </a:t>
            </a:r>
            <a:r>
              <a:rPr kumimoji="0" lang="en-US" altLang="zh-CN" sz="22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Gill Sans MT"/>
              </a:rPr>
              <a:t>AttAcc, GPU+HBM-PIM, and PIM-only, respectively</a:t>
            </a:r>
            <a:endParaRPr kumimoji="0" lang="en-US" sz="2200" b="1" i="0" u="none" strike="noStrike" kern="1200" cap="none" spc="0" normalizeH="0" baseline="0" noProof="0" dirty="0">
              <a:ln>
                <a:noFill/>
              </a:ln>
              <a:solidFill>
                <a:srgbClr val="C00000"/>
              </a:solidFill>
              <a:effectLst/>
              <a:uLnTx/>
              <a:uFillTx/>
              <a:latin typeface="Corbel" panose="020B0503020204020204" pitchFamily="34" charset="0"/>
              <a:ea typeface="+mn-ea"/>
              <a:cs typeface="Gill Sans MT"/>
            </a:endParaRPr>
          </a:p>
        </p:txBody>
      </p:sp>
      <p:sp>
        <p:nvSpPr>
          <p:cNvPr id="8" name="矩形 7">
            <a:extLst>
              <a:ext uri="{FF2B5EF4-FFF2-40B4-BE49-F238E27FC236}">
                <a16:creationId xmlns:a16="http://schemas.microsoft.com/office/drawing/2014/main" id="{E8FE53B1-348E-59FC-65CC-89D2DA9DD5FE}"/>
              </a:ext>
            </a:extLst>
          </p:cNvPr>
          <p:cNvSpPr/>
          <p:nvPr/>
        </p:nvSpPr>
        <p:spPr>
          <a:xfrm>
            <a:off x="400343" y="4720010"/>
            <a:ext cx="8705831" cy="62924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2000" b="0" i="0" u="none" strike="noStrike" kern="1200" cap="none" spc="0" normalizeH="0" baseline="0" noProof="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9" name="文本框 8">
            <a:extLst>
              <a:ext uri="{FF2B5EF4-FFF2-40B4-BE49-F238E27FC236}">
                <a16:creationId xmlns:a16="http://schemas.microsoft.com/office/drawing/2014/main" id="{D1D2EB43-60D6-91BF-D5DE-F500E6DE2F45}"/>
              </a:ext>
            </a:extLst>
          </p:cNvPr>
          <p:cNvSpPr txBox="1"/>
          <p:nvPr/>
        </p:nvSpPr>
        <p:spPr>
          <a:xfrm>
            <a:off x="3490354" y="4667724"/>
            <a:ext cx="2776151"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rPr>
              <a:t>Initial RLP</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Arial" panose="020B0604020202020204" pitchFamily="34" charset="0"/>
            </a:endParaRPr>
          </a:p>
        </p:txBody>
      </p:sp>
      <p:sp>
        <p:nvSpPr>
          <p:cNvPr id="6" name="文本框 5">
            <a:extLst>
              <a:ext uri="{FF2B5EF4-FFF2-40B4-BE49-F238E27FC236}">
                <a16:creationId xmlns:a16="http://schemas.microsoft.com/office/drawing/2014/main" id="{AF9FA3EB-F906-EE36-D3EC-536EAFE05C2D}"/>
              </a:ext>
            </a:extLst>
          </p:cNvPr>
          <p:cNvSpPr txBox="1"/>
          <p:nvPr/>
        </p:nvSpPr>
        <p:spPr>
          <a:xfrm>
            <a:off x="1467996" y="1088987"/>
            <a:ext cx="1503803" cy="400110"/>
          </a:xfrm>
          <a:prstGeom prst="rect">
            <a:avLst/>
          </a:prstGeom>
          <a:solidFill>
            <a:schemeClr val="bg1"/>
          </a:solidFill>
        </p:spPr>
        <p:txBody>
          <a:bodyPr wrap="square" lIns="0" r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AttAcc</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14" name="文本框 13">
            <a:extLst>
              <a:ext uri="{FF2B5EF4-FFF2-40B4-BE49-F238E27FC236}">
                <a16:creationId xmlns:a16="http://schemas.microsoft.com/office/drawing/2014/main" id="{CF56CB16-DD15-8BC9-F00E-BF60EBC71DA2}"/>
              </a:ext>
            </a:extLst>
          </p:cNvPr>
          <p:cNvSpPr txBox="1"/>
          <p:nvPr/>
        </p:nvSpPr>
        <p:spPr>
          <a:xfrm>
            <a:off x="3387017" y="1088987"/>
            <a:ext cx="1873667" cy="400110"/>
          </a:xfrm>
          <a:prstGeom prst="rect">
            <a:avLst/>
          </a:prstGeom>
          <a:solidFill>
            <a:schemeClr val="bg1"/>
          </a:solidFill>
        </p:spPr>
        <p:txBody>
          <a:bodyPr wrap="square" lIns="0" r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GPU+HBM-PIM</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15" name="文本框 14">
            <a:extLst>
              <a:ext uri="{FF2B5EF4-FFF2-40B4-BE49-F238E27FC236}">
                <a16:creationId xmlns:a16="http://schemas.microsoft.com/office/drawing/2014/main" id="{2D069E75-1746-93E4-21AB-BBF0955C87A0}"/>
              </a:ext>
            </a:extLst>
          </p:cNvPr>
          <p:cNvSpPr txBox="1"/>
          <p:nvPr/>
        </p:nvSpPr>
        <p:spPr>
          <a:xfrm>
            <a:off x="5590257" y="1088987"/>
            <a:ext cx="1503803" cy="400110"/>
          </a:xfrm>
          <a:prstGeom prst="rect">
            <a:avLst/>
          </a:prstGeom>
          <a:solidFill>
            <a:schemeClr val="bg1"/>
          </a:solidFill>
        </p:spPr>
        <p:txBody>
          <a:bodyPr wrap="square" lIns="0" r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PIM-only</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16" name="文本框 15">
            <a:extLst>
              <a:ext uri="{FF2B5EF4-FFF2-40B4-BE49-F238E27FC236}">
                <a16:creationId xmlns:a16="http://schemas.microsoft.com/office/drawing/2014/main" id="{EF1D275A-E640-D00C-0763-4E69DF8398BE}"/>
              </a:ext>
            </a:extLst>
          </p:cNvPr>
          <p:cNvSpPr txBox="1"/>
          <p:nvPr/>
        </p:nvSpPr>
        <p:spPr>
          <a:xfrm>
            <a:off x="7423633" y="1088987"/>
            <a:ext cx="1503803" cy="400110"/>
          </a:xfrm>
          <a:prstGeom prst="rect">
            <a:avLst/>
          </a:prstGeom>
          <a:solidFill>
            <a:schemeClr val="bg1"/>
          </a:solidFill>
        </p:spPr>
        <p:txBody>
          <a:bodyPr wrap="square" lIns="0" r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PAPI</a:t>
            </a:r>
            <a:endParaRPr kumimoji="0" lang="zh-CN" altLang="en-US" sz="20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endParaRPr>
          </a:p>
        </p:txBody>
      </p:sp>
      <p:sp>
        <p:nvSpPr>
          <p:cNvPr id="10" name="文本框 9">
            <a:extLst>
              <a:ext uri="{FF2B5EF4-FFF2-40B4-BE49-F238E27FC236}">
                <a16:creationId xmlns:a16="http://schemas.microsoft.com/office/drawing/2014/main" id="{A8C24E5F-171C-B7C2-BC0D-9A54AF489099}"/>
              </a:ext>
            </a:extLst>
          </p:cNvPr>
          <p:cNvSpPr txBox="1"/>
          <p:nvPr/>
        </p:nvSpPr>
        <p:spPr>
          <a:xfrm>
            <a:off x="942998" y="4254543"/>
            <a:ext cx="82166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11" name="文本框 10">
            <a:extLst>
              <a:ext uri="{FF2B5EF4-FFF2-40B4-BE49-F238E27FC236}">
                <a16:creationId xmlns:a16="http://schemas.microsoft.com/office/drawing/2014/main" id="{6F129B6F-1C4F-4668-F8A7-14E547164ED5}"/>
              </a:ext>
            </a:extLst>
          </p:cNvPr>
          <p:cNvSpPr txBox="1"/>
          <p:nvPr/>
        </p:nvSpPr>
        <p:spPr>
          <a:xfrm>
            <a:off x="1840578" y="4254543"/>
            <a:ext cx="82166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12" name="文本框 11">
            <a:extLst>
              <a:ext uri="{FF2B5EF4-FFF2-40B4-BE49-F238E27FC236}">
                <a16:creationId xmlns:a16="http://schemas.microsoft.com/office/drawing/2014/main" id="{F6FD9735-39B5-A4CF-40A0-D9045E313E53}"/>
              </a:ext>
            </a:extLst>
          </p:cNvPr>
          <p:cNvSpPr txBox="1"/>
          <p:nvPr/>
        </p:nvSpPr>
        <p:spPr>
          <a:xfrm>
            <a:off x="2738486" y="4254543"/>
            <a:ext cx="82166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13" name="文本框 12">
            <a:extLst>
              <a:ext uri="{FF2B5EF4-FFF2-40B4-BE49-F238E27FC236}">
                <a16:creationId xmlns:a16="http://schemas.microsoft.com/office/drawing/2014/main" id="{67F1913C-4C9D-044F-3A89-EBC8AA907902}"/>
              </a:ext>
            </a:extLst>
          </p:cNvPr>
          <p:cNvSpPr txBox="1"/>
          <p:nvPr/>
        </p:nvSpPr>
        <p:spPr>
          <a:xfrm>
            <a:off x="3622493" y="4254543"/>
            <a:ext cx="82166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17" name="文本框 16">
            <a:extLst>
              <a:ext uri="{FF2B5EF4-FFF2-40B4-BE49-F238E27FC236}">
                <a16:creationId xmlns:a16="http://schemas.microsoft.com/office/drawing/2014/main" id="{2F5C99D6-B64E-D4CD-7F68-696AFFBFD620}"/>
              </a:ext>
            </a:extLst>
          </p:cNvPr>
          <p:cNvSpPr txBox="1"/>
          <p:nvPr/>
        </p:nvSpPr>
        <p:spPr>
          <a:xfrm>
            <a:off x="4516025" y="4254543"/>
            <a:ext cx="82166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18" name="文本框 17">
            <a:extLst>
              <a:ext uri="{FF2B5EF4-FFF2-40B4-BE49-F238E27FC236}">
                <a16:creationId xmlns:a16="http://schemas.microsoft.com/office/drawing/2014/main" id="{8C356245-B3AB-782D-2092-3CBA56852234}"/>
              </a:ext>
            </a:extLst>
          </p:cNvPr>
          <p:cNvSpPr txBox="1"/>
          <p:nvPr/>
        </p:nvSpPr>
        <p:spPr>
          <a:xfrm>
            <a:off x="5419717" y="4254543"/>
            <a:ext cx="82166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19" name="文本框 18">
            <a:extLst>
              <a:ext uri="{FF2B5EF4-FFF2-40B4-BE49-F238E27FC236}">
                <a16:creationId xmlns:a16="http://schemas.microsoft.com/office/drawing/2014/main" id="{27E9B468-54F8-C783-535C-467ADBA06235}"/>
              </a:ext>
            </a:extLst>
          </p:cNvPr>
          <p:cNvSpPr txBox="1"/>
          <p:nvPr/>
        </p:nvSpPr>
        <p:spPr>
          <a:xfrm>
            <a:off x="6315478" y="4254543"/>
            <a:ext cx="82166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20" name="文本框 19">
            <a:extLst>
              <a:ext uri="{FF2B5EF4-FFF2-40B4-BE49-F238E27FC236}">
                <a16:creationId xmlns:a16="http://schemas.microsoft.com/office/drawing/2014/main" id="{F15B5F7D-E679-C2C2-187A-DAE110947EAD}"/>
              </a:ext>
            </a:extLst>
          </p:cNvPr>
          <p:cNvSpPr txBox="1"/>
          <p:nvPr/>
        </p:nvSpPr>
        <p:spPr>
          <a:xfrm>
            <a:off x="7203930" y="4254543"/>
            <a:ext cx="82166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
        <p:nvSpPr>
          <p:cNvPr id="21" name="文本框 20">
            <a:extLst>
              <a:ext uri="{FF2B5EF4-FFF2-40B4-BE49-F238E27FC236}">
                <a16:creationId xmlns:a16="http://schemas.microsoft.com/office/drawing/2014/main" id="{6551D22F-7154-6CEB-F007-ECAD8410C42D}"/>
              </a:ext>
            </a:extLst>
          </p:cNvPr>
          <p:cNvSpPr txBox="1"/>
          <p:nvPr/>
        </p:nvSpPr>
        <p:spPr>
          <a:xfrm>
            <a:off x="8112702" y="4254543"/>
            <a:ext cx="821660" cy="400110"/>
          </a:xfrm>
          <a:prstGeom prst="rect">
            <a:avLst/>
          </a:prstGeom>
          <a:solidFill>
            <a:schemeClr val="bg1"/>
          </a:solidFill>
        </p:spPr>
        <p:txBody>
          <a:bodyPr wrap="square" lIns="0" r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rPr>
              <a:t>4 16 64</a:t>
            </a:r>
            <a:endParaRPr kumimoji="0" lang="zh-CN" altLang="en-US" sz="2000" b="0" i="0" u="none" strike="noStrike" kern="1200" cap="none" spc="0" normalizeH="0" baseline="0" noProof="0" dirty="0">
              <a:ln>
                <a:noFill/>
              </a:ln>
              <a:solidFill>
                <a:prstClr val="black"/>
              </a:solidFill>
              <a:effectLst/>
              <a:uLnTx/>
              <a:uFillTx/>
              <a:latin typeface="Gill Sans MT"/>
              <a:ea typeface="华文中宋" panose="02010600040101010101" pitchFamily="2" charset="-122"/>
              <a:cs typeface="Arial" panose="020B0604020202020204" pitchFamily="34" charset="0"/>
            </a:endParaRPr>
          </a:p>
        </p:txBody>
      </p:sp>
    </p:spTree>
    <p:extLst>
      <p:ext uri="{BB962C8B-B14F-4D97-AF65-F5344CB8AC3E}">
        <p14:creationId xmlns:p14="http://schemas.microsoft.com/office/powerpoint/2010/main" val="299803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0"/>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2"/>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7"/>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19"/>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20"/>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21"/>
                                        </p:tgtEl>
                                        <p:attrNameLst>
                                          <p:attrName>style.visibility</p:attrName>
                                        </p:attrNameLst>
                                      </p:cBhvr>
                                      <p:to>
                                        <p:strVal val="visible"/>
                                      </p:to>
                                    </p:set>
                                  </p:childTnLst>
                                </p:cTn>
                              </p:par>
                              <p:par>
                                <p:cTn id="69" presetID="22" presetClass="entr" presetSubtype="4" fill="hold" grpId="0" nodeType="withEffect">
                                  <p:stCondLst>
                                    <p:cond delay="0"/>
                                  </p:stCondLst>
                                  <p:childTnLst>
                                    <p:set>
                                      <p:cBhvr>
                                        <p:cTn id="70" dur="1" fill="hold">
                                          <p:stCondLst>
                                            <p:cond delay="0"/>
                                          </p:stCondLst>
                                        </p:cTn>
                                        <p:tgtEl>
                                          <p:spTgt spid="7">
                                            <p:graphicEl>
                                              <a:chart seriesIdx="-3" categoryIdx="-3" bldStep="gridLegend"/>
                                            </p:graphicEl>
                                          </p:spTgt>
                                        </p:tgtEl>
                                        <p:attrNameLst>
                                          <p:attrName>style.visibility</p:attrName>
                                        </p:attrNameLst>
                                      </p:cBhvr>
                                      <p:to>
                                        <p:strVal val="visible"/>
                                      </p:to>
                                    </p:set>
                                    <p:animEffect transition="in" filter="wipe(down)">
                                      <p:cBhvr>
                                        <p:cTn id="71" dur="500"/>
                                        <p:tgtEl>
                                          <p:spTgt spid="7">
                                            <p:graphicEl>
                                              <a:chart seriesIdx="-3" categoryIdx="-3" bldStep="gridLegend"/>
                                            </p:graphicEl>
                                          </p:spTgt>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7">
                                            <p:graphicEl>
                                              <a:chart seriesIdx="0" categoryIdx="-4" bldStep="series"/>
                                            </p:graphicEl>
                                          </p:spTgt>
                                        </p:tgtEl>
                                        <p:attrNameLst>
                                          <p:attrName>style.visibility</p:attrName>
                                        </p:attrNameLst>
                                      </p:cBhvr>
                                      <p:to>
                                        <p:strVal val="visible"/>
                                      </p:to>
                                    </p:set>
                                    <p:animEffect transition="in" filter="wipe(down)">
                                      <p:cBhvr>
                                        <p:cTn id="74" dur="500"/>
                                        <p:tgtEl>
                                          <p:spTgt spid="7">
                                            <p:graphicEl>
                                              <a:chart seriesIdx="0" categoryIdx="-4" bldStep="series"/>
                                            </p:graphicEl>
                                          </p:spTgt>
                                        </p:tgtEl>
                                      </p:cBhvr>
                                    </p:animEffect>
                                  </p:childTnLst>
                                </p:cTn>
                              </p:par>
                              <p:par>
                                <p:cTn id="75" presetID="22" presetClass="entr" presetSubtype="4" fill="hold" grpId="0" nodeType="withEffect">
                                  <p:stCondLst>
                                    <p:cond delay="0"/>
                                  </p:stCondLst>
                                  <p:childTnLst>
                                    <p:set>
                                      <p:cBhvr>
                                        <p:cTn id="76" dur="1" fill="hold">
                                          <p:stCondLst>
                                            <p:cond delay="0"/>
                                          </p:stCondLst>
                                        </p:cTn>
                                        <p:tgtEl>
                                          <p:spTgt spid="7">
                                            <p:graphicEl>
                                              <a:chart seriesIdx="1" categoryIdx="-4" bldStep="series"/>
                                            </p:graphicEl>
                                          </p:spTgt>
                                        </p:tgtEl>
                                        <p:attrNameLst>
                                          <p:attrName>style.visibility</p:attrName>
                                        </p:attrNameLst>
                                      </p:cBhvr>
                                      <p:to>
                                        <p:strVal val="visible"/>
                                      </p:to>
                                    </p:set>
                                    <p:animEffect transition="in" filter="wipe(down)">
                                      <p:cBhvr>
                                        <p:cTn id="77" dur="500"/>
                                        <p:tgtEl>
                                          <p:spTgt spid="7">
                                            <p:graphicEl>
                                              <a:chart seriesIdx="1" categoryIdx="-4" bldStep="series"/>
                                            </p:graphicEl>
                                          </p:spTgt>
                                        </p:tgtEl>
                                      </p:cBhvr>
                                    </p:animEffect>
                                  </p:childTnLst>
                                </p:cTn>
                              </p:par>
                              <p:par>
                                <p:cTn id="78" presetID="22" presetClass="entr" presetSubtype="4" fill="hold" grpId="0" nodeType="withEffect">
                                  <p:stCondLst>
                                    <p:cond delay="0"/>
                                  </p:stCondLst>
                                  <p:childTnLst>
                                    <p:set>
                                      <p:cBhvr>
                                        <p:cTn id="79" dur="1" fill="hold">
                                          <p:stCondLst>
                                            <p:cond delay="0"/>
                                          </p:stCondLst>
                                        </p:cTn>
                                        <p:tgtEl>
                                          <p:spTgt spid="7">
                                            <p:graphicEl>
                                              <a:chart seriesIdx="2" categoryIdx="-4" bldStep="series"/>
                                            </p:graphicEl>
                                          </p:spTgt>
                                        </p:tgtEl>
                                        <p:attrNameLst>
                                          <p:attrName>style.visibility</p:attrName>
                                        </p:attrNameLst>
                                      </p:cBhvr>
                                      <p:to>
                                        <p:strVal val="visible"/>
                                      </p:to>
                                    </p:set>
                                    <p:animEffect transition="in" filter="wipe(down)">
                                      <p:cBhvr>
                                        <p:cTn id="80" dur="500"/>
                                        <p:tgtEl>
                                          <p:spTgt spid="7">
                                            <p:graphicEl>
                                              <a:chart seriesIdx="2" categoryIdx="-4" bldStep="series"/>
                                            </p:graphicEl>
                                          </p:spTgt>
                                        </p:tgtEl>
                                      </p:cBhvr>
                                    </p:animEffect>
                                  </p:childTnLst>
                                </p:cTn>
                              </p:par>
                            </p:childTnLst>
                          </p:cTn>
                        </p:par>
                      </p:childTnLst>
                    </p:cTn>
                  </p:par>
                  <p:par>
                    <p:cTn id="81" fill="hold">
                      <p:stCondLst>
                        <p:cond delay="indefinite"/>
                      </p:stCondLst>
                      <p:childTnLst>
                        <p:par>
                          <p:cTn id="82" fill="hold">
                            <p:stCondLst>
                              <p:cond delay="0"/>
                            </p:stCondLst>
                            <p:childTnLst>
                              <p:par>
                                <p:cTn id="83" presetID="22" presetClass="entr" presetSubtype="4" fill="hold" grpId="0" nodeType="clickEffect">
                                  <p:stCondLst>
                                    <p:cond delay="0"/>
                                  </p:stCondLst>
                                  <p:childTnLst>
                                    <p:set>
                                      <p:cBhvr>
                                        <p:cTn id="84" dur="1" fill="hold">
                                          <p:stCondLst>
                                            <p:cond delay="0"/>
                                          </p:stCondLst>
                                        </p:cTn>
                                        <p:tgtEl>
                                          <p:spTgt spid="7">
                                            <p:graphicEl>
                                              <a:chart seriesIdx="3" categoryIdx="-4" bldStep="series"/>
                                            </p:graphicEl>
                                          </p:spTgt>
                                        </p:tgtEl>
                                        <p:attrNameLst>
                                          <p:attrName>style.visibility</p:attrName>
                                        </p:attrNameLst>
                                      </p:cBhvr>
                                      <p:to>
                                        <p:strVal val="visible"/>
                                      </p:to>
                                    </p:set>
                                    <p:animEffect transition="in" filter="wipe(down)">
                                      <p:cBhvr>
                                        <p:cTn id="85" dur="500"/>
                                        <p:tgtEl>
                                          <p:spTgt spid="7">
                                            <p:graphicEl>
                                              <a:chart seriesIdx="3" categoryIdx="-4" bldStep="series"/>
                                            </p:graphicEl>
                                          </p:spTgt>
                                        </p:tgtEl>
                                      </p:cBhvr>
                                    </p:animEffect>
                                  </p:childTnLst>
                                </p:cTn>
                              </p:par>
                            </p:childTnLst>
                          </p:cTn>
                        </p:par>
                      </p:childTnLst>
                    </p:cTn>
                  </p:par>
                  <p:par>
                    <p:cTn id="86" fill="hold">
                      <p:stCondLst>
                        <p:cond delay="indefinite"/>
                      </p:stCondLst>
                      <p:childTnLst>
                        <p:par>
                          <p:cTn id="87" fill="hold">
                            <p:stCondLst>
                              <p:cond delay="0"/>
                            </p:stCondLst>
                            <p:childTnLst>
                              <p:par>
                                <p:cTn id="88" presetID="10" presetClass="entr" presetSubtype="0" fill="hold" grpId="0" nodeType="clickEffect">
                                  <p:stCondLst>
                                    <p:cond delay="0"/>
                                  </p:stCondLst>
                                  <p:childTnLst>
                                    <p:set>
                                      <p:cBhvr>
                                        <p:cTn id="89" dur="1" fill="hold">
                                          <p:stCondLst>
                                            <p:cond delay="0"/>
                                          </p:stCondLst>
                                        </p:cTn>
                                        <p:tgtEl>
                                          <p:spTgt spid="4"/>
                                        </p:tgtEl>
                                        <p:attrNameLst>
                                          <p:attrName>style.visibility</p:attrName>
                                        </p:attrNameLst>
                                      </p:cBhvr>
                                      <p:to>
                                        <p:strVal val="visible"/>
                                      </p:to>
                                    </p:set>
                                    <p:animEffect transition="in" filter="fade">
                                      <p:cBhvr>
                                        <p:cTn id="9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uiExpand="1">
        <p:bldSub>
          <a:bldChart bld="series"/>
        </p:bldSub>
      </p:bldGraphic>
      <p:bldP spid="27" grpId="0"/>
      <p:bldP spid="29" grpId="0"/>
      <p:bldP spid="33" grpId="0"/>
      <p:bldP spid="34" grpId="0" animBg="1"/>
      <p:bldP spid="35" grpId="0"/>
      <p:bldP spid="41" grpId="0"/>
      <p:bldP spid="42" grpId="0"/>
      <p:bldP spid="43" grpId="0"/>
      <p:bldP spid="45" grpId="0"/>
      <p:bldP spid="46" grpId="0"/>
      <p:bldP spid="47" grpId="0"/>
      <p:bldP spid="49" grpId="0"/>
      <p:bldP spid="51" grpId="0"/>
      <p:bldP spid="52" grpId="0"/>
      <p:bldP spid="4" grpId="0" animBg="1"/>
      <p:bldP spid="8" grpId="0" animBg="1"/>
      <p:bldP spid="9" grpId="0"/>
      <p:bldP spid="6" grpId="0" animBg="1"/>
      <p:bldP spid="14" grpId="0" animBg="1"/>
      <p:bldP spid="15" grpId="0" animBg="1"/>
      <p:bldP spid="16" grpId="0" animBg="1"/>
      <p:bldP spid="10" grpId="0" animBg="1"/>
      <p:bldP spid="11" grpId="0" animBg="1"/>
      <p:bldP spid="12" grpId="0" animBg="1"/>
      <p:bldP spid="13" grpId="0" animBg="1"/>
      <p:bldP spid="17" grpId="0" animBg="1"/>
      <p:bldP spid="18" grpId="0" animBg="1"/>
      <p:bldP spid="19" grpId="0" animBg="1"/>
      <p:bldP spid="20" grpId="0" animBg="1"/>
      <p:bldP spid="21" grpId="0" animBg="1"/>
    </p:bld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2AFEE-749D-2F4C-A30A-5445A0FE8A8F}"/>
              </a:ext>
            </a:extLst>
          </p:cNvPr>
          <p:cNvSpPr>
            <a:spLocks noGrp="1"/>
          </p:cNvSpPr>
          <p:nvPr>
            <p:ph type="title"/>
          </p:nvPr>
        </p:nvSpPr>
        <p:spPr/>
        <p:txBody>
          <a:bodyPr/>
          <a:lstStyle/>
          <a:p>
            <a:r>
              <a:rPr lang="en-US" sz="4000" b="0" dirty="0">
                <a:solidFill>
                  <a:schemeClr val="tx1"/>
                </a:solidFill>
                <a:latin typeface="Corbel" panose="020B0503020204020204" pitchFamily="34" charset="0"/>
              </a:rPr>
              <a:t>More in the Paper </a:t>
            </a:r>
          </a:p>
        </p:txBody>
      </p:sp>
      <p:sp>
        <p:nvSpPr>
          <p:cNvPr id="3" name="Content Placeholder 2">
            <a:extLst>
              <a:ext uri="{FF2B5EF4-FFF2-40B4-BE49-F238E27FC236}">
                <a16:creationId xmlns:a16="http://schemas.microsoft.com/office/drawing/2014/main" id="{FA5E0DA4-6B30-5847-AE96-9422ACC978D4}"/>
              </a:ext>
            </a:extLst>
          </p:cNvPr>
          <p:cNvSpPr>
            <a:spLocks noGrp="1"/>
          </p:cNvSpPr>
          <p:nvPr>
            <p:ph idx="1"/>
          </p:nvPr>
        </p:nvSpPr>
        <p:spPr>
          <a:xfrm>
            <a:off x="152399" y="1143000"/>
            <a:ext cx="9143999" cy="5257800"/>
          </a:xfrm>
        </p:spPr>
        <p:txBody>
          <a:bodyPr>
            <a:normAutofit/>
          </a:bodyPr>
          <a:lstStyle/>
          <a:p>
            <a:r>
              <a:rPr lang="en-US" sz="2800" dirty="0">
                <a:solidFill>
                  <a:schemeClr val="tx1"/>
                </a:solidFill>
                <a:latin typeface="Corbel" panose="020B0503020204020204" pitchFamily="34" charset="0"/>
              </a:rPr>
              <a:t>Details </a:t>
            </a:r>
            <a:r>
              <a:rPr lang="en-US" altLang="zh-CN" sz="2800" dirty="0">
                <a:solidFill>
                  <a:schemeClr val="tx1"/>
                </a:solidFill>
                <a:latin typeface="Corbel" panose="020B0503020204020204" pitchFamily="34" charset="0"/>
              </a:rPr>
              <a:t>on</a:t>
            </a:r>
            <a:r>
              <a:rPr lang="en-US" sz="2800" dirty="0">
                <a:solidFill>
                  <a:schemeClr val="tx1"/>
                </a:solidFill>
                <a:latin typeface="Corbel" panose="020B0503020204020204" pitchFamily="34" charset="0"/>
              </a:rPr>
              <a:t> </a:t>
            </a:r>
            <a:r>
              <a:rPr lang="en-US" altLang="zh-CN" sz="2800" dirty="0">
                <a:solidFill>
                  <a:schemeClr val="tx1"/>
                </a:solidFill>
                <a:latin typeface="Corbel" panose="020B0503020204020204" pitchFamily="34" charset="0"/>
              </a:rPr>
              <a:t>PAPI’s implementation</a:t>
            </a:r>
          </a:p>
          <a:p>
            <a:pPr lvl="1"/>
            <a:r>
              <a:rPr lang="en-US" altLang="zh-CN" sz="2400" b="0" dirty="0">
                <a:solidFill>
                  <a:schemeClr val="tx1"/>
                </a:solidFill>
                <a:latin typeface="Corbel" panose="020B0503020204020204" pitchFamily="34" charset="0"/>
              </a:rPr>
              <a:t>PAPI’s heterogeneous architecture</a:t>
            </a:r>
          </a:p>
          <a:p>
            <a:pPr lvl="1"/>
            <a:r>
              <a:rPr lang="en-US" altLang="zh-CN" sz="2400" b="0" dirty="0">
                <a:solidFill>
                  <a:schemeClr val="tx1"/>
                </a:solidFill>
                <a:latin typeface="Corbel" panose="020B0503020204020204" pitchFamily="34" charset="0"/>
              </a:rPr>
              <a:t>PAPI’s runtime scheduler</a:t>
            </a:r>
          </a:p>
          <a:p>
            <a:pPr lvl="1"/>
            <a:r>
              <a:rPr lang="en-US" altLang="zh-CN" sz="2400" b="0" dirty="0">
                <a:solidFill>
                  <a:schemeClr val="tx1"/>
                </a:solidFill>
                <a:latin typeface="Corbel" panose="020B0503020204020204" pitchFamily="34" charset="0"/>
              </a:rPr>
              <a:t>System integration</a:t>
            </a:r>
          </a:p>
          <a:p>
            <a:pPr lvl="1"/>
            <a:r>
              <a:rPr lang="en-US" altLang="zh-CN" sz="2400" b="0" dirty="0">
                <a:solidFill>
                  <a:schemeClr val="tx1"/>
                </a:solidFill>
                <a:latin typeface="Corbel" panose="020B0503020204020204" pitchFamily="34" charset="0"/>
              </a:rPr>
              <a:t>Data partitioning across PIM devices (both Attn-PIM &amp; FC-PIM)</a:t>
            </a:r>
            <a:r>
              <a:rPr lang="en-US" altLang="zh-CN" sz="2400" dirty="0">
                <a:solidFill>
                  <a:schemeClr val="tx1"/>
                </a:solidFill>
                <a:latin typeface="Corbel" panose="020B0503020204020204" pitchFamily="34" charset="0"/>
              </a:rPr>
              <a:t> </a:t>
            </a:r>
          </a:p>
          <a:p>
            <a:pPr marL="0" indent="0">
              <a:buNone/>
            </a:pPr>
            <a:endParaRPr lang="en-US" sz="2800" dirty="0">
              <a:solidFill>
                <a:schemeClr val="tx1"/>
              </a:solidFill>
              <a:latin typeface="Corbel" panose="020B0503020204020204" pitchFamily="34" charset="0"/>
            </a:endParaRPr>
          </a:p>
          <a:p>
            <a:r>
              <a:rPr lang="en-US" sz="2800" dirty="0">
                <a:solidFill>
                  <a:schemeClr val="tx1"/>
                </a:solidFill>
                <a:latin typeface="Corbel" panose="020B0503020204020204" pitchFamily="34" charset="0"/>
              </a:rPr>
              <a:t>Detailed evaluation results</a:t>
            </a:r>
          </a:p>
          <a:p>
            <a:pPr lvl="1"/>
            <a:r>
              <a:rPr lang="en-US" sz="2400" b="0" dirty="0">
                <a:solidFill>
                  <a:schemeClr val="tx1"/>
                </a:solidFill>
                <a:latin typeface="Corbel" panose="020B0503020204020204" pitchFamily="34" charset="0"/>
              </a:rPr>
              <a:t>PAPI’s speedup across different RLP &amp; TLP levels</a:t>
            </a:r>
          </a:p>
          <a:p>
            <a:pPr lvl="1"/>
            <a:r>
              <a:rPr lang="en-US" sz="2400" b="0" dirty="0">
                <a:solidFill>
                  <a:schemeClr val="tx1"/>
                </a:solidFill>
                <a:latin typeface="Corbel" panose="020B0503020204020204" pitchFamily="34" charset="0"/>
              </a:rPr>
              <a:t>Ablation study for PAPI’s speedup</a:t>
            </a:r>
          </a:p>
          <a:p>
            <a:endParaRPr lang="en-US" sz="2800" dirty="0">
              <a:solidFill>
                <a:schemeClr val="tx1"/>
              </a:solidFill>
              <a:latin typeface="Corbel" panose="020B0503020204020204" pitchFamily="34" charset="0"/>
            </a:endParaRPr>
          </a:p>
          <a:p>
            <a:r>
              <a:rPr lang="en-US" sz="2800" dirty="0">
                <a:solidFill>
                  <a:schemeClr val="tx1"/>
                </a:solidFill>
                <a:latin typeface="Corbel" panose="020B0503020204020204" pitchFamily="34" charset="0"/>
              </a:rPr>
              <a:t>Area/power analysis</a:t>
            </a:r>
          </a:p>
          <a:p>
            <a:endParaRPr lang="en-US" sz="2800" dirty="0">
              <a:solidFill>
                <a:schemeClr val="tx1"/>
              </a:solidFill>
              <a:latin typeface="Corbel" panose="020B0503020204020204" pitchFamily="34" charset="0"/>
            </a:endParaRPr>
          </a:p>
          <a:p>
            <a:endParaRPr lang="en-US" sz="2800" dirty="0">
              <a:solidFill>
                <a:schemeClr val="tx1"/>
              </a:solidFill>
              <a:latin typeface="Corbel" panose="020B0503020204020204" pitchFamily="34" charset="0"/>
            </a:endParaRPr>
          </a:p>
        </p:txBody>
      </p:sp>
      <p:sp>
        <p:nvSpPr>
          <p:cNvPr id="4" name="Slide Number Placeholder 3">
            <a:extLst>
              <a:ext uri="{FF2B5EF4-FFF2-40B4-BE49-F238E27FC236}">
                <a16:creationId xmlns:a16="http://schemas.microsoft.com/office/drawing/2014/main" id="{92E91859-E786-3D41-9C2F-7907230EC8B2}"/>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208</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pic>
        <p:nvPicPr>
          <p:cNvPr id="5" name="Picture 4" descr="safari.png">
            <a:extLst>
              <a:ext uri="{FF2B5EF4-FFF2-40B4-BE49-F238E27FC236}">
                <a16:creationId xmlns:a16="http://schemas.microsoft.com/office/drawing/2014/main" id="{93D3A067-18BD-0D46-AA39-CC204E298413}"/>
              </a:ext>
            </a:extLst>
          </p:cNvPr>
          <p:cNvPicPr>
            <a:picLocks noChangeAspect="1"/>
          </p:cNvPicPr>
          <p:nvPr/>
        </p:nvPicPr>
        <p:blipFill>
          <a:blip r:embed="rId4" cstate="print"/>
          <a:stretch>
            <a:fillRect/>
          </a:stretch>
        </p:blipFill>
        <p:spPr>
          <a:xfrm>
            <a:off x="76200" y="6580445"/>
            <a:ext cx="959296" cy="277563"/>
          </a:xfrm>
          <a:prstGeom prst="rect">
            <a:avLst/>
          </a:prstGeom>
        </p:spPr>
      </p:pic>
    </p:spTree>
    <p:custDataLst>
      <p:tags r:id="rId1"/>
    </p:custDataLst>
    <p:extLst>
      <p:ext uri="{BB962C8B-B14F-4D97-AF65-F5344CB8AC3E}">
        <p14:creationId xmlns:p14="http://schemas.microsoft.com/office/powerpoint/2010/main" val="2816951366"/>
      </p:ext>
    </p:extLst>
  </p:cSld>
  <p:clrMapOvr>
    <a:masterClrMapping/>
  </p:clrMapOvr>
  <mc:AlternateContent xmlns:mc="http://schemas.openxmlformats.org/markup-compatibility/2006" xmlns:p14="http://schemas.microsoft.com/office/powerpoint/2010/main">
    <mc:Choice Requires="p14">
      <p:transition spd="slow" p14:dur="2000" advTm="15036"/>
    </mc:Choice>
    <mc:Fallback xmlns="">
      <p:transition spd="slow" advTm="1503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5758C0-FD5F-7147-943A-7E857B9A89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376205-88B9-DD9A-D352-A30912C72C6A}"/>
              </a:ext>
            </a:extLst>
          </p:cNvPr>
          <p:cNvSpPr>
            <a:spLocks noGrp="1"/>
          </p:cNvSpPr>
          <p:nvPr>
            <p:ph type="title"/>
          </p:nvPr>
        </p:nvSpPr>
        <p:spPr/>
        <p:txBody>
          <a:bodyPr/>
          <a:lstStyle/>
          <a:p>
            <a:r>
              <a:rPr lang="en-US" sz="4000" b="0" dirty="0">
                <a:solidFill>
                  <a:schemeClr val="tx1"/>
                </a:solidFill>
                <a:latin typeface="Corbel" panose="020B0503020204020204" pitchFamily="34" charset="0"/>
              </a:rPr>
              <a:t>More in the Paper </a:t>
            </a:r>
          </a:p>
        </p:txBody>
      </p:sp>
      <p:sp>
        <p:nvSpPr>
          <p:cNvPr id="4" name="Slide Number Placeholder 3">
            <a:extLst>
              <a:ext uri="{FF2B5EF4-FFF2-40B4-BE49-F238E27FC236}">
                <a16:creationId xmlns:a16="http://schemas.microsoft.com/office/drawing/2014/main" id="{F71AF1C5-13AC-E9DE-7D13-0644F0F7B6A1}"/>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209</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mn-cs"/>
            </a:endParaRPr>
          </a:p>
        </p:txBody>
      </p:sp>
      <p:pic>
        <p:nvPicPr>
          <p:cNvPr id="5" name="Picture 4" descr="safari.png">
            <a:extLst>
              <a:ext uri="{FF2B5EF4-FFF2-40B4-BE49-F238E27FC236}">
                <a16:creationId xmlns:a16="http://schemas.microsoft.com/office/drawing/2014/main" id="{438F8E45-5104-BBD3-95AD-9C7DA18C5580}"/>
              </a:ext>
            </a:extLst>
          </p:cNvPr>
          <p:cNvPicPr>
            <a:picLocks noChangeAspect="1"/>
          </p:cNvPicPr>
          <p:nvPr/>
        </p:nvPicPr>
        <p:blipFill>
          <a:blip r:embed="rId3" cstate="print"/>
          <a:stretch>
            <a:fillRect/>
          </a:stretch>
        </p:blipFill>
        <p:spPr>
          <a:xfrm>
            <a:off x="76200" y="6580445"/>
            <a:ext cx="959296" cy="277563"/>
          </a:xfrm>
          <a:prstGeom prst="rect">
            <a:avLst/>
          </a:prstGeom>
        </p:spPr>
      </p:pic>
      <p:sp>
        <p:nvSpPr>
          <p:cNvPr id="9" name="TextBox 5">
            <a:extLst>
              <a:ext uri="{FF2B5EF4-FFF2-40B4-BE49-F238E27FC236}">
                <a16:creationId xmlns:a16="http://schemas.microsoft.com/office/drawing/2014/main" id="{A23A024D-255B-FCD8-7E2C-1E3831B8E40D}"/>
              </a:ext>
            </a:extLst>
          </p:cNvPr>
          <p:cNvSpPr txBox="1"/>
          <p:nvPr/>
        </p:nvSpPr>
        <p:spPr>
          <a:xfrm>
            <a:off x="1415912" y="3626024"/>
            <a:ext cx="6400800" cy="40011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2000" b="1" i="0" u="none" strike="noStrike" kern="1200" cap="none" spc="0" normalizeH="0" baseline="0" noProof="0" dirty="0">
                <a:ln>
                  <a:noFill/>
                </a:ln>
                <a:solidFill>
                  <a:srgbClr val="2127F6"/>
                </a:solidFill>
                <a:effectLst/>
                <a:uLnTx/>
                <a:uFillTx/>
                <a:latin typeface="Consolas" panose="020B0609020204030204" pitchFamily="49" charset="0"/>
                <a:ea typeface="+mn-ea"/>
                <a:cs typeface="Consolas" panose="020B0609020204030204" pitchFamily="49" charset="0"/>
              </a:rPr>
              <a:t>https://arxiv.org/pdf/2502.15470</a:t>
            </a:r>
          </a:p>
        </p:txBody>
      </p:sp>
      <p:pic>
        <p:nvPicPr>
          <p:cNvPr id="10" name="图片 9">
            <a:extLst>
              <a:ext uri="{FF2B5EF4-FFF2-40B4-BE49-F238E27FC236}">
                <a16:creationId xmlns:a16="http://schemas.microsoft.com/office/drawing/2014/main" id="{BBEA5F5F-98D2-9578-6908-C3841EE2E036}"/>
              </a:ext>
            </a:extLst>
          </p:cNvPr>
          <p:cNvPicPr>
            <a:picLocks noChangeAspect="1"/>
          </p:cNvPicPr>
          <p:nvPr/>
        </p:nvPicPr>
        <p:blipFill>
          <a:blip r:embed="rId4"/>
          <a:srcRect t="8002" b="51161"/>
          <a:stretch/>
        </p:blipFill>
        <p:spPr>
          <a:xfrm>
            <a:off x="517268" y="1247789"/>
            <a:ext cx="8109464" cy="2148214"/>
          </a:xfrm>
          <a:prstGeom prst="rect">
            <a:avLst/>
          </a:prstGeom>
          <a:ln>
            <a:solidFill>
              <a:schemeClr val="tx1"/>
            </a:solidFill>
          </a:ln>
        </p:spPr>
      </p:pic>
      <p:grpSp>
        <p:nvGrpSpPr>
          <p:cNvPr id="11" name="组合 10">
            <a:extLst>
              <a:ext uri="{FF2B5EF4-FFF2-40B4-BE49-F238E27FC236}">
                <a16:creationId xmlns:a16="http://schemas.microsoft.com/office/drawing/2014/main" id="{796AC6FC-791D-69FA-33E9-360B3B7FCA31}"/>
              </a:ext>
            </a:extLst>
          </p:cNvPr>
          <p:cNvGrpSpPr/>
          <p:nvPr/>
        </p:nvGrpSpPr>
        <p:grpSpPr>
          <a:xfrm>
            <a:off x="3568098" y="4206738"/>
            <a:ext cx="2007802" cy="2007802"/>
            <a:chOff x="3483431" y="4206738"/>
            <a:chExt cx="2007802" cy="2007802"/>
          </a:xfrm>
        </p:grpSpPr>
        <p:pic>
          <p:nvPicPr>
            <p:cNvPr id="12" name="图片 11">
              <a:extLst>
                <a:ext uri="{FF2B5EF4-FFF2-40B4-BE49-F238E27FC236}">
                  <a16:creationId xmlns:a16="http://schemas.microsoft.com/office/drawing/2014/main" id="{B14EAF31-AD1C-4DA4-DF44-98D99D9CC7A3}"/>
                </a:ext>
              </a:extLst>
            </p:cNvPr>
            <p:cNvPicPr>
              <a:picLocks noChangeAspect="1"/>
            </p:cNvPicPr>
            <p:nvPr/>
          </p:nvPicPr>
          <p:blipFill>
            <a:blip r:embed="rId5"/>
            <a:stretch>
              <a:fillRect/>
            </a:stretch>
          </p:blipFill>
          <p:spPr>
            <a:xfrm>
              <a:off x="3483431" y="4206738"/>
              <a:ext cx="2007802" cy="2007802"/>
            </a:xfrm>
            <a:prstGeom prst="rect">
              <a:avLst/>
            </a:prstGeom>
          </p:spPr>
        </p:pic>
        <p:sp>
          <p:nvSpPr>
            <p:cNvPr id="13" name="矩形: 圆角 12">
              <a:extLst>
                <a:ext uri="{FF2B5EF4-FFF2-40B4-BE49-F238E27FC236}">
                  <a16:creationId xmlns:a16="http://schemas.microsoft.com/office/drawing/2014/main" id="{202FB288-C5DB-53CA-AD2F-356BE0A7C43C}"/>
                </a:ext>
              </a:extLst>
            </p:cNvPr>
            <p:cNvSpPr/>
            <p:nvPr/>
          </p:nvSpPr>
          <p:spPr>
            <a:xfrm>
              <a:off x="3513433" y="4285497"/>
              <a:ext cx="1947797" cy="1850284"/>
            </a:xfrm>
            <a:prstGeom prst="roundRect">
              <a:avLst>
                <a:gd name="adj" fmla="val 7342"/>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华文中宋" panose="02010600040101010101" pitchFamily="2" charset="-122"/>
                <a:cs typeface="+mn-cs"/>
              </a:endParaRPr>
            </a:p>
          </p:txBody>
        </p:sp>
      </p:grpSp>
    </p:spTree>
    <p:extLst>
      <p:ext uri="{BB962C8B-B14F-4D97-AF65-F5344CB8AC3E}">
        <p14:creationId xmlns:p14="http://schemas.microsoft.com/office/powerpoint/2010/main" val="3080114281"/>
      </p:ext>
    </p:extLst>
  </p:cSld>
  <p:clrMapOvr>
    <a:masterClrMapping/>
  </p:clrMapOvr>
  <mc:AlternateContent xmlns:mc="http://schemas.openxmlformats.org/markup-compatibility/2006" xmlns:p14="http://schemas.microsoft.com/office/powerpoint/2010/main">
    <mc:Choice Requires="p14">
      <p:transition spd="slow" p14:dur="2000" advTm="1208"/>
    </mc:Choice>
    <mc:Fallback xmlns="">
      <p:transition spd="slow" advTm="1208"/>
    </mc:Fallback>
  </mc:AlternateContent>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724F3-9189-CD4B-A705-2136B7FE412B}"/>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0AFFBF7-5EEF-69CB-B08A-C787589375B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Gill Sans MT"/>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en-US" sz="2400" b="1" i="0" u="none" strike="noStrike" kern="1200" cap="none" spc="0" normalizeH="0" baseline="0" noProof="0">
              <a:ln>
                <a:noFill/>
              </a:ln>
              <a:solidFill>
                <a:srgbClr val="0070C0"/>
              </a:solidFill>
              <a:effectLst/>
              <a:uLnTx/>
              <a:uFillTx/>
              <a:latin typeface="Corbel" panose="020B0503020204020204" pitchFamily="34" charset="0"/>
              <a:ea typeface="+mn-ea"/>
              <a:cs typeface="Gill Sans MT"/>
            </a:endParaRPr>
          </a:p>
        </p:txBody>
      </p:sp>
      <p:sp>
        <p:nvSpPr>
          <p:cNvPr id="35" name="Title 1">
            <a:extLst>
              <a:ext uri="{FF2B5EF4-FFF2-40B4-BE49-F238E27FC236}">
                <a16:creationId xmlns:a16="http://schemas.microsoft.com/office/drawing/2014/main" id="{11A91346-2625-E618-5ADD-68B763726729}"/>
              </a:ext>
            </a:extLst>
          </p:cNvPr>
          <p:cNvSpPr>
            <a:spLocks noGrp="1"/>
          </p:cNvSpPr>
          <p:nvPr>
            <p:ph type="title"/>
          </p:nvPr>
        </p:nvSpPr>
        <p:spPr/>
        <p:txBody>
          <a:bodyPr/>
          <a:lstStyle/>
          <a:p>
            <a:r>
              <a:rPr lang="en-US" altLang="zh-CN" sz="4000" b="0" dirty="0">
                <a:solidFill>
                  <a:schemeClr val="tx1"/>
                </a:solidFill>
                <a:latin typeface="Corbel" panose="020B0503020204020204" pitchFamily="34" charset="0"/>
              </a:rPr>
              <a:t>Conclusion</a:t>
            </a:r>
          </a:p>
        </p:txBody>
      </p:sp>
      <p:pic>
        <p:nvPicPr>
          <p:cNvPr id="20" name="Picture 19" descr="safari.png">
            <a:extLst>
              <a:ext uri="{FF2B5EF4-FFF2-40B4-BE49-F238E27FC236}">
                <a16:creationId xmlns:a16="http://schemas.microsoft.com/office/drawing/2014/main" id="{8EB1C146-A501-A10F-FBB6-85793774717F}"/>
              </a:ext>
            </a:extLst>
          </p:cNvPr>
          <p:cNvPicPr>
            <a:picLocks noChangeAspect="1"/>
          </p:cNvPicPr>
          <p:nvPr/>
        </p:nvPicPr>
        <p:blipFill>
          <a:blip r:embed="rId4" cstate="print"/>
          <a:stretch>
            <a:fillRect/>
          </a:stretch>
        </p:blipFill>
        <p:spPr>
          <a:xfrm>
            <a:off x="76200" y="6580445"/>
            <a:ext cx="959296" cy="277563"/>
          </a:xfrm>
          <a:prstGeom prst="rect">
            <a:avLst/>
          </a:prstGeom>
        </p:spPr>
      </p:pic>
      <p:grpSp>
        <p:nvGrpSpPr>
          <p:cNvPr id="38" name="组合 37">
            <a:extLst>
              <a:ext uri="{FF2B5EF4-FFF2-40B4-BE49-F238E27FC236}">
                <a16:creationId xmlns:a16="http://schemas.microsoft.com/office/drawing/2014/main" id="{220C2A04-917F-A006-1566-E6DBBD4CDBBD}"/>
              </a:ext>
            </a:extLst>
          </p:cNvPr>
          <p:cNvGrpSpPr/>
          <p:nvPr/>
        </p:nvGrpSpPr>
        <p:grpSpPr>
          <a:xfrm>
            <a:off x="-129901" y="1523043"/>
            <a:ext cx="9526221" cy="959170"/>
            <a:chOff x="-129901" y="1523043"/>
            <a:chExt cx="9526221" cy="959170"/>
          </a:xfrm>
        </p:grpSpPr>
        <p:sp>
          <p:nvSpPr>
            <p:cNvPr id="8" name="Rectangle 19">
              <a:extLst>
                <a:ext uri="{FF2B5EF4-FFF2-40B4-BE49-F238E27FC236}">
                  <a16:creationId xmlns:a16="http://schemas.microsoft.com/office/drawing/2014/main" id="{357735B6-52B5-93B1-FE92-10D50BA67A24}"/>
                </a:ext>
              </a:extLst>
            </p:cNvPr>
            <p:cNvSpPr/>
            <p:nvPr/>
          </p:nvSpPr>
          <p:spPr>
            <a:xfrm>
              <a:off x="-129901" y="1523043"/>
              <a:ext cx="9492425" cy="95917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9" name="Rounded Rectangle 5">
              <a:extLst>
                <a:ext uri="{FF2B5EF4-FFF2-40B4-BE49-F238E27FC236}">
                  <a16:creationId xmlns:a16="http://schemas.microsoft.com/office/drawing/2014/main" id="{347DFE6C-9357-9FCE-26F8-559168B357FA}"/>
                </a:ext>
              </a:extLst>
            </p:cNvPr>
            <p:cNvSpPr/>
            <p:nvPr/>
          </p:nvSpPr>
          <p:spPr>
            <a:xfrm>
              <a:off x="1078266" y="1682460"/>
              <a:ext cx="8318054" cy="635273"/>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31775" marR="0" lvl="0" indent="0" algn="l" defTabSz="457200" rtl="0" eaLnBrk="1" fontAlgn="auto" latinLnBrk="0" hangingPunct="1">
                <a:lnSpc>
                  <a:spcPct val="100000"/>
                </a:lnSpc>
                <a:spcBef>
                  <a:spcPts val="0"/>
                </a:spcBef>
                <a:spcAft>
                  <a:spcPts val="0"/>
                </a:spcAft>
                <a:buClr>
                  <a:srgbClr val="EFEEDB"/>
                </a:buClr>
                <a:buSzTx/>
                <a:buFontTx/>
                <a:buNone/>
                <a:tabLst/>
                <a:defRPr/>
              </a:pPr>
              <a:r>
                <a:rPr kumimoji="0" lang="en-US" altLang="zh-CN" sz="24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LLM kernels have </a:t>
              </a:r>
              <a:r>
                <a:rPr kumimoji="0" lang="en-US" altLang="zh-CN" sz="2400" b="0" i="0" u="none" strike="noStrike" kern="1200" cap="none" spc="0" normalizeH="0" baseline="0" noProof="0" dirty="0">
                  <a:ln>
                    <a:noFill/>
                  </a:ln>
                  <a:solidFill>
                    <a:srgbClr val="C00000"/>
                  </a:solidFill>
                  <a:effectLst/>
                  <a:uLnTx/>
                  <a:uFillTx/>
                  <a:latin typeface="Corbel" panose="020B0503020204020204" pitchFamily="34" charset="0"/>
                  <a:ea typeface="华文中宋" panose="02010600040101010101" pitchFamily="2" charset="-122"/>
                  <a:cs typeface="+mn-cs"/>
                </a:rPr>
                <a:t>different </a:t>
              </a:r>
              <a:r>
                <a:rPr kumimoji="0" lang="en-US" sz="2400" b="0"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computation and memory bandwidth demands </a:t>
              </a:r>
              <a:r>
                <a:rPr kumimoji="0" lang="en-US"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across </a:t>
              </a:r>
              <a:r>
                <a:rPr kumimoji="0" lang="en-US" sz="2400" b="0"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different </a:t>
              </a:r>
              <a:r>
                <a:rPr kumimoji="0" lang="en-US" altLang="zh-CN" sz="2400" b="0" i="0" u="none" strike="noStrike" kern="1200" cap="none" spc="0" normalizeH="0" baseline="0" noProof="0" dirty="0">
                  <a:ln>
                    <a:noFill/>
                  </a:ln>
                  <a:solidFill>
                    <a:srgbClr val="C00000"/>
                  </a:solidFill>
                  <a:effectLst/>
                  <a:uLnTx/>
                  <a:uFillTx/>
                  <a:latin typeface="Corbel" panose="020B0503020204020204" pitchFamily="34" charset="0"/>
                  <a:ea typeface="华文中宋" panose="02010600040101010101" pitchFamily="2" charset="-122"/>
                  <a:cs typeface="+mn-cs"/>
                </a:rPr>
                <a:t>RLP &amp; TLP levels</a:t>
              </a:r>
              <a:endParaRPr kumimoji="0" lang="en-US"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pic>
          <p:nvPicPr>
            <p:cNvPr id="23" name="Graphic 17" descr="Badge 1 with solid fill">
              <a:extLst>
                <a:ext uri="{FF2B5EF4-FFF2-40B4-BE49-F238E27FC236}">
                  <a16:creationId xmlns:a16="http://schemas.microsoft.com/office/drawing/2014/main" id="{88F6ED3C-234A-6CE5-C2CF-DE75C4BB875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90814" y="1645260"/>
              <a:ext cx="718457" cy="718457"/>
            </a:xfrm>
            <a:prstGeom prst="rect">
              <a:avLst/>
            </a:prstGeom>
          </p:spPr>
        </p:pic>
      </p:grpSp>
      <p:grpSp>
        <p:nvGrpSpPr>
          <p:cNvPr id="34" name="组合 33">
            <a:extLst>
              <a:ext uri="{FF2B5EF4-FFF2-40B4-BE49-F238E27FC236}">
                <a16:creationId xmlns:a16="http://schemas.microsoft.com/office/drawing/2014/main" id="{0A1EEF42-255D-278A-F93C-BDC861E19539}"/>
              </a:ext>
            </a:extLst>
          </p:cNvPr>
          <p:cNvGrpSpPr/>
          <p:nvPr/>
        </p:nvGrpSpPr>
        <p:grpSpPr>
          <a:xfrm>
            <a:off x="-129902" y="5123902"/>
            <a:ext cx="9492426" cy="752989"/>
            <a:chOff x="-129902" y="5123902"/>
            <a:chExt cx="9492426" cy="752989"/>
          </a:xfrm>
        </p:grpSpPr>
        <p:sp>
          <p:nvSpPr>
            <p:cNvPr id="6" name="Rectangle 22">
              <a:extLst>
                <a:ext uri="{FF2B5EF4-FFF2-40B4-BE49-F238E27FC236}">
                  <a16:creationId xmlns:a16="http://schemas.microsoft.com/office/drawing/2014/main" id="{B47AD488-5A98-7E8E-C5D5-1DB4E3FB1AF3}"/>
                </a:ext>
              </a:extLst>
            </p:cNvPr>
            <p:cNvSpPr/>
            <p:nvPr/>
          </p:nvSpPr>
          <p:spPr>
            <a:xfrm>
              <a:off x="-129902" y="5123902"/>
              <a:ext cx="9492426" cy="752989"/>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pitchFamily="34" charset="0"/>
                <a:ea typeface="+mn-ea"/>
                <a:cs typeface="+mn-cs"/>
              </a:endParaRPr>
            </a:p>
          </p:txBody>
        </p:sp>
        <p:pic>
          <p:nvPicPr>
            <p:cNvPr id="27" name="Graphic 13" descr="Badge 3 with solid fill">
              <a:extLst>
                <a:ext uri="{FF2B5EF4-FFF2-40B4-BE49-F238E27FC236}">
                  <a16:creationId xmlns:a16="http://schemas.microsoft.com/office/drawing/2014/main" id="{39EBDCC5-AC8B-7418-447F-EFEE77C645B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90813" y="5141167"/>
              <a:ext cx="718457" cy="718457"/>
            </a:xfrm>
            <a:prstGeom prst="rect">
              <a:avLst/>
            </a:prstGeom>
          </p:spPr>
        </p:pic>
        <p:sp>
          <p:nvSpPr>
            <p:cNvPr id="28" name="文本框 27">
              <a:extLst>
                <a:ext uri="{FF2B5EF4-FFF2-40B4-BE49-F238E27FC236}">
                  <a16:creationId xmlns:a16="http://schemas.microsoft.com/office/drawing/2014/main" id="{FBCD779B-FB83-7258-450E-F3C714961F9D}"/>
                </a:ext>
              </a:extLst>
            </p:cNvPr>
            <p:cNvSpPr txBox="1"/>
            <p:nvPr/>
          </p:nvSpPr>
          <p:spPr>
            <a:xfrm>
              <a:off x="1146875" y="5274935"/>
              <a:ext cx="7927383" cy="4616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LLM kernels have </a:t>
              </a:r>
              <a:r>
                <a:rPr kumimoji="0" lang="en-US" altLang="zh-CN" sz="2400" b="0" i="0" u="none" strike="noStrike" kern="1200" cap="none" spc="0" normalizeH="0" baseline="0" noProof="0" dirty="0">
                  <a:ln>
                    <a:noFill/>
                  </a:ln>
                  <a:solidFill>
                    <a:srgbClr val="C00000"/>
                  </a:solidFill>
                  <a:effectLst/>
                  <a:uLnTx/>
                  <a:uFillTx/>
                  <a:latin typeface="Corbel" panose="020B0503020204020204" pitchFamily="34" charset="0"/>
                  <a:ea typeface="华文中宋" panose="02010600040101010101" pitchFamily="2" charset="-122"/>
                  <a:cs typeface="+mn-cs"/>
                </a:rPr>
                <a:t>dynamically changing</a:t>
              </a:r>
              <a:r>
                <a:rPr kumimoji="0" lang="en-US" altLang="zh-CN" sz="24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RLP and TLP levels</a:t>
              </a:r>
              <a:endParaRPr kumimoji="0" lang="zh-CN" altLang="en-US" sz="2400" b="1" i="0" u="none" strike="noStrike" kern="1200" cap="none" spc="0" normalizeH="0" baseline="0" noProof="0" dirty="0">
                <a:ln>
                  <a:noFill/>
                </a:ln>
                <a:solidFill>
                  <a:prstClr val="black">
                    <a:lumMod val="75000"/>
                    <a:lumOff val="25000"/>
                  </a:prstClr>
                </a:solidFill>
                <a:effectLst/>
                <a:uLnTx/>
                <a:uFillTx/>
                <a:latin typeface="Gill Sans MT"/>
                <a:ea typeface="华文中宋" panose="02010600040101010101" pitchFamily="2" charset="-122"/>
                <a:cs typeface="+mn-cs"/>
              </a:endParaRPr>
            </a:p>
          </p:txBody>
        </p:sp>
      </p:grpSp>
      <p:grpSp>
        <p:nvGrpSpPr>
          <p:cNvPr id="39" name="组合 38">
            <a:extLst>
              <a:ext uri="{FF2B5EF4-FFF2-40B4-BE49-F238E27FC236}">
                <a16:creationId xmlns:a16="http://schemas.microsoft.com/office/drawing/2014/main" id="{AAC5CFC8-97D3-1200-5564-2088CED3F11E}"/>
              </a:ext>
            </a:extLst>
          </p:cNvPr>
          <p:cNvGrpSpPr/>
          <p:nvPr/>
        </p:nvGrpSpPr>
        <p:grpSpPr>
          <a:xfrm>
            <a:off x="76201" y="3333370"/>
            <a:ext cx="9286324" cy="959170"/>
            <a:chOff x="76201" y="3333370"/>
            <a:chExt cx="9286324" cy="959170"/>
          </a:xfrm>
        </p:grpSpPr>
        <p:sp>
          <p:nvSpPr>
            <p:cNvPr id="37" name="Rectangle 19">
              <a:extLst>
                <a:ext uri="{FF2B5EF4-FFF2-40B4-BE49-F238E27FC236}">
                  <a16:creationId xmlns:a16="http://schemas.microsoft.com/office/drawing/2014/main" id="{4584E1C6-47FF-49E8-ECB7-0B33748FB556}"/>
                </a:ext>
              </a:extLst>
            </p:cNvPr>
            <p:cNvSpPr/>
            <p:nvPr/>
          </p:nvSpPr>
          <p:spPr>
            <a:xfrm>
              <a:off x="76201" y="3333370"/>
              <a:ext cx="9286324" cy="95917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pic>
          <p:nvPicPr>
            <p:cNvPr id="10" name="Graphic 15" descr="Badge with solid fill">
              <a:extLst>
                <a:ext uri="{FF2B5EF4-FFF2-40B4-BE49-F238E27FC236}">
                  <a16:creationId xmlns:a16="http://schemas.microsoft.com/office/drawing/2014/main" id="{7203B73B-A535-3D6B-231A-38D0D55F290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90813" y="3460670"/>
              <a:ext cx="718457" cy="718457"/>
            </a:xfrm>
            <a:prstGeom prst="rect">
              <a:avLst/>
            </a:prstGeom>
          </p:spPr>
        </p:pic>
        <p:sp>
          <p:nvSpPr>
            <p:cNvPr id="31" name="文本框 30">
              <a:extLst>
                <a:ext uri="{FF2B5EF4-FFF2-40B4-BE49-F238E27FC236}">
                  <a16:creationId xmlns:a16="http://schemas.microsoft.com/office/drawing/2014/main" id="{B032A50E-8302-6FDE-285B-7CF66D4F7104}"/>
                </a:ext>
              </a:extLst>
            </p:cNvPr>
            <p:cNvSpPr txBox="1"/>
            <p:nvPr/>
          </p:nvSpPr>
          <p:spPr>
            <a:xfrm>
              <a:off x="1078266" y="3394848"/>
              <a:ext cx="7834730" cy="830997"/>
            </a:xfrm>
            <a:prstGeom prst="rect">
              <a:avLst/>
            </a:prstGeom>
            <a:noFill/>
          </p:spPr>
          <p:txBody>
            <a:bodyPr wrap="square">
              <a:spAutoFit/>
            </a:bodyPr>
            <a:lstStyle/>
            <a:p>
              <a:pPr marL="231775" marR="0" lvl="0" indent="0" algn="l" defTabSz="457200" rtl="0" eaLnBrk="1" fontAlgn="auto" latinLnBrk="0" hangingPunct="1">
                <a:lnSpc>
                  <a:spcPct val="100000"/>
                </a:lnSpc>
                <a:spcBef>
                  <a:spcPts val="0"/>
                </a:spcBef>
                <a:spcAft>
                  <a:spcPts val="0"/>
                </a:spcAft>
                <a:buClr>
                  <a:srgbClr val="EFEEDB"/>
                </a:buClr>
                <a:buSzTx/>
                <a:buFontTx/>
                <a:buNone/>
                <a:tabLst/>
                <a:defRPr/>
              </a:pPr>
              <a:r>
                <a:rPr kumimoji="0" lang="en-US" altLang="zh-CN" sz="2400" b="0" i="0" u="none" strike="noStrike" kern="1200" cap="none" spc="0" normalizeH="0" baseline="0" noProof="0" dirty="0">
                  <a:ln>
                    <a:noFill/>
                  </a:ln>
                  <a:solidFill>
                    <a:srgbClr val="C00000"/>
                  </a:solidFill>
                  <a:effectLst/>
                  <a:uLnTx/>
                  <a:uFillTx/>
                  <a:latin typeface="Corbel" panose="020B0503020204020204" pitchFamily="34" charset="0"/>
                  <a:ea typeface="华文中宋" panose="02010600040101010101" pitchFamily="2" charset="-122"/>
                  <a:cs typeface="+mn-cs"/>
                </a:rPr>
                <a:t>Memory-bound kernels </a:t>
              </a:r>
              <a:r>
                <a:rPr kumimoji="0" lang="en-US" altLang="zh-CN" sz="24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exhibit </a:t>
              </a:r>
              <a:r>
                <a:rPr kumimoji="0" lang="en-US" altLang="zh-CN" sz="2400" b="0" i="0" u="none" strike="noStrike" kern="1200" cap="none" spc="0" normalizeH="0" baseline="0" noProof="0" dirty="0">
                  <a:ln>
                    <a:noFill/>
                  </a:ln>
                  <a:solidFill>
                    <a:srgbClr val="C00000"/>
                  </a:solidFill>
                  <a:effectLst/>
                  <a:uLnTx/>
                  <a:uFillTx/>
                  <a:latin typeface="Corbel" panose="020B0503020204020204" pitchFamily="34" charset="0"/>
                  <a:ea typeface="华文中宋" panose="02010600040101010101" pitchFamily="2" charset="-122"/>
                  <a:cs typeface="+mn-cs"/>
                </a:rPr>
                <a:t>different </a:t>
              </a:r>
              <a:r>
                <a:rPr kumimoji="0" lang="en-US" altLang="zh-CN" sz="24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computation demands depending on kernel type</a:t>
              </a:r>
            </a:p>
          </p:txBody>
        </p:sp>
      </p:grpSp>
      <p:sp>
        <p:nvSpPr>
          <p:cNvPr id="25" name="TextBox 20">
            <a:extLst>
              <a:ext uri="{FF2B5EF4-FFF2-40B4-BE49-F238E27FC236}">
                <a16:creationId xmlns:a16="http://schemas.microsoft.com/office/drawing/2014/main" id="{3CD672F0-73C8-1C63-B605-B98070142B4E}"/>
              </a:ext>
            </a:extLst>
          </p:cNvPr>
          <p:cNvSpPr txBox="1"/>
          <p:nvPr/>
        </p:nvSpPr>
        <p:spPr>
          <a:xfrm rot="16200000">
            <a:off x="-1906680" y="3429724"/>
            <a:ext cx="4336580" cy="523220"/>
          </a:xfrm>
          <a:prstGeom prst="rect">
            <a:avLst/>
          </a:prstGeom>
          <a:solidFill>
            <a:srgbClr val="17375E"/>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26" name="TextBox 23">
            <a:extLst>
              <a:ext uri="{FF2B5EF4-FFF2-40B4-BE49-F238E27FC236}">
                <a16:creationId xmlns:a16="http://schemas.microsoft.com/office/drawing/2014/main" id="{958F7104-65FC-CDB7-D58D-54CB35162773}"/>
              </a:ext>
            </a:extLst>
          </p:cNvPr>
          <p:cNvSpPr txBox="1"/>
          <p:nvPr/>
        </p:nvSpPr>
        <p:spPr>
          <a:xfrm rot="16200000">
            <a:off x="-818623" y="3429723"/>
            <a:ext cx="2160463" cy="52322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rPr>
              <a:t>Key Findings</a:t>
            </a:r>
          </a:p>
        </p:txBody>
      </p:sp>
    </p:spTree>
    <p:custDataLst>
      <p:tags r:id="rId1"/>
    </p:custDataLst>
    <p:extLst>
      <p:ext uri="{BB962C8B-B14F-4D97-AF65-F5344CB8AC3E}">
        <p14:creationId xmlns:p14="http://schemas.microsoft.com/office/powerpoint/2010/main" val="1200675234"/>
      </p:ext>
    </p:extLst>
  </p:cSld>
  <p:clrMapOvr>
    <a:masterClrMapping/>
  </p:clrMapOvr>
  <mc:AlternateContent xmlns:mc="http://schemas.openxmlformats.org/markup-compatibility/2006" xmlns:p14="http://schemas.microsoft.com/office/powerpoint/2010/main">
    <mc:Choice Requires="p14">
      <p:transition spd="slow" p14:dur="2000" advTm="25570"/>
    </mc:Choice>
    <mc:Fallback xmlns="">
      <p:transition spd="slow" advTm="2557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17790FB-9428-0FD1-64BB-E86D0B80E5F7}"/>
              </a:ext>
            </a:extLst>
          </p:cNvPr>
          <p:cNvSpPr/>
          <p:nvPr/>
        </p:nvSpPr>
        <p:spPr>
          <a:xfrm>
            <a:off x="-2" y="4257461"/>
            <a:ext cx="9492426" cy="1996103"/>
          </a:xfrm>
          <a:prstGeom prst="rect">
            <a:avLst/>
          </a:prstGeom>
          <a:solidFill>
            <a:srgbClr val="F1F5E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pitchFamily="34" charset="0"/>
              <a:ea typeface="+mn-ea"/>
              <a:cs typeface="+mn-cs"/>
            </a:endParaRPr>
          </a:p>
        </p:txBody>
      </p:sp>
      <p:sp>
        <p:nvSpPr>
          <p:cNvPr id="28" name="Rectangle 27">
            <a:extLst>
              <a:ext uri="{FF2B5EF4-FFF2-40B4-BE49-F238E27FC236}">
                <a16:creationId xmlns:a16="http://schemas.microsoft.com/office/drawing/2014/main" id="{7B2C192E-E1F9-0B62-0A63-64713A14F18E}"/>
              </a:ext>
            </a:extLst>
          </p:cNvPr>
          <p:cNvSpPr/>
          <p:nvPr/>
        </p:nvSpPr>
        <p:spPr>
          <a:xfrm>
            <a:off x="0" y="970249"/>
            <a:ext cx="9492426" cy="2997143"/>
          </a:xfrm>
          <a:prstGeom prst="rect">
            <a:avLst/>
          </a:prstGeom>
          <a:solidFill>
            <a:srgbClr val="DBE7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pitchFamily="34" charset="0"/>
              <a:ea typeface="+mn-ea"/>
              <a:cs typeface="+mn-cs"/>
            </a:endParaRPr>
          </a:p>
        </p:txBody>
      </p:sp>
      <p:sp>
        <p:nvSpPr>
          <p:cNvPr id="21" name="TextBox 20">
            <a:extLst>
              <a:ext uri="{FF2B5EF4-FFF2-40B4-BE49-F238E27FC236}">
                <a16:creationId xmlns:a16="http://schemas.microsoft.com/office/drawing/2014/main" id="{78ABB38C-8660-06C7-8C5D-FEDCAFF0EE5E}"/>
              </a:ext>
            </a:extLst>
          </p:cNvPr>
          <p:cNvSpPr txBox="1"/>
          <p:nvPr/>
        </p:nvSpPr>
        <p:spPr>
          <a:xfrm rot="16200000">
            <a:off x="-1239518" y="2209768"/>
            <a:ext cx="3002256" cy="523220"/>
          </a:xfrm>
          <a:prstGeom prst="rect">
            <a:avLst/>
          </a:prstGeom>
          <a:solidFill>
            <a:srgbClr val="17375E"/>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26" name="Rounded Rectangle 25">
            <a:extLst>
              <a:ext uri="{FF2B5EF4-FFF2-40B4-BE49-F238E27FC236}">
                <a16:creationId xmlns:a16="http://schemas.microsoft.com/office/drawing/2014/main" id="{142E5E60-DBE2-EE97-D224-2C567E6CC1B0}"/>
              </a:ext>
            </a:extLst>
          </p:cNvPr>
          <p:cNvSpPr/>
          <p:nvPr/>
        </p:nvSpPr>
        <p:spPr>
          <a:xfrm>
            <a:off x="261607" y="1275264"/>
            <a:ext cx="8882393" cy="2329088"/>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2438" marR="0" lvl="0" indent="-220663" algn="ctr" defTabSz="457200" rtl="0" eaLnBrk="1" fontAlgn="auto" latinLnBrk="0" hangingPunct="1">
              <a:lnSpc>
                <a:spcPct val="100000"/>
              </a:lnSpc>
              <a:spcBef>
                <a:spcPts val="0"/>
              </a:spcBef>
              <a:spcAft>
                <a:spcPts val="0"/>
              </a:spcAft>
              <a:buClr>
                <a:srgbClr val="DBE7ED"/>
              </a:buClr>
              <a:buSzTx/>
              <a:buFont typeface="Arial" panose="020B0604020202020204" pitchFamily="34" charset="0"/>
              <a:buChar char="•"/>
              <a:tabLst/>
              <a:defRPr/>
            </a:pPr>
            <a:r>
              <a:rPr kumimoji="0" lang="en-US" sz="4400" b="1" i="0" u="none" strike="noStrike" kern="1200" cap="none" spc="0" normalizeH="0" baseline="0" noProof="0" dirty="0">
                <a:ln>
                  <a:noFill/>
                </a:ln>
                <a:solidFill>
                  <a:srgbClr val="0061FF">
                    <a:lumMod val="75000"/>
                  </a:srgbClr>
                </a:solidFill>
                <a:effectLst/>
                <a:uLnTx/>
                <a:uFillTx/>
                <a:latin typeface="Corbel" panose="020B0503020204020204" pitchFamily="34" charset="0"/>
                <a:ea typeface="+mn-ea"/>
                <a:cs typeface="+mn-cs"/>
              </a:rPr>
              <a:t>PAPI</a:t>
            </a:r>
          </a:p>
          <a:p>
            <a:pPr marL="452438" marR="0" lvl="0" indent="-220663" algn="ctr" defTabSz="457200" rtl="0" eaLnBrk="1" fontAlgn="auto" latinLnBrk="0" hangingPunct="1">
              <a:lnSpc>
                <a:spcPct val="100000"/>
              </a:lnSpc>
              <a:spcBef>
                <a:spcPts val="0"/>
              </a:spcBef>
              <a:spcAft>
                <a:spcPts val="0"/>
              </a:spcAft>
              <a:buClr>
                <a:srgbClr val="DBE7ED"/>
              </a:buClr>
              <a:buSzTx/>
              <a:buFont typeface="Arial" panose="020B0604020202020204" pitchFamily="34" charset="0"/>
              <a:buChar char="•"/>
              <a:tabLst/>
              <a:defRPr/>
            </a:pPr>
            <a:r>
              <a:rPr kumimoji="0" lang="en-US" altLang="zh-CN" sz="24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A new </a:t>
            </a:r>
            <a:r>
              <a:rPr kumimoji="0" lang="en-US" altLang="zh-CN" sz="2800" b="1" i="0" u="none" strike="noStrike" kern="1200" cap="none" spc="0" normalizeH="0" baseline="0" noProof="0" dirty="0">
                <a:ln>
                  <a:noFill/>
                </a:ln>
                <a:solidFill>
                  <a:srgbClr val="0061FF">
                    <a:lumMod val="75000"/>
                  </a:srgbClr>
                </a:solidFill>
                <a:effectLst/>
                <a:uLnTx/>
                <a:uFillTx/>
                <a:latin typeface="Corbel" panose="020B0503020204020204" pitchFamily="34" charset="0"/>
                <a:ea typeface="华文中宋" panose="02010600040101010101" pitchFamily="2" charset="-122"/>
                <a:cs typeface="+mn-cs"/>
              </a:rPr>
              <a:t>PIM-enabled heterogeneous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system design </a:t>
            </a:r>
            <a:endParaRPr kumimoji="0" lang="en-US" sz="28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452438" marR="0" lvl="0" indent="-220663" algn="ctr" defTabSz="457200" rtl="0" eaLnBrk="1" fontAlgn="auto" latinLnBrk="0" hangingPunct="1">
              <a:lnSpc>
                <a:spcPct val="100000"/>
              </a:lnSpc>
              <a:spcBef>
                <a:spcPts val="0"/>
              </a:spcBef>
              <a:spcAft>
                <a:spcPts val="0"/>
              </a:spcAft>
              <a:buClr>
                <a:srgbClr val="DBE7ED"/>
              </a:buClr>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that caters to </a:t>
            </a:r>
            <a:r>
              <a:rPr kumimoji="0" lang="en-US" altLang="zh-CN" sz="2800" b="1" i="0" u="none" strike="noStrike" kern="1200" cap="none" spc="0" normalizeH="0" baseline="0" noProof="0" dirty="0">
                <a:ln>
                  <a:noFill/>
                </a:ln>
                <a:solidFill>
                  <a:srgbClr val="0061FF">
                    <a:lumMod val="75000"/>
                  </a:srgbClr>
                </a:solidFill>
                <a:effectLst/>
                <a:uLnTx/>
                <a:uFillTx/>
                <a:latin typeface="Corbel" panose="020B0503020204020204" pitchFamily="34" charset="0"/>
                <a:ea typeface="华文中宋" panose="02010600040101010101" pitchFamily="2" charset="-122"/>
                <a:cs typeface="+mn-cs"/>
              </a:rPr>
              <a:t>varying demands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of LLM kernels </a:t>
            </a:r>
          </a:p>
          <a:p>
            <a:pPr marL="452438" marR="0" lvl="0" indent="-220663" algn="ctr" defTabSz="457200" rtl="0" eaLnBrk="1" fontAlgn="auto" latinLnBrk="0" hangingPunct="1">
              <a:lnSpc>
                <a:spcPct val="100000"/>
              </a:lnSpc>
              <a:spcBef>
                <a:spcPts val="0"/>
              </a:spcBef>
              <a:spcAft>
                <a:spcPts val="0"/>
              </a:spcAft>
              <a:buClr>
                <a:srgbClr val="DBE7ED"/>
              </a:buClr>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by scheduling them </a:t>
            </a:r>
            <a:r>
              <a:rPr kumimoji="0" lang="en-US" altLang="zh-CN" sz="2800" b="1" i="0" u="none" strike="noStrike" kern="1200" cap="none" spc="0" normalizeH="0" baseline="0" noProof="0" dirty="0">
                <a:ln>
                  <a:noFill/>
                </a:ln>
                <a:solidFill>
                  <a:srgbClr val="0061FF">
                    <a:lumMod val="75000"/>
                  </a:srgbClr>
                </a:solidFill>
                <a:effectLst/>
                <a:uLnTx/>
                <a:uFillTx/>
                <a:latin typeface="Corbel" panose="020B0503020204020204" pitchFamily="34" charset="0"/>
                <a:ea typeface="华文中宋" panose="02010600040101010101" pitchFamily="2" charset="-122"/>
                <a:cs typeface="+mn-cs"/>
              </a:rPr>
              <a:t>dynamically</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to computation-centric processing units and hybrid PIM units</a:t>
            </a:r>
            <a:r>
              <a:rPr kumimoji="0" lang="en-US" altLang="zh-CN" sz="1400" b="0" i="0" u="none" strike="noStrike" kern="1200" cap="none" spc="0" normalizeH="0" baseline="0" noProof="0" dirty="0">
                <a:ln>
                  <a:noFill/>
                </a:ln>
                <a:solidFill>
                  <a:srgbClr val="00B3B3">
                    <a:lumMod val="75000"/>
                  </a:srgbClr>
                </a:solidFill>
                <a:effectLst/>
                <a:uLnTx/>
                <a:uFillTx/>
                <a:latin typeface="Corbel" panose="020B0503020204020204" pitchFamily="34" charset="0"/>
                <a:ea typeface="华文中宋" panose="02010600040101010101" pitchFamily="2" charset="-122"/>
                <a:cs typeface="+mn-cs"/>
              </a:rPr>
              <a:t> </a:t>
            </a:r>
            <a:endParaRPr kumimoji="0" lang="en-US" sz="1400" b="0" i="0" u="none" strike="noStrike" kern="1200" cap="none" spc="0" normalizeH="0" baseline="0" noProof="0" dirty="0">
              <a:ln>
                <a:noFill/>
              </a:ln>
              <a:solidFill>
                <a:srgbClr val="C00000"/>
              </a:solidFill>
              <a:effectLst/>
              <a:uLnTx/>
              <a:uFillTx/>
              <a:latin typeface="Corbel" panose="020B0503020204020204" pitchFamily="34" charset="0"/>
              <a:ea typeface="+mn-ea"/>
              <a:cs typeface="+mn-cs"/>
            </a:endParaRPr>
          </a:p>
        </p:txBody>
      </p:sp>
      <p:sp>
        <p:nvSpPr>
          <p:cNvPr id="27" name="TextBox 26">
            <a:extLst>
              <a:ext uri="{FF2B5EF4-FFF2-40B4-BE49-F238E27FC236}">
                <a16:creationId xmlns:a16="http://schemas.microsoft.com/office/drawing/2014/main" id="{6050AE20-A344-20CD-7F12-AA818239047F}"/>
              </a:ext>
            </a:extLst>
          </p:cNvPr>
          <p:cNvSpPr txBox="1"/>
          <p:nvPr/>
        </p:nvSpPr>
        <p:spPr>
          <a:xfrm rot="16200000">
            <a:off x="-736443" y="4993903"/>
            <a:ext cx="1996103" cy="523220"/>
          </a:xfrm>
          <a:prstGeom prst="rect">
            <a:avLst/>
          </a:prstGeom>
          <a:solidFill>
            <a:srgbClr val="17375E"/>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2800" b="1" i="0" u="none" strike="noStrike" kern="1200" cap="none" spc="0" normalizeH="0" baseline="0" noProof="0" dirty="0">
                <a:ln>
                  <a:noFill/>
                </a:ln>
                <a:solidFill>
                  <a:prstClr val="white"/>
                </a:solidFill>
                <a:effectLst/>
                <a:uLnTx/>
                <a:uFillTx/>
                <a:latin typeface="Corbel" panose="020B0503020204020204" pitchFamily="34" charset="0"/>
                <a:ea typeface="华文中宋" panose="02010600040101010101" pitchFamily="2" charset="-122"/>
                <a:cs typeface="+mn-cs"/>
              </a:rPr>
              <a:t>Key Results</a:t>
            </a:r>
            <a:endParaRPr kumimoji="0" lang="en-US"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2" name="Slide Number Placeholder 7">
            <a:extLst>
              <a:ext uri="{FF2B5EF4-FFF2-40B4-BE49-F238E27FC236}">
                <a16:creationId xmlns:a16="http://schemas.microsoft.com/office/drawing/2014/main" id="{4EF0A993-6883-74E4-458C-C54483C8A1E0}"/>
              </a:ext>
            </a:extLst>
          </p:cNvPr>
          <p:cNvSpPr>
            <a:spLocks noGrp="1"/>
          </p:cNvSpPr>
          <p:nvPr>
            <p:ph type="sldNum" sz="quarter" idx="12"/>
          </p:nvPr>
        </p:nvSpPr>
        <p:spPr>
          <a:xfrm>
            <a:off x="7315200" y="6492883"/>
            <a:ext cx="18288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Corbel" panose="020B0503020204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en-US" sz="2400" b="1" i="0" u="none" strike="noStrike" kern="1200" cap="none" spc="0" normalizeH="0" baseline="0" noProof="0" dirty="0">
              <a:ln>
                <a:noFill/>
              </a:ln>
              <a:solidFill>
                <a:srgbClr val="0070C0"/>
              </a:solidFill>
              <a:effectLst/>
              <a:uLnTx/>
              <a:uFillTx/>
              <a:latin typeface="Corbel" panose="020B0503020204020204" pitchFamily="34" charset="0"/>
              <a:ea typeface="+mn-ea"/>
              <a:cs typeface="+mn-cs"/>
            </a:endParaRPr>
          </a:p>
        </p:txBody>
      </p:sp>
      <p:sp>
        <p:nvSpPr>
          <p:cNvPr id="9" name="文本框 8">
            <a:extLst>
              <a:ext uri="{FF2B5EF4-FFF2-40B4-BE49-F238E27FC236}">
                <a16:creationId xmlns:a16="http://schemas.microsoft.com/office/drawing/2014/main" id="{805AB3B0-BD1B-3087-6757-5D7DD75C8E54}"/>
              </a:ext>
            </a:extLst>
          </p:cNvPr>
          <p:cNvSpPr txBox="1"/>
          <p:nvPr/>
        </p:nvSpPr>
        <p:spPr>
          <a:xfrm>
            <a:off x="523222" y="4312440"/>
            <a:ext cx="8620778" cy="1815882"/>
          </a:xfrm>
          <a:prstGeom prst="rect">
            <a:avLst/>
          </a:prstGeom>
          <a:noFill/>
        </p:spPr>
        <p:txBody>
          <a:bodyPr wrap="square">
            <a:spAutoFit/>
          </a:bodyPr>
          <a:lstStyle/>
          <a:p>
            <a:pPr marL="452438" marR="0" lvl="1" indent="0" algn="ctr" defTabSz="457200" rtl="0" eaLnBrk="1" fontAlgn="auto" latinLnBrk="0" hangingPunct="1">
              <a:lnSpc>
                <a:spcPct val="100000"/>
              </a:lnSpc>
              <a:spcBef>
                <a:spcPts val="0"/>
              </a:spcBef>
              <a:spcAft>
                <a:spcPts val="0"/>
              </a:spcAft>
              <a:buClr>
                <a:srgbClr val="EFEEDB"/>
              </a:buClr>
              <a:buSzTx/>
              <a:buFontTx/>
              <a:buNone/>
              <a:tabLst/>
              <a:defRPr/>
            </a:pPr>
            <a:r>
              <a:rPr kumimoji="0" lang="en-US" altLang="zh-CN" sz="2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PAPI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largely</a:t>
            </a:r>
            <a:r>
              <a:rPr kumimoji="0" lang="en-US" altLang="zh-CN" sz="2800" b="0"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improves both performance and energy efficiency</a:t>
            </a:r>
            <a:r>
              <a:rPr kumimoji="0" lang="en-US" altLang="zh-CN" sz="2800" b="1" i="0" u="none" strike="noStrike" kern="1200" cap="none" spc="0" normalizeH="0" baseline="0" noProof="0" dirty="0">
                <a:ln>
                  <a:noFill/>
                </a:ln>
                <a:solidFill>
                  <a:srgbClr val="00B3B3">
                    <a:lumMod val="75000"/>
                  </a:srgbClr>
                </a:solidFill>
                <a:effectLst/>
                <a:uLnTx/>
                <a:uFillTx/>
                <a:latin typeface="Corbel" panose="020B0503020204020204" pitchFamily="34" charset="0"/>
                <a:ea typeface="华文中宋" panose="02010600040101010101" pitchFamily="2" charset="-122"/>
                <a:cs typeface="+mn-cs"/>
              </a:rPr>
              <a:t>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over best</a:t>
            </a:r>
            <a:r>
              <a:rPr kumimoji="0" lang="en-US" altLang="zh-CN" sz="2800" b="1"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prior LLM decoding system</a:t>
            </a:r>
          </a:p>
          <a:p>
            <a:pPr marL="909638" marR="0" lvl="1" indent="-457200" algn="ctr" defTabSz="457200"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1.8×</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speedup</a:t>
            </a:r>
          </a:p>
          <a:p>
            <a:pPr marL="909638" marR="0" lvl="1" indent="-457200" algn="ctr" defTabSz="457200" rtl="0" eaLnBrk="1" fontAlgn="auto" latinLnBrk="0" hangingPunct="1">
              <a:lnSpc>
                <a:spcPct val="100000"/>
              </a:lnSpc>
              <a:spcBef>
                <a:spcPts val="0"/>
              </a:spcBef>
              <a:spcAft>
                <a:spcPts val="0"/>
              </a:spcAft>
              <a:buClr>
                <a:prstClr val="black"/>
              </a:buClr>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3CAC3A"/>
                </a:solidFill>
                <a:effectLst/>
                <a:uLnTx/>
                <a:uFillTx/>
                <a:latin typeface="Corbel" panose="020B0503020204020204" pitchFamily="34" charset="0"/>
                <a:ea typeface="华文中宋" panose="02010600040101010101" pitchFamily="2" charset="-122"/>
                <a:cs typeface="+mn-cs"/>
              </a:rPr>
              <a:t>3.4×</a:t>
            </a:r>
            <a:r>
              <a:rPr kumimoji="0" lang="en-US" altLang="zh-CN" sz="2800" b="0" i="0" u="none" strike="noStrike" kern="1200" cap="none" spc="0" normalizeH="0" baseline="0" noProof="0" dirty="0">
                <a:ln>
                  <a:noFill/>
                </a:ln>
                <a:solidFill>
                  <a:prstClr val="black"/>
                </a:solidFill>
                <a:effectLst/>
                <a:uLnTx/>
                <a:uFillTx/>
                <a:latin typeface="Corbel" panose="020B0503020204020204" pitchFamily="34" charset="0"/>
                <a:ea typeface="华文中宋" panose="02010600040101010101" pitchFamily="2" charset="-122"/>
                <a:cs typeface="+mn-cs"/>
              </a:rPr>
              <a:t> energy efficiency increase</a:t>
            </a:r>
          </a:p>
        </p:txBody>
      </p:sp>
      <p:sp>
        <p:nvSpPr>
          <p:cNvPr id="10" name="TextBox 23">
            <a:extLst>
              <a:ext uri="{FF2B5EF4-FFF2-40B4-BE49-F238E27FC236}">
                <a16:creationId xmlns:a16="http://schemas.microsoft.com/office/drawing/2014/main" id="{DAC22CA7-E7D3-5EE3-6F77-7FD50210EBA4}"/>
              </a:ext>
            </a:extLst>
          </p:cNvPr>
          <p:cNvSpPr txBox="1"/>
          <p:nvPr/>
        </p:nvSpPr>
        <p:spPr>
          <a:xfrm rot="16200000">
            <a:off x="-1236960" y="2078592"/>
            <a:ext cx="2997143"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rPr>
              <a:t>Key Contribution</a:t>
            </a:r>
          </a:p>
        </p:txBody>
      </p:sp>
      <p:sp>
        <p:nvSpPr>
          <p:cNvPr id="3" name="Title 1">
            <a:extLst>
              <a:ext uri="{FF2B5EF4-FFF2-40B4-BE49-F238E27FC236}">
                <a16:creationId xmlns:a16="http://schemas.microsoft.com/office/drawing/2014/main" id="{6CF882FD-D954-CF53-F6B4-952CC76EF541}"/>
              </a:ext>
            </a:extLst>
          </p:cNvPr>
          <p:cNvSpPr>
            <a:spLocks noGrp="1"/>
          </p:cNvSpPr>
          <p:nvPr>
            <p:ph type="title"/>
          </p:nvPr>
        </p:nvSpPr>
        <p:spPr>
          <a:xfrm>
            <a:off x="0" y="0"/>
            <a:ext cx="9144000" cy="914400"/>
          </a:xfrm>
        </p:spPr>
        <p:txBody>
          <a:bodyPr/>
          <a:lstStyle/>
          <a:p>
            <a:r>
              <a:rPr lang="en-US" altLang="zh-CN" sz="4000" b="0" dirty="0">
                <a:solidFill>
                  <a:schemeClr val="tx1"/>
                </a:solidFill>
                <a:latin typeface="Corbel" panose="020B0503020204020204" pitchFamily="34" charset="0"/>
              </a:rPr>
              <a:t>Conclusion</a:t>
            </a:r>
          </a:p>
        </p:txBody>
      </p:sp>
    </p:spTree>
    <p:extLst>
      <p:ext uri="{BB962C8B-B14F-4D97-AF65-F5344CB8AC3E}">
        <p14:creationId xmlns:p14="http://schemas.microsoft.com/office/powerpoint/2010/main" val="3602360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28" grpId="0" animBg="1"/>
      <p:bldP spid="21" grpId="0" animBg="1"/>
      <p:bldP spid="26" grpId="0"/>
      <p:bldP spid="27" grpId="0" animBg="1"/>
      <p:bldP spid="9" grpId="0"/>
      <p:bldP spid="10" grpId="0"/>
    </p:bld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9A2F70-B31B-F069-3D44-95FD9763A600}"/>
            </a:ext>
          </a:extLst>
        </p:cNvPr>
        <p:cNvGrpSpPr/>
        <p:nvPr/>
      </p:nvGrpSpPr>
      <p:grpSpPr>
        <a:xfrm>
          <a:off x="0" y="0"/>
          <a:ext cx="0" cy="0"/>
          <a:chOff x="0" y="0"/>
          <a:chExt cx="0" cy="0"/>
        </a:xfrm>
      </p:grpSpPr>
      <p:sp>
        <p:nvSpPr>
          <p:cNvPr id="135169" name="Rectangle 4">
            <a:extLst>
              <a:ext uri="{FF2B5EF4-FFF2-40B4-BE49-F238E27FC236}">
                <a16:creationId xmlns:a16="http://schemas.microsoft.com/office/drawing/2014/main" id="{0647D9ED-5AAE-F6CF-10B5-C697D0248DB7}"/>
              </a:ext>
            </a:extLst>
          </p:cNvPr>
          <p:cNvSpPr>
            <a:spLocks noGrp="1" noChangeArrowheads="1"/>
          </p:cNvSpPr>
          <p:nvPr>
            <p:ph type="ctrTitle"/>
          </p:nvPr>
        </p:nvSpPr>
        <p:spPr>
          <a:xfrm>
            <a:off x="248419" y="1700808"/>
            <a:ext cx="8428037" cy="822325"/>
          </a:xfrm>
        </p:spPr>
        <p:txBody>
          <a:bodyPr/>
          <a:lstStyle/>
          <a:p>
            <a:pPr algn="ctr" eaLnBrk="1" hangingPunct="1"/>
            <a:r>
              <a:rPr lang="en-US" sz="6000" dirty="0">
                <a:latin typeface="Garamond" charset="0"/>
              </a:rPr>
              <a:t>Removed Slides</a:t>
            </a:r>
          </a:p>
        </p:txBody>
      </p:sp>
      <p:sp>
        <p:nvSpPr>
          <p:cNvPr id="135170" name="Rectangle 5">
            <a:extLst>
              <a:ext uri="{FF2B5EF4-FFF2-40B4-BE49-F238E27FC236}">
                <a16:creationId xmlns:a16="http://schemas.microsoft.com/office/drawing/2014/main" id="{F7912B5E-7830-80B3-6FA3-5FB86AC7CB29}"/>
              </a:ext>
            </a:extLst>
          </p:cNvPr>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418696613"/>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6F4E49-AA6E-F902-8444-0D5DE7AE4A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B78137-7958-7325-3380-C3D96AF3FB1B}"/>
              </a:ext>
            </a:extLst>
          </p:cNvPr>
          <p:cNvSpPr>
            <a:spLocks noGrp="1"/>
          </p:cNvSpPr>
          <p:nvPr>
            <p:ph type="title"/>
          </p:nvPr>
        </p:nvSpPr>
        <p:spPr/>
        <p:txBody>
          <a:bodyPr/>
          <a:lstStyle/>
          <a:p>
            <a:r>
              <a:rPr lang="en-US" dirty="0"/>
              <a:t>Accelerating Machine Learning Inference </a:t>
            </a:r>
          </a:p>
        </p:txBody>
      </p:sp>
      <p:sp>
        <p:nvSpPr>
          <p:cNvPr id="3" name="Content Placeholder 2">
            <a:extLst>
              <a:ext uri="{FF2B5EF4-FFF2-40B4-BE49-F238E27FC236}">
                <a16:creationId xmlns:a16="http://schemas.microsoft.com/office/drawing/2014/main" id="{2B98B912-DC9F-17BD-6F18-F5DBC56EA022}"/>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75179F43-EDAE-14C4-BAA8-2E0AEDB1402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0F6920A-51CA-0BEE-47F2-222B62DD0FCA}"/>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1153598777"/>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452EB9-E9FE-068E-0827-611B230B37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163422-2EE3-991F-6384-F440C817D602}"/>
              </a:ext>
            </a:extLst>
          </p:cNvPr>
          <p:cNvSpPr>
            <a:spLocks noGrp="1"/>
          </p:cNvSpPr>
          <p:nvPr>
            <p:ph type="title"/>
          </p:nvPr>
        </p:nvSpPr>
        <p:spPr>
          <a:xfrm>
            <a:off x="-252536" y="0"/>
            <a:ext cx="9540552" cy="914400"/>
          </a:xfrm>
        </p:spPr>
        <p:txBody>
          <a:bodyPr/>
          <a:lstStyle/>
          <a:p>
            <a:r>
              <a:rPr lang="en-US" sz="4000" dirty="0">
                <a:cs typeface="Gill Sans MT"/>
              </a:rPr>
              <a:t>Google Edge Neural Network Models</a:t>
            </a:r>
            <a:endParaRPr lang="en-US" sz="4200" dirty="0">
              <a:latin typeface="Gill Sans MT"/>
              <a:cs typeface="Gill Sans MT"/>
            </a:endParaRPr>
          </a:p>
        </p:txBody>
      </p:sp>
      <p:sp>
        <p:nvSpPr>
          <p:cNvPr id="18" name="Rectangle 17">
            <a:extLst>
              <a:ext uri="{FF2B5EF4-FFF2-40B4-BE49-F238E27FC236}">
                <a16:creationId xmlns:a16="http://schemas.microsoft.com/office/drawing/2014/main" id="{9CB182B7-0CD7-F5A4-2459-F05CA2622079}"/>
              </a:ext>
            </a:extLst>
          </p:cNvPr>
          <p:cNvSpPr/>
          <p:nvPr/>
        </p:nvSpPr>
        <p:spPr>
          <a:xfrm>
            <a:off x="0" y="1172716"/>
            <a:ext cx="9144000" cy="477054"/>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white"/>
                </a:solidFill>
                <a:effectLst/>
                <a:uLnTx/>
                <a:uFillTx/>
                <a:latin typeface="Gill Sans MT"/>
                <a:ea typeface="+mn-ea"/>
                <a:cs typeface="Gill Sans MT"/>
              </a:rPr>
              <a:t>We analyze inference execution using 24 edge NN models </a:t>
            </a:r>
          </a:p>
        </p:txBody>
      </p:sp>
      <p:grpSp>
        <p:nvGrpSpPr>
          <p:cNvPr id="5" name="Group 4">
            <a:extLst>
              <a:ext uri="{FF2B5EF4-FFF2-40B4-BE49-F238E27FC236}">
                <a16:creationId xmlns:a16="http://schemas.microsoft.com/office/drawing/2014/main" id="{2EC0A50A-3894-3F37-A84F-AED6E20FFDD7}"/>
              </a:ext>
            </a:extLst>
          </p:cNvPr>
          <p:cNvGrpSpPr/>
          <p:nvPr/>
        </p:nvGrpSpPr>
        <p:grpSpPr>
          <a:xfrm>
            <a:off x="-39388" y="4008859"/>
            <a:ext cx="3745342" cy="1520809"/>
            <a:chOff x="436390" y="4008859"/>
            <a:chExt cx="3745342" cy="1520809"/>
          </a:xfrm>
        </p:grpSpPr>
        <p:cxnSp>
          <p:nvCxnSpPr>
            <p:cNvPr id="23" name="Straight Arrow Connector 22">
              <a:extLst>
                <a:ext uri="{FF2B5EF4-FFF2-40B4-BE49-F238E27FC236}">
                  <a16:creationId xmlns:a16="http://schemas.microsoft.com/office/drawing/2014/main" id="{929FD92D-08DD-E4D0-A547-2D803FE086A0}"/>
                </a:ext>
              </a:extLst>
            </p:cNvPr>
            <p:cNvCxnSpPr/>
            <p:nvPr/>
          </p:nvCxnSpPr>
          <p:spPr>
            <a:xfrm flipH="1">
              <a:off x="2722390" y="4234268"/>
              <a:ext cx="914400" cy="451103"/>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8FACDAA2-EFFD-5524-8C7F-8A2E297DE27A}"/>
                </a:ext>
              </a:extLst>
            </p:cNvPr>
            <p:cNvSpPr txBox="1"/>
            <p:nvPr/>
          </p:nvSpPr>
          <p:spPr>
            <a:xfrm rot="19870791">
              <a:off x="1916542" y="4008859"/>
              <a:ext cx="226519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13 CNN</a:t>
              </a:r>
            </a:p>
          </p:txBody>
        </p:sp>
        <p:pic>
          <p:nvPicPr>
            <p:cNvPr id="40" name="Picture 39">
              <a:extLst>
                <a:ext uri="{FF2B5EF4-FFF2-40B4-BE49-F238E27FC236}">
                  <a16:creationId xmlns:a16="http://schemas.microsoft.com/office/drawing/2014/main" id="{9709A8F9-A52D-F976-21AA-7747154EBB9D}"/>
                </a:ext>
              </a:extLst>
            </p:cNvPr>
            <p:cNvPicPr>
              <a:picLocks noChangeAspect="1"/>
            </p:cNvPicPr>
            <p:nvPr/>
          </p:nvPicPr>
          <p:blipFill>
            <a:blip r:embed="rId3"/>
            <a:stretch>
              <a:fillRect/>
            </a:stretch>
          </p:blipFill>
          <p:spPr>
            <a:xfrm>
              <a:off x="1045990" y="4124314"/>
              <a:ext cx="1016000" cy="1016000"/>
            </a:xfrm>
            <a:prstGeom prst="rect">
              <a:avLst/>
            </a:prstGeom>
          </p:spPr>
        </p:pic>
        <p:sp>
          <p:nvSpPr>
            <p:cNvPr id="41" name="TextBox 40">
              <a:extLst>
                <a:ext uri="{FF2B5EF4-FFF2-40B4-BE49-F238E27FC236}">
                  <a16:creationId xmlns:a16="http://schemas.microsoft.com/office/drawing/2014/main" id="{ECCA9C17-B085-9489-0CC1-894C2DAF2303}"/>
                </a:ext>
              </a:extLst>
            </p:cNvPr>
            <p:cNvSpPr txBox="1"/>
            <p:nvPr/>
          </p:nvSpPr>
          <p:spPr>
            <a:xfrm>
              <a:off x="436390" y="5191114"/>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Face Detection</a:t>
              </a:r>
            </a:p>
          </p:txBody>
        </p:sp>
      </p:grpSp>
      <p:grpSp>
        <p:nvGrpSpPr>
          <p:cNvPr id="3" name="Group 2">
            <a:extLst>
              <a:ext uri="{FF2B5EF4-FFF2-40B4-BE49-F238E27FC236}">
                <a16:creationId xmlns:a16="http://schemas.microsoft.com/office/drawing/2014/main" id="{52A024D7-F43D-3413-30F5-B627E9AAA682}"/>
              </a:ext>
            </a:extLst>
          </p:cNvPr>
          <p:cNvGrpSpPr/>
          <p:nvPr/>
        </p:nvGrpSpPr>
        <p:grpSpPr>
          <a:xfrm>
            <a:off x="-247178" y="2295514"/>
            <a:ext cx="3665496" cy="1405354"/>
            <a:chOff x="228600" y="2295514"/>
            <a:chExt cx="3665496" cy="1405354"/>
          </a:xfrm>
        </p:grpSpPr>
        <p:pic>
          <p:nvPicPr>
            <p:cNvPr id="12" name="Picture 11">
              <a:extLst>
                <a:ext uri="{FF2B5EF4-FFF2-40B4-BE49-F238E27FC236}">
                  <a16:creationId xmlns:a16="http://schemas.microsoft.com/office/drawing/2014/main" id="{7D3AE240-B7DE-F41B-378E-D5FC7595007E}"/>
                </a:ext>
              </a:extLst>
            </p:cNvPr>
            <p:cNvPicPr>
              <a:picLocks noChangeAspect="1"/>
            </p:cNvPicPr>
            <p:nvPr/>
          </p:nvPicPr>
          <p:blipFill>
            <a:blip r:embed="rId4"/>
            <a:stretch>
              <a:fillRect/>
            </a:stretch>
          </p:blipFill>
          <p:spPr>
            <a:xfrm>
              <a:off x="990600" y="2295514"/>
              <a:ext cx="1041400" cy="1041400"/>
            </a:xfrm>
            <a:prstGeom prst="rect">
              <a:avLst/>
            </a:prstGeom>
          </p:spPr>
        </p:pic>
        <p:cxnSp>
          <p:nvCxnSpPr>
            <p:cNvPr id="21" name="Straight Arrow Connector 20">
              <a:extLst>
                <a:ext uri="{FF2B5EF4-FFF2-40B4-BE49-F238E27FC236}">
                  <a16:creationId xmlns:a16="http://schemas.microsoft.com/office/drawing/2014/main" id="{3443E871-6AED-D176-D8D3-45FE1ED17D54}"/>
                </a:ext>
              </a:extLst>
            </p:cNvPr>
            <p:cNvCxnSpPr/>
            <p:nvPr/>
          </p:nvCxnSpPr>
          <p:spPr>
            <a:xfrm flipH="1" flipV="1">
              <a:off x="2493790" y="3015068"/>
              <a:ext cx="914400" cy="219454"/>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FC8C67D7-8D57-F310-2720-956B6E54884C}"/>
                </a:ext>
              </a:extLst>
            </p:cNvPr>
            <p:cNvSpPr txBox="1"/>
            <p:nvPr/>
          </p:nvSpPr>
          <p:spPr>
            <a:xfrm rot="690717">
              <a:off x="2203817" y="2415234"/>
              <a:ext cx="169027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6 RNN</a:t>
              </a:r>
              <a:b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Transducers</a:t>
              </a:r>
            </a:p>
          </p:txBody>
        </p:sp>
        <p:sp>
          <p:nvSpPr>
            <p:cNvPr id="42" name="TextBox 41">
              <a:extLst>
                <a:ext uri="{FF2B5EF4-FFF2-40B4-BE49-F238E27FC236}">
                  <a16:creationId xmlns:a16="http://schemas.microsoft.com/office/drawing/2014/main" id="{1DA43FB5-CCE0-B3B0-FB05-E8F583E2924E}"/>
                </a:ext>
              </a:extLst>
            </p:cNvPr>
            <p:cNvSpPr txBox="1"/>
            <p:nvPr/>
          </p:nvSpPr>
          <p:spPr>
            <a:xfrm>
              <a:off x="228600" y="3362314"/>
              <a:ext cx="2646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Speech Recognition</a:t>
              </a:r>
            </a:p>
          </p:txBody>
        </p:sp>
      </p:grpSp>
      <p:grpSp>
        <p:nvGrpSpPr>
          <p:cNvPr id="6" name="Group 5">
            <a:extLst>
              <a:ext uri="{FF2B5EF4-FFF2-40B4-BE49-F238E27FC236}">
                <a16:creationId xmlns:a16="http://schemas.microsoft.com/office/drawing/2014/main" id="{7141A54B-85DD-CDA5-5976-B409AFEBE4FB}"/>
              </a:ext>
            </a:extLst>
          </p:cNvPr>
          <p:cNvGrpSpPr/>
          <p:nvPr/>
        </p:nvGrpSpPr>
        <p:grpSpPr>
          <a:xfrm>
            <a:off x="5603391" y="2253068"/>
            <a:ext cx="3726087" cy="1329154"/>
            <a:chOff x="5016103" y="2253068"/>
            <a:chExt cx="3726087" cy="1329154"/>
          </a:xfrm>
        </p:grpSpPr>
        <p:pic>
          <p:nvPicPr>
            <p:cNvPr id="13" name="Picture 12">
              <a:extLst>
                <a:ext uri="{FF2B5EF4-FFF2-40B4-BE49-F238E27FC236}">
                  <a16:creationId xmlns:a16="http://schemas.microsoft.com/office/drawing/2014/main" id="{2A869F06-1238-A0CD-D3FE-F7337FAFC70A}"/>
                </a:ext>
              </a:extLst>
            </p:cNvPr>
            <p:cNvPicPr>
              <a:picLocks noChangeAspect="1"/>
            </p:cNvPicPr>
            <p:nvPr/>
          </p:nvPicPr>
          <p:blipFill>
            <a:blip r:embed="rId5"/>
            <a:stretch>
              <a:fillRect/>
            </a:stretch>
          </p:blipFill>
          <p:spPr>
            <a:xfrm>
              <a:off x="6760990" y="2253068"/>
              <a:ext cx="1143000" cy="1143000"/>
            </a:xfrm>
            <a:prstGeom prst="rect">
              <a:avLst/>
            </a:prstGeom>
          </p:spPr>
        </p:pic>
        <p:cxnSp>
          <p:nvCxnSpPr>
            <p:cNvPr id="25" name="Straight Arrow Connector 24">
              <a:extLst>
                <a:ext uri="{FF2B5EF4-FFF2-40B4-BE49-F238E27FC236}">
                  <a16:creationId xmlns:a16="http://schemas.microsoft.com/office/drawing/2014/main" id="{57D81879-4E08-E100-AFCB-B156C6A8C79C}"/>
                </a:ext>
              </a:extLst>
            </p:cNvPr>
            <p:cNvCxnSpPr/>
            <p:nvPr/>
          </p:nvCxnSpPr>
          <p:spPr>
            <a:xfrm flipV="1">
              <a:off x="5617990" y="28626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3DEBF496-7EFF-972B-833F-78B7A0CF8E17}"/>
                </a:ext>
              </a:extLst>
            </p:cNvPr>
            <p:cNvSpPr txBox="1"/>
            <p:nvPr/>
          </p:nvSpPr>
          <p:spPr>
            <a:xfrm rot="20281783">
              <a:off x="5016103" y="2632046"/>
              <a:ext cx="169027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2 LSTMs</a:t>
              </a:r>
            </a:p>
          </p:txBody>
        </p:sp>
        <p:sp>
          <p:nvSpPr>
            <p:cNvPr id="44" name="TextBox 43">
              <a:extLst>
                <a:ext uri="{FF2B5EF4-FFF2-40B4-BE49-F238E27FC236}">
                  <a16:creationId xmlns:a16="http://schemas.microsoft.com/office/drawing/2014/main" id="{3E9D74E1-45A8-D927-FDD8-477D1B68E8C5}"/>
                </a:ext>
              </a:extLst>
            </p:cNvPr>
            <p:cNvSpPr txBox="1"/>
            <p:nvPr/>
          </p:nvSpPr>
          <p:spPr>
            <a:xfrm>
              <a:off x="6075190" y="3243668"/>
              <a:ext cx="2667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Language Translation</a:t>
              </a:r>
            </a:p>
          </p:txBody>
        </p:sp>
      </p:grpSp>
      <p:grpSp>
        <p:nvGrpSpPr>
          <p:cNvPr id="7" name="Group 6">
            <a:extLst>
              <a:ext uri="{FF2B5EF4-FFF2-40B4-BE49-F238E27FC236}">
                <a16:creationId xmlns:a16="http://schemas.microsoft.com/office/drawing/2014/main" id="{78288581-915F-E788-D438-C15A0992205F}"/>
              </a:ext>
            </a:extLst>
          </p:cNvPr>
          <p:cNvGrpSpPr/>
          <p:nvPr/>
        </p:nvGrpSpPr>
        <p:grpSpPr>
          <a:xfrm>
            <a:off x="5758020" y="4068053"/>
            <a:ext cx="3266658" cy="1342969"/>
            <a:chOff x="5170732" y="4068053"/>
            <a:chExt cx="3266658" cy="1342969"/>
          </a:xfrm>
        </p:grpSpPr>
        <p:pic>
          <p:nvPicPr>
            <p:cNvPr id="38" name="Picture 37">
              <a:extLst>
                <a:ext uri="{FF2B5EF4-FFF2-40B4-BE49-F238E27FC236}">
                  <a16:creationId xmlns:a16="http://schemas.microsoft.com/office/drawing/2014/main" id="{37BF7300-FB16-EE8A-F24E-4D17B6919075}"/>
                </a:ext>
              </a:extLst>
            </p:cNvPr>
            <p:cNvPicPr>
              <a:picLocks noChangeAspect="1"/>
            </p:cNvPicPr>
            <p:nvPr/>
          </p:nvPicPr>
          <p:blipFill>
            <a:blip r:embed="rId6"/>
            <a:stretch>
              <a:fillRect/>
            </a:stretch>
          </p:blipFill>
          <p:spPr>
            <a:xfrm>
              <a:off x="6862590" y="4183468"/>
              <a:ext cx="889000" cy="889000"/>
            </a:xfrm>
            <a:prstGeom prst="rect">
              <a:avLst/>
            </a:prstGeom>
          </p:spPr>
        </p:pic>
        <p:sp>
          <p:nvSpPr>
            <p:cNvPr id="43" name="TextBox 42">
              <a:extLst>
                <a:ext uri="{FF2B5EF4-FFF2-40B4-BE49-F238E27FC236}">
                  <a16:creationId xmlns:a16="http://schemas.microsoft.com/office/drawing/2014/main" id="{CAE52171-B7F7-E41E-2E0F-1B8152308A38}"/>
                </a:ext>
              </a:extLst>
            </p:cNvPr>
            <p:cNvSpPr txBox="1"/>
            <p:nvPr/>
          </p:nvSpPr>
          <p:spPr>
            <a:xfrm>
              <a:off x="6172200" y="5072468"/>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Image Captioning</a:t>
              </a:r>
            </a:p>
          </p:txBody>
        </p:sp>
        <p:cxnSp>
          <p:nvCxnSpPr>
            <p:cNvPr id="45" name="Straight Arrow Connector 44">
              <a:extLst>
                <a:ext uri="{FF2B5EF4-FFF2-40B4-BE49-F238E27FC236}">
                  <a16:creationId xmlns:a16="http://schemas.microsoft.com/office/drawing/2014/main" id="{0BCCBB22-D4F0-1D7D-4C18-AE79F234F56A}"/>
                </a:ext>
              </a:extLst>
            </p:cNvPr>
            <p:cNvCxnSpPr/>
            <p:nvPr/>
          </p:nvCxnSpPr>
          <p:spPr>
            <a:xfrm>
              <a:off x="5389390" y="43104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B271CB68-5A21-D1E7-AB86-D13698AE49C1}"/>
                </a:ext>
              </a:extLst>
            </p:cNvPr>
            <p:cNvSpPr txBox="1"/>
            <p:nvPr/>
          </p:nvSpPr>
          <p:spPr>
            <a:xfrm rot="1399497">
              <a:off x="5170732" y="4068053"/>
              <a:ext cx="154605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3 RCNN</a:t>
              </a:r>
            </a:p>
          </p:txBody>
        </p:sp>
      </p:grpSp>
      <p:pic>
        <p:nvPicPr>
          <p:cNvPr id="24" name="Picture 23" descr="safari.png">
            <a:extLst>
              <a:ext uri="{FF2B5EF4-FFF2-40B4-BE49-F238E27FC236}">
                <a16:creationId xmlns:a16="http://schemas.microsoft.com/office/drawing/2014/main" id="{BBFA2406-BFDC-A6B6-931D-E19E7EB82741}"/>
              </a:ext>
            </a:extLst>
          </p:cNvPr>
          <p:cNvPicPr>
            <a:picLocks noChangeAspect="1"/>
          </p:cNvPicPr>
          <p:nvPr/>
        </p:nvPicPr>
        <p:blipFill>
          <a:blip r:embed="rId7" cstate="print"/>
          <a:stretch>
            <a:fillRect/>
          </a:stretch>
        </p:blipFill>
        <p:spPr>
          <a:xfrm>
            <a:off x="76200" y="6580445"/>
            <a:ext cx="959296" cy="277563"/>
          </a:xfrm>
          <a:prstGeom prst="rect">
            <a:avLst/>
          </a:prstGeom>
        </p:spPr>
      </p:pic>
      <p:grpSp>
        <p:nvGrpSpPr>
          <p:cNvPr id="26" name="Group 25">
            <a:extLst>
              <a:ext uri="{FF2B5EF4-FFF2-40B4-BE49-F238E27FC236}">
                <a16:creationId xmlns:a16="http://schemas.microsoft.com/office/drawing/2014/main" id="{AC3AD44D-B9D8-7E77-BC8D-C0B72E17DE2D}"/>
              </a:ext>
            </a:extLst>
          </p:cNvPr>
          <p:cNvGrpSpPr/>
          <p:nvPr/>
        </p:nvGrpSpPr>
        <p:grpSpPr>
          <a:xfrm>
            <a:off x="3037210" y="2414650"/>
            <a:ext cx="3091868" cy="2246806"/>
            <a:chOff x="5380192" y="4385166"/>
            <a:chExt cx="3091868" cy="2246806"/>
          </a:xfrm>
        </p:grpSpPr>
        <p:sp>
          <p:nvSpPr>
            <p:cNvPr id="27" name="TextBox 26">
              <a:extLst>
                <a:ext uri="{FF2B5EF4-FFF2-40B4-BE49-F238E27FC236}">
                  <a16:creationId xmlns:a16="http://schemas.microsoft.com/office/drawing/2014/main" id="{02202D59-C108-0ED9-0604-EAA6032B3142}"/>
                </a:ext>
              </a:extLst>
            </p:cNvPr>
            <p:cNvSpPr txBox="1"/>
            <p:nvPr/>
          </p:nvSpPr>
          <p:spPr>
            <a:xfrm>
              <a:off x="5380192" y="6170307"/>
              <a:ext cx="30918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Google Edge TPU</a:t>
              </a:r>
            </a:p>
          </p:txBody>
        </p:sp>
        <p:pic>
          <p:nvPicPr>
            <p:cNvPr id="28" name="Picture 27">
              <a:extLst>
                <a:ext uri="{FF2B5EF4-FFF2-40B4-BE49-F238E27FC236}">
                  <a16:creationId xmlns:a16="http://schemas.microsoft.com/office/drawing/2014/main" id="{A4937F29-F760-D7E4-20AA-DF72389AED3B}"/>
                </a:ext>
              </a:extLst>
            </p:cNvPr>
            <p:cNvPicPr>
              <a:picLocks noChangeAspect="1"/>
            </p:cNvPicPr>
            <p:nvPr/>
          </p:nvPicPr>
          <p:blipFill>
            <a:blip r:embed="rId8"/>
            <a:stretch>
              <a:fillRect/>
            </a:stretch>
          </p:blipFill>
          <p:spPr>
            <a:xfrm>
              <a:off x="5841742" y="4385166"/>
              <a:ext cx="2057400" cy="2057400"/>
            </a:xfrm>
            <a:prstGeom prst="rect">
              <a:avLst/>
            </a:prstGeom>
          </p:spPr>
        </p:pic>
      </p:grpSp>
    </p:spTree>
    <p:extLst>
      <p:ext uri="{BB962C8B-B14F-4D97-AF65-F5344CB8AC3E}">
        <p14:creationId xmlns:p14="http://schemas.microsoft.com/office/powerpoint/2010/main" val="1726180245"/>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86024D-3063-211D-F1D8-029780874E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5EA8D7-9D4B-95E4-B549-14D28A0AB4FB}"/>
              </a:ext>
            </a:extLst>
          </p:cNvPr>
          <p:cNvSpPr>
            <a:spLocks noGrp="1"/>
          </p:cNvSpPr>
          <p:nvPr>
            <p:ph type="title"/>
          </p:nvPr>
        </p:nvSpPr>
        <p:spPr>
          <a:xfrm>
            <a:off x="0" y="-152400"/>
            <a:ext cx="9144000" cy="914400"/>
          </a:xfrm>
        </p:spPr>
        <p:txBody>
          <a:bodyPr/>
          <a:lstStyle/>
          <a:p>
            <a:r>
              <a:rPr lang="en-US" sz="4000" dirty="0">
                <a:latin typeface="Gill Sans MT"/>
                <a:cs typeface="Gill Sans MT"/>
              </a:rPr>
              <a:t>Diversity Across the Models</a:t>
            </a:r>
          </a:p>
        </p:txBody>
      </p:sp>
      <p:sp>
        <p:nvSpPr>
          <p:cNvPr id="3" name="Content Placeholder 2">
            <a:extLst>
              <a:ext uri="{FF2B5EF4-FFF2-40B4-BE49-F238E27FC236}">
                <a16:creationId xmlns:a16="http://schemas.microsoft.com/office/drawing/2014/main" id="{F9164529-A59D-13FF-6CFF-9386C9D8D065}"/>
              </a:ext>
            </a:extLst>
          </p:cNvPr>
          <p:cNvSpPr>
            <a:spLocks noGrp="1"/>
          </p:cNvSpPr>
          <p:nvPr>
            <p:ph idx="1"/>
          </p:nvPr>
        </p:nvSpPr>
        <p:spPr>
          <a:xfrm>
            <a:off x="152400" y="914400"/>
            <a:ext cx="8610600" cy="5562600"/>
          </a:xfrm>
        </p:spPr>
        <p:txBody>
          <a:bodyPr>
            <a:noAutofit/>
          </a:bodyPr>
          <a:lstStyle/>
          <a:p>
            <a:pPr marL="457200" lvl="1" indent="0">
              <a:buNone/>
            </a:pPr>
            <a:endParaRPr lang="en-US" sz="2400" dirty="0">
              <a:solidFill>
                <a:srgbClr val="595959"/>
              </a:solidFill>
              <a:latin typeface="Gill Sans MT"/>
              <a:cs typeface="Gill Sans MT"/>
            </a:endParaRPr>
          </a:p>
          <a:p>
            <a:pPr lvl="2"/>
            <a:endParaRPr lang="en-US" sz="1800" dirty="0">
              <a:solidFill>
                <a:srgbClr val="595959"/>
              </a:solidFill>
              <a:latin typeface="Gill Sans MT"/>
              <a:cs typeface="Gill Sans MT"/>
            </a:endParaRPr>
          </a:p>
          <a:p>
            <a:pPr marL="914400" lvl="2" indent="0">
              <a:buNone/>
            </a:pPr>
            <a:endParaRPr lang="en-US" sz="1400" dirty="0">
              <a:solidFill>
                <a:srgbClr val="0000FF"/>
              </a:solidFill>
              <a:latin typeface="Gill Sans MT"/>
              <a:cs typeface="Gill Sans MT"/>
            </a:endParaRPr>
          </a:p>
          <a:p>
            <a:pPr lvl="1"/>
            <a:endParaRPr lang="en-US" sz="1600" dirty="0">
              <a:latin typeface="Gill Sans MT"/>
              <a:cs typeface="Gill Sans MT"/>
            </a:endParaRPr>
          </a:p>
        </p:txBody>
      </p:sp>
      <p:sp>
        <p:nvSpPr>
          <p:cNvPr id="16" name="Rectangle 15">
            <a:extLst>
              <a:ext uri="{FF2B5EF4-FFF2-40B4-BE49-F238E27FC236}">
                <a16:creationId xmlns:a16="http://schemas.microsoft.com/office/drawing/2014/main" id="{7F492B52-A126-1523-DB53-F07A8BA848F2}"/>
              </a:ext>
            </a:extLst>
          </p:cNvPr>
          <p:cNvSpPr/>
          <p:nvPr/>
        </p:nvSpPr>
        <p:spPr>
          <a:xfrm>
            <a:off x="0" y="9144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1</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there is</a:t>
            </a: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 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a:t>
            </a:r>
            <a:b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2600" b="1" i="0" u="sng" strike="noStrike" kern="1200" cap="none" spc="0" normalizeH="0" baseline="0" noProof="0" dirty="0">
                <a:ln>
                  <a:noFill/>
                </a:ln>
                <a:solidFill>
                  <a:srgbClr val="000000"/>
                </a:solidFill>
                <a:effectLst/>
                <a:uLnTx/>
                <a:uFillTx/>
                <a:latin typeface="Gill Sans MT"/>
                <a:ea typeface="+mn-ea"/>
                <a:cs typeface="Gill Sans MT"/>
              </a:rPr>
              <a:t>layer characteristics</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across the models</a:t>
            </a:r>
          </a:p>
        </p:txBody>
      </p:sp>
      <p:graphicFrame>
        <p:nvGraphicFramePr>
          <p:cNvPr id="14" name="Chart 13">
            <a:extLst>
              <a:ext uri="{FF2B5EF4-FFF2-40B4-BE49-F238E27FC236}">
                <a16:creationId xmlns:a16="http://schemas.microsoft.com/office/drawing/2014/main" id="{FB566D1D-0C71-71ED-6588-44DD68BD2A89}"/>
              </a:ext>
            </a:extLst>
          </p:cNvPr>
          <p:cNvGraphicFramePr>
            <a:graphicFrameLocks/>
          </p:cNvGraphicFramePr>
          <p:nvPr/>
        </p:nvGraphicFramePr>
        <p:xfrm>
          <a:off x="546240" y="2542401"/>
          <a:ext cx="8162544" cy="3236976"/>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6">
            <a:extLst>
              <a:ext uri="{FF2B5EF4-FFF2-40B4-BE49-F238E27FC236}">
                <a16:creationId xmlns:a16="http://schemas.microsoft.com/office/drawing/2014/main" id="{FA5A5DB8-604C-AD23-A86F-E380DCDB977C}"/>
              </a:ext>
            </a:extLst>
          </p:cNvPr>
          <p:cNvSpPr/>
          <p:nvPr/>
        </p:nvSpPr>
        <p:spPr>
          <a:xfrm>
            <a:off x="4965840" y="4800600"/>
            <a:ext cx="1905000" cy="5817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8" name="Rectangle 7">
            <a:extLst>
              <a:ext uri="{FF2B5EF4-FFF2-40B4-BE49-F238E27FC236}">
                <a16:creationId xmlns:a16="http://schemas.microsoft.com/office/drawing/2014/main" id="{B29E1109-2938-F626-974B-3BE9ABAA7216}"/>
              </a:ext>
            </a:extLst>
          </p:cNvPr>
          <p:cNvSpPr/>
          <p:nvPr/>
        </p:nvSpPr>
        <p:spPr>
          <a:xfrm>
            <a:off x="6032640" y="5867400"/>
            <a:ext cx="2730360"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LSTMs and Transducers</a:t>
            </a:r>
          </a:p>
        </p:txBody>
      </p:sp>
      <p:cxnSp>
        <p:nvCxnSpPr>
          <p:cNvPr id="9" name="Straight Arrow Connector 8">
            <a:extLst>
              <a:ext uri="{FF2B5EF4-FFF2-40B4-BE49-F238E27FC236}">
                <a16:creationId xmlns:a16="http://schemas.microsoft.com/office/drawing/2014/main" id="{FE588FD9-1989-AC11-6E1A-28956F788CBB}"/>
              </a:ext>
            </a:extLst>
          </p:cNvPr>
          <p:cNvCxnSpPr/>
          <p:nvPr/>
        </p:nvCxnSpPr>
        <p:spPr>
          <a:xfrm>
            <a:off x="6553200" y="5410200"/>
            <a:ext cx="5334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pic>
        <p:nvPicPr>
          <p:cNvPr id="10" name="Picture 9" descr="safari.png">
            <a:extLst>
              <a:ext uri="{FF2B5EF4-FFF2-40B4-BE49-F238E27FC236}">
                <a16:creationId xmlns:a16="http://schemas.microsoft.com/office/drawing/2014/main" id="{25F59686-875E-C732-5116-F305106ED8F6}"/>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11" name="Shape 6">
            <a:extLst>
              <a:ext uri="{FF2B5EF4-FFF2-40B4-BE49-F238E27FC236}">
                <a16:creationId xmlns:a16="http://schemas.microsoft.com/office/drawing/2014/main" id="{0426B774-CAE1-5912-BA28-02D38193A7FB}"/>
              </a:ext>
            </a:extLst>
          </p:cNvPr>
          <p:cNvSpPr/>
          <p:nvPr/>
        </p:nvSpPr>
        <p:spPr>
          <a:xfrm>
            <a:off x="1524000" y="2819401"/>
            <a:ext cx="4101960" cy="19811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13" name="Rectangle 12">
            <a:extLst>
              <a:ext uri="{FF2B5EF4-FFF2-40B4-BE49-F238E27FC236}">
                <a16:creationId xmlns:a16="http://schemas.microsoft.com/office/drawing/2014/main" id="{5C05728B-1A39-6703-D8FC-384E13911336}"/>
              </a:ext>
            </a:extLst>
          </p:cNvPr>
          <p:cNvSpPr/>
          <p:nvPr/>
        </p:nvSpPr>
        <p:spPr>
          <a:xfrm>
            <a:off x="4953000" y="1981200"/>
            <a:ext cx="2994102"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CNNs and RCNNs</a:t>
            </a:r>
          </a:p>
        </p:txBody>
      </p:sp>
      <p:cxnSp>
        <p:nvCxnSpPr>
          <p:cNvPr id="15" name="Straight Arrow Connector 14">
            <a:extLst>
              <a:ext uri="{FF2B5EF4-FFF2-40B4-BE49-F238E27FC236}">
                <a16:creationId xmlns:a16="http://schemas.microsoft.com/office/drawing/2014/main" id="{1DC040BC-6A4C-14DC-44CA-7EF2F5735408}"/>
              </a:ext>
            </a:extLst>
          </p:cNvPr>
          <p:cNvCxnSpPr/>
          <p:nvPr/>
        </p:nvCxnSpPr>
        <p:spPr>
          <a:xfrm flipV="1">
            <a:off x="4800600" y="2514600"/>
            <a:ext cx="6096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985831"/>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464BB-CF80-8139-3AC2-6AB966DB84A9}"/>
            </a:ext>
          </a:extLst>
        </p:cNvPr>
        <p:cNvGrpSpPr/>
        <p:nvPr/>
      </p:nvGrpSpPr>
      <p:grpSpPr>
        <a:xfrm>
          <a:off x="0" y="0"/>
          <a:ext cx="0" cy="0"/>
          <a:chOff x="0" y="0"/>
          <a:chExt cx="0" cy="0"/>
        </a:xfrm>
      </p:grpSpPr>
      <p:sp>
        <p:nvSpPr>
          <p:cNvPr id="35" name="Title 1">
            <a:extLst>
              <a:ext uri="{FF2B5EF4-FFF2-40B4-BE49-F238E27FC236}">
                <a16:creationId xmlns:a16="http://schemas.microsoft.com/office/drawing/2014/main" id="{64C053E6-C6FB-E526-7624-52A9E819D2DD}"/>
              </a:ext>
            </a:extLst>
          </p:cNvPr>
          <p:cNvSpPr>
            <a:spLocks noGrp="1"/>
          </p:cNvSpPr>
          <p:nvPr>
            <p:ph type="title"/>
          </p:nvPr>
        </p:nvSpPr>
        <p:spPr>
          <a:xfrm>
            <a:off x="0" y="-76200"/>
            <a:ext cx="9144000" cy="914400"/>
          </a:xfrm>
        </p:spPr>
        <p:txBody>
          <a:bodyPr/>
          <a:lstStyle/>
          <a:p>
            <a:r>
              <a:rPr lang="en-US" sz="4000" dirty="0">
                <a:cs typeface="Gill Sans MT"/>
              </a:rPr>
              <a:t>Diversity Within the Models</a:t>
            </a:r>
            <a:endParaRPr lang="en-US" sz="4000" dirty="0">
              <a:latin typeface="Gill Sans MT"/>
              <a:cs typeface="Gill Sans MT"/>
            </a:endParaRPr>
          </a:p>
        </p:txBody>
      </p:sp>
      <p:sp>
        <p:nvSpPr>
          <p:cNvPr id="20" name="Rectangle 19">
            <a:extLst>
              <a:ext uri="{FF2B5EF4-FFF2-40B4-BE49-F238E27FC236}">
                <a16:creationId xmlns:a16="http://schemas.microsoft.com/office/drawing/2014/main" id="{F79E2C3B-74AA-60A3-9E0C-A9C23CEE7CEA}"/>
              </a:ext>
            </a:extLst>
          </p:cNvPr>
          <p:cNvSpPr/>
          <p:nvPr/>
        </p:nvSpPr>
        <p:spPr>
          <a:xfrm>
            <a:off x="342900" y="2132799"/>
            <a:ext cx="84582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For example, our analysis of edge CNN models shows: </a:t>
            </a:r>
            <a:endParaRPr kumimoji="0" lang="en-US" sz="24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8" name="TextBox 17">
            <a:extLst>
              <a:ext uri="{FF2B5EF4-FFF2-40B4-BE49-F238E27FC236}">
                <a16:creationId xmlns:a16="http://schemas.microsoft.com/office/drawing/2014/main" id="{B8067364-82E3-D95D-3799-4B918253DA03}"/>
              </a:ext>
            </a:extLst>
          </p:cNvPr>
          <p:cNvSpPr txBox="1"/>
          <p:nvPr/>
        </p:nvSpPr>
        <p:spPr>
          <a:xfrm>
            <a:off x="50526" y="2487717"/>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1</a:t>
            </a:r>
          </a:p>
        </p:txBody>
      </p:sp>
      <p:sp>
        <p:nvSpPr>
          <p:cNvPr id="27" name="TextBox 26">
            <a:extLst>
              <a:ext uri="{FF2B5EF4-FFF2-40B4-BE49-F238E27FC236}">
                <a16:creationId xmlns:a16="http://schemas.microsoft.com/office/drawing/2014/main" id="{1D1F67E1-3DB8-5DC1-1C39-310ED5DEB2D9}"/>
              </a:ext>
            </a:extLst>
          </p:cNvPr>
          <p:cNvSpPr txBox="1"/>
          <p:nvPr/>
        </p:nvSpPr>
        <p:spPr>
          <a:xfrm>
            <a:off x="33715" y="3775914"/>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2</a:t>
            </a:r>
          </a:p>
        </p:txBody>
      </p:sp>
      <p:pic>
        <p:nvPicPr>
          <p:cNvPr id="9" name="Picture 8" descr="safari.png">
            <a:extLst>
              <a:ext uri="{FF2B5EF4-FFF2-40B4-BE49-F238E27FC236}">
                <a16:creationId xmlns:a16="http://schemas.microsoft.com/office/drawing/2014/main" id="{996B3B5A-8E84-F16C-7F65-68DD8E81732B}"/>
              </a:ext>
            </a:extLst>
          </p:cNvPr>
          <p:cNvPicPr>
            <a:picLocks noChangeAspect="1"/>
          </p:cNvPicPr>
          <p:nvPr/>
        </p:nvPicPr>
        <p:blipFill>
          <a:blip r:embed="rId3" cstate="print"/>
          <a:stretch>
            <a:fillRect/>
          </a:stretch>
        </p:blipFill>
        <p:spPr>
          <a:xfrm>
            <a:off x="76200" y="6580445"/>
            <a:ext cx="959296" cy="277563"/>
          </a:xfrm>
          <a:prstGeom prst="rect">
            <a:avLst/>
          </a:prstGeom>
        </p:spPr>
      </p:pic>
      <p:sp>
        <p:nvSpPr>
          <p:cNvPr id="23" name="Rectangle 22">
            <a:extLst>
              <a:ext uri="{FF2B5EF4-FFF2-40B4-BE49-F238E27FC236}">
                <a16:creationId xmlns:a16="http://schemas.microsoft.com/office/drawing/2014/main" id="{3E09BE88-70D2-A853-6CC4-5B23E8FA7653}"/>
              </a:ext>
            </a:extLst>
          </p:cNvPr>
          <p:cNvSpPr/>
          <p:nvPr/>
        </p:nvSpPr>
        <p:spPr>
          <a:xfrm>
            <a:off x="-25674" y="94536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2</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even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within</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each model, layers exhibit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layer characteristics</a:t>
            </a:r>
            <a:endParaRPr kumimoji="0" lang="en-US" sz="2600" b="1" i="0" u="none" strike="noStrike" kern="1200" cap="none" spc="0" normalizeH="0" baseline="0" noProof="0" dirty="0">
              <a:ln>
                <a:noFill/>
              </a:ln>
              <a:solidFill>
                <a:srgbClr val="0000FF"/>
              </a:solidFill>
              <a:effectLst/>
              <a:uLnTx/>
              <a:uFillTx/>
              <a:latin typeface="Gill Sans MT"/>
              <a:ea typeface="+mn-ea"/>
              <a:cs typeface="Gill Sans MT"/>
            </a:endParaRPr>
          </a:p>
        </p:txBody>
      </p:sp>
      <p:graphicFrame>
        <p:nvGraphicFramePr>
          <p:cNvPr id="46" name="Chart 45">
            <a:extLst>
              <a:ext uri="{FF2B5EF4-FFF2-40B4-BE49-F238E27FC236}">
                <a16:creationId xmlns:a16="http://schemas.microsoft.com/office/drawing/2014/main" id="{17074C71-F350-FA86-FE4E-765851555A17}"/>
              </a:ext>
            </a:extLst>
          </p:cNvPr>
          <p:cNvGraphicFramePr>
            <a:graphicFrameLocks/>
          </p:cNvGraphicFramePr>
          <p:nvPr/>
        </p:nvGraphicFramePr>
        <p:xfrm>
          <a:off x="-25674" y="2594661"/>
          <a:ext cx="4572000" cy="2577500"/>
        </p:xfrm>
        <a:graphic>
          <a:graphicData uri="http://schemas.openxmlformats.org/drawingml/2006/chart">
            <c:chart xmlns:c="http://schemas.openxmlformats.org/drawingml/2006/chart" xmlns:r="http://schemas.openxmlformats.org/officeDocument/2006/relationships" r:id="rId4"/>
          </a:graphicData>
        </a:graphic>
      </p:graphicFrame>
      <p:grpSp>
        <p:nvGrpSpPr>
          <p:cNvPr id="47" name="Group 46">
            <a:extLst>
              <a:ext uri="{FF2B5EF4-FFF2-40B4-BE49-F238E27FC236}">
                <a16:creationId xmlns:a16="http://schemas.microsoft.com/office/drawing/2014/main" id="{4B132BCB-94D3-A76B-1599-24AEE97AB364}"/>
              </a:ext>
            </a:extLst>
          </p:cNvPr>
          <p:cNvGrpSpPr/>
          <p:nvPr/>
        </p:nvGrpSpPr>
        <p:grpSpPr>
          <a:xfrm>
            <a:off x="1166311" y="3627425"/>
            <a:ext cx="3189515" cy="932685"/>
            <a:chOff x="1230085" y="1447800"/>
            <a:chExt cx="3189515" cy="932685"/>
          </a:xfrm>
        </p:grpSpPr>
        <p:sp>
          <p:nvSpPr>
            <p:cNvPr id="48" name="Rounded Rectangle 47">
              <a:extLst>
                <a:ext uri="{FF2B5EF4-FFF2-40B4-BE49-F238E27FC236}">
                  <a16:creationId xmlns:a16="http://schemas.microsoft.com/office/drawing/2014/main" id="{9F763B94-3CEF-20E5-89B8-D3A2ED0BAC29}"/>
                </a:ext>
              </a:extLst>
            </p:cNvPr>
            <p:cNvSpPr/>
            <p:nvPr/>
          </p:nvSpPr>
          <p:spPr bwMode="auto">
            <a:xfrm>
              <a:off x="3429000" y="1694685"/>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0" name="Rounded Rectangle 49">
              <a:extLst>
                <a:ext uri="{FF2B5EF4-FFF2-40B4-BE49-F238E27FC236}">
                  <a16:creationId xmlns:a16="http://schemas.microsoft.com/office/drawing/2014/main" id="{28092AF6-C22B-560D-05C3-42CE310F7D1B}"/>
                </a:ext>
              </a:extLst>
            </p:cNvPr>
            <p:cNvSpPr/>
            <p:nvPr/>
          </p:nvSpPr>
          <p:spPr bwMode="auto">
            <a:xfrm>
              <a:off x="1230085" y="1447800"/>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grpSp>
      <p:graphicFrame>
        <p:nvGraphicFramePr>
          <p:cNvPr id="53" name="Chart 52">
            <a:extLst>
              <a:ext uri="{FF2B5EF4-FFF2-40B4-BE49-F238E27FC236}">
                <a16:creationId xmlns:a16="http://schemas.microsoft.com/office/drawing/2014/main" id="{088EAD6B-2136-0003-2AE5-E7DC2AA833D1}"/>
              </a:ext>
            </a:extLst>
          </p:cNvPr>
          <p:cNvGraphicFramePr>
            <a:graphicFrameLocks/>
          </p:cNvGraphicFramePr>
          <p:nvPr/>
        </p:nvGraphicFramePr>
        <p:xfrm>
          <a:off x="4462272" y="2796617"/>
          <a:ext cx="4681728" cy="2391771"/>
        </p:xfrm>
        <a:graphic>
          <a:graphicData uri="http://schemas.openxmlformats.org/drawingml/2006/chart">
            <c:chart xmlns:c="http://schemas.openxmlformats.org/drawingml/2006/chart" xmlns:r="http://schemas.openxmlformats.org/officeDocument/2006/relationships" r:id="rId5"/>
          </a:graphicData>
        </a:graphic>
      </p:graphicFrame>
      <p:sp>
        <p:nvSpPr>
          <p:cNvPr id="57" name="Rectangle 56">
            <a:extLst>
              <a:ext uri="{FF2B5EF4-FFF2-40B4-BE49-F238E27FC236}">
                <a16:creationId xmlns:a16="http://schemas.microsoft.com/office/drawing/2014/main" id="{17B7602E-4B76-EB26-7CBB-99AF4C2E742F}"/>
              </a:ext>
            </a:extLst>
          </p:cNvPr>
          <p:cNvSpPr/>
          <p:nvPr/>
        </p:nvSpPr>
        <p:spPr>
          <a:xfrm>
            <a:off x="-25674" y="5869871"/>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FLOP/Byte: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244x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
        <p:nvSpPr>
          <p:cNvPr id="58" name="Rounded Rectangle 57">
            <a:extLst>
              <a:ext uri="{FF2B5EF4-FFF2-40B4-BE49-F238E27FC236}">
                <a16:creationId xmlns:a16="http://schemas.microsoft.com/office/drawing/2014/main" id="{2A543583-1087-7AD9-B3B1-59C7F56D1D8A}"/>
              </a:ext>
            </a:extLst>
          </p:cNvPr>
          <p:cNvSpPr/>
          <p:nvPr/>
        </p:nvSpPr>
        <p:spPr bwMode="auto">
          <a:xfrm>
            <a:off x="5919715" y="3452961"/>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9" name="Rounded Rectangle 58">
            <a:extLst>
              <a:ext uri="{FF2B5EF4-FFF2-40B4-BE49-F238E27FC236}">
                <a16:creationId xmlns:a16="http://schemas.microsoft.com/office/drawing/2014/main" id="{6B4886F2-4E9C-3F0D-85AA-AE93EB3EB07F}"/>
              </a:ext>
            </a:extLst>
          </p:cNvPr>
          <p:cNvSpPr/>
          <p:nvPr/>
        </p:nvSpPr>
        <p:spPr bwMode="auto">
          <a:xfrm>
            <a:off x="7016761" y="3930212"/>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60" name="Rectangle 59">
            <a:extLst>
              <a:ext uri="{FF2B5EF4-FFF2-40B4-BE49-F238E27FC236}">
                <a16:creationId xmlns:a16="http://schemas.microsoft.com/office/drawing/2014/main" id="{6ED37582-27B1-AB88-87B1-948658B72EA0}"/>
              </a:ext>
            </a:extLst>
          </p:cNvPr>
          <p:cNvSpPr/>
          <p:nvPr/>
        </p:nvSpPr>
        <p:spPr>
          <a:xfrm>
            <a:off x="-25674" y="5248258"/>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MAC intensity: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200x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Tree>
    <p:extLst>
      <p:ext uri="{BB962C8B-B14F-4D97-AF65-F5344CB8AC3E}">
        <p14:creationId xmlns:p14="http://schemas.microsoft.com/office/powerpoint/2010/main" val="3003163144"/>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24772-250C-9779-6912-249A80672BBD}"/>
            </a:ext>
          </a:extLst>
        </p:cNvPr>
        <p:cNvGrpSpPr/>
        <p:nvPr/>
      </p:nvGrpSpPr>
      <p:grpSpPr>
        <a:xfrm>
          <a:off x="0" y="0"/>
          <a:ext cx="0" cy="0"/>
          <a:chOff x="0" y="0"/>
          <a:chExt cx="0" cy="0"/>
        </a:xfrm>
      </p:grpSpPr>
      <p:sp>
        <p:nvSpPr>
          <p:cNvPr id="35" name="Title 1">
            <a:extLst>
              <a:ext uri="{FF2B5EF4-FFF2-40B4-BE49-F238E27FC236}">
                <a16:creationId xmlns:a16="http://schemas.microsoft.com/office/drawing/2014/main" id="{3FB0DA97-75F2-68DA-D698-901E5DD71DB5}"/>
              </a:ext>
            </a:extLst>
          </p:cNvPr>
          <p:cNvSpPr>
            <a:spLocks noGrp="1"/>
          </p:cNvSpPr>
          <p:nvPr>
            <p:ph type="title"/>
          </p:nvPr>
        </p:nvSpPr>
        <p:spPr>
          <a:xfrm>
            <a:off x="0" y="-228600"/>
            <a:ext cx="9144000" cy="914400"/>
          </a:xfrm>
        </p:spPr>
        <p:txBody>
          <a:bodyPr/>
          <a:lstStyle/>
          <a:p>
            <a:r>
              <a:rPr lang="en-US" sz="4000" dirty="0">
                <a:latin typeface="Gill Sans MT"/>
                <a:cs typeface="Gill Sans MT"/>
              </a:rPr>
              <a:t>Mensa High-Level Overview</a:t>
            </a:r>
          </a:p>
        </p:txBody>
      </p:sp>
      <p:cxnSp>
        <p:nvCxnSpPr>
          <p:cNvPr id="137" name="Straight Arrow Connector 136">
            <a:extLst>
              <a:ext uri="{FF2B5EF4-FFF2-40B4-BE49-F238E27FC236}">
                <a16:creationId xmlns:a16="http://schemas.microsoft.com/office/drawing/2014/main" id="{E0E83C0D-1D41-AF0E-B03B-271EA163DDE8}"/>
              </a:ext>
            </a:extLst>
          </p:cNvPr>
          <p:cNvCxnSpPr>
            <a:cxnSpLocks/>
          </p:cNvCxnSpPr>
          <p:nvPr/>
        </p:nvCxnSpPr>
        <p:spPr>
          <a:xfrm flipV="1">
            <a:off x="4648200" y="1066800"/>
            <a:ext cx="0" cy="5167690"/>
          </a:xfrm>
          <a:prstGeom prst="straightConnector1">
            <a:avLst/>
          </a:prstGeom>
          <a:ln w="19050" cmpd="sng">
            <a:solidFill>
              <a:schemeClr val="tx1"/>
            </a:solidFill>
            <a:prstDash val="sysDash"/>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99" name="TextBox 98">
            <a:extLst>
              <a:ext uri="{FF2B5EF4-FFF2-40B4-BE49-F238E27FC236}">
                <a16:creationId xmlns:a16="http://schemas.microsoft.com/office/drawing/2014/main" id="{3BB4F6D1-ABFE-E1BB-E879-0A56E784DF84}"/>
              </a:ext>
            </a:extLst>
          </p:cNvPr>
          <p:cNvSpPr txBox="1"/>
          <p:nvPr/>
        </p:nvSpPr>
        <p:spPr>
          <a:xfrm>
            <a:off x="198932" y="482278"/>
            <a:ext cx="391261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Gill Sans MT"/>
              </a:rPr>
              <a:t>Edge TPU Accelerator</a:t>
            </a:r>
          </a:p>
        </p:txBody>
      </p:sp>
      <p:sp>
        <p:nvSpPr>
          <p:cNvPr id="102" name="TextBox 101">
            <a:extLst>
              <a:ext uri="{FF2B5EF4-FFF2-40B4-BE49-F238E27FC236}">
                <a16:creationId xmlns:a16="http://schemas.microsoft.com/office/drawing/2014/main" id="{DCA33639-F3DA-6647-D237-186A80653A7F}"/>
              </a:ext>
            </a:extLst>
          </p:cNvPr>
          <p:cNvSpPr txBox="1"/>
          <p:nvPr/>
        </p:nvSpPr>
        <p:spPr>
          <a:xfrm>
            <a:off x="6213539" y="406078"/>
            <a:ext cx="1261884"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F497D"/>
                </a:solidFill>
                <a:effectLst/>
                <a:uLnTx/>
                <a:uFillTx/>
                <a:latin typeface="Gill Sans MT"/>
                <a:ea typeface="+mn-ea"/>
                <a:cs typeface="Gill Sans MT"/>
              </a:rPr>
              <a:t>Mensa</a:t>
            </a:r>
          </a:p>
        </p:txBody>
      </p:sp>
      <p:grpSp>
        <p:nvGrpSpPr>
          <p:cNvPr id="39" name="Group 38">
            <a:extLst>
              <a:ext uri="{FF2B5EF4-FFF2-40B4-BE49-F238E27FC236}">
                <a16:creationId xmlns:a16="http://schemas.microsoft.com/office/drawing/2014/main" id="{C2CD4BDC-11CE-E389-064E-BEBFE9A634E7}"/>
              </a:ext>
            </a:extLst>
          </p:cNvPr>
          <p:cNvGrpSpPr/>
          <p:nvPr/>
        </p:nvGrpSpPr>
        <p:grpSpPr>
          <a:xfrm>
            <a:off x="140816" y="952978"/>
            <a:ext cx="4126384" cy="5314532"/>
            <a:chOff x="140816" y="952978"/>
            <a:chExt cx="4126384" cy="5314532"/>
          </a:xfrm>
        </p:grpSpPr>
        <p:sp>
          <p:nvSpPr>
            <p:cNvPr id="136" name="TextBox 135">
              <a:extLst>
                <a:ext uri="{FF2B5EF4-FFF2-40B4-BE49-F238E27FC236}">
                  <a16:creationId xmlns:a16="http://schemas.microsoft.com/office/drawing/2014/main" id="{4F5721D0-5263-83E8-8DEA-18A9200C2716}"/>
                </a:ext>
              </a:extLst>
            </p:cNvPr>
            <p:cNvSpPr txBox="1"/>
            <p:nvPr/>
          </p:nvSpPr>
          <p:spPr>
            <a:xfrm>
              <a:off x="800109" y="5867400"/>
              <a:ext cx="2933691"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Monolithic Accelerator</a:t>
              </a:r>
            </a:p>
          </p:txBody>
        </p:sp>
        <p:cxnSp>
          <p:nvCxnSpPr>
            <p:cNvPr id="109" name="Straight Arrow Connector 108">
              <a:extLst>
                <a:ext uri="{FF2B5EF4-FFF2-40B4-BE49-F238E27FC236}">
                  <a16:creationId xmlns:a16="http://schemas.microsoft.com/office/drawing/2014/main" id="{0A3C7D26-3FF3-0E6E-30DB-15EF15115976}"/>
                </a:ext>
              </a:extLst>
            </p:cNvPr>
            <p:cNvCxnSpPr>
              <a:cxnSpLocks/>
            </p:cNvCxnSpPr>
            <p:nvPr/>
          </p:nvCxnSpPr>
          <p:spPr>
            <a:xfrm>
              <a:off x="2356192" y="2891297"/>
              <a:ext cx="0" cy="810322"/>
            </a:xfrm>
            <a:prstGeom prst="straightConnector1">
              <a:avLst/>
            </a:prstGeom>
            <a:noFill/>
            <a:ln w="57150" cap="flat" cmpd="sng" algn="ctr">
              <a:solidFill>
                <a:schemeClr val="tx1"/>
              </a:solidFill>
              <a:prstDash val="solid"/>
              <a:miter lim="800000"/>
              <a:headEnd type="none"/>
              <a:tailEnd type="arrow"/>
            </a:ln>
            <a:effectLst/>
          </p:spPr>
        </p:cxnSp>
        <p:grpSp>
          <p:nvGrpSpPr>
            <p:cNvPr id="138" name="Group 137">
              <a:extLst>
                <a:ext uri="{FF2B5EF4-FFF2-40B4-BE49-F238E27FC236}">
                  <a16:creationId xmlns:a16="http://schemas.microsoft.com/office/drawing/2014/main" id="{DAA8C421-88F7-AE22-6D47-E834FC4F6E82}"/>
                </a:ext>
              </a:extLst>
            </p:cNvPr>
            <p:cNvGrpSpPr/>
            <p:nvPr/>
          </p:nvGrpSpPr>
          <p:grpSpPr>
            <a:xfrm>
              <a:off x="990599" y="4571997"/>
              <a:ext cx="2667001" cy="1219202"/>
              <a:chOff x="1656735" y="4190999"/>
              <a:chExt cx="1696065" cy="914403"/>
            </a:xfrm>
          </p:grpSpPr>
          <p:sp>
            <p:nvSpPr>
              <p:cNvPr id="139" name="Rounded Rectangle 138">
                <a:extLst>
                  <a:ext uri="{FF2B5EF4-FFF2-40B4-BE49-F238E27FC236}">
                    <a16:creationId xmlns:a16="http://schemas.microsoft.com/office/drawing/2014/main" id="{263979E8-2600-44F3-8C45-797A3626CA8A}"/>
                  </a:ext>
                </a:extLst>
              </p:cNvPr>
              <p:cNvSpPr/>
              <p:nvPr/>
            </p:nvSpPr>
            <p:spPr>
              <a:xfrm>
                <a:off x="1656735" y="4191000"/>
                <a:ext cx="1696065" cy="914400"/>
              </a:xfrm>
              <a:prstGeom prst="roundRect">
                <a:avLst>
                  <a:gd name="adj" fmla="val 14768"/>
                </a:avLst>
              </a:prstGeom>
              <a:solidFill>
                <a:schemeClr val="lt1">
                  <a:alpha val="0"/>
                </a:schemeClr>
              </a:solidFill>
              <a:ln w="28575" cmpd="sng">
                <a:solidFill>
                  <a:srgbClr val="000000"/>
                </a:solidFill>
                <a:prstDash val="sys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Gill Sans MT"/>
                </a:endParaRPr>
              </a:p>
            </p:txBody>
          </p:sp>
          <p:grpSp>
            <p:nvGrpSpPr>
              <p:cNvPr id="140" name="Group 139">
                <a:extLst>
                  <a:ext uri="{FF2B5EF4-FFF2-40B4-BE49-F238E27FC236}">
                    <a16:creationId xmlns:a16="http://schemas.microsoft.com/office/drawing/2014/main" id="{070E2524-774A-F517-46DE-B5FC26736B52}"/>
                  </a:ext>
                </a:extLst>
              </p:cNvPr>
              <p:cNvGrpSpPr/>
              <p:nvPr/>
            </p:nvGrpSpPr>
            <p:grpSpPr>
              <a:xfrm>
                <a:off x="1728012" y="4190999"/>
                <a:ext cx="380998" cy="914400"/>
                <a:chOff x="3778929" y="5410199"/>
                <a:chExt cx="670320" cy="1219200"/>
              </a:xfrm>
            </p:grpSpPr>
            <p:sp>
              <p:nvSpPr>
                <p:cNvPr id="225" name="Rounded Rectangle 224">
                  <a:extLst>
                    <a:ext uri="{FF2B5EF4-FFF2-40B4-BE49-F238E27FC236}">
                      <a16:creationId xmlns:a16="http://schemas.microsoft.com/office/drawing/2014/main" id="{1B57FAE4-E30E-57DD-F9C1-16B89DB32ED5}"/>
                    </a:ext>
                  </a:extLst>
                </p:cNvPr>
                <p:cNvSpPr/>
                <p:nvPr/>
              </p:nvSpPr>
              <p:spPr>
                <a:xfrm>
                  <a:off x="3778929" y="5486401"/>
                  <a:ext cx="670320" cy="1036983"/>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6" name="TextBox 225">
                  <a:extLst>
                    <a:ext uri="{FF2B5EF4-FFF2-40B4-BE49-F238E27FC236}">
                      <a16:creationId xmlns:a16="http://schemas.microsoft.com/office/drawing/2014/main" id="{71AE4266-5841-9FDE-6FBF-219D0A85C3D8}"/>
                    </a:ext>
                  </a:extLst>
                </p:cNvPr>
                <p:cNvSpPr txBox="1"/>
                <p:nvPr/>
              </p:nvSpPr>
              <p:spPr>
                <a:xfrm rot="16200000">
                  <a:off x="3503998" y="5795964"/>
                  <a:ext cx="1219200" cy="44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grpSp>
          <p:grpSp>
            <p:nvGrpSpPr>
              <p:cNvPr id="141" name="Group 140">
                <a:extLst>
                  <a:ext uri="{FF2B5EF4-FFF2-40B4-BE49-F238E27FC236}">
                    <a16:creationId xmlns:a16="http://schemas.microsoft.com/office/drawing/2014/main" id="{CEAAA752-72D5-E170-A3B9-16FCC755AFA6}"/>
                  </a:ext>
                </a:extLst>
              </p:cNvPr>
              <p:cNvGrpSpPr/>
              <p:nvPr/>
            </p:nvGrpSpPr>
            <p:grpSpPr>
              <a:xfrm>
                <a:off x="2165557" y="4191002"/>
                <a:ext cx="359620" cy="914400"/>
                <a:chOff x="3655823" y="5410202"/>
                <a:chExt cx="476852" cy="1219200"/>
              </a:xfrm>
            </p:grpSpPr>
            <p:sp>
              <p:nvSpPr>
                <p:cNvPr id="223" name="Rounded Rectangle 222">
                  <a:extLst>
                    <a:ext uri="{FF2B5EF4-FFF2-40B4-BE49-F238E27FC236}">
                      <a16:creationId xmlns:a16="http://schemas.microsoft.com/office/drawing/2014/main" id="{90562AEE-0146-E907-1D70-8544A9A40F27}"/>
                    </a:ext>
                  </a:extLst>
                </p:cNvPr>
                <p:cNvSpPr/>
                <p:nvPr/>
              </p:nvSpPr>
              <p:spPr>
                <a:xfrm>
                  <a:off x="3655823" y="5486401"/>
                  <a:ext cx="476852" cy="1036983"/>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4" name="TextBox 223">
                  <a:extLst>
                    <a:ext uri="{FF2B5EF4-FFF2-40B4-BE49-F238E27FC236}">
                      <a16:creationId xmlns:a16="http://schemas.microsoft.com/office/drawing/2014/main" id="{17D6550F-6137-0DE4-F188-B2F606415D08}"/>
                    </a:ext>
                  </a:extLst>
                </p:cNvPr>
                <p:cNvSpPr txBox="1"/>
                <p:nvPr/>
              </p:nvSpPr>
              <p:spPr>
                <a:xfrm rot="16200000">
                  <a:off x="3267073" y="5851104"/>
                  <a:ext cx="1219200" cy="3373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20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142" name="Group 141">
                <a:extLst>
                  <a:ext uri="{FF2B5EF4-FFF2-40B4-BE49-F238E27FC236}">
                    <a16:creationId xmlns:a16="http://schemas.microsoft.com/office/drawing/2014/main" id="{A51129A8-2C1C-5F3F-812F-404525AAEB82}"/>
                  </a:ext>
                </a:extLst>
              </p:cNvPr>
              <p:cNvGrpSpPr/>
              <p:nvPr/>
            </p:nvGrpSpPr>
            <p:grpSpPr>
              <a:xfrm>
                <a:off x="2590801" y="4267200"/>
                <a:ext cx="685800" cy="762000"/>
                <a:chOff x="1905000" y="4876800"/>
                <a:chExt cx="4370698" cy="2998047"/>
              </a:xfrm>
            </p:grpSpPr>
            <p:grpSp>
              <p:nvGrpSpPr>
                <p:cNvPr id="143" name="Group 142">
                  <a:extLst>
                    <a:ext uri="{FF2B5EF4-FFF2-40B4-BE49-F238E27FC236}">
                      <a16:creationId xmlns:a16="http://schemas.microsoft.com/office/drawing/2014/main" id="{2198DE3D-C85A-EED8-6DA7-7EBD70B7AA99}"/>
                    </a:ext>
                  </a:extLst>
                </p:cNvPr>
                <p:cNvGrpSpPr/>
                <p:nvPr/>
              </p:nvGrpSpPr>
              <p:grpSpPr>
                <a:xfrm>
                  <a:off x="1905000" y="4876800"/>
                  <a:ext cx="4370698" cy="1474047"/>
                  <a:chOff x="1905000" y="4876800"/>
                  <a:chExt cx="4370698" cy="1474047"/>
                </a:xfrm>
              </p:grpSpPr>
              <p:grpSp>
                <p:nvGrpSpPr>
                  <p:cNvPr id="185" name="Group 184">
                    <a:extLst>
                      <a:ext uri="{FF2B5EF4-FFF2-40B4-BE49-F238E27FC236}">
                        <a16:creationId xmlns:a16="http://schemas.microsoft.com/office/drawing/2014/main" id="{49728FE5-486E-C047-1CDC-62423830169A}"/>
                      </a:ext>
                    </a:extLst>
                  </p:cNvPr>
                  <p:cNvGrpSpPr/>
                  <p:nvPr/>
                </p:nvGrpSpPr>
                <p:grpSpPr>
                  <a:xfrm>
                    <a:off x="1905000" y="4876800"/>
                    <a:ext cx="2160898" cy="1474047"/>
                    <a:chOff x="1823106" y="5168762"/>
                    <a:chExt cx="1687788" cy="1155838"/>
                  </a:xfrm>
                </p:grpSpPr>
                <p:sp>
                  <p:nvSpPr>
                    <p:cNvPr id="203" name="Rounded Rectangle 202">
                      <a:extLst>
                        <a:ext uri="{FF2B5EF4-FFF2-40B4-BE49-F238E27FC236}">
                          <a16:creationId xmlns:a16="http://schemas.microsoft.com/office/drawing/2014/main" id="{B73F4A20-9271-9E51-ECFB-37A88D941AED}"/>
                        </a:ext>
                      </a:extLst>
                    </p:cNvPr>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4" name="Rounded Rectangle 203">
                      <a:extLst>
                        <a:ext uri="{FF2B5EF4-FFF2-40B4-BE49-F238E27FC236}">
                          <a16:creationId xmlns:a16="http://schemas.microsoft.com/office/drawing/2014/main" id="{82ABB164-025C-EDEB-9DE9-BA8C2DEFD96C}"/>
                        </a:ext>
                      </a:extLst>
                    </p:cNvPr>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5" name="Rounded Rectangle 204">
                      <a:extLst>
                        <a:ext uri="{FF2B5EF4-FFF2-40B4-BE49-F238E27FC236}">
                          <a16:creationId xmlns:a16="http://schemas.microsoft.com/office/drawing/2014/main" id="{559DFA90-F42D-6F89-581B-4D569765A22F}"/>
                        </a:ext>
                      </a:extLst>
                    </p:cNvPr>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6" name="Rounded Rectangle 205">
                      <a:extLst>
                        <a:ext uri="{FF2B5EF4-FFF2-40B4-BE49-F238E27FC236}">
                          <a16:creationId xmlns:a16="http://schemas.microsoft.com/office/drawing/2014/main" id="{410ADB85-424F-E4BD-CE51-4AED2CD4CC1F}"/>
                        </a:ext>
                      </a:extLst>
                    </p:cNvPr>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8" name="Rounded Rectangle 207">
                      <a:extLst>
                        <a:ext uri="{FF2B5EF4-FFF2-40B4-BE49-F238E27FC236}">
                          <a16:creationId xmlns:a16="http://schemas.microsoft.com/office/drawing/2014/main" id="{C8581417-E0C8-DECC-B7B9-F6AEFAE60891}"/>
                        </a:ext>
                      </a:extLst>
                    </p:cNvPr>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1" name="Rounded Rectangle 210">
                      <a:extLst>
                        <a:ext uri="{FF2B5EF4-FFF2-40B4-BE49-F238E27FC236}">
                          <a16:creationId xmlns:a16="http://schemas.microsoft.com/office/drawing/2014/main" id="{661DABA5-A66F-C1AE-1982-367174574A80}"/>
                        </a:ext>
                      </a:extLst>
                    </p:cNvPr>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2" name="Rounded Rectangle 211">
                      <a:extLst>
                        <a:ext uri="{FF2B5EF4-FFF2-40B4-BE49-F238E27FC236}">
                          <a16:creationId xmlns:a16="http://schemas.microsoft.com/office/drawing/2014/main" id="{532A02DC-0788-8150-AD61-683A72947CD6}"/>
                        </a:ext>
                      </a:extLst>
                    </p:cNvPr>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4" name="Rounded Rectangle 213">
                      <a:extLst>
                        <a:ext uri="{FF2B5EF4-FFF2-40B4-BE49-F238E27FC236}">
                          <a16:creationId xmlns:a16="http://schemas.microsoft.com/office/drawing/2014/main" id="{EEA847F8-F220-A32B-57D9-B974F3FBC617}"/>
                        </a:ext>
                      </a:extLst>
                    </p:cNvPr>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5" name="Rounded Rectangle 214">
                      <a:extLst>
                        <a:ext uri="{FF2B5EF4-FFF2-40B4-BE49-F238E27FC236}">
                          <a16:creationId xmlns:a16="http://schemas.microsoft.com/office/drawing/2014/main" id="{ABF1CA30-13D9-BCC2-6EE0-6EF49AA1F02F}"/>
                        </a:ext>
                      </a:extLst>
                    </p:cNvPr>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6" name="Rounded Rectangle 215">
                      <a:extLst>
                        <a:ext uri="{FF2B5EF4-FFF2-40B4-BE49-F238E27FC236}">
                          <a16:creationId xmlns:a16="http://schemas.microsoft.com/office/drawing/2014/main" id="{BD270BA5-255B-6B80-A89A-F469AD27118A}"/>
                        </a:ext>
                      </a:extLst>
                    </p:cNvPr>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7" name="Rounded Rectangle 216">
                      <a:extLst>
                        <a:ext uri="{FF2B5EF4-FFF2-40B4-BE49-F238E27FC236}">
                          <a16:creationId xmlns:a16="http://schemas.microsoft.com/office/drawing/2014/main" id="{59344086-E6E1-C6DB-5E03-307D90DEEC13}"/>
                        </a:ext>
                      </a:extLst>
                    </p:cNvPr>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8" name="Rounded Rectangle 217">
                      <a:extLst>
                        <a:ext uri="{FF2B5EF4-FFF2-40B4-BE49-F238E27FC236}">
                          <a16:creationId xmlns:a16="http://schemas.microsoft.com/office/drawing/2014/main" id="{9DDCD031-509B-A8C1-9F44-946668C4F322}"/>
                        </a:ext>
                      </a:extLst>
                    </p:cNvPr>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9" name="Rounded Rectangle 218">
                      <a:extLst>
                        <a:ext uri="{FF2B5EF4-FFF2-40B4-BE49-F238E27FC236}">
                          <a16:creationId xmlns:a16="http://schemas.microsoft.com/office/drawing/2014/main" id="{64902921-2D25-52E2-E6F2-7645ADF77338}"/>
                        </a:ext>
                      </a:extLst>
                    </p:cNvPr>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0" name="Rounded Rectangle 219">
                      <a:extLst>
                        <a:ext uri="{FF2B5EF4-FFF2-40B4-BE49-F238E27FC236}">
                          <a16:creationId xmlns:a16="http://schemas.microsoft.com/office/drawing/2014/main" id="{7405F91F-469F-62FE-2610-4588FDF0E5AC}"/>
                        </a:ext>
                      </a:extLst>
                    </p:cNvPr>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1" name="Rounded Rectangle 220">
                      <a:extLst>
                        <a:ext uri="{FF2B5EF4-FFF2-40B4-BE49-F238E27FC236}">
                          <a16:creationId xmlns:a16="http://schemas.microsoft.com/office/drawing/2014/main" id="{67E99D80-C105-80E9-F518-11ED1686D40D}"/>
                        </a:ext>
                      </a:extLst>
                    </p:cNvPr>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2" name="Rounded Rectangle 221">
                      <a:extLst>
                        <a:ext uri="{FF2B5EF4-FFF2-40B4-BE49-F238E27FC236}">
                          <a16:creationId xmlns:a16="http://schemas.microsoft.com/office/drawing/2014/main" id="{F5A17A52-BC52-FEE0-D773-0F7FA6179EA5}"/>
                        </a:ext>
                      </a:extLst>
                    </p:cNvPr>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86" name="Group 185">
                    <a:extLst>
                      <a:ext uri="{FF2B5EF4-FFF2-40B4-BE49-F238E27FC236}">
                        <a16:creationId xmlns:a16="http://schemas.microsoft.com/office/drawing/2014/main" id="{1CCE1010-DE41-0B41-CEC1-340E79297DF5}"/>
                      </a:ext>
                    </a:extLst>
                  </p:cNvPr>
                  <p:cNvGrpSpPr/>
                  <p:nvPr/>
                </p:nvGrpSpPr>
                <p:grpSpPr>
                  <a:xfrm>
                    <a:off x="4114800" y="4876800"/>
                    <a:ext cx="2160898" cy="1474047"/>
                    <a:chOff x="1823106" y="5168762"/>
                    <a:chExt cx="1687788" cy="1155838"/>
                  </a:xfrm>
                </p:grpSpPr>
                <p:sp>
                  <p:nvSpPr>
                    <p:cNvPr id="187" name="Rounded Rectangle 186">
                      <a:extLst>
                        <a:ext uri="{FF2B5EF4-FFF2-40B4-BE49-F238E27FC236}">
                          <a16:creationId xmlns:a16="http://schemas.microsoft.com/office/drawing/2014/main" id="{380CFD43-A707-24DF-8001-27485EFF659A}"/>
                        </a:ext>
                      </a:extLst>
                    </p:cNvPr>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8" name="Rounded Rectangle 187">
                      <a:extLst>
                        <a:ext uri="{FF2B5EF4-FFF2-40B4-BE49-F238E27FC236}">
                          <a16:creationId xmlns:a16="http://schemas.microsoft.com/office/drawing/2014/main" id="{64467649-FD49-BF6D-0CC4-6B66E694AADB}"/>
                        </a:ext>
                      </a:extLst>
                    </p:cNvPr>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9" name="Rounded Rectangle 188">
                      <a:extLst>
                        <a:ext uri="{FF2B5EF4-FFF2-40B4-BE49-F238E27FC236}">
                          <a16:creationId xmlns:a16="http://schemas.microsoft.com/office/drawing/2014/main" id="{9B9FCE91-C58B-818F-6971-84244138FFEC}"/>
                        </a:ext>
                      </a:extLst>
                    </p:cNvPr>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0" name="Rounded Rectangle 189">
                      <a:extLst>
                        <a:ext uri="{FF2B5EF4-FFF2-40B4-BE49-F238E27FC236}">
                          <a16:creationId xmlns:a16="http://schemas.microsoft.com/office/drawing/2014/main" id="{252D0D68-55D1-1BC3-839B-44E719579F26}"/>
                        </a:ext>
                      </a:extLst>
                    </p:cNvPr>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1" name="Rounded Rectangle 190">
                      <a:extLst>
                        <a:ext uri="{FF2B5EF4-FFF2-40B4-BE49-F238E27FC236}">
                          <a16:creationId xmlns:a16="http://schemas.microsoft.com/office/drawing/2014/main" id="{43934B21-FA6C-A68D-FDA4-F6C2D27BFEA4}"/>
                        </a:ext>
                      </a:extLst>
                    </p:cNvPr>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2" name="Rounded Rectangle 191">
                      <a:extLst>
                        <a:ext uri="{FF2B5EF4-FFF2-40B4-BE49-F238E27FC236}">
                          <a16:creationId xmlns:a16="http://schemas.microsoft.com/office/drawing/2014/main" id="{EE5C9E57-A872-5377-9343-7E94CF7F1B56}"/>
                        </a:ext>
                      </a:extLst>
                    </p:cNvPr>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3" name="Rounded Rectangle 192">
                      <a:extLst>
                        <a:ext uri="{FF2B5EF4-FFF2-40B4-BE49-F238E27FC236}">
                          <a16:creationId xmlns:a16="http://schemas.microsoft.com/office/drawing/2014/main" id="{DCCE6EB6-CED1-9811-E4E1-19B7D8F5A32B}"/>
                        </a:ext>
                      </a:extLst>
                    </p:cNvPr>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4" name="Rounded Rectangle 193">
                      <a:extLst>
                        <a:ext uri="{FF2B5EF4-FFF2-40B4-BE49-F238E27FC236}">
                          <a16:creationId xmlns:a16="http://schemas.microsoft.com/office/drawing/2014/main" id="{FF717D93-8944-B41F-B5AD-4290C98C5661}"/>
                        </a:ext>
                      </a:extLst>
                    </p:cNvPr>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5" name="Rounded Rectangle 194">
                      <a:extLst>
                        <a:ext uri="{FF2B5EF4-FFF2-40B4-BE49-F238E27FC236}">
                          <a16:creationId xmlns:a16="http://schemas.microsoft.com/office/drawing/2014/main" id="{6A616894-E994-6359-69AA-EA036D9AB2E0}"/>
                        </a:ext>
                      </a:extLst>
                    </p:cNvPr>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6" name="Rounded Rectangle 195">
                      <a:extLst>
                        <a:ext uri="{FF2B5EF4-FFF2-40B4-BE49-F238E27FC236}">
                          <a16:creationId xmlns:a16="http://schemas.microsoft.com/office/drawing/2014/main" id="{B6169713-3A73-893D-8908-7C83EEF584E4}"/>
                        </a:ext>
                      </a:extLst>
                    </p:cNvPr>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7" name="Rounded Rectangle 196">
                      <a:extLst>
                        <a:ext uri="{FF2B5EF4-FFF2-40B4-BE49-F238E27FC236}">
                          <a16:creationId xmlns:a16="http://schemas.microsoft.com/office/drawing/2014/main" id="{05E27580-029A-44A1-C86A-0FAC73348054}"/>
                        </a:ext>
                      </a:extLst>
                    </p:cNvPr>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8" name="Rounded Rectangle 197">
                      <a:extLst>
                        <a:ext uri="{FF2B5EF4-FFF2-40B4-BE49-F238E27FC236}">
                          <a16:creationId xmlns:a16="http://schemas.microsoft.com/office/drawing/2014/main" id="{4CBF4C00-DA09-E78D-B21A-85A96C9FB4EB}"/>
                        </a:ext>
                      </a:extLst>
                    </p:cNvPr>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9" name="Rounded Rectangle 198">
                      <a:extLst>
                        <a:ext uri="{FF2B5EF4-FFF2-40B4-BE49-F238E27FC236}">
                          <a16:creationId xmlns:a16="http://schemas.microsoft.com/office/drawing/2014/main" id="{886754F7-FBCA-E0A3-BCC3-463A41E8497F}"/>
                        </a:ext>
                      </a:extLst>
                    </p:cNvPr>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0" name="Rounded Rectangle 199">
                      <a:extLst>
                        <a:ext uri="{FF2B5EF4-FFF2-40B4-BE49-F238E27FC236}">
                          <a16:creationId xmlns:a16="http://schemas.microsoft.com/office/drawing/2014/main" id="{4C792115-E78F-C571-57D0-DDAA460DBFE6}"/>
                        </a:ext>
                      </a:extLst>
                    </p:cNvPr>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1" name="Rounded Rectangle 200">
                      <a:extLst>
                        <a:ext uri="{FF2B5EF4-FFF2-40B4-BE49-F238E27FC236}">
                          <a16:creationId xmlns:a16="http://schemas.microsoft.com/office/drawing/2014/main" id="{480B3003-AAE7-53C1-2458-0CF122204550}"/>
                        </a:ext>
                      </a:extLst>
                    </p:cNvPr>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2" name="Rounded Rectangle 201">
                      <a:extLst>
                        <a:ext uri="{FF2B5EF4-FFF2-40B4-BE49-F238E27FC236}">
                          <a16:creationId xmlns:a16="http://schemas.microsoft.com/office/drawing/2014/main" id="{4210FD16-A184-514F-F04A-7FFA23C66F9D}"/>
                        </a:ext>
                      </a:extLst>
                    </p:cNvPr>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nvGrpSpPr>
                <p:cNvPr id="144" name="Group 143">
                  <a:extLst>
                    <a:ext uri="{FF2B5EF4-FFF2-40B4-BE49-F238E27FC236}">
                      <a16:creationId xmlns:a16="http://schemas.microsoft.com/office/drawing/2014/main" id="{71428C63-3734-14D3-7247-6C85885B2647}"/>
                    </a:ext>
                  </a:extLst>
                </p:cNvPr>
                <p:cNvGrpSpPr/>
                <p:nvPr/>
              </p:nvGrpSpPr>
              <p:grpSpPr>
                <a:xfrm>
                  <a:off x="1905000" y="6400800"/>
                  <a:ext cx="4370698" cy="1474047"/>
                  <a:chOff x="1905000" y="4876800"/>
                  <a:chExt cx="4370698" cy="1474047"/>
                </a:xfrm>
              </p:grpSpPr>
              <p:grpSp>
                <p:nvGrpSpPr>
                  <p:cNvPr id="145" name="Group 144">
                    <a:extLst>
                      <a:ext uri="{FF2B5EF4-FFF2-40B4-BE49-F238E27FC236}">
                        <a16:creationId xmlns:a16="http://schemas.microsoft.com/office/drawing/2014/main" id="{37997953-CACF-488F-675D-EE2841E755D2}"/>
                      </a:ext>
                    </a:extLst>
                  </p:cNvPr>
                  <p:cNvGrpSpPr/>
                  <p:nvPr/>
                </p:nvGrpSpPr>
                <p:grpSpPr>
                  <a:xfrm>
                    <a:off x="1905000" y="4876800"/>
                    <a:ext cx="2160898" cy="1474047"/>
                    <a:chOff x="1823106" y="5168762"/>
                    <a:chExt cx="1687788" cy="1155838"/>
                  </a:xfrm>
                </p:grpSpPr>
                <p:sp>
                  <p:nvSpPr>
                    <p:cNvPr id="163" name="Rounded Rectangle 162">
                      <a:extLst>
                        <a:ext uri="{FF2B5EF4-FFF2-40B4-BE49-F238E27FC236}">
                          <a16:creationId xmlns:a16="http://schemas.microsoft.com/office/drawing/2014/main" id="{D3DE53B0-FCFA-F821-45CA-640B986BBD6A}"/>
                        </a:ext>
                      </a:extLst>
                    </p:cNvPr>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4" name="Rounded Rectangle 163">
                      <a:extLst>
                        <a:ext uri="{FF2B5EF4-FFF2-40B4-BE49-F238E27FC236}">
                          <a16:creationId xmlns:a16="http://schemas.microsoft.com/office/drawing/2014/main" id="{BBA2F708-7A23-7267-36F5-4DE336047EEC}"/>
                        </a:ext>
                      </a:extLst>
                    </p:cNvPr>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5" name="Rounded Rectangle 164">
                      <a:extLst>
                        <a:ext uri="{FF2B5EF4-FFF2-40B4-BE49-F238E27FC236}">
                          <a16:creationId xmlns:a16="http://schemas.microsoft.com/office/drawing/2014/main" id="{00FF0ABF-75C0-E8D2-AB69-C2D7F3D8D20B}"/>
                        </a:ext>
                      </a:extLst>
                    </p:cNvPr>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6" name="Rounded Rectangle 165">
                      <a:extLst>
                        <a:ext uri="{FF2B5EF4-FFF2-40B4-BE49-F238E27FC236}">
                          <a16:creationId xmlns:a16="http://schemas.microsoft.com/office/drawing/2014/main" id="{ECCF44CC-5AF7-0168-B6B0-21050EC97CE8}"/>
                        </a:ext>
                      </a:extLst>
                    </p:cNvPr>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7" name="Rounded Rectangle 166">
                      <a:extLst>
                        <a:ext uri="{FF2B5EF4-FFF2-40B4-BE49-F238E27FC236}">
                          <a16:creationId xmlns:a16="http://schemas.microsoft.com/office/drawing/2014/main" id="{3DDA48B3-DFF0-3EE4-5203-7EB4255C668E}"/>
                        </a:ext>
                      </a:extLst>
                    </p:cNvPr>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8" name="Rounded Rectangle 167">
                      <a:extLst>
                        <a:ext uri="{FF2B5EF4-FFF2-40B4-BE49-F238E27FC236}">
                          <a16:creationId xmlns:a16="http://schemas.microsoft.com/office/drawing/2014/main" id="{DE8B6310-7F84-A087-4B65-EFF165473CD2}"/>
                        </a:ext>
                      </a:extLst>
                    </p:cNvPr>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9" name="Rounded Rectangle 168">
                      <a:extLst>
                        <a:ext uri="{FF2B5EF4-FFF2-40B4-BE49-F238E27FC236}">
                          <a16:creationId xmlns:a16="http://schemas.microsoft.com/office/drawing/2014/main" id="{7EE98707-E746-0F5D-E0BF-E6AC25F92903}"/>
                        </a:ext>
                      </a:extLst>
                    </p:cNvPr>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0" name="Rounded Rectangle 169">
                      <a:extLst>
                        <a:ext uri="{FF2B5EF4-FFF2-40B4-BE49-F238E27FC236}">
                          <a16:creationId xmlns:a16="http://schemas.microsoft.com/office/drawing/2014/main" id="{E805B284-A47D-CE21-F9BC-8EDEB6B3B4D2}"/>
                        </a:ext>
                      </a:extLst>
                    </p:cNvPr>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1" name="Rounded Rectangle 170">
                      <a:extLst>
                        <a:ext uri="{FF2B5EF4-FFF2-40B4-BE49-F238E27FC236}">
                          <a16:creationId xmlns:a16="http://schemas.microsoft.com/office/drawing/2014/main" id="{44C00690-4738-7D37-4672-359967927DD5}"/>
                        </a:ext>
                      </a:extLst>
                    </p:cNvPr>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2" name="Rounded Rectangle 171">
                      <a:extLst>
                        <a:ext uri="{FF2B5EF4-FFF2-40B4-BE49-F238E27FC236}">
                          <a16:creationId xmlns:a16="http://schemas.microsoft.com/office/drawing/2014/main" id="{8A7FD6DB-0307-8A92-2753-F10C1B8927B4}"/>
                        </a:ext>
                      </a:extLst>
                    </p:cNvPr>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9" name="Rounded Rectangle 178">
                      <a:extLst>
                        <a:ext uri="{FF2B5EF4-FFF2-40B4-BE49-F238E27FC236}">
                          <a16:creationId xmlns:a16="http://schemas.microsoft.com/office/drawing/2014/main" id="{FF500D61-C9D2-6658-6F3D-5033BC06EA44}"/>
                        </a:ext>
                      </a:extLst>
                    </p:cNvPr>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0" name="Rounded Rectangle 179">
                      <a:extLst>
                        <a:ext uri="{FF2B5EF4-FFF2-40B4-BE49-F238E27FC236}">
                          <a16:creationId xmlns:a16="http://schemas.microsoft.com/office/drawing/2014/main" id="{B59C0BCD-1B14-8D5F-A1E3-943D120DE007}"/>
                        </a:ext>
                      </a:extLst>
                    </p:cNvPr>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1" name="Rounded Rectangle 180">
                      <a:extLst>
                        <a:ext uri="{FF2B5EF4-FFF2-40B4-BE49-F238E27FC236}">
                          <a16:creationId xmlns:a16="http://schemas.microsoft.com/office/drawing/2014/main" id="{C75F0A38-61DC-1FF2-F739-C7B814562AF0}"/>
                        </a:ext>
                      </a:extLst>
                    </p:cNvPr>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2" name="Rounded Rectangle 181">
                      <a:extLst>
                        <a:ext uri="{FF2B5EF4-FFF2-40B4-BE49-F238E27FC236}">
                          <a16:creationId xmlns:a16="http://schemas.microsoft.com/office/drawing/2014/main" id="{717E6DB0-3707-6EEC-730D-D7E899EE03B4}"/>
                        </a:ext>
                      </a:extLst>
                    </p:cNvPr>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3" name="Rounded Rectangle 182">
                      <a:extLst>
                        <a:ext uri="{FF2B5EF4-FFF2-40B4-BE49-F238E27FC236}">
                          <a16:creationId xmlns:a16="http://schemas.microsoft.com/office/drawing/2014/main" id="{9EEBEB64-C2D3-7B80-9FFA-5F7BB5AB2F05}"/>
                        </a:ext>
                      </a:extLst>
                    </p:cNvPr>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4" name="Rounded Rectangle 183">
                      <a:extLst>
                        <a:ext uri="{FF2B5EF4-FFF2-40B4-BE49-F238E27FC236}">
                          <a16:creationId xmlns:a16="http://schemas.microsoft.com/office/drawing/2014/main" id="{26E476B6-049C-BA1D-CBB2-52B934EFF6CB}"/>
                        </a:ext>
                      </a:extLst>
                    </p:cNvPr>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46" name="Group 145">
                    <a:extLst>
                      <a:ext uri="{FF2B5EF4-FFF2-40B4-BE49-F238E27FC236}">
                        <a16:creationId xmlns:a16="http://schemas.microsoft.com/office/drawing/2014/main" id="{53829453-DB95-E545-92B9-EB6BEF06DB05}"/>
                      </a:ext>
                    </a:extLst>
                  </p:cNvPr>
                  <p:cNvGrpSpPr/>
                  <p:nvPr/>
                </p:nvGrpSpPr>
                <p:grpSpPr>
                  <a:xfrm>
                    <a:off x="4114800" y="4876800"/>
                    <a:ext cx="2160898" cy="1474047"/>
                    <a:chOff x="1823106" y="5168762"/>
                    <a:chExt cx="1687788" cy="1155838"/>
                  </a:xfrm>
                </p:grpSpPr>
                <p:sp>
                  <p:nvSpPr>
                    <p:cNvPr id="147" name="Rounded Rectangle 146">
                      <a:extLst>
                        <a:ext uri="{FF2B5EF4-FFF2-40B4-BE49-F238E27FC236}">
                          <a16:creationId xmlns:a16="http://schemas.microsoft.com/office/drawing/2014/main" id="{D82B99C7-D3B2-BC9C-BCB9-D34A12466313}"/>
                        </a:ext>
                      </a:extLst>
                    </p:cNvPr>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8" name="Rounded Rectangle 147">
                      <a:extLst>
                        <a:ext uri="{FF2B5EF4-FFF2-40B4-BE49-F238E27FC236}">
                          <a16:creationId xmlns:a16="http://schemas.microsoft.com/office/drawing/2014/main" id="{D370F736-1EF8-3A46-D367-F70D0A87834C}"/>
                        </a:ext>
                      </a:extLst>
                    </p:cNvPr>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9" name="Rounded Rectangle 148">
                      <a:extLst>
                        <a:ext uri="{FF2B5EF4-FFF2-40B4-BE49-F238E27FC236}">
                          <a16:creationId xmlns:a16="http://schemas.microsoft.com/office/drawing/2014/main" id="{0366029B-2D5C-7F69-6FF2-D05CE3640BF6}"/>
                        </a:ext>
                      </a:extLst>
                    </p:cNvPr>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0" name="Rounded Rectangle 149">
                      <a:extLst>
                        <a:ext uri="{FF2B5EF4-FFF2-40B4-BE49-F238E27FC236}">
                          <a16:creationId xmlns:a16="http://schemas.microsoft.com/office/drawing/2014/main" id="{73CEEE8B-A26A-45CE-6102-FFC1272B0913}"/>
                        </a:ext>
                      </a:extLst>
                    </p:cNvPr>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1" name="Rounded Rectangle 150">
                      <a:extLst>
                        <a:ext uri="{FF2B5EF4-FFF2-40B4-BE49-F238E27FC236}">
                          <a16:creationId xmlns:a16="http://schemas.microsoft.com/office/drawing/2014/main" id="{EF069F46-6155-BE7C-5CA9-AD02ACF6F60C}"/>
                        </a:ext>
                      </a:extLst>
                    </p:cNvPr>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2" name="Rounded Rectangle 151">
                      <a:extLst>
                        <a:ext uri="{FF2B5EF4-FFF2-40B4-BE49-F238E27FC236}">
                          <a16:creationId xmlns:a16="http://schemas.microsoft.com/office/drawing/2014/main" id="{ED84501A-225B-A6B7-28C0-AC2D0C848C91}"/>
                        </a:ext>
                      </a:extLst>
                    </p:cNvPr>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3" name="Rounded Rectangle 152">
                      <a:extLst>
                        <a:ext uri="{FF2B5EF4-FFF2-40B4-BE49-F238E27FC236}">
                          <a16:creationId xmlns:a16="http://schemas.microsoft.com/office/drawing/2014/main" id="{6F8FB8EB-DE92-9306-9F94-AAB0EA81E572}"/>
                        </a:ext>
                      </a:extLst>
                    </p:cNvPr>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4" name="Rounded Rectangle 153">
                      <a:extLst>
                        <a:ext uri="{FF2B5EF4-FFF2-40B4-BE49-F238E27FC236}">
                          <a16:creationId xmlns:a16="http://schemas.microsoft.com/office/drawing/2014/main" id="{7A9004B9-2275-BA53-5FFF-632A7408F03C}"/>
                        </a:ext>
                      </a:extLst>
                    </p:cNvPr>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5" name="Rounded Rectangle 154">
                      <a:extLst>
                        <a:ext uri="{FF2B5EF4-FFF2-40B4-BE49-F238E27FC236}">
                          <a16:creationId xmlns:a16="http://schemas.microsoft.com/office/drawing/2014/main" id="{6F47249B-43D7-D6A3-697C-DFF0C72F73B6}"/>
                        </a:ext>
                      </a:extLst>
                    </p:cNvPr>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6" name="Rounded Rectangle 155">
                      <a:extLst>
                        <a:ext uri="{FF2B5EF4-FFF2-40B4-BE49-F238E27FC236}">
                          <a16:creationId xmlns:a16="http://schemas.microsoft.com/office/drawing/2014/main" id="{EAA89DAF-9F92-1166-52BA-F24EEF033033}"/>
                        </a:ext>
                      </a:extLst>
                    </p:cNvPr>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7" name="Rounded Rectangle 156">
                      <a:extLst>
                        <a:ext uri="{FF2B5EF4-FFF2-40B4-BE49-F238E27FC236}">
                          <a16:creationId xmlns:a16="http://schemas.microsoft.com/office/drawing/2014/main" id="{BA7081A8-C482-D4CD-0BAB-7ECE702AE032}"/>
                        </a:ext>
                      </a:extLst>
                    </p:cNvPr>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8" name="Rounded Rectangle 157">
                      <a:extLst>
                        <a:ext uri="{FF2B5EF4-FFF2-40B4-BE49-F238E27FC236}">
                          <a16:creationId xmlns:a16="http://schemas.microsoft.com/office/drawing/2014/main" id="{1A87C3C7-4EDA-6D73-0602-A48FF3A59B8F}"/>
                        </a:ext>
                      </a:extLst>
                    </p:cNvPr>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9" name="Rounded Rectangle 158">
                      <a:extLst>
                        <a:ext uri="{FF2B5EF4-FFF2-40B4-BE49-F238E27FC236}">
                          <a16:creationId xmlns:a16="http://schemas.microsoft.com/office/drawing/2014/main" id="{9ABBF4C8-92E6-C8D1-45ED-A1F022674136}"/>
                        </a:ext>
                      </a:extLst>
                    </p:cNvPr>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0" name="Rounded Rectangle 159">
                      <a:extLst>
                        <a:ext uri="{FF2B5EF4-FFF2-40B4-BE49-F238E27FC236}">
                          <a16:creationId xmlns:a16="http://schemas.microsoft.com/office/drawing/2014/main" id="{CBCBE1AF-4570-4B5B-46B0-4F892AFD19CE}"/>
                        </a:ext>
                      </a:extLst>
                    </p:cNvPr>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1" name="Rounded Rectangle 160">
                      <a:extLst>
                        <a:ext uri="{FF2B5EF4-FFF2-40B4-BE49-F238E27FC236}">
                          <a16:creationId xmlns:a16="http://schemas.microsoft.com/office/drawing/2014/main" id="{9252C552-1A26-6814-70CF-21275C9F83EC}"/>
                        </a:ext>
                      </a:extLst>
                    </p:cNvPr>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2" name="Rounded Rectangle 161">
                      <a:extLst>
                        <a:ext uri="{FF2B5EF4-FFF2-40B4-BE49-F238E27FC236}">
                          <a16:creationId xmlns:a16="http://schemas.microsoft.com/office/drawing/2014/main" id="{B19792EE-1208-C96E-7186-0668E290FCA0}"/>
                        </a:ext>
                      </a:extLst>
                    </p:cNvPr>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grpSp>
        <p:grpSp>
          <p:nvGrpSpPr>
            <p:cNvPr id="12" name="Group 11">
              <a:extLst>
                <a:ext uri="{FF2B5EF4-FFF2-40B4-BE49-F238E27FC236}">
                  <a16:creationId xmlns:a16="http://schemas.microsoft.com/office/drawing/2014/main" id="{59F895DE-8A48-1BD6-CD45-B8B0791C4F22}"/>
                </a:ext>
              </a:extLst>
            </p:cNvPr>
            <p:cNvGrpSpPr/>
            <p:nvPr/>
          </p:nvGrpSpPr>
          <p:grpSpPr>
            <a:xfrm>
              <a:off x="140816" y="952978"/>
              <a:ext cx="1546410" cy="1295400"/>
              <a:chOff x="1143000" y="1581090"/>
              <a:chExt cx="1546410" cy="1295400"/>
            </a:xfrm>
          </p:grpSpPr>
          <p:pic>
            <p:nvPicPr>
              <p:cNvPr id="75" name="Picture 74">
                <a:extLst>
                  <a:ext uri="{FF2B5EF4-FFF2-40B4-BE49-F238E27FC236}">
                    <a16:creationId xmlns:a16="http://schemas.microsoft.com/office/drawing/2014/main" id="{C2A35B42-7972-CE29-6D8E-EC3323042892}"/>
                  </a:ext>
                </a:extLst>
              </p:cNvPr>
              <p:cNvPicPr>
                <a:picLocks noChangeAspect="1"/>
              </p:cNvPicPr>
              <p:nvPr/>
            </p:nvPicPr>
            <p:blipFill>
              <a:blip r:embed="rId3"/>
              <a:stretch>
                <a:fillRect/>
              </a:stretch>
            </p:blipFill>
            <p:spPr>
              <a:xfrm>
                <a:off x="1143000" y="1981200"/>
                <a:ext cx="1546410" cy="895290"/>
              </a:xfrm>
              <a:prstGeom prst="rect">
                <a:avLst/>
              </a:prstGeom>
            </p:spPr>
          </p:pic>
          <p:sp>
            <p:nvSpPr>
              <p:cNvPr id="77" name="TextBox 76">
                <a:extLst>
                  <a:ext uri="{FF2B5EF4-FFF2-40B4-BE49-F238E27FC236}">
                    <a16:creationId xmlns:a16="http://schemas.microsoft.com/office/drawing/2014/main" id="{FFCEE210-C28F-E155-CBC5-24A851D77C6B}"/>
                  </a:ext>
                </a:extLst>
              </p:cNvPr>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 name="Picture 1">
              <a:extLst>
                <a:ext uri="{FF2B5EF4-FFF2-40B4-BE49-F238E27FC236}">
                  <a16:creationId xmlns:a16="http://schemas.microsoft.com/office/drawing/2014/main" id="{A9237C69-D5E4-4B28-226B-2434C07BE860}"/>
                </a:ext>
              </a:extLst>
            </p:cNvPr>
            <p:cNvPicPr>
              <a:picLocks noChangeAspect="1"/>
            </p:cNvPicPr>
            <p:nvPr/>
          </p:nvPicPr>
          <p:blipFill>
            <a:blip r:embed="rId4"/>
            <a:stretch>
              <a:fillRect/>
            </a:stretch>
          </p:blipFill>
          <p:spPr>
            <a:xfrm>
              <a:off x="1664816" y="1353088"/>
              <a:ext cx="1219200" cy="810978"/>
            </a:xfrm>
            <a:prstGeom prst="rect">
              <a:avLst/>
            </a:prstGeom>
          </p:spPr>
        </p:pic>
        <p:sp>
          <p:nvSpPr>
            <p:cNvPr id="230" name="TextBox 229">
              <a:extLst>
                <a:ext uri="{FF2B5EF4-FFF2-40B4-BE49-F238E27FC236}">
                  <a16:creationId xmlns:a16="http://schemas.microsoft.com/office/drawing/2014/main" id="{8AA35F94-58E9-4A1C-A0FD-1B6DA5314CEE}"/>
                </a:ext>
              </a:extLst>
            </p:cNvPr>
            <p:cNvSpPr txBox="1"/>
            <p:nvPr/>
          </p:nvSpPr>
          <p:spPr>
            <a:xfrm>
              <a:off x="1713628"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31" name="Picture 230">
              <a:extLst>
                <a:ext uri="{FF2B5EF4-FFF2-40B4-BE49-F238E27FC236}">
                  <a16:creationId xmlns:a16="http://schemas.microsoft.com/office/drawing/2014/main" id="{1BFD5EF5-7538-FA66-C436-B7C14B2A8FD8}"/>
                </a:ext>
              </a:extLst>
            </p:cNvPr>
            <p:cNvPicPr>
              <a:picLocks noChangeAspect="1"/>
            </p:cNvPicPr>
            <p:nvPr/>
          </p:nvPicPr>
          <p:blipFill>
            <a:blip r:embed="rId5"/>
            <a:stretch>
              <a:fillRect/>
            </a:stretch>
          </p:blipFill>
          <p:spPr>
            <a:xfrm>
              <a:off x="3265016" y="1407516"/>
              <a:ext cx="914400" cy="783772"/>
            </a:xfrm>
            <a:prstGeom prst="rect">
              <a:avLst/>
            </a:prstGeom>
          </p:spPr>
        </p:pic>
        <p:sp>
          <p:nvSpPr>
            <p:cNvPr id="232" name="TextBox 231">
              <a:extLst>
                <a:ext uri="{FF2B5EF4-FFF2-40B4-BE49-F238E27FC236}">
                  <a16:creationId xmlns:a16="http://schemas.microsoft.com/office/drawing/2014/main" id="{1C477C3D-9841-96D8-2C3B-2F2D6D9A7578}"/>
                </a:ext>
              </a:extLst>
            </p:cNvPr>
            <p:cNvSpPr txBox="1"/>
            <p:nvPr/>
          </p:nvSpPr>
          <p:spPr>
            <a:xfrm>
              <a:off x="3073644"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grpSp>
      <p:pic>
        <p:nvPicPr>
          <p:cNvPr id="514" name="Picture 513" descr="safari.png">
            <a:extLst>
              <a:ext uri="{FF2B5EF4-FFF2-40B4-BE49-F238E27FC236}">
                <a16:creationId xmlns:a16="http://schemas.microsoft.com/office/drawing/2014/main" id="{72F08F2B-F4FF-D4AF-7570-67EE449B066C}"/>
              </a:ext>
            </a:extLst>
          </p:cNvPr>
          <p:cNvPicPr>
            <a:picLocks noChangeAspect="1"/>
          </p:cNvPicPr>
          <p:nvPr/>
        </p:nvPicPr>
        <p:blipFill>
          <a:blip r:embed="rId6" cstate="print"/>
          <a:stretch>
            <a:fillRect/>
          </a:stretch>
        </p:blipFill>
        <p:spPr>
          <a:xfrm>
            <a:off x="76200" y="6580445"/>
            <a:ext cx="959296" cy="277563"/>
          </a:xfrm>
          <a:prstGeom prst="rect">
            <a:avLst/>
          </a:prstGeom>
        </p:spPr>
      </p:pic>
      <p:grpSp>
        <p:nvGrpSpPr>
          <p:cNvPr id="40" name="Group 39">
            <a:extLst>
              <a:ext uri="{FF2B5EF4-FFF2-40B4-BE49-F238E27FC236}">
                <a16:creationId xmlns:a16="http://schemas.microsoft.com/office/drawing/2014/main" id="{E8F8016F-2D31-66F2-3373-E6370501CE27}"/>
              </a:ext>
            </a:extLst>
          </p:cNvPr>
          <p:cNvGrpSpPr/>
          <p:nvPr/>
        </p:nvGrpSpPr>
        <p:grpSpPr>
          <a:xfrm>
            <a:off x="4405925" y="952978"/>
            <a:ext cx="4521059" cy="5625916"/>
            <a:chOff x="4405925" y="952978"/>
            <a:chExt cx="4521059" cy="5625916"/>
          </a:xfrm>
        </p:grpSpPr>
        <p:grpSp>
          <p:nvGrpSpPr>
            <p:cNvPr id="235" name="Group 234">
              <a:extLst>
                <a:ext uri="{FF2B5EF4-FFF2-40B4-BE49-F238E27FC236}">
                  <a16:creationId xmlns:a16="http://schemas.microsoft.com/office/drawing/2014/main" id="{20D8D118-CB38-3DDB-C466-244EFC168C6E}"/>
                </a:ext>
              </a:extLst>
            </p:cNvPr>
            <p:cNvGrpSpPr/>
            <p:nvPr/>
          </p:nvGrpSpPr>
          <p:grpSpPr>
            <a:xfrm>
              <a:off x="4800600" y="952978"/>
              <a:ext cx="1546410" cy="1295400"/>
              <a:chOff x="1143000" y="1581090"/>
              <a:chExt cx="1546410" cy="1295400"/>
            </a:xfrm>
          </p:grpSpPr>
          <p:pic>
            <p:nvPicPr>
              <p:cNvPr id="236" name="Picture 235">
                <a:extLst>
                  <a:ext uri="{FF2B5EF4-FFF2-40B4-BE49-F238E27FC236}">
                    <a16:creationId xmlns:a16="http://schemas.microsoft.com/office/drawing/2014/main" id="{3F708108-5A61-2789-B41C-2176BC0CE123}"/>
                  </a:ext>
                </a:extLst>
              </p:cNvPr>
              <p:cNvPicPr>
                <a:picLocks noChangeAspect="1"/>
              </p:cNvPicPr>
              <p:nvPr/>
            </p:nvPicPr>
            <p:blipFill>
              <a:blip r:embed="rId3"/>
              <a:stretch>
                <a:fillRect/>
              </a:stretch>
            </p:blipFill>
            <p:spPr>
              <a:xfrm>
                <a:off x="1143000" y="1981200"/>
                <a:ext cx="1546410" cy="895290"/>
              </a:xfrm>
              <a:prstGeom prst="rect">
                <a:avLst/>
              </a:prstGeom>
            </p:spPr>
          </p:pic>
          <p:sp>
            <p:nvSpPr>
              <p:cNvPr id="237" name="TextBox 236">
                <a:extLst>
                  <a:ext uri="{FF2B5EF4-FFF2-40B4-BE49-F238E27FC236}">
                    <a16:creationId xmlns:a16="http://schemas.microsoft.com/office/drawing/2014/main" id="{A303041F-813C-A6F7-A97B-B339BB521C18}"/>
                  </a:ext>
                </a:extLst>
              </p:cNvPr>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38" name="Picture 237">
              <a:extLst>
                <a:ext uri="{FF2B5EF4-FFF2-40B4-BE49-F238E27FC236}">
                  <a16:creationId xmlns:a16="http://schemas.microsoft.com/office/drawing/2014/main" id="{8BFD44B9-84AA-A10F-5547-62B3A9C69AD1}"/>
                </a:ext>
              </a:extLst>
            </p:cNvPr>
            <p:cNvPicPr>
              <a:picLocks noChangeAspect="1"/>
            </p:cNvPicPr>
            <p:nvPr/>
          </p:nvPicPr>
          <p:blipFill>
            <a:blip r:embed="rId4"/>
            <a:stretch>
              <a:fillRect/>
            </a:stretch>
          </p:blipFill>
          <p:spPr>
            <a:xfrm>
              <a:off x="6324600" y="1353088"/>
              <a:ext cx="1219200" cy="810978"/>
            </a:xfrm>
            <a:prstGeom prst="rect">
              <a:avLst/>
            </a:prstGeom>
          </p:spPr>
        </p:pic>
        <p:sp>
          <p:nvSpPr>
            <p:cNvPr id="239" name="TextBox 238">
              <a:extLst>
                <a:ext uri="{FF2B5EF4-FFF2-40B4-BE49-F238E27FC236}">
                  <a16:creationId xmlns:a16="http://schemas.microsoft.com/office/drawing/2014/main" id="{4F05CABC-A649-1086-A7AB-D0C4B46A3A30}"/>
                </a:ext>
              </a:extLst>
            </p:cNvPr>
            <p:cNvSpPr txBox="1"/>
            <p:nvPr/>
          </p:nvSpPr>
          <p:spPr>
            <a:xfrm>
              <a:off x="6373412"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40" name="Picture 239">
              <a:extLst>
                <a:ext uri="{FF2B5EF4-FFF2-40B4-BE49-F238E27FC236}">
                  <a16:creationId xmlns:a16="http://schemas.microsoft.com/office/drawing/2014/main" id="{40578272-5F4B-E634-38CA-FCA2839ECC01}"/>
                </a:ext>
              </a:extLst>
            </p:cNvPr>
            <p:cNvPicPr>
              <a:picLocks noChangeAspect="1"/>
            </p:cNvPicPr>
            <p:nvPr/>
          </p:nvPicPr>
          <p:blipFill>
            <a:blip r:embed="rId5"/>
            <a:stretch>
              <a:fillRect/>
            </a:stretch>
          </p:blipFill>
          <p:spPr>
            <a:xfrm>
              <a:off x="7924800" y="1407516"/>
              <a:ext cx="914400" cy="783772"/>
            </a:xfrm>
            <a:prstGeom prst="rect">
              <a:avLst/>
            </a:prstGeom>
          </p:spPr>
        </p:pic>
        <p:sp>
          <p:nvSpPr>
            <p:cNvPr id="241" name="TextBox 240">
              <a:extLst>
                <a:ext uri="{FF2B5EF4-FFF2-40B4-BE49-F238E27FC236}">
                  <a16:creationId xmlns:a16="http://schemas.microsoft.com/office/drawing/2014/main" id="{B64F7694-7615-34CC-DBC1-168420E0A183}"/>
                </a:ext>
              </a:extLst>
            </p:cNvPr>
            <p:cNvSpPr txBox="1"/>
            <p:nvPr/>
          </p:nvSpPr>
          <p:spPr>
            <a:xfrm>
              <a:off x="7733428"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sp>
          <p:nvSpPr>
            <p:cNvPr id="349" name="TextBox 348">
              <a:extLst>
                <a:ext uri="{FF2B5EF4-FFF2-40B4-BE49-F238E27FC236}">
                  <a16:creationId xmlns:a16="http://schemas.microsoft.com/office/drawing/2014/main" id="{B42EDD44-7519-D851-334D-04CE3B0E8626}"/>
                </a:ext>
              </a:extLst>
            </p:cNvPr>
            <p:cNvSpPr txBox="1"/>
            <p:nvPr/>
          </p:nvSpPr>
          <p:spPr>
            <a:xfrm>
              <a:off x="4719807" y="6239369"/>
              <a:ext cx="161695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1</a:t>
              </a:r>
            </a:p>
          </p:txBody>
        </p:sp>
        <p:sp>
          <p:nvSpPr>
            <p:cNvPr id="429" name="TextBox 428">
              <a:extLst>
                <a:ext uri="{FF2B5EF4-FFF2-40B4-BE49-F238E27FC236}">
                  <a16:creationId xmlns:a16="http://schemas.microsoft.com/office/drawing/2014/main" id="{7D27CB2B-2B1D-E748-ECB6-09A02195988C}"/>
                </a:ext>
              </a:extLst>
            </p:cNvPr>
            <p:cNvSpPr txBox="1"/>
            <p:nvPr/>
          </p:nvSpPr>
          <p:spPr>
            <a:xfrm>
              <a:off x="6364583" y="6239369"/>
              <a:ext cx="10687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2</a:t>
              </a:r>
            </a:p>
          </p:txBody>
        </p:sp>
        <p:grpSp>
          <p:nvGrpSpPr>
            <p:cNvPr id="6" name="Group 5">
              <a:extLst>
                <a:ext uri="{FF2B5EF4-FFF2-40B4-BE49-F238E27FC236}">
                  <a16:creationId xmlns:a16="http://schemas.microsoft.com/office/drawing/2014/main" id="{3080CE1A-F5AF-1D2D-AA29-7FFD95EB5723}"/>
                </a:ext>
              </a:extLst>
            </p:cNvPr>
            <p:cNvGrpSpPr/>
            <p:nvPr/>
          </p:nvGrpSpPr>
          <p:grpSpPr>
            <a:xfrm>
              <a:off x="4976334" y="2313716"/>
              <a:ext cx="3938143" cy="1810801"/>
              <a:chOff x="4917430" y="3078464"/>
              <a:chExt cx="3938143" cy="1810801"/>
            </a:xfrm>
          </p:grpSpPr>
          <p:grpSp>
            <p:nvGrpSpPr>
              <p:cNvPr id="14" name="Group 13">
                <a:extLst>
                  <a:ext uri="{FF2B5EF4-FFF2-40B4-BE49-F238E27FC236}">
                    <a16:creationId xmlns:a16="http://schemas.microsoft.com/office/drawing/2014/main" id="{F8B3227E-9212-8353-CF31-577C67D08A97}"/>
                  </a:ext>
                </a:extLst>
              </p:cNvPr>
              <p:cNvGrpSpPr/>
              <p:nvPr/>
            </p:nvGrpSpPr>
            <p:grpSpPr>
              <a:xfrm>
                <a:off x="6696511" y="4158818"/>
                <a:ext cx="451102" cy="703013"/>
                <a:chOff x="5486400" y="4419599"/>
                <a:chExt cx="533400" cy="703013"/>
              </a:xfrm>
            </p:grpSpPr>
            <p:sp>
              <p:nvSpPr>
                <p:cNvPr id="16" name="Rounded Rectangle 15">
                  <a:extLst>
                    <a:ext uri="{FF2B5EF4-FFF2-40B4-BE49-F238E27FC236}">
                      <a16:creationId xmlns:a16="http://schemas.microsoft.com/office/drawing/2014/main" id="{66FB0A1E-B3A9-2AE9-FD40-A142D81C1710}"/>
                    </a:ext>
                  </a:extLst>
                </p:cNvPr>
                <p:cNvSpPr/>
                <p:nvPr/>
              </p:nvSpPr>
              <p:spPr bwMode="auto">
                <a:xfrm>
                  <a:off x="5486400" y="4419599"/>
                  <a:ext cx="533400" cy="703013"/>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5" name="Group 24">
                  <a:extLst>
                    <a:ext uri="{FF2B5EF4-FFF2-40B4-BE49-F238E27FC236}">
                      <a16:creationId xmlns:a16="http://schemas.microsoft.com/office/drawing/2014/main" id="{66998016-9123-014A-6DF6-4E70EC01D065}"/>
                    </a:ext>
                  </a:extLst>
                </p:cNvPr>
                <p:cNvGrpSpPr/>
                <p:nvPr/>
              </p:nvGrpSpPr>
              <p:grpSpPr>
                <a:xfrm rot="5400000">
                  <a:off x="5358057" y="4714812"/>
                  <a:ext cx="561486" cy="152400"/>
                  <a:chOff x="2743200" y="2590800"/>
                  <a:chExt cx="1447800" cy="228600"/>
                </a:xfrm>
                <a:solidFill>
                  <a:schemeClr val="accent1"/>
                </a:solidFill>
              </p:grpSpPr>
              <p:grpSp>
                <p:nvGrpSpPr>
                  <p:cNvPr id="26" name="Group 25">
                    <a:extLst>
                      <a:ext uri="{FF2B5EF4-FFF2-40B4-BE49-F238E27FC236}">
                        <a16:creationId xmlns:a16="http://schemas.microsoft.com/office/drawing/2014/main" id="{7D0CDF17-A38F-4500-2B78-7B70B15E7FB7}"/>
                      </a:ext>
                    </a:extLst>
                  </p:cNvPr>
                  <p:cNvGrpSpPr/>
                  <p:nvPr/>
                </p:nvGrpSpPr>
                <p:grpSpPr>
                  <a:xfrm>
                    <a:off x="3124200" y="2590800"/>
                    <a:ext cx="1066800" cy="228600"/>
                    <a:chOff x="3505200" y="2590800"/>
                    <a:chExt cx="1066800" cy="228600"/>
                  </a:xfrm>
                  <a:grpFill/>
                </p:grpSpPr>
                <p:sp>
                  <p:nvSpPr>
                    <p:cNvPr id="28" name="Oval 27">
                      <a:extLst>
                        <a:ext uri="{FF2B5EF4-FFF2-40B4-BE49-F238E27FC236}">
                          <a16:creationId xmlns:a16="http://schemas.microsoft.com/office/drawing/2014/main" id="{9193B38F-23A4-E3DF-6EBD-677E938D8045}"/>
                        </a:ext>
                      </a:extLst>
                    </p:cNvPr>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9" name="Oval 28">
                      <a:extLst>
                        <a:ext uri="{FF2B5EF4-FFF2-40B4-BE49-F238E27FC236}">
                          <a16:creationId xmlns:a16="http://schemas.microsoft.com/office/drawing/2014/main" id="{0AD8F58C-65DF-8AD9-83B3-7A35B971DEDA}"/>
                        </a:ext>
                      </a:extLst>
                    </p:cNvPr>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30" name="Oval 29">
                      <a:extLst>
                        <a:ext uri="{FF2B5EF4-FFF2-40B4-BE49-F238E27FC236}">
                          <a16:creationId xmlns:a16="http://schemas.microsoft.com/office/drawing/2014/main" id="{62E7C0D3-9105-C995-4157-11613173AB8E}"/>
                        </a:ext>
                      </a:extLst>
                    </p:cNvPr>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7" name="Oval 26">
                    <a:extLst>
                      <a:ext uri="{FF2B5EF4-FFF2-40B4-BE49-F238E27FC236}">
                        <a16:creationId xmlns:a16="http://schemas.microsoft.com/office/drawing/2014/main" id="{AE2767A6-42DA-66B3-7F50-1C3B9B7E9D20}"/>
                      </a:ext>
                    </a:extLst>
                  </p:cNvPr>
                  <p:cNvSpPr/>
                  <p:nvPr/>
                </p:nvSpPr>
                <p:spPr>
                  <a:xfrm>
                    <a:off x="2743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41" name="Group 40">
                  <a:extLst>
                    <a:ext uri="{FF2B5EF4-FFF2-40B4-BE49-F238E27FC236}">
                      <a16:creationId xmlns:a16="http://schemas.microsoft.com/office/drawing/2014/main" id="{8F6AC0A4-8401-8FC0-0467-23B8EE3EC634}"/>
                    </a:ext>
                  </a:extLst>
                </p:cNvPr>
                <p:cNvGrpSpPr/>
                <p:nvPr/>
              </p:nvGrpSpPr>
              <p:grpSpPr>
                <a:xfrm rot="5400000">
                  <a:off x="5734417" y="4733628"/>
                  <a:ext cx="265967" cy="152401"/>
                  <a:chOff x="3505203" y="3505190"/>
                  <a:chExt cx="685796" cy="228601"/>
                </a:xfrm>
                <a:solidFill>
                  <a:srgbClr val="45CB27"/>
                </a:solidFill>
              </p:grpSpPr>
              <p:sp>
                <p:nvSpPr>
                  <p:cNvPr id="43" name="Oval 42">
                    <a:extLst>
                      <a:ext uri="{FF2B5EF4-FFF2-40B4-BE49-F238E27FC236}">
                        <a16:creationId xmlns:a16="http://schemas.microsoft.com/office/drawing/2014/main" id="{3B87816E-4434-5EBD-7DAF-9290BBDA510F}"/>
                      </a:ext>
                    </a:extLst>
                  </p:cNvPr>
                  <p:cNvSpPr/>
                  <p:nvPr/>
                </p:nvSpPr>
                <p:spPr>
                  <a:xfrm>
                    <a:off x="3505203" y="3505191"/>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44" name="Oval 43">
                    <a:extLst>
                      <a:ext uri="{FF2B5EF4-FFF2-40B4-BE49-F238E27FC236}">
                        <a16:creationId xmlns:a16="http://schemas.microsoft.com/office/drawing/2014/main" id="{DEF3798E-F734-3028-1844-C6E30C2F56D0}"/>
                      </a:ext>
                    </a:extLst>
                  </p:cNvPr>
                  <p:cNvSpPr/>
                  <p:nvPr/>
                </p:nvSpPr>
                <p:spPr>
                  <a:xfrm>
                    <a:off x="3886201" y="3505190"/>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cxnSp>
            <p:nvCxnSpPr>
              <p:cNvPr id="174" name="Straight Arrow Connector 173">
                <a:extLst>
                  <a:ext uri="{FF2B5EF4-FFF2-40B4-BE49-F238E27FC236}">
                    <a16:creationId xmlns:a16="http://schemas.microsoft.com/office/drawing/2014/main" id="{35F4F735-077E-582D-1514-EE39C7C8D988}"/>
                  </a:ext>
                </a:extLst>
              </p:cNvPr>
              <p:cNvCxnSpPr>
                <a:cxnSpLocks/>
                <a:stCxn id="242" idx="2"/>
                <a:endCxn id="209" idx="0"/>
              </p:cNvCxnSpPr>
              <p:nvPr/>
            </p:nvCxnSpPr>
            <p:spPr>
              <a:xfrm flipH="1">
                <a:off x="6875328" y="3428999"/>
                <a:ext cx="0" cy="272620"/>
              </a:xfrm>
              <a:prstGeom prst="straightConnector1">
                <a:avLst/>
              </a:prstGeom>
              <a:noFill/>
              <a:ln w="38100" cap="flat" cmpd="sng" algn="ctr">
                <a:solidFill>
                  <a:schemeClr val="tx1"/>
                </a:solidFill>
                <a:prstDash val="solid"/>
                <a:miter lim="800000"/>
                <a:headEnd type="none"/>
                <a:tailEnd type="arrow"/>
              </a:ln>
              <a:effectLst/>
            </p:spPr>
          </p:cxnSp>
          <p:sp>
            <p:nvSpPr>
              <p:cNvPr id="209" name="TextBox 208">
                <a:extLst>
                  <a:ext uri="{FF2B5EF4-FFF2-40B4-BE49-F238E27FC236}">
                    <a16:creationId xmlns:a16="http://schemas.microsoft.com/office/drawing/2014/main" id="{872AD06E-04C5-3FD4-0445-ACC2BB4D864A}"/>
                  </a:ext>
                </a:extLst>
              </p:cNvPr>
              <p:cNvSpPr txBox="1"/>
              <p:nvPr/>
            </p:nvSpPr>
            <p:spPr>
              <a:xfrm>
                <a:off x="6277857"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2</a:t>
                </a:r>
              </a:p>
            </p:txBody>
          </p:sp>
          <p:sp>
            <p:nvSpPr>
              <p:cNvPr id="210" name="TextBox 209">
                <a:extLst>
                  <a:ext uri="{FF2B5EF4-FFF2-40B4-BE49-F238E27FC236}">
                    <a16:creationId xmlns:a16="http://schemas.microsoft.com/office/drawing/2014/main" id="{A1938C29-41B8-1E9E-0ED9-CE42443F6081}"/>
                  </a:ext>
                </a:extLst>
              </p:cNvPr>
              <p:cNvSpPr txBox="1"/>
              <p:nvPr/>
            </p:nvSpPr>
            <p:spPr>
              <a:xfrm>
                <a:off x="76606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3</a:t>
                </a:r>
              </a:p>
            </p:txBody>
          </p:sp>
          <p:sp>
            <p:nvSpPr>
              <p:cNvPr id="242" name="Rounded Rectangle 241">
                <a:extLst>
                  <a:ext uri="{FF2B5EF4-FFF2-40B4-BE49-F238E27FC236}">
                    <a16:creationId xmlns:a16="http://schemas.microsoft.com/office/drawing/2014/main" id="{5FF31DA7-F575-F486-ADF0-C5D737F17792}"/>
                  </a:ext>
                </a:extLst>
              </p:cNvPr>
              <p:cNvSpPr/>
              <p:nvPr/>
            </p:nvSpPr>
            <p:spPr>
              <a:xfrm>
                <a:off x="6172200" y="3078464"/>
                <a:ext cx="1447800" cy="350535"/>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Gill Sans MT"/>
                    <a:ea typeface="+mn-ea"/>
                    <a:cs typeface="Gill Sans MT"/>
                  </a:rPr>
                  <a:t>Runtime</a:t>
                </a:r>
              </a:p>
            </p:txBody>
          </p:sp>
          <p:grpSp>
            <p:nvGrpSpPr>
              <p:cNvPr id="21" name="Group 20">
                <a:extLst>
                  <a:ext uri="{FF2B5EF4-FFF2-40B4-BE49-F238E27FC236}">
                    <a16:creationId xmlns:a16="http://schemas.microsoft.com/office/drawing/2014/main" id="{CFD30CFE-3DD3-3184-3E63-F7A642635C0B}"/>
                  </a:ext>
                </a:extLst>
              </p:cNvPr>
              <p:cNvGrpSpPr/>
              <p:nvPr/>
            </p:nvGrpSpPr>
            <p:grpSpPr>
              <a:xfrm>
                <a:off x="5318813" y="4158822"/>
                <a:ext cx="457200" cy="693869"/>
                <a:chOff x="7848600" y="4419599"/>
                <a:chExt cx="533400" cy="902029"/>
              </a:xfrm>
            </p:grpSpPr>
            <p:sp>
              <p:nvSpPr>
                <p:cNvPr id="74" name="Rounded Rectangle 73">
                  <a:extLst>
                    <a:ext uri="{FF2B5EF4-FFF2-40B4-BE49-F238E27FC236}">
                      <a16:creationId xmlns:a16="http://schemas.microsoft.com/office/drawing/2014/main" id="{03DA6843-4D4B-0725-F498-7396695CDBA3}"/>
                    </a:ext>
                  </a:extLst>
                </p:cNvPr>
                <p:cNvSpPr/>
                <p:nvPr/>
              </p:nvSpPr>
              <p:spPr bwMode="auto">
                <a:xfrm>
                  <a:off x="7848600" y="4419599"/>
                  <a:ext cx="533400" cy="902029"/>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17" name="Group 16">
                  <a:extLst>
                    <a:ext uri="{FF2B5EF4-FFF2-40B4-BE49-F238E27FC236}">
                      <a16:creationId xmlns:a16="http://schemas.microsoft.com/office/drawing/2014/main" id="{57F75CF8-4B7E-1D76-16B1-36E7477F238A}"/>
                    </a:ext>
                  </a:extLst>
                </p:cNvPr>
                <p:cNvGrpSpPr/>
                <p:nvPr/>
              </p:nvGrpSpPr>
              <p:grpSpPr>
                <a:xfrm rot="5400000">
                  <a:off x="7646884" y="4817326"/>
                  <a:ext cx="718390" cy="162558"/>
                  <a:chOff x="2743200" y="2590800"/>
                  <a:chExt cx="1828800" cy="228600"/>
                </a:xfrm>
              </p:grpSpPr>
              <p:grpSp>
                <p:nvGrpSpPr>
                  <p:cNvPr id="18" name="Group 17">
                    <a:extLst>
                      <a:ext uri="{FF2B5EF4-FFF2-40B4-BE49-F238E27FC236}">
                        <a16:creationId xmlns:a16="http://schemas.microsoft.com/office/drawing/2014/main" id="{94B39A08-8072-CF4C-4C74-DE813D8308B5}"/>
                      </a:ext>
                    </a:extLst>
                  </p:cNvPr>
                  <p:cNvGrpSpPr/>
                  <p:nvPr/>
                </p:nvGrpSpPr>
                <p:grpSpPr>
                  <a:xfrm>
                    <a:off x="3124200" y="2590800"/>
                    <a:ext cx="1447800" cy="228600"/>
                    <a:chOff x="3505200" y="2590800"/>
                    <a:chExt cx="1447800" cy="228600"/>
                  </a:xfrm>
                </p:grpSpPr>
                <p:sp>
                  <p:nvSpPr>
                    <p:cNvPr id="20" name="Oval 19">
                      <a:extLst>
                        <a:ext uri="{FF2B5EF4-FFF2-40B4-BE49-F238E27FC236}">
                          <a16:creationId xmlns:a16="http://schemas.microsoft.com/office/drawing/2014/main" id="{DD944FDE-F3B7-4381-2443-763E0865107C}"/>
                        </a:ext>
                      </a:extLst>
                    </p:cNvPr>
                    <p:cNvSpPr/>
                    <p:nvPr/>
                  </p:nvSpPr>
                  <p:spPr>
                    <a:xfrm>
                      <a:off x="3505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2" name="Oval 21">
                      <a:extLst>
                        <a:ext uri="{FF2B5EF4-FFF2-40B4-BE49-F238E27FC236}">
                          <a16:creationId xmlns:a16="http://schemas.microsoft.com/office/drawing/2014/main" id="{D12681DA-8478-5D24-17DB-E0D3EA3888EC}"/>
                        </a:ext>
                      </a:extLst>
                    </p:cNvPr>
                    <p:cNvSpPr/>
                    <p:nvPr/>
                  </p:nvSpPr>
                  <p:spPr>
                    <a:xfrm>
                      <a:off x="3886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3" name="Oval 22">
                      <a:extLst>
                        <a:ext uri="{FF2B5EF4-FFF2-40B4-BE49-F238E27FC236}">
                          <a16:creationId xmlns:a16="http://schemas.microsoft.com/office/drawing/2014/main" id="{0CD96F94-746D-807E-01C6-BA9405A1C09D}"/>
                        </a:ext>
                      </a:extLst>
                    </p:cNvPr>
                    <p:cNvSpPr/>
                    <p:nvPr/>
                  </p:nvSpPr>
                  <p:spPr>
                    <a:xfrm>
                      <a:off x="4267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 name="Oval 23">
                      <a:extLst>
                        <a:ext uri="{FF2B5EF4-FFF2-40B4-BE49-F238E27FC236}">
                          <a16:creationId xmlns:a16="http://schemas.microsoft.com/office/drawing/2014/main" id="{919008EF-23C5-102B-BD17-5B99D50E4770}"/>
                        </a:ext>
                      </a:extLst>
                    </p:cNvPr>
                    <p:cNvSpPr/>
                    <p:nvPr/>
                  </p:nvSpPr>
                  <p:spPr>
                    <a:xfrm>
                      <a:off x="4648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19" name="Oval 18">
                    <a:extLst>
                      <a:ext uri="{FF2B5EF4-FFF2-40B4-BE49-F238E27FC236}">
                        <a16:creationId xmlns:a16="http://schemas.microsoft.com/office/drawing/2014/main" id="{652466B9-522A-B1B4-0083-6519F9346C7D}"/>
                      </a:ext>
                    </a:extLst>
                  </p:cNvPr>
                  <p:cNvSpPr/>
                  <p:nvPr/>
                </p:nvSpPr>
                <p:spPr>
                  <a:xfrm>
                    <a:off x="2743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44" name="Group 243">
                  <a:extLst>
                    <a:ext uri="{FF2B5EF4-FFF2-40B4-BE49-F238E27FC236}">
                      <a16:creationId xmlns:a16="http://schemas.microsoft.com/office/drawing/2014/main" id="{75E7A638-C9C9-8C77-3532-455CA5C567E5}"/>
                    </a:ext>
                  </a:extLst>
                </p:cNvPr>
                <p:cNvGrpSpPr/>
                <p:nvPr/>
              </p:nvGrpSpPr>
              <p:grpSpPr>
                <a:xfrm rot="5400000">
                  <a:off x="7865326" y="4817324"/>
                  <a:ext cx="718388" cy="162562"/>
                  <a:chOff x="2743194" y="1533504"/>
                  <a:chExt cx="1828805" cy="228605"/>
                </a:xfrm>
                <a:solidFill>
                  <a:srgbClr val="1F497D"/>
                </a:solidFill>
              </p:grpSpPr>
              <p:grpSp>
                <p:nvGrpSpPr>
                  <p:cNvPr id="245" name="Group 244">
                    <a:extLst>
                      <a:ext uri="{FF2B5EF4-FFF2-40B4-BE49-F238E27FC236}">
                        <a16:creationId xmlns:a16="http://schemas.microsoft.com/office/drawing/2014/main" id="{49B96DC3-C625-DD74-ADDB-D75D9891B51B}"/>
                      </a:ext>
                    </a:extLst>
                  </p:cNvPr>
                  <p:cNvGrpSpPr/>
                  <p:nvPr/>
                </p:nvGrpSpPr>
                <p:grpSpPr>
                  <a:xfrm>
                    <a:off x="3124198" y="1533505"/>
                    <a:ext cx="1447801" cy="228604"/>
                    <a:chOff x="3505198" y="1533505"/>
                    <a:chExt cx="1447801" cy="228604"/>
                  </a:xfrm>
                  <a:grpFill/>
                </p:grpSpPr>
                <p:sp>
                  <p:nvSpPr>
                    <p:cNvPr id="247" name="Oval 246">
                      <a:extLst>
                        <a:ext uri="{FF2B5EF4-FFF2-40B4-BE49-F238E27FC236}">
                          <a16:creationId xmlns:a16="http://schemas.microsoft.com/office/drawing/2014/main" id="{BEFF5BB1-3710-F05C-497A-9991AC87C900}"/>
                        </a:ext>
                      </a:extLst>
                    </p:cNvPr>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8" name="Oval 247">
                      <a:extLst>
                        <a:ext uri="{FF2B5EF4-FFF2-40B4-BE49-F238E27FC236}">
                          <a16:creationId xmlns:a16="http://schemas.microsoft.com/office/drawing/2014/main" id="{DE377AC4-84C6-ED54-53C6-58949CDFF3AD}"/>
                        </a:ext>
                      </a:extLst>
                    </p:cNvPr>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9" name="Oval 248">
                      <a:extLst>
                        <a:ext uri="{FF2B5EF4-FFF2-40B4-BE49-F238E27FC236}">
                          <a16:creationId xmlns:a16="http://schemas.microsoft.com/office/drawing/2014/main" id="{FDD6E883-6709-8B2E-7D29-68461F884690}"/>
                        </a:ext>
                      </a:extLst>
                    </p:cNvPr>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0" name="Oval 249">
                      <a:extLst>
                        <a:ext uri="{FF2B5EF4-FFF2-40B4-BE49-F238E27FC236}">
                          <a16:creationId xmlns:a16="http://schemas.microsoft.com/office/drawing/2014/main" id="{4E8F429C-C96B-808D-4030-D0364C6FC174}"/>
                        </a:ext>
                      </a:extLst>
                    </p:cNvPr>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46" name="Oval 245">
                    <a:extLst>
                      <a:ext uri="{FF2B5EF4-FFF2-40B4-BE49-F238E27FC236}">
                        <a16:creationId xmlns:a16="http://schemas.microsoft.com/office/drawing/2014/main" id="{4D0CF6A0-A470-C828-1BE6-E22BD548225C}"/>
                      </a:ext>
                    </a:extLst>
                  </p:cNvPr>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grpSp>
            <p:nvGrpSpPr>
              <p:cNvPr id="31" name="Group 30">
                <a:extLst>
                  <a:ext uri="{FF2B5EF4-FFF2-40B4-BE49-F238E27FC236}">
                    <a16:creationId xmlns:a16="http://schemas.microsoft.com/office/drawing/2014/main" id="{91FFF188-A558-44A3-96A8-CCD28D10E57A}"/>
                  </a:ext>
                </a:extLst>
              </p:cNvPr>
              <p:cNvGrpSpPr/>
              <p:nvPr/>
            </p:nvGrpSpPr>
            <p:grpSpPr>
              <a:xfrm>
                <a:off x="8083351" y="4158822"/>
                <a:ext cx="435862" cy="730443"/>
                <a:chOff x="8077199" y="4495798"/>
                <a:chExt cx="533400" cy="869574"/>
              </a:xfrm>
            </p:grpSpPr>
            <p:sp>
              <p:nvSpPr>
                <p:cNvPr id="252" name="Rounded Rectangle 251">
                  <a:extLst>
                    <a:ext uri="{FF2B5EF4-FFF2-40B4-BE49-F238E27FC236}">
                      <a16:creationId xmlns:a16="http://schemas.microsoft.com/office/drawing/2014/main" id="{126D0510-D9FF-0FCA-1E15-01C09E8C80C0}"/>
                    </a:ext>
                  </a:extLst>
                </p:cNvPr>
                <p:cNvSpPr/>
                <p:nvPr/>
              </p:nvSpPr>
              <p:spPr bwMode="auto">
                <a:xfrm>
                  <a:off x="8077199" y="4495798"/>
                  <a:ext cx="533400" cy="869574"/>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61" name="Group 260">
                  <a:extLst>
                    <a:ext uri="{FF2B5EF4-FFF2-40B4-BE49-F238E27FC236}">
                      <a16:creationId xmlns:a16="http://schemas.microsoft.com/office/drawing/2014/main" id="{9A89FD83-E7D4-A299-1700-C26171F75922}"/>
                    </a:ext>
                  </a:extLst>
                </p:cNvPr>
                <p:cNvGrpSpPr/>
                <p:nvPr/>
              </p:nvGrpSpPr>
              <p:grpSpPr>
                <a:xfrm rot="5400000">
                  <a:off x="7950317" y="4892158"/>
                  <a:ext cx="568725" cy="162558"/>
                  <a:chOff x="3505200" y="2590800"/>
                  <a:chExt cx="1447800" cy="228600"/>
                </a:xfrm>
                <a:solidFill>
                  <a:schemeClr val="tx2">
                    <a:lumMod val="20000"/>
                    <a:lumOff val="80000"/>
                  </a:schemeClr>
                </a:solidFill>
              </p:grpSpPr>
              <p:sp>
                <p:nvSpPr>
                  <p:cNvPr id="263" name="Oval 262">
                    <a:extLst>
                      <a:ext uri="{FF2B5EF4-FFF2-40B4-BE49-F238E27FC236}">
                        <a16:creationId xmlns:a16="http://schemas.microsoft.com/office/drawing/2014/main" id="{2BFDF3BA-003A-8F2F-80A3-D1422CAA9A8E}"/>
                      </a:ext>
                    </a:extLst>
                  </p:cNvPr>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4" name="Oval 263">
                    <a:extLst>
                      <a:ext uri="{FF2B5EF4-FFF2-40B4-BE49-F238E27FC236}">
                        <a16:creationId xmlns:a16="http://schemas.microsoft.com/office/drawing/2014/main" id="{B669CFC3-16BB-663F-6F55-8B9C3225A58B}"/>
                      </a:ext>
                    </a:extLst>
                  </p:cNvPr>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5" name="Oval 264">
                    <a:extLst>
                      <a:ext uri="{FF2B5EF4-FFF2-40B4-BE49-F238E27FC236}">
                        <a16:creationId xmlns:a16="http://schemas.microsoft.com/office/drawing/2014/main" id="{EBA1D245-18B2-356D-A82D-C618A8EFCA91}"/>
                      </a:ext>
                    </a:extLst>
                  </p:cNvPr>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6" name="Oval 265">
                    <a:extLst>
                      <a:ext uri="{FF2B5EF4-FFF2-40B4-BE49-F238E27FC236}">
                        <a16:creationId xmlns:a16="http://schemas.microsoft.com/office/drawing/2014/main" id="{0056AC22-1475-D5F8-0487-7A0ED7692F45}"/>
                      </a:ext>
                    </a:extLst>
                  </p:cNvPr>
                  <p:cNvSpPr/>
                  <p:nvPr/>
                </p:nvSpPr>
                <p:spPr>
                  <a:xfrm>
                    <a:off x="4648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54" name="Group 253">
                  <a:extLst>
                    <a:ext uri="{FF2B5EF4-FFF2-40B4-BE49-F238E27FC236}">
                      <a16:creationId xmlns:a16="http://schemas.microsoft.com/office/drawing/2014/main" id="{1A9911D6-B1FC-76B2-AF55-E81EC5662FBF}"/>
                    </a:ext>
                  </a:extLst>
                </p:cNvPr>
                <p:cNvGrpSpPr/>
                <p:nvPr/>
              </p:nvGrpSpPr>
              <p:grpSpPr>
                <a:xfrm rot="5400000">
                  <a:off x="8093926" y="4893525"/>
                  <a:ext cx="718388" cy="162562"/>
                  <a:chOff x="2743194" y="1533504"/>
                  <a:chExt cx="1828805" cy="228605"/>
                </a:xfrm>
                <a:solidFill>
                  <a:srgbClr val="FF6600"/>
                </a:solidFill>
              </p:grpSpPr>
              <p:grpSp>
                <p:nvGrpSpPr>
                  <p:cNvPr id="255" name="Group 254">
                    <a:extLst>
                      <a:ext uri="{FF2B5EF4-FFF2-40B4-BE49-F238E27FC236}">
                        <a16:creationId xmlns:a16="http://schemas.microsoft.com/office/drawing/2014/main" id="{E0A63E55-F11C-E6CA-430C-7F05E1504F87}"/>
                      </a:ext>
                    </a:extLst>
                  </p:cNvPr>
                  <p:cNvGrpSpPr/>
                  <p:nvPr/>
                </p:nvGrpSpPr>
                <p:grpSpPr>
                  <a:xfrm>
                    <a:off x="3124198" y="1533505"/>
                    <a:ext cx="1447801" cy="228604"/>
                    <a:chOff x="3505198" y="1533505"/>
                    <a:chExt cx="1447801" cy="228604"/>
                  </a:xfrm>
                  <a:grpFill/>
                </p:grpSpPr>
                <p:sp>
                  <p:nvSpPr>
                    <p:cNvPr id="257" name="Oval 256">
                      <a:extLst>
                        <a:ext uri="{FF2B5EF4-FFF2-40B4-BE49-F238E27FC236}">
                          <a16:creationId xmlns:a16="http://schemas.microsoft.com/office/drawing/2014/main" id="{45793AA1-F00B-6F19-9A80-DE1B64B19B53}"/>
                        </a:ext>
                      </a:extLst>
                    </p:cNvPr>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8" name="Oval 257">
                      <a:extLst>
                        <a:ext uri="{FF2B5EF4-FFF2-40B4-BE49-F238E27FC236}">
                          <a16:creationId xmlns:a16="http://schemas.microsoft.com/office/drawing/2014/main" id="{36B4ACC1-A5FD-3CC5-0A71-AEC72ABE3718}"/>
                        </a:ext>
                      </a:extLst>
                    </p:cNvPr>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9" name="Oval 258">
                      <a:extLst>
                        <a:ext uri="{FF2B5EF4-FFF2-40B4-BE49-F238E27FC236}">
                          <a16:creationId xmlns:a16="http://schemas.microsoft.com/office/drawing/2014/main" id="{BA244331-4A84-77CA-271C-C3C841797608}"/>
                        </a:ext>
                      </a:extLst>
                    </p:cNvPr>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0" name="Oval 259">
                      <a:extLst>
                        <a:ext uri="{FF2B5EF4-FFF2-40B4-BE49-F238E27FC236}">
                          <a16:creationId xmlns:a16="http://schemas.microsoft.com/office/drawing/2014/main" id="{F08C7381-5FFE-9CF1-6789-3625CEDBB953}"/>
                        </a:ext>
                      </a:extLst>
                    </p:cNvPr>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56" name="Oval 255">
                    <a:extLst>
                      <a:ext uri="{FF2B5EF4-FFF2-40B4-BE49-F238E27FC236}">
                        <a16:creationId xmlns:a16="http://schemas.microsoft.com/office/drawing/2014/main" id="{B285D468-166C-1AC9-4A10-B94DFED89227}"/>
                      </a:ext>
                    </a:extLst>
                  </p:cNvPr>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sp>
            <p:nvSpPr>
              <p:cNvPr id="348" name="TextBox 347">
                <a:extLst>
                  <a:ext uri="{FF2B5EF4-FFF2-40B4-BE49-F238E27FC236}">
                    <a16:creationId xmlns:a16="http://schemas.microsoft.com/office/drawing/2014/main" id="{002EDEC1-2AE5-D5A0-6CDF-F872EE35DA8B}"/>
                  </a:ext>
                </a:extLst>
              </p:cNvPr>
              <p:cNvSpPr txBox="1"/>
              <p:nvPr/>
            </p:nvSpPr>
            <p:spPr>
              <a:xfrm>
                <a:off x="49174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1</a:t>
                </a:r>
              </a:p>
            </p:txBody>
          </p:sp>
          <p:cxnSp>
            <p:nvCxnSpPr>
              <p:cNvPr id="430" name="Straight Arrow Connector 429">
                <a:extLst>
                  <a:ext uri="{FF2B5EF4-FFF2-40B4-BE49-F238E27FC236}">
                    <a16:creationId xmlns:a16="http://schemas.microsoft.com/office/drawing/2014/main" id="{213E24AF-158B-273E-F715-1396EC90A738}"/>
                  </a:ext>
                </a:extLst>
              </p:cNvPr>
              <p:cNvCxnSpPr>
                <a:cxnSpLocks/>
                <a:stCxn id="242" idx="2"/>
                <a:endCxn id="348" idx="0"/>
              </p:cNvCxnSpPr>
              <p:nvPr/>
            </p:nvCxnSpPr>
            <p:spPr>
              <a:xfrm flipH="1">
                <a:off x="5514902" y="3428999"/>
                <a:ext cx="1381198" cy="272620"/>
              </a:xfrm>
              <a:prstGeom prst="straightConnector1">
                <a:avLst/>
              </a:prstGeom>
              <a:noFill/>
              <a:ln w="38100" cap="flat" cmpd="sng" algn="ctr">
                <a:solidFill>
                  <a:schemeClr val="tx1"/>
                </a:solidFill>
                <a:prstDash val="solid"/>
                <a:miter lim="800000"/>
                <a:headEnd type="none"/>
                <a:tailEnd type="arrow"/>
              </a:ln>
              <a:effectLst/>
            </p:spPr>
          </p:cxnSp>
          <p:cxnSp>
            <p:nvCxnSpPr>
              <p:cNvPr id="431" name="Straight Arrow Connector 430">
                <a:extLst>
                  <a:ext uri="{FF2B5EF4-FFF2-40B4-BE49-F238E27FC236}">
                    <a16:creationId xmlns:a16="http://schemas.microsoft.com/office/drawing/2014/main" id="{278B1D5F-FE83-E0E7-B19C-791642585E2A}"/>
                  </a:ext>
                </a:extLst>
              </p:cNvPr>
              <p:cNvCxnSpPr>
                <a:cxnSpLocks/>
                <a:stCxn id="242" idx="2"/>
                <a:endCxn id="210" idx="0"/>
              </p:cNvCxnSpPr>
              <p:nvPr/>
            </p:nvCxnSpPr>
            <p:spPr>
              <a:xfrm>
                <a:off x="6896100" y="3428999"/>
                <a:ext cx="1362002" cy="272620"/>
              </a:xfrm>
              <a:prstGeom prst="straightConnector1">
                <a:avLst/>
              </a:prstGeom>
              <a:noFill/>
              <a:ln w="38100" cap="flat" cmpd="sng" algn="ctr">
                <a:solidFill>
                  <a:schemeClr val="tx1"/>
                </a:solidFill>
                <a:prstDash val="solid"/>
                <a:miter lim="800000"/>
                <a:headEnd type="none"/>
                <a:tailEnd type="arrow"/>
              </a:ln>
              <a:effectLst/>
            </p:spPr>
          </p:cxnSp>
        </p:grpSp>
        <p:grpSp>
          <p:nvGrpSpPr>
            <p:cNvPr id="33" name="Group 32">
              <a:extLst>
                <a:ext uri="{FF2B5EF4-FFF2-40B4-BE49-F238E27FC236}">
                  <a16:creationId xmlns:a16="http://schemas.microsoft.com/office/drawing/2014/main" id="{50AFACBD-C72E-769A-A0A8-BCEA1121C329}"/>
                </a:ext>
              </a:extLst>
            </p:cNvPr>
            <p:cNvGrpSpPr/>
            <p:nvPr/>
          </p:nvGrpSpPr>
          <p:grpSpPr>
            <a:xfrm>
              <a:off x="5547413" y="4130725"/>
              <a:ext cx="2743200" cy="377550"/>
              <a:chOff x="5547413" y="4975683"/>
              <a:chExt cx="2743200" cy="377550"/>
            </a:xfrm>
          </p:grpSpPr>
          <p:cxnSp>
            <p:nvCxnSpPr>
              <p:cNvPr id="173" name="Straight Arrow Connector 172">
                <a:extLst>
                  <a:ext uri="{FF2B5EF4-FFF2-40B4-BE49-F238E27FC236}">
                    <a16:creationId xmlns:a16="http://schemas.microsoft.com/office/drawing/2014/main" id="{B310B649-18AC-25D8-3E56-7513FAAAE792}"/>
                  </a:ext>
                </a:extLst>
              </p:cNvPr>
              <p:cNvCxnSpPr/>
              <p:nvPr/>
            </p:nvCxnSpPr>
            <p:spPr>
              <a:xfrm>
                <a:off x="5547413" y="4975683"/>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2" name="Straight Arrow Connector 431">
                <a:extLst>
                  <a:ext uri="{FF2B5EF4-FFF2-40B4-BE49-F238E27FC236}">
                    <a16:creationId xmlns:a16="http://schemas.microsoft.com/office/drawing/2014/main" id="{9A0E67E9-3E03-E19E-4EC4-5B293B9840E3}"/>
                  </a:ext>
                </a:extLst>
              </p:cNvPr>
              <p:cNvCxnSpPr/>
              <p:nvPr/>
            </p:nvCxnSpPr>
            <p:spPr>
              <a:xfrm>
                <a:off x="6927406" y="5027097"/>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3" name="Straight Arrow Connector 432">
                <a:extLst>
                  <a:ext uri="{FF2B5EF4-FFF2-40B4-BE49-F238E27FC236}">
                    <a16:creationId xmlns:a16="http://schemas.microsoft.com/office/drawing/2014/main" id="{97989903-1DFE-F578-07F3-28E3E6C0D98B}"/>
                  </a:ext>
                </a:extLst>
              </p:cNvPr>
              <p:cNvCxnSpPr/>
              <p:nvPr/>
            </p:nvCxnSpPr>
            <p:spPr>
              <a:xfrm>
                <a:off x="8290613" y="5020169"/>
                <a:ext cx="0" cy="326136"/>
              </a:xfrm>
              <a:prstGeom prst="straightConnector1">
                <a:avLst/>
              </a:prstGeom>
              <a:noFill/>
              <a:ln w="38100" cap="flat" cmpd="sng" algn="ctr">
                <a:solidFill>
                  <a:schemeClr val="tx1"/>
                </a:solidFill>
                <a:prstDash val="solid"/>
                <a:miter lim="800000"/>
                <a:headEnd type="none"/>
                <a:tailEnd type="arrow"/>
              </a:ln>
              <a:effectLst/>
            </p:spPr>
          </p:cxnSp>
        </p:grpSp>
        <p:sp>
          <p:nvSpPr>
            <p:cNvPr id="513" name="TextBox 512">
              <a:extLst>
                <a:ext uri="{FF2B5EF4-FFF2-40B4-BE49-F238E27FC236}">
                  <a16:creationId xmlns:a16="http://schemas.microsoft.com/office/drawing/2014/main" id="{58AC77AF-816B-52D8-86F6-649F53A57CCF}"/>
                </a:ext>
              </a:extLst>
            </p:cNvPr>
            <p:cNvSpPr txBox="1"/>
            <p:nvPr/>
          </p:nvSpPr>
          <p:spPr>
            <a:xfrm>
              <a:off x="7512874" y="6240340"/>
              <a:ext cx="132632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3</a:t>
              </a:r>
            </a:p>
          </p:txBody>
        </p:sp>
        <p:grpSp>
          <p:nvGrpSpPr>
            <p:cNvPr id="551" name="Group 550">
              <a:extLst>
                <a:ext uri="{FF2B5EF4-FFF2-40B4-BE49-F238E27FC236}">
                  <a16:creationId xmlns:a16="http://schemas.microsoft.com/office/drawing/2014/main" id="{C583209A-77D5-D4E1-CDB2-25C8FE433758}"/>
                </a:ext>
              </a:extLst>
            </p:cNvPr>
            <p:cNvGrpSpPr/>
            <p:nvPr/>
          </p:nvGrpSpPr>
          <p:grpSpPr>
            <a:xfrm>
              <a:off x="4724588" y="4508275"/>
              <a:ext cx="4130985" cy="1738619"/>
              <a:chOff x="48430" y="497676"/>
              <a:chExt cx="6498366" cy="2734985"/>
            </a:xfrm>
          </p:grpSpPr>
          <p:sp>
            <p:nvSpPr>
              <p:cNvPr id="552" name="Rounded Rectangle 551">
                <a:extLst>
                  <a:ext uri="{FF2B5EF4-FFF2-40B4-BE49-F238E27FC236}">
                    <a16:creationId xmlns:a16="http://schemas.microsoft.com/office/drawing/2014/main" id="{C1F94D8B-2BB3-6556-FF2B-37D871DC20E9}"/>
                  </a:ext>
                </a:extLst>
              </p:cNvPr>
              <p:cNvSpPr/>
              <p:nvPr/>
            </p:nvSpPr>
            <p:spPr>
              <a:xfrm>
                <a:off x="857761" y="497676"/>
                <a:ext cx="879231" cy="879231"/>
              </a:xfrm>
              <a:prstGeom prst="round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CPU</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3" name="Straight Connector 552">
                <a:extLst>
                  <a:ext uri="{FF2B5EF4-FFF2-40B4-BE49-F238E27FC236}">
                    <a16:creationId xmlns:a16="http://schemas.microsoft.com/office/drawing/2014/main" id="{AE106984-5CD3-00F3-B830-5DDB6C61EF3B}"/>
                  </a:ext>
                </a:extLst>
              </p:cNvPr>
              <p:cNvCxnSpPr>
                <a:cxnSpLocks/>
                <a:stCxn id="552" idx="3"/>
              </p:cNvCxnSpPr>
              <p:nvPr/>
            </p:nvCxnSpPr>
            <p:spPr>
              <a:xfrm>
                <a:off x="1736992" y="937292"/>
                <a:ext cx="212515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54" name="Rounded Rectangle 553">
                <a:extLst>
                  <a:ext uri="{FF2B5EF4-FFF2-40B4-BE49-F238E27FC236}">
                    <a16:creationId xmlns:a16="http://schemas.microsoft.com/office/drawing/2014/main" id="{463212FB-A141-7F61-D3E8-F3A57B6F0EB0}"/>
                  </a:ext>
                </a:extLst>
              </p:cNvPr>
              <p:cNvSpPr/>
              <p:nvPr/>
            </p:nvSpPr>
            <p:spPr>
              <a:xfrm>
                <a:off x="1031630" y="1004438"/>
                <a:ext cx="534237" cy="306869"/>
              </a:xfrm>
              <a:prstGeom prst="roundRect">
                <a:avLst/>
              </a:prstGeom>
              <a:solidFill>
                <a:schemeClr val="bg2"/>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5" name="Straight Connector 554">
                <a:extLst>
                  <a:ext uri="{FF2B5EF4-FFF2-40B4-BE49-F238E27FC236}">
                    <a16:creationId xmlns:a16="http://schemas.microsoft.com/office/drawing/2014/main" id="{8A3D86DA-6EB5-BB13-D271-F18928320D9D}"/>
                  </a:ext>
                </a:extLst>
              </p:cNvPr>
              <p:cNvCxnSpPr>
                <a:cxnSpLocks/>
                <a:stCxn id="554" idx="1"/>
              </p:cNvCxnSpPr>
              <p:nvPr/>
            </p:nvCxnSpPr>
            <p:spPr>
              <a:xfrm flipH="1">
                <a:off x="105507" y="1157873"/>
                <a:ext cx="926123" cy="460483"/>
              </a:xfrm>
              <a:prstGeom prst="line">
                <a:avLst/>
              </a:prstGeom>
              <a:ln w="19050">
                <a:solidFill>
                  <a:schemeClr val="accent6"/>
                </a:solidFill>
                <a:prstDash val="sysDash"/>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D640641B-1250-02B5-D78A-E5DA7EB163E7}"/>
                  </a:ext>
                </a:extLst>
              </p:cNvPr>
              <p:cNvCxnSpPr>
                <a:cxnSpLocks/>
                <a:stCxn id="554" idx="3"/>
              </p:cNvCxnSpPr>
              <p:nvPr/>
            </p:nvCxnSpPr>
            <p:spPr>
              <a:xfrm>
                <a:off x="1565867" y="1157873"/>
                <a:ext cx="918609" cy="460483"/>
              </a:xfrm>
              <a:prstGeom prst="line">
                <a:avLst/>
              </a:prstGeom>
              <a:ln w="19050">
                <a:solidFill>
                  <a:schemeClr val="accent6"/>
                </a:solidFill>
                <a:prstDash val="sysDash"/>
              </a:ln>
            </p:spPr>
            <p:style>
              <a:lnRef idx="1">
                <a:schemeClr val="accent2"/>
              </a:lnRef>
              <a:fillRef idx="0">
                <a:schemeClr val="accent2"/>
              </a:fillRef>
              <a:effectRef idx="0">
                <a:schemeClr val="accent2"/>
              </a:effectRef>
              <a:fontRef idx="minor">
                <a:schemeClr val="tx1"/>
              </a:fontRef>
            </p:style>
          </p:cxnSp>
          <p:sp>
            <p:nvSpPr>
              <p:cNvPr id="719" name="Rounded Rectangle 718">
                <a:extLst>
                  <a:ext uri="{FF2B5EF4-FFF2-40B4-BE49-F238E27FC236}">
                    <a16:creationId xmlns:a16="http://schemas.microsoft.com/office/drawing/2014/main" id="{C5D2AAB0-EF08-900B-EB4C-CB542A9C0DB7}"/>
                  </a:ext>
                </a:extLst>
              </p:cNvPr>
              <p:cNvSpPr/>
              <p:nvPr/>
            </p:nvSpPr>
            <p:spPr>
              <a:xfrm>
                <a:off x="48430" y="1618356"/>
                <a:ext cx="2492830" cy="1597116"/>
              </a:xfrm>
              <a:prstGeom prst="roundRect">
                <a:avLst>
                  <a:gd name="adj" fmla="val 4503"/>
                </a:avLst>
              </a:prstGeom>
              <a:solidFill>
                <a:schemeClr val="bg1">
                  <a:lumMod val="95000"/>
                </a:schemeClr>
              </a:solidFill>
              <a:ln w="28575">
                <a:solidFill>
                  <a:srgbClr val="77777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nvGrpSpPr>
              <p:cNvPr id="558" name="Group 557">
                <a:extLst>
                  <a:ext uri="{FF2B5EF4-FFF2-40B4-BE49-F238E27FC236}">
                    <a16:creationId xmlns:a16="http://schemas.microsoft.com/office/drawing/2014/main" id="{64D204AD-9FC2-1EA3-A8F5-E63BAA50A7B8}"/>
                  </a:ext>
                </a:extLst>
              </p:cNvPr>
              <p:cNvGrpSpPr/>
              <p:nvPr/>
            </p:nvGrpSpPr>
            <p:grpSpPr>
              <a:xfrm>
                <a:off x="3892360" y="638423"/>
                <a:ext cx="1791533" cy="776963"/>
                <a:chOff x="5169893" y="621011"/>
                <a:chExt cx="1791533" cy="776963"/>
              </a:xfrm>
              <a:solidFill>
                <a:srgbClr val="1F497D"/>
              </a:solidFill>
            </p:grpSpPr>
            <p:sp>
              <p:nvSpPr>
                <p:cNvPr id="716" name="Rounded Rectangle 715">
                  <a:extLst>
                    <a:ext uri="{FF2B5EF4-FFF2-40B4-BE49-F238E27FC236}">
                      <a16:creationId xmlns:a16="http://schemas.microsoft.com/office/drawing/2014/main" id="{59132A8B-F8DF-6D6E-DDBC-E849ADFC75D7}"/>
                    </a:ext>
                  </a:extLst>
                </p:cNvPr>
                <p:cNvSpPr/>
                <p:nvPr/>
              </p:nvSpPr>
              <p:spPr>
                <a:xfrm>
                  <a:off x="5239809" y="699613"/>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7" name="Rounded Rectangle 716">
                  <a:extLst>
                    <a:ext uri="{FF2B5EF4-FFF2-40B4-BE49-F238E27FC236}">
                      <a16:creationId xmlns:a16="http://schemas.microsoft.com/office/drawing/2014/main" id="{2F3EB8E0-C4D9-B5B4-5EE7-E3E374DE1653}"/>
                    </a:ext>
                  </a:extLst>
                </p:cNvPr>
                <p:cNvSpPr/>
                <p:nvPr/>
              </p:nvSpPr>
              <p:spPr>
                <a:xfrm>
                  <a:off x="5204851" y="657979"/>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8" name="Rounded Rectangle 717">
                  <a:extLst>
                    <a:ext uri="{FF2B5EF4-FFF2-40B4-BE49-F238E27FC236}">
                      <a16:creationId xmlns:a16="http://schemas.microsoft.com/office/drawing/2014/main" id="{8EB72B12-DD2E-9BCC-B4C3-A67B7AB2C5CA}"/>
                    </a:ext>
                  </a:extLst>
                </p:cNvPr>
                <p:cNvSpPr/>
                <p:nvPr/>
              </p:nvSpPr>
              <p:spPr>
                <a:xfrm>
                  <a:off x="5169893" y="621011"/>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sp>
            <p:nvSpPr>
              <p:cNvPr id="559" name="Rounded Rectangle 558">
                <a:extLst>
                  <a:ext uri="{FF2B5EF4-FFF2-40B4-BE49-F238E27FC236}">
                    <a16:creationId xmlns:a16="http://schemas.microsoft.com/office/drawing/2014/main" id="{D559B97C-862A-7B7C-3408-F4DE605EF6B8}"/>
                  </a:ext>
                </a:extLst>
              </p:cNvPr>
              <p:cNvSpPr/>
              <p:nvPr/>
            </p:nvSpPr>
            <p:spPr>
              <a:xfrm>
                <a:off x="3857402" y="600214"/>
                <a:ext cx="1721617" cy="698361"/>
              </a:xfrm>
              <a:prstGeom prst="roundRect">
                <a:avLst/>
              </a:prstGeom>
              <a:solidFill>
                <a:srgbClr val="1F497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3D-Stacked DRAM</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0" name="Rounded Rectangle 559">
                <a:extLst>
                  <a:ext uri="{FF2B5EF4-FFF2-40B4-BE49-F238E27FC236}">
                    <a16:creationId xmlns:a16="http://schemas.microsoft.com/office/drawing/2014/main" id="{BA8BC21B-C55D-A5C6-5C93-3C82E295A436}"/>
                  </a:ext>
                </a:extLst>
              </p:cNvPr>
              <p:cNvSpPr/>
              <p:nvPr/>
            </p:nvSpPr>
            <p:spPr>
              <a:xfrm>
                <a:off x="3978542" y="1019763"/>
                <a:ext cx="355959" cy="204465"/>
              </a:xfrm>
              <a:prstGeom prst="roundRect">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1" name="Rounded Rectangle 560">
                <a:extLst>
                  <a:ext uri="{FF2B5EF4-FFF2-40B4-BE49-F238E27FC236}">
                    <a16:creationId xmlns:a16="http://schemas.microsoft.com/office/drawing/2014/main" id="{DF1DF81E-C772-799C-4FC5-A4335ACF6FC3}"/>
                  </a:ext>
                </a:extLst>
              </p:cNvPr>
              <p:cNvSpPr/>
              <p:nvPr/>
            </p:nvSpPr>
            <p:spPr>
              <a:xfrm>
                <a:off x="4917649" y="972037"/>
                <a:ext cx="460916" cy="264753"/>
              </a:xfrm>
              <a:prstGeom prst="roundRect">
                <a:avLst/>
              </a:prstGeom>
              <a:solidFill>
                <a:schemeClr val="bg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4" name="Rounded Rectangle 713">
                <a:extLst>
                  <a:ext uri="{FF2B5EF4-FFF2-40B4-BE49-F238E27FC236}">
                    <a16:creationId xmlns:a16="http://schemas.microsoft.com/office/drawing/2014/main" id="{875A0E65-6CEC-0F03-2CC0-E2B316D73090}"/>
                  </a:ext>
                </a:extLst>
              </p:cNvPr>
              <p:cNvSpPr/>
              <p:nvPr/>
            </p:nvSpPr>
            <p:spPr>
              <a:xfrm>
                <a:off x="2640789" y="1935558"/>
                <a:ext cx="1681194" cy="1296228"/>
              </a:xfrm>
              <a:prstGeom prst="roundRect">
                <a:avLst>
                  <a:gd name="adj" fmla="val 4503"/>
                </a:avLst>
              </a:prstGeom>
              <a:solidFill>
                <a:schemeClr val="bg1">
                  <a:lumMod val="95000"/>
                </a:schemeClr>
              </a:solidFill>
              <a:ln>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dirty="0">
                  <a:ln>
                    <a:noFill/>
                  </a:ln>
                  <a:solidFill>
                    <a:prstClr val="black"/>
                  </a:solidFill>
                  <a:effectLst/>
                  <a:uLnTx/>
                  <a:uFillTx/>
                  <a:latin typeface="Gill Sans MT"/>
                  <a:ea typeface="+mn-ea"/>
                  <a:cs typeface="Arial" panose="020B0604020202020204" pitchFamily="34" charset="0"/>
                </a:endParaRPr>
              </a:p>
            </p:txBody>
          </p:sp>
          <p:sp>
            <p:nvSpPr>
              <p:cNvPr id="710" name="Rounded Rectangle 709">
                <a:extLst>
                  <a:ext uri="{FF2B5EF4-FFF2-40B4-BE49-F238E27FC236}">
                    <a16:creationId xmlns:a16="http://schemas.microsoft.com/office/drawing/2014/main" id="{1A77C5EA-A1F1-7C93-E2AC-99EA071B9B93}"/>
                  </a:ext>
                </a:extLst>
              </p:cNvPr>
              <p:cNvSpPr/>
              <p:nvPr/>
            </p:nvSpPr>
            <p:spPr>
              <a:xfrm>
                <a:off x="4434624" y="1838171"/>
                <a:ext cx="2112172" cy="1394490"/>
              </a:xfrm>
              <a:prstGeom prst="roundRect">
                <a:avLst>
                  <a:gd name="adj" fmla="val 4503"/>
                </a:avLst>
              </a:prstGeom>
              <a:solidFill>
                <a:schemeClr val="bg1">
                  <a:lumMod val="95000"/>
                </a:schemeClr>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64" name="Straight Connector 563">
                <a:extLst>
                  <a:ext uri="{FF2B5EF4-FFF2-40B4-BE49-F238E27FC236}">
                    <a16:creationId xmlns:a16="http://schemas.microsoft.com/office/drawing/2014/main" id="{9005BB4F-EC45-2D91-F466-344972C3D245}"/>
                  </a:ext>
                </a:extLst>
              </p:cNvPr>
              <p:cNvCxnSpPr>
                <a:cxnSpLocks/>
                <a:stCxn id="561" idx="3"/>
              </p:cNvCxnSpPr>
              <p:nvPr/>
            </p:nvCxnSpPr>
            <p:spPr>
              <a:xfrm>
                <a:off x="5378565" y="1104414"/>
                <a:ext cx="1155827" cy="736543"/>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5" name="Straight Connector 564">
                <a:extLst>
                  <a:ext uri="{FF2B5EF4-FFF2-40B4-BE49-F238E27FC236}">
                    <a16:creationId xmlns:a16="http://schemas.microsoft.com/office/drawing/2014/main" id="{57A80987-9F38-3CD7-921E-55369D835468}"/>
                  </a:ext>
                </a:extLst>
              </p:cNvPr>
              <p:cNvCxnSpPr>
                <a:cxnSpLocks/>
                <a:stCxn id="561" idx="1"/>
              </p:cNvCxnSpPr>
              <p:nvPr/>
            </p:nvCxnSpPr>
            <p:spPr>
              <a:xfrm flipH="1">
                <a:off x="4456733" y="1104414"/>
                <a:ext cx="460916" cy="742628"/>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6" name="Straight Connector 565">
                <a:extLst>
                  <a:ext uri="{FF2B5EF4-FFF2-40B4-BE49-F238E27FC236}">
                    <a16:creationId xmlns:a16="http://schemas.microsoft.com/office/drawing/2014/main" id="{4837E793-B43D-A7BF-A865-CFDFA6C4F574}"/>
                  </a:ext>
                </a:extLst>
              </p:cNvPr>
              <p:cNvCxnSpPr>
                <a:cxnSpLocks/>
                <a:stCxn id="560" idx="1"/>
              </p:cNvCxnSpPr>
              <p:nvPr/>
            </p:nvCxnSpPr>
            <p:spPr>
              <a:xfrm flipH="1">
                <a:off x="2680596" y="1121996"/>
                <a:ext cx="1297946" cy="827757"/>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D71B1E6A-47D5-03E0-E6A5-827DFAEE0736}"/>
                  </a:ext>
                </a:extLst>
              </p:cNvPr>
              <p:cNvCxnSpPr>
                <a:cxnSpLocks/>
                <a:stCxn id="560" idx="3"/>
              </p:cNvCxnSpPr>
              <p:nvPr/>
            </p:nvCxnSpPr>
            <p:spPr>
              <a:xfrm flipH="1">
                <a:off x="4321981" y="1121996"/>
                <a:ext cx="12520" cy="826663"/>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grpSp>
            <p:nvGrpSpPr>
              <p:cNvPr id="568" name="Group 567">
                <a:extLst>
                  <a:ext uri="{FF2B5EF4-FFF2-40B4-BE49-F238E27FC236}">
                    <a16:creationId xmlns:a16="http://schemas.microsoft.com/office/drawing/2014/main" id="{F0FC85EA-D007-C69A-C48F-38BD0EA33958}"/>
                  </a:ext>
                </a:extLst>
              </p:cNvPr>
              <p:cNvGrpSpPr/>
              <p:nvPr/>
            </p:nvGrpSpPr>
            <p:grpSpPr>
              <a:xfrm>
                <a:off x="3527612" y="2456169"/>
                <a:ext cx="732894" cy="703971"/>
                <a:chOff x="3535063" y="3878067"/>
                <a:chExt cx="732894" cy="703971"/>
              </a:xfrm>
            </p:grpSpPr>
            <p:cxnSp>
              <p:nvCxnSpPr>
                <p:cNvPr id="687" name="Straight Connector 686">
                  <a:extLst>
                    <a:ext uri="{FF2B5EF4-FFF2-40B4-BE49-F238E27FC236}">
                      <a16:creationId xmlns:a16="http://schemas.microsoft.com/office/drawing/2014/main" id="{38DD2343-456C-D97D-A05A-493441E8860A}"/>
                    </a:ext>
                  </a:extLst>
                </p:cNvPr>
                <p:cNvCxnSpPr>
                  <a:cxnSpLocks/>
                  <a:stCxn id="706" idx="3"/>
                  <a:endCxn id="709" idx="1"/>
                </p:cNvCxnSpPr>
                <p:nvPr/>
              </p:nvCxnSpPr>
              <p:spPr>
                <a:xfrm flipV="1">
                  <a:off x="3693009" y="3957442"/>
                  <a:ext cx="418604"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88" name="Group 687">
                  <a:extLst>
                    <a:ext uri="{FF2B5EF4-FFF2-40B4-BE49-F238E27FC236}">
                      <a16:creationId xmlns:a16="http://schemas.microsoft.com/office/drawing/2014/main" id="{2A41B725-F769-8836-06CE-16D017F4BFF4}"/>
                    </a:ext>
                  </a:extLst>
                </p:cNvPr>
                <p:cNvGrpSpPr/>
                <p:nvPr/>
              </p:nvGrpSpPr>
              <p:grpSpPr>
                <a:xfrm>
                  <a:off x="3535063" y="3878067"/>
                  <a:ext cx="732894" cy="703971"/>
                  <a:chOff x="983557" y="3669493"/>
                  <a:chExt cx="732894" cy="703971"/>
                </a:xfrm>
              </p:grpSpPr>
              <p:cxnSp>
                <p:nvCxnSpPr>
                  <p:cNvPr id="689" name="Straight Connector 688">
                    <a:extLst>
                      <a:ext uri="{FF2B5EF4-FFF2-40B4-BE49-F238E27FC236}">
                        <a16:creationId xmlns:a16="http://schemas.microsoft.com/office/drawing/2014/main" id="{9268E574-A227-276D-4F7B-F583A1CB60D2}"/>
                      </a:ext>
                    </a:extLst>
                  </p:cNvPr>
                  <p:cNvCxnSpPr>
                    <a:cxnSpLocks/>
                    <a:stCxn id="706" idx="2"/>
                    <a:endCxn id="698" idx="2"/>
                  </p:cNvCxnSpPr>
                  <p:nvPr/>
                </p:nvCxnSpPr>
                <p:spPr>
                  <a:xfrm flipH="1">
                    <a:off x="1061559" y="3828245"/>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0" name="Straight Connector 689">
                    <a:extLst>
                      <a:ext uri="{FF2B5EF4-FFF2-40B4-BE49-F238E27FC236}">
                        <a16:creationId xmlns:a16="http://schemas.microsoft.com/office/drawing/2014/main" id="{670FFDB5-C953-6A12-7DAF-402BD5EC5CC5}"/>
                      </a:ext>
                    </a:extLst>
                  </p:cNvPr>
                  <p:cNvCxnSpPr>
                    <a:cxnSpLocks/>
                    <a:stCxn id="707" idx="2"/>
                    <a:endCxn id="699" idx="2"/>
                  </p:cNvCxnSpPr>
                  <p:nvPr/>
                </p:nvCxnSpPr>
                <p:spPr>
                  <a:xfrm flipH="1">
                    <a:off x="1248652"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1" name="Straight Connector 690">
                    <a:extLst>
                      <a:ext uri="{FF2B5EF4-FFF2-40B4-BE49-F238E27FC236}">
                        <a16:creationId xmlns:a16="http://schemas.microsoft.com/office/drawing/2014/main" id="{B92914E5-546D-3A8D-A89B-D21E92DC5EB2}"/>
                      </a:ext>
                    </a:extLst>
                  </p:cNvPr>
                  <p:cNvCxnSpPr>
                    <a:cxnSpLocks/>
                    <a:stCxn id="708" idx="2"/>
                    <a:endCxn id="700" idx="2"/>
                  </p:cNvCxnSpPr>
                  <p:nvPr/>
                </p:nvCxnSpPr>
                <p:spPr>
                  <a:xfrm flipH="1">
                    <a:off x="1442409"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2" name="Straight Connector 691">
                    <a:extLst>
                      <a:ext uri="{FF2B5EF4-FFF2-40B4-BE49-F238E27FC236}">
                        <a16:creationId xmlns:a16="http://schemas.microsoft.com/office/drawing/2014/main" id="{4AA89AEE-8B92-686D-77EA-7979B163ECA6}"/>
                      </a:ext>
                    </a:extLst>
                  </p:cNvPr>
                  <p:cNvCxnSpPr>
                    <a:cxnSpLocks/>
                    <a:stCxn id="709" idx="2"/>
                    <a:endCxn id="701" idx="2"/>
                  </p:cNvCxnSpPr>
                  <p:nvPr/>
                </p:nvCxnSpPr>
                <p:spPr>
                  <a:xfrm flipH="1">
                    <a:off x="1636167" y="3828242"/>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3" name="Straight Connector 692">
                    <a:extLst>
                      <a:ext uri="{FF2B5EF4-FFF2-40B4-BE49-F238E27FC236}">
                        <a16:creationId xmlns:a16="http://schemas.microsoft.com/office/drawing/2014/main" id="{65C1E772-60EA-28F3-EAB1-812980920099}"/>
                      </a:ext>
                    </a:extLst>
                  </p:cNvPr>
                  <p:cNvCxnSpPr>
                    <a:cxnSpLocks/>
                    <a:stCxn id="702" idx="3"/>
                    <a:endCxn id="705" idx="3"/>
                  </p:cNvCxnSpPr>
                  <p:nvPr/>
                </p:nvCxnSpPr>
                <p:spPr>
                  <a:xfrm flipV="1">
                    <a:off x="1141842" y="4008345"/>
                    <a:ext cx="574609"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4" name="Straight Connector 693">
                    <a:extLst>
                      <a:ext uri="{FF2B5EF4-FFF2-40B4-BE49-F238E27FC236}">
                        <a16:creationId xmlns:a16="http://schemas.microsoft.com/office/drawing/2014/main" id="{74E6CB72-05EC-3EF2-498E-E05A16DE544F}"/>
                      </a:ext>
                    </a:extLst>
                  </p:cNvPr>
                  <p:cNvCxnSpPr>
                    <a:cxnSpLocks/>
                    <a:stCxn id="698" idx="3"/>
                    <a:endCxn id="701" idx="3"/>
                  </p:cNvCxnSpPr>
                  <p:nvPr/>
                </p:nvCxnSpPr>
                <p:spPr>
                  <a:xfrm flipV="1">
                    <a:off x="1139561" y="4294087"/>
                    <a:ext cx="574608"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95" name="Group 694">
                    <a:extLst>
                      <a:ext uri="{FF2B5EF4-FFF2-40B4-BE49-F238E27FC236}">
                        <a16:creationId xmlns:a16="http://schemas.microsoft.com/office/drawing/2014/main" id="{6C842397-F3CB-5AB5-3529-C1D0293F93B3}"/>
                      </a:ext>
                    </a:extLst>
                  </p:cNvPr>
                  <p:cNvGrpSpPr/>
                  <p:nvPr/>
                </p:nvGrpSpPr>
                <p:grpSpPr>
                  <a:xfrm>
                    <a:off x="985499" y="3669493"/>
                    <a:ext cx="730612" cy="158752"/>
                    <a:chOff x="7032994" y="2896916"/>
                    <a:chExt cx="1672214" cy="158882"/>
                  </a:xfrm>
                </p:grpSpPr>
                <p:sp>
                  <p:nvSpPr>
                    <p:cNvPr id="706" name="Rounded Rectangle 705">
                      <a:extLst>
                        <a:ext uri="{FF2B5EF4-FFF2-40B4-BE49-F238E27FC236}">
                          <a16:creationId xmlns:a16="http://schemas.microsoft.com/office/drawing/2014/main" id="{E7A803FD-AA96-A0F6-1903-1C9B17B89F1B}"/>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7" name="Rounded Rectangle 706">
                      <a:extLst>
                        <a:ext uri="{FF2B5EF4-FFF2-40B4-BE49-F238E27FC236}">
                          <a16:creationId xmlns:a16="http://schemas.microsoft.com/office/drawing/2014/main" id="{64A38A3E-4ED1-53A2-D0B6-5ED6888669BA}"/>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8" name="Rounded Rectangle 707">
                      <a:extLst>
                        <a:ext uri="{FF2B5EF4-FFF2-40B4-BE49-F238E27FC236}">
                          <a16:creationId xmlns:a16="http://schemas.microsoft.com/office/drawing/2014/main" id="{9DFF37F6-205E-2AB9-7451-E081EDCF5B53}"/>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9" name="Rounded Rectangle 708">
                      <a:extLst>
                        <a:ext uri="{FF2B5EF4-FFF2-40B4-BE49-F238E27FC236}">
                          <a16:creationId xmlns:a16="http://schemas.microsoft.com/office/drawing/2014/main" id="{E67DB2BA-9E83-6985-9DD6-B74F6BF97270}"/>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6" name="Group 695">
                    <a:extLst>
                      <a:ext uri="{FF2B5EF4-FFF2-40B4-BE49-F238E27FC236}">
                        <a16:creationId xmlns:a16="http://schemas.microsoft.com/office/drawing/2014/main" id="{BF44EFB3-482B-293A-1A84-6488991D159C}"/>
                      </a:ext>
                    </a:extLst>
                  </p:cNvPr>
                  <p:cNvGrpSpPr/>
                  <p:nvPr/>
                </p:nvGrpSpPr>
                <p:grpSpPr>
                  <a:xfrm>
                    <a:off x="985838" y="3928970"/>
                    <a:ext cx="730613" cy="158752"/>
                    <a:chOff x="7032994" y="2896916"/>
                    <a:chExt cx="1672214" cy="158882"/>
                  </a:xfrm>
                </p:grpSpPr>
                <p:sp>
                  <p:nvSpPr>
                    <p:cNvPr id="702" name="Rounded Rectangle 701">
                      <a:extLst>
                        <a:ext uri="{FF2B5EF4-FFF2-40B4-BE49-F238E27FC236}">
                          <a16:creationId xmlns:a16="http://schemas.microsoft.com/office/drawing/2014/main" id="{5DA3A396-CA3F-F5B7-DA60-CB93387E53EE}"/>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3" name="Rounded Rectangle 702">
                      <a:extLst>
                        <a:ext uri="{FF2B5EF4-FFF2-40B4-BE49-F238E27FC236}">
                          <a16:creationId xmlns:a16="http://schemas.microsoft.com/office/drawing/2014/main" id="{DFDA3753-9690-6B71-5398-61CF3CA048E3}"/>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4" name="Rounded Rectangle 703">
                      <a:extLst>
                        <a:ext uri="{FF2B5EF4-FFF2-40B4-BE49-F238E27FC236}">
                          <a16:creationId xmlns:a16="http://schemas.microsoft.com/office/drawing/2014/main" id="{9B205284-F918-31DD-DFC6-E853FC8062D8}"/>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5" name="Rounded Rectangle 704">
                      <a:extLst>
                        <a:ext uri="{FF2B5EF4-FFF2-40B4-BE49-F238E27FC236}">
                          <a16:creationId xmlns:a16="http://schemas.microsoft.com/office/drawing/2014/main" id="{32926709-CAFD-3108-04EF-22A6928160A1}"/>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7" name="Group 696">
                    <a:extLst>
                      <a:ext uri="{FF2B5EF4-FFF2-40B4-BE49-F238E27FC236}">
                        <a16:creationId xmlns:a16="http://schemas.microsoft.com/office/drawing/2014/main" id="{E5C6F1C1-BD58-5121-778D-0A846C539DCD}"/>
                      </a:ext>
                    </a:extLst>
                  </p:cNvPr>
                  <p:cNvGrpSpPr/>
                  <p:nvPr/>
                </p:nvGrpSpPr>
                <p:grpSpPr>
                  <a:xfrm>
                    <a:off x="983557" y="4214712"/>
                    <a:ext cx="730612" cy="158752"/>
                    <a:chOff x="7032994" y="2896916"/>
                    <a:chExt cx="1672214" cy="158882"/>
                  </a:xfrm>
                </p:grpSpPr>
                <p:sp>
                  <p:nvSpPr>
                    <p:cNvPr id="698" name="Rounded Rectangle 697">
                      <a:extLst>
                        <a:ext uri="{FF2B5EF4-FFF2-40B4-BE49-F238E27FC236}">
                          <a16:creationId xmlns:a16="http://schemas.microsoft.com/office/drawing/2014/main" id="{77811765-7E7E-5793-00CE-7C8A6E07A51F}"/>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99" name="Rounded Rectangle 698">
                      <a:extLst>
                        <a:ext uri="{FF2B5EF4-FFF2-40B4-BE49-F238E27FC236}">
                          <a16:creationId xmlns:a16="http://schemas.microsoft.com/office/drawing/2014/main" id="{E59225A5-3B2D-1206-B692-2AE9445ECFB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0" name="Rounded Rectangle 699">
                      <a:extLst>
                        <a:ext uri="{FF2B5EF4-FFF2-40B4-BE49-F238E27FC236}">
                          <a16:creationId xmlns:a16="http://schemas.microsoft.com/office/drawing/2014/main" id="{CDE2804F-E29C-4C14-2E21-1FEA4DEEBE7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1" name="Rounded Rectangle 700">
                      <a:extLst>
                        <a:ext uri="{FF2B5EF4-FFF2-40B4-BE49-F238E27FC236}">
                          <a16:creationId xmlns:a16="http://schemas.microsoft.com/office/drawing/2014/main" id="{5175EE98-9541-4489-BDA5-764881B84D39}"/>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nvGrpSpPr>
              <p:cNvPr id="569" name="Group 568">
                <a:extLst>
                  <a:ext uri="{FF2B5EF4-FFF2-40B4-BE49-F238E27FC236}">
                    <a16:creationId xmlns:a16="http://schemas.microsoft.com/office/drawing/2014/main" id="{F9C0EFC1-1D37-7633-258E-6C2FD1A45F08}"/>
                  </a:ext>
                </a:extLst>
              </p:cNvPr>
              <p:cNvGrpSpPr/>
              <p:nvPr/>
            </p:nvGrpSpPr>
            <p:grpSpPr>
              <a:xfrm>
                <a:off x="980340" y="1761579"/>
                <a:ext cx="1501258" cy="1286469"/>
                <a:chOff x="980340" y="1761579"/>
                <a:chExt cx="1501258" cy="1286469"/>
              </a:xfrm>
            </p:grpSpPr>
            <p:cxnSp>
              <p:nvCxnSpPr>
                <p:cNvPr id="618" name="Straight Connector 617">
                  <a:extLst>
                    <a:ext uri="{FF2B5EF4-FFF2-40B4-BE49-F238E27FC236}">
                      <a16:creationId xmlns:a16="http://schemas.microsoft.com/office/drawing/2014/main" id="{5C85D968-42C4-C67A-D0F0-82C01CFFE81C}"/>
                    </a:ext>
                  </a:extLst>
                </p:cNvPr>
                <p:cNvCxnSpPr>
                  <a:cxnSpLocks/>
                  <a:stCxn id="683" idx="3"/>
                  <a:endCxn id="682" idx="1"/>
                </p:cNvCxnSpPr>
                <p:nvPr/>
              </p:nvCxnSpPr>
              <p:spPr>
                <a:xfrm>
                  <a:off x="1138286" y="1840957"/>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19" name="Group 618">
                  <a:extLst>
                    <a:ext uri="{FF2B5EF4-FFF2-40B4-BE49-F238E27FC236}">
                      <a16:creationId xmlns:a16="http://schemas.microsoft.com/office/drawing/2014/main" id="{85126CD4-639C-120F-CE91-07032C3B8C8D}"/>
                    </a:ext>
                  </a:extLst>
                </p:cNvPr>
                <p:cNvGrpSpPr/>
                <p:nvPr/>
              </p:nvGrpSpPr>
              <p:grpSpPr>
                <a:xfrm>
                  <a:off x="980340" y="1761579"/>
                  <a:ext cx="1501258" cy="1286469"/>
                  <a:chOff x="983557" y="3669493"/>
                  <a:chExt cx="1501258" cy="1286469"/>
                </a:xfrm>
              </p:grpSpPr>
              <p:cxnSp>
                <p:nvCxnSpPr>
                  <p:cNvPr id="620" name="Straight Connector 619">
                    <a:extLst>
                      <a:ext uri="{FF2B5EF4-FFF2-40B4-BE49-F238E27FC236}">
                        <a16:creationId xmlns:a16="http://schemas.microsoft.com/office/drawing/2014/main" id="{56378668-9148-0305-99DA-ED0951499C5D}"/>
                      </a:ext>
                    </a:extLst>
                  </p:cNvPr>
                  <p:cNvCxnSpPr>
                    <a:cxnSpLocks/>
                    <a:stCxn id="683" idx="2"/>
                    <a:endCxn id="643" idx="2"/>
                  </p:cNvCxnSpPr>
                  <p:nvPr/>
                </p:nvCxnSpPr>
                <p:spPr>
                  <a:xfrm flipH="1">
                    <a:off x="1061559" y="3828245"/>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1" name="Straight Connector 620">
                    <a:extLst>
                      <a:ext uri="{FF2B5EF4-FFF2-40B4-BE49-F238E27FC236}">
                        <a16:creationId xmlns:a16="http://schemas.microsoft.com/office/drawing/2014/main" id="{900A0239-8942-FE41-C2EA-BD349305512C}"/>
                      </a:ext>
                    </a:extLst>
                  </p:cNvPr>
                  <p:cNvCxnSpPr>
                    <a:cxnSpLocks/>
                    <a:stCxn id="684" idx="2"/>
                    <a:endCxn id="644" idx="2"/>
                  </p:cNvCxnSpPr>
                  <p:nvPr/>
                </p:nvCxnSpPr>
                <p:spPr>
                  <a:xfrm flipH="1">
                    <a:off x="1248652"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2" name="Straight Connector 621">
                    <a:extLst>
                      <a:ext uri="{FF2B5EF4-FFF2-40B4-BE49-F238E27FC236}">
                        <a16:creationId xmlns:a16="http://schemas.microsoft.com/office/drawing/2014/main" id="{BB8FB1F1-F9E6-334B-4E38-921D49E7DD5F}"/>
                      </a:ext>
                    </a:extLst>
                  </p:cNvPr>
                  <p:cNvCxnSpPr>
                    <a:cxnSpLocks/>
                    <a:stCxn id="685" idx="2"/>
                    <a:endCxn id="645" idx="2"/>
                  </p:cNvCxnSpPr>
                  <p:nvPr/>
                </p:nvCxnSpPr>
                <p:spPr>
                  <a:xfrm flipH="1">
                    <a:off x="1442409"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3" name="Straight Connector 622">
                    <a:extLst>
                      <a:ext uri="{FF2B5EF4-FFF2-40B4-BE49-F238E27FC236}">
                        <a16:creationId xmlns:a16="http://schemas.microsoft.com/office/drawing/2014/main" id="{52A5F91F-AD7F-85E2-9768-60882392F2CB}"/>
                      </a:ext>
                    </a:extLst>
                  </p:cNvPr>
                  <p:cNvCxnSpPr>
                    <a:cxnSpLocks/>
                    <a:stCxn id="686" idx="2"/>
                    <a:endCxn id="646" idx="2"/>
                  </p:cNvCxnSpPr>
                  <p:nvPr/>
                </p:nvCxnSpPr>
                <p:spPr>
                  <a:xfrm flipH="1">
                    <a:off x="1636167" y="3828242"/>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4" name="Straight Connector 623">
                    <a:extLst>
                      <a:ext uri="{FF2B5EF4-FFF2-40B4-BE49-F238E27FC236}">
                        <a16:creationId xmlns:a16="http://schemas.microsoft.com/office/drawing/2014/main" id="{9708E524-322A-5492-99E2-74F1E65C53E5}"/>
                      </a:ext>
                    </a:extLst>
                  </p:cNvPr>
                  <p:cNvCxnSpPr>
                    <a:cxnSpLocks/>
                    <a:stCxn id="679" idx="2"/>
                    <a:endCxn id="639" idx="2"/>
                  </p:cNvCxnSpPr>
                  <p:nvPr/>
                </p:nvCxnSpPr>
                <p:spPr>
                  <a:xfrm flipH="1">
                    <a:off x="1829925" y="383433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5" name="Straight Connector 624">
                    <a:extLst>
                      <a:ext uri="{FF2B5EF4-FFF2-40B4-BE49-F238E27FC236}">
                        <a16:creationId xmlns:a16="http://schemas.microsoft.com/office/drawing/2014/main" id="{F89759AB-E160-0EAE-CC63-2A2750B0F925}"/>
                      </a:ext>
                    </a:extLst>
                  </p:cNvPr>
                  <p:cNvCxnSpPr>
                    <a:cxnSpLocks/>
                    <a:stCxn id="680" idx="2"/>
                  </p:cNvCxnSpPr>
                  <p:nvPr/>
                </p:nvCxnSpPr>
                <p:spPr>
                  <a:xfrm>
                    <a:off x="2018960" y="3834331"/>
                    <a:ext cx="0" cy="105240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6" name="Straight Connector 625">
                    <a:extLst>
                      <a:ext uri="{FF2B5EF4-FFF2-40B4-BE49-F238E27FC236}">
                        <a16:creationId xmlns:a16="http://schemas.microsoft.com/office/drawing/2014/main" id="{C2E7F3DA-F728-F3CE-F4C3-897A87AE6A68}"/>
                      </a:ext>
                    </a:extLst>
                  </p:cNvPr>
                  <p:cNvCxnSpPr>
                    <a:cxnSpLocks/>
                    <a:stCxn id="681" idx="2"/>
                    <a:endCxn id="641" idx="0"/>
                  </p:cNvCxnSpPr>
                  <p:nvPr/>
                </p:nvCxnSpPr>
                <p:spPr>
                  <a:xfrm flipH="1">
                    <a:off x="2210775" y="3834331"/>
                    <a:ext cx="1942" cy="962880"/>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7" name="Straight Connector 626">
                    <a:extLst>
                      <a:ext uri="{FF2B5EF4-FFF2-40B4-BE49-F238E27FC236}">
                        <a16:creationId xmlns:a16="http://schemas.microsoft.com/office/drawing/2014/main" id="{129FAB22-28B5-F56A-41C4-58B615FECD66}"/>
                      </a:ext>
                    </a:extLst>
                  </p:cNvPr>
                  <p:cNvCxnSpPr>
                    <a:cxnSpLocks/>
                    <a:stCxn id="682" idx="2"/>
                    <a:endCxn id="642" idx="2"/>
                  </p:cNvCxnSpPr>
                  <p:nvPr/>
                </p:nvCxnSpPr>
                <p:spPr>
                  <a:xfrm flipH="1">
                    <a:off x="2404533" y="3834330"/>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8" name="Straight Connector 627">
                    <a:extLst>
                      <a:ext uri="{FF2B5EF4-FFF2-40B4-BE49-F238E27FC236}">
                        <a16:creationId xmlns:a16="http://schemas.microsoft.com/office/drawing/2014/main" id="{34060336-2E29-CE7B-CDC3-CE40F9D7DB15}"/>
                      </a:ext>
                    </a:extLst>
                  </p:cNvPr>
                  <p:cNvCxnSpPr>
                    <a:cxnSpLocks/>
                    <a:stCxn id="673" idx="3"/>
                    <a:endCxn id="672" idx="1"/>
                  </p:cNvCxnSpPr>
                  <p:nvPr/>
                </p:nvCxnSpPr>
                <p:spPr>
                  <a:xfrm>
                    <a:off x="1141841" y="4008348"/>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9" name="Straight Connector 628">
                    <a:extLst>
                      <a:ext uri="{FF2B5EF4-FFF2-40B4-BE49-F238E27FC236}">
                        <a16:creationId xmlns:a16="http://schemas.microsoft.com/office/drawing/2014/main" id="{F6281F19-76EC-7244-710C-9E20F91CA177}"/>
                      </a:ext>
                    </a:extLst>
                  </p:cNvPr>
                  <p:cNvCxnSpPr>
                    <a:cxnSpLocks/>
                    <a:stCxn id="663" idx="3"/>
                    <a:endCxn id="662" idx="1"/>
                  </p:cNvCxnSpPr>
                  <p:nvPr/>
                </p:nvCxnSpPr>
                <p:spPr>
                  <a:xfrm>
                    <a:off x="1139561" y="429409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0" name="Straight Connector 629">
                    <a:extLst>
                      <a:ext uri="{FF2B5EF4-FFF2-40B4-BE49-F238E27FC236}">
                        <a16:creationId xmlns:a16="http://schemas.microsoft.com/office/drawing/2014/main" id="{2B0FF53B-26FF-9B8B-06A7-2650E30976AF}"/>
                      </a:ext>
                    </a:extLst>
                  </p:cNvPr>
                  <p:cNvCxnSpPr>
                    <a:cxnSpLocks/>
                    <a:stCxn id="653" idx="3"/>
                    <a:endCxn id="652" idx="1"/>
                  </p:cNvCxnSpPr>
                  <p:nvPr/>
                </p:nvCxnSpPr>
                <p:spPr>
                  <a:xfrm>
                    <a:off x="1139561" y="4579832"/>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1" name="Straight Connector 630">
                    <a:extLst>
                      <a:ext uri="{FF2B5EF4-FFF2-40B4-BE49-F238E27FC236}">
                        <a16:creationId xmlns:a16="http://schemas.microsoft.com/office/drawing/2014/main" id="{C69D4338-ECC1-AB27-0C91-35D213CEE558}"/>
                      </a:ext>
                    </a:extLst>
                  </p:cNvPr>
                  <p:cNvCxnSpPr>
                    <a:cxnSpLocks/>
                    <a:stCxn id="643" idx="3"/>
                    <a:endCxn id="642" idx="1"/>
                  </p:cNvCxnSpPr>
                  <p:nvPr/>
                </p:nvCxnSpPr>
                <p:spPr>
                  <a:xfrm>
                    <a:off x="1139561" y="487050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32" name="Group 631">
                    <a:extLst>
                      <a:ext uri="{FF2B5EF4-FFF2-40B4-BE49-F238E27FC236}">
                        <a16:creationId xmlns:a16="http://schemas.microsoft.com/office/drawing/2014/main" id="{5C5975FA-84C3-29BB-E564-43072AEABB46}"/>
                      </a:ext>
                    </a:extLst>
                  </p:cNvPr>
                  <p:cNvGrpSpPr/>
                  <p:nvPr/>
                </p:nvGrpSpPr>
                <p:grpSpPr>
                  <a:xfrm>
                    <a:off x="985499" y="3669493"/>
                    <a:ext cx="1498978" cy="164840"/>
                    <a:chOff x="6874440" y="2906655"/>
                    <a:chExt cx="3430837" cy="164975"/>
                  </a:xfrm>
                </p:grpSpPr>
                <p:grpSp>
                  <p:nvGrpSpPr>
                    <p:cNvPr id="677" name="Group 676">
                      <a:extLst>
                        <a:ext uri="{FF2B5EF4-FFF2-40B4-BE49-F238E27FC236}">
                          <a16:creationId xmlns:a16="http://schemas.microsoft.com/office/drawing/2014/main" id="{8767CECC-E98A-71DD-6433-BBF42F131C65}"/>
                        </a:ext>
                      </a:extLst>
                    </p:cNvPr>
                    <p:cNvGrpSpPr/>
                    <p:nvPr/>
                  </p:nvGrpSpPr>
                  <p:grpSpPr>
                    <a:xfrm>
                      <a:off x="6874440" y="2906655"/>
                      <a:ext cx="1672214" cy="158882"/>
                      <a:chOff x="7032994" y="2896916"/>
                      <a:chExt cx="1672214" cy="158882"/>
                    </a:xfrm>
                  </p:grpSpPr>
                  <p:sp>
                    <p:nvSpPr>
                      <p:cNvPr id="683" name="Rounded Rectangle 682">
                        <a:extLst>
                          <a:ext uri="{FF2B5EF4-FFF2-40B4-BE49-F238E27FC236}">
                            <a16:creationId xmlns:a16="http://schemas.microsoft.com/office/drawing/2014/main" id="{B6AA5356-6B87-85DA-A70A-B97052A976BC}"/>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4" name="Rounded Rectangle 683">
                        <a:extLst>
                          <a:ext uri="{FF2B5EF4-FFF2-40B4-BE49-F238E27FC236}">
                            <a16:creationId xmlns:a16="http://schemas.microsoft.com/office/drawing/2014/main" id="{940556E6-0798-5B73-4426-B337E97DC772}"/>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5" name="Rounded Rectangle 684">
                        <a:extLst>
                          <a:ext uri="{FF2B5EF4-FFF2-40B4-BE49-F238E27FC236}">
                            <a16:creationId xmlns:a16="http://schemas.microsoft.com/office/drawing/2014/main" id="{BBA66D2A-1EBF-485B-8DA0-E3D16A8FBB6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6" name="Rounded Rectangle 685">
                        <a:extLst>
                          <a:ext uri="{FF2B5EF4-FFF2-40B4-BE49-F238E27FC236}">
                            <a16:creationId xmlns:a16="http://schemas.microsoft.com/office/drawing/2014/main" id="{04498262-0335-8DD1-655D-08A3A4EE29A5}"/>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78" name="Group 677">
                      <a:extLst>
                        <a:ext uri="{FF2B5EF4-FFF2-40B4-BE49-F238E27FC236}">
                          <a16:creationId xmlns:a16="http://schemas.microsoft.com/office/drawing/2014/main" id="{72FCE126-30F1-CBC9-FAD6-9E22F9230AE0}"/>
                        </a:ext>
                      </a:extLst>
                    </p:cNvPr>
                    <p:cNvGrpSpPr/>
                    <p:nvPr/>
                  </p:nvGrpSpPr>
                  <p:grpSpPr>
                    <a:xfrm>
                      <a:off x="8633063" y="2912748"/>
                      <a:ext cx="1672214" cy="158882"/>
                      <a:chOff x="7032994" y="2912284"/>
                      <a:chExt cx="1672214" cy="158882"/>
                    </a:xfrm>
                  </p:grpSpPr>
                  <p:sp>
                    <p:nvSpPr>
                      <p:cNvPr id="679" name="Rounded Rectangle 678">
                        <a:extLst>
                          <a:ext uri="{FF2B5EF4-FFF2-40B4-BE49-F238E27FC236}">
                            <a16:creationId xmlns:a16="http://schemas.microsoft.com/office/drawing/2014/main" id="{5E3FD238-1F85-56F9-AFF3-984E421D761D}"/>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0" name="Rounded Rectangle 679">
                        <a:extLst>
                          <a:ext uri="{FF2B5EF4-FFF2-40B4-BE49-F238E27FC236}">
                            <a16:creationId xmlns:a16="http://schemas.microsoft.com/office/drawing/2014/main" id="{E40B7BF9-0D4A-FF5D-5635-C625EECDF350}"/>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1" name="Rounded Rectangle 680">
                        <a:extLst>
                          <a:ext uri="{FF2B5EF4-FFF2-40B4-BE49-F238E27FC236}">
                            <a16:creationId xmlns:a16="http://schemas.microsoft.com/office/drawing/2014/main" id="{69E00954-798F-C534-1B13-E1938ED1D539}"/>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2" name="Rounded Rectangle 681">
                        <a:extLst>
                          <a:ext uri="{FF2B5EF4-FFF2-40B4-BE49-F238E27FC236}">
                            <a16:creationId xmlns:a16="http://schemas.microsoft.com/office/drawing/2014/main" id="{F8A85A05-5392-252A-D21E-96ED5444061E}"/>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3" name="Group 632">
                    <a:extLst>
                      <a:ext uri="{FF2B5EF4-FFF2-40B4-BE49-F238E27FC236}">
                        <a16:creationId xmlns:a16="http://schemas.microsoft.com/office/drawing/2014/main" id="{65CDED28-0498-22F0-0B5C-B81393227A3D}"/>
                      </a:ext>
                    </a:extLst>
                  </p:cNvPr>
                  <p:cNvGrpSpPr/>
                  <p:nvPr/>
                </p:nvGrpSpPr>
                <p:grpSpPr>
                  <a:xfrm>
                    <a:off x="985837" y="3928970"/>
                    <a:ext cx="1498978" cy="164840"/>
                    <a:chOff x="6874440" y="2906655"/>
                    <a:chExt cx="3430837" cy="164975"/>
                  </a:xfrm>
                </p:grpSpPr>
                <p:grpSp>
                  <p:nvGrpSpPr>
                    <p:cNvPr id="667" name="Group 666">
                      <a:extLst>
                        <a:ext uri="{FF2B5EF4-FFF2-40B4-BE49-F238E27FC236}">
                          <a16:creationId xmlns:a16="http://schemas.microsoft.com/office/drawing/2014/main" id="{F5371E50-1C8D-1340-4293-59C782E857C1}"/>
                        </a:ext>
                      </a:extLst>
                    </p:cNvPr>
                    <p:cNvGrpSpPr/>
                    <p:nvPr/>
                  </p:nvGrpSpPr>
                  <p:grpSpPr>
                    <a:xfrm>
                      <a:off x="6874440" y="2906655"/>
                      <a:ext cx="1672214" cy="158882"/>
                      <a:chOff x="7032994" y="2896916"/>
                      <a:chExt cx="1672214" cy="158882"/>
                    </a:xfrm>
                  </p:grpSpPr>
                  <p:sp>
                    <p:nvSpPr>
                      <p:cNvPr id="673" name="Rounded Rectangle 672">
                        <a:extLst>
                          <a:ext uri="{FF2B5EF4-FFF2-40B4-BE49-F238E27FC236}">
                            <a16:creationId xmlns:a16="http://schemas.microsoft.com/office/drawing/2014/main" id="{A5243146-659B-8055-14EC-4123E591D6F3}"/>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4" name="Rounded Rectangle 673">
                        <a:extLst>
                          <a:ext uri="{FF2B5EF4-FFF2-40B4-BE49-F238E27FC236}">
                            <a16:creationId xmlns:a16="http://schemas.microsoft.com/office/drawing/2014/main" id="{D117B009-FF8D-C178-D562-64478A04886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5" name="Rounded Rectangle 674">
                        <a:extLst>
                          <a:ext uri="{FF2B5EF4-FFF2-40B4-BE49-F238E27FC236}">
                            <a16:creationId xmlns:a16="http://schemas.microsoft.com/office/drawing/2014/main" id="{9E510941-B074-26F7-87C4-8DA9118ED3A3}"/>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6" name="Rounded Rectangle 675">
                        <a:extLst>
                          <a:ext uri="{FF2B5EF4-FFF2-40B4-BE49-F238E27FC236}">
                            <a16:creationId xmlns:a16="http://schemas.microsoft.com/office/drawing/2014/main" id="{BA6A72AD-839D-F978-5E75-3AB0C7754647}"/>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68" name="Group 667">
                      <a:extLst>
                        <a:ext uri="{FF2B5EF4-FFF2-40B4-BE49-F238E27FC236}">
                          <a16:creationId xmlns:a16="http://schemas.microsoft.com/office/drawing/2014/main" id="{64707F18-C2DE-A317-BFDD-0425E01BBBED}"/>
                        </a:ext>
                      </a:extLst>
                    </p:cNvPr>
                    <p:cNvGrpSpPr/>
                    <p:nvPr/>
                  </p:nvGrpSpPr>
                  <p:grpSpPr>
                    <a:xfrm>
                      <a:off x="8633063" y="2912748"/>
                      <a:ext cx="1672214" cy="158882"/>
                      <a:chOff x="7032994" y="2912284"/>
                      <a:chExt cx="1672214" cy="158882"/>
                    </a:xfrm>
                  </p:grpSpPr>
                  <p:sp>
                    <p:nvSpPr>
                      <p:cNvPr id="669" name="Rounded Rectangle 668">
                        <a:extLst>
                          <a:ext uri="{FF2B5EF4-FFF2-40B4-BE49-F238E27FC236}">
                            <a16:creationId xmlns:a16="http://schemas.microsoft.com/office/drawing/2014/main" id="{E03B3B2A-DB4C-3D1F-CB22-C57D863BD5BC}"/>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0" name="Rounded Rectangle 669">
                        <a:extLst>
                          <a:ext uri="{FF2B5EF4-FFF2-40B4-BE49-F238E27FC236}">
                            <a16:creationId xmlns:a16="http://schemas.microsoft.com/office/drawing/2014/main" id="{8893A1E1-482A-6EA7-7DC6-14ED8E65A09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1" name="Rounded Rectangle 670">
                        <a:extLst>
                          <a:ext uri="{FF2B5EF4-FFF2-40B4-BE49-F238E27FC236}">
                            <a16:creationId xmlns:a16="http://schemas.microsoft.com/office/drawing/2014/main" id="{82A5C2C8-0F4F-8708-5352-2B24B0132C76}"/>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2" name="Rounded Rectangle 671">
                        <a:extLst>
                          <a:ext uri="{FF2B5EF4-FFF2-40B4-BE49-F238E27FC236}">
                            <a16:creationId xmlns:a16="http://schemas.microsoft.com/office/drawing/2014/main" id="{D437C0D1-D145-13E0-61A8-84FF7BE1BB57}"/>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4" name="Group 633">
                    <a:extLst>
                      <a:ext uri="{FF2B5EF4-FFF2-40B4-BE49-F238E27FC236}">
                        <a16:creationId xmlns:a16="http://schemas.microsoft.com/office/drawing/2014/main" id="{CE9344DB-025C-B949-4D6D-5E54994C827E}"/>
                      </a:ext>
                    </a:extLst>
                  </p:cNvPr>
                  <p:cNvGrpSpPr/>
                  <p:nvPr/>
                </p:nvGrpSpPr>
                <p:grpSpPr>
                  <a:xfrm>
                    <a:off x="983557" y="4214712"/>
                    <a:ext cx="1498978" cy="164840"/>
                    <a:chOff x="6874440" y="2906655"/>
                    <a:chExt cx="3430837" cy="164975"/>
                  </a:xfrm>
                </p:grpSpPr>
                <p:grpSp>
                  <p:nvGrpSpPr>
                    <p:cNvPr id="657" name="Group 656">
                      <a:extLst>
                        <a:ext uri="{FF2B5EF4-FFF2-40B4-BE49-F238E27FC236}">
                          <a16:creationId xmlns:a16="http://schemas.microsoft.com/office/drawing/2014/main" id="{10B3E3EB-5E48-6395-1D35-7349F6E4387A}"/>
                        </a:ext>
                      </a:extLst>
                    </p:cNvPr>
                    <p:cNvGrpSpPr/>
                    <p:nvPr/>
                  </p:nvGrpSpPr>
                  <p:grpSpPr>
                    <a:xfrm>
                      <a:off x="6874440" y="2906655"/>
                      <a:ext cx="1672214" cy="158882"/>
                      <a:chOff x="7032994" y="2896916"/>
                      <a:chExt cx="1672214" cy="158882"/>
                    </a:xfrm>
                  </p:grpSpPr>
                  <p:sp>
                    <p:nvSpPr>
                      <p:cNvPr id="663" name="Rounded Rectangle 662">
                        <a:extLst>
                          <a:ext uri="{FF2B5EF4-FFF2-40B4-BE49-F238E27FC236}">
                            <a16:creationId xmlns:a16="http://schemas.microsoft.com/office/drawing/2014/main" id="{0A8D26B9-06DC-B9B0-F521-70D52934C8C6}"/>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4" name="Rounded Rectangle 663">
                        <a:extLst>
                          <a:ext uri="{FF2B5EF4-FFF2-40B4-BE49-F238E27FC236}">
                            <a16:creationId xmlns:a16="http://schemas.microsoft.com/office/drawing/2014/main" id="{8D1D367F-7F0C-07AD-E40A-A47A612EB5F0}"/>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5" name="Rounded Rectangle 664">
                        <a:extLst>
                          <a:ext uri="{FF2B5EF4-FFF2-40B4-BE49-F238E27FC236}">
                            <a16:creationId xmlns:a16="http://schemas.microsoft.com/office/drawing/2014/main" id="{7AED0B90-B882-6F38-3880-1019B91CC53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6" name="Rounded Rectangle 665">
                        <a:extLst>
                          <a:ext uri="{FF2B5EF4-FFF2-40B4-BE49-F238E27FC236}">
                            <a16:creationId xmlns:a16="http://schemas.microsoft.com/office/drawing/2014/main" id="{5D64C690-CF7A-351C-98E6-337C8D976698}"/>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58" name="Group 657">
                      <a:extLst>
                        <a:ext uri="{FF2B5EF4-FFF2-40B4-BE49-F238E27FC236}">
                          <a16:creationId xmlns:a16="http://schemas.microsoft.com/office/drawing/2014/main" id="{16A758FD-0B1D-D5F6-D5E5-180879E1AB6E}"/>
                        </a:ext>
                      </a:extLst>
                    </p:cNvPr>
                    <p:cNvGrpSpPr/>
                    <p:nvPr/>
                  </p:nvGrpSpPr>
                  <p:grpSpPr>
                    <a:xfrm>
                      <a:off x="8633063" y="2912748"/>
                      <a:ext cx="1672214" cy="158882"/>
                      <a:chOff x="7032994" y="2912284"/>
                      <a:chExt cx="1672214" cy="158882"/>
                    </a:xfrm>
                  </p:grpSpPr>
                  <p:sp>
                    <p:nvSpPr>
                      <p:cNvPr id="659" name="Rounded Rectangle 658">
                        <a:extLst>
                          <a:ext uri="{FF2B5EF4-FFF2-40B4-BE49-F238E27FC236}">
                            <a16:creationId xmlns:a16="http://schemas.microsoft.com/office/drawing/2014/main" id="{1B714B94-AA46-8D57-76FF-B49641333C26}"/>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0" name="Rounded Rectangle 659">
                        <a:extLst>
                          <a:ext uri="{FF2B5EF4-FFF2-40B4-BE49-F238E27FC236}">
                            <a16:creationId xmlns:a16="http://schemas.microsoft.com/office/drawing/2014/main" id="{64C3978E-D024-8912-369C-8B568A3D7029}"/>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1" name="Rounded Rectangle 660">
                        <a:extLst>
                          <a:ext uri="{FF2B5EF4-FFF2-40B4-BE49-F238E27FC236}">
                            <a16:creationId xmlns:a16="http://schemas.microsoft.com/office/drawing/2014/main" id="{201274B8-0192-D6DE-8C0B-37CF87F84FBE}"/>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2" name="Rounded Rectangle 661">
                        <a:extLst>
                          <a:ext uri="{FF2B5EF4-FFF2-40B4-BE49-F238E27FC236}">
                            <a16:creationId xmlns:a16="http://schemas.microsoft.com/office/drawing/2014/main" id="{18F2530E-0D2E-5D7A-679D-CEF41297DE31}"/>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5" name="Group 634">
                    <a:extLst>
                      <a:ext uri="{FF2B5EF4-FFF2-40B4-BE49-F238E27FC236}">
                        <a16:creationId xmlns:a16="http://schemas.microsoft.com/office/drawing/2014/main" id="{3B4998A3-72D3-D718-698E-359B241472B2}"/>
                      </a:ext>
                    </a:extLst>
                  </p:cNvPr>
                  <p:cNvGrpSpPr/>
                  <p:nvPr/>
                </p:nvGrpSpPr>
                <p:grpSpPr>
                  <a:xfrm>
                    <a:off x="983557" y="4500454"/>
                    <a:ext cx="1498978" cy="164840"/>
                    <a:chOff x="6874440" y="2906655"/>
                    <a:chExt cx="3430837" cy="164975"/>
                  </a:xfrm>
                </p:grpSpPr>
                <p:grpSp>
                  <p:nvGrpSpPr>
                    <p:cNvPr id="647" name="Group 646">
                      <a:extLst>
                        <a:ext uri="{FF2B5EF4-FFF2-40B4-BE49-F238E27FC236}">
                          <a16:creationId xmlns:a16="http://schemas.microsoft.com/office/drawing/2014/main" id="{6E69AC2E-20FF-5E01-2F03-1AE6638EC083}"/>
                        </a:ext>
                      </a:extLst>
                    </p:cNvPr>
                    <p:cNvGrpSpPr/>
                    <p:nvPr/>
                  </p:nvGrpSpPr>
                  <p:grpSpPr>
                    <a:xfrm>
                      <a:off x="6874440" y="2906655"/>
                      <a:ext cx="1672214" cy="158882"/>
                      <a:chOff x="7032994" y="2896916"/>
                      <a:chExt cx="1672214" cy="158882"/>
                    </a:xfrm>
                  </p:grpSpPr>
                  <p:sp>
                    <p:nvSpPr>
                      <p:cNvPr id="653" name="Rounded Rectangle 652">
                        <a:extLst>
                          <a:ext uri="{FF2B5EF4-FFF2-40B4-BE49-F238E27FC236}">
                            <a16:creationId xmlns:a16="http://schemas.microsoft.com/office/drawing/2014/main" id="{24D80C38-F848-D391-41C1-6C539F281CC8}"/>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4" name="Rounded Rectangle 653">
                        <a:extLst>
                          <a:ext uri="{FF2B5EF4-FFF2-40B4-BE49-F238E27FC236}">
                            <a16:creationId xmlns:a16="http://schemas.microsoft.com/office/drawing/2014/main" id="{2DAB78DD-C140-E7D8-2AE0-4AA0BB13492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5" name="Rounded Rectangle 654">
                        <a:extLst>
                          <a:ext uri="{FF2B5EF4-FFF2-40B4-BE49-F238E27FC236}">
                            <a16:creationId xmlns:a16="http://schemas.microsoft.com/office/drawing/2014/main" id="{B036C1CE-2319-9340-E8C6-AE51B3A94C58}"/>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6" name="Rounded Rectangle 655">
                        <a:extLst>
                          <a:ext uri="{FF2B5EF4-FFF2-40B4-BE49-F238E27FC236}">
                            <a16:creationId xmlns:a16="http://schemas.microsoft.com/office/drawing/2014/main" id="{91531844-0271-077B-5462-6C1D5BB91F4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48" name="Group 647">
                      <a:extLst>
                        <a:ext uri="{FF2B5EF4-FFF2-40B4-BE49-F238E27FC236}">
                          <a16:creationId xmlns:a16="http://schemas.microsoft.com/office/drawing/2014/main" id="{0EFA7466-FB07-1F17-0F0D-D38F1BE33787}"/>
                        </a:ext>
                      </a:extLst>
                    </p:cNvPr>
                    <p:cNvGrpSpPr/>
                    <p:nvPr/>
                  </p:nvGrpSpPr>
                  <p:grpSpPr>
                    <a:xfrm>
                      <a:off x="8633063" y="2912748"/>
                      <a:ext cx="1672214" cy="158882"/>
                      <a:chOff x="7032994" y="2912284"/>
                      <a:chExt cx="1672214" cy="158882"/>
                    </a:xfrm>
                  </p:grpSpPr>
                  <p:sp>
                    <p:nvSpPr>
                      <p:cNvPr id="649" name="Rounded Rectangle 648">
                        <a:extLst>
                          <a:ext uri="{FF2B5EF4-FFF2-40B4-BE49-F238E27FC236}">
                            <a16:creationId xmlns:a16="http://schemas.microsoft.com/office/drawing/2014/main" id="{7D27C06C-D871-A07B-1141-920A325591D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0" name="Rounded Rectangle 649">
                        <a:extLst>
                          <a:ext uri="{FF2B5EF4-FFF2-40B4-BE49-F238E27FC236}">
                            <a16:creationId xmlns:a16="http://schemas.microsoft.com/office/drawing/2014/main" id="{D65B4757-3C16-4C33-FBE8-7DEE1747144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1" name="Rounded Rectangle 650">
                        <a:extLst>
                          <a:ext uri="{FF2B5EF4-FFF2-40B4-BE49-F238E27FC236}">
                            <a16:creationId xmlns:a16="http://schemas.microsoft.com/office/drawing/2014/main" id="{3C86371C-6DEA-5029-883F-E15AC2093009}"/>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2" name="Rounded Rectangle 651">
                        <a:extLst>
                          <a:ext uri="{FF2B5EF4-FFF2-40B4-BE49-F238E27FC236}">
                            <a16:creationId xmlns:a16="http://schemas.microsoft.com/office/drawing/2014/main" id="{4323AE4C-447A-C7D9-1681-A6445725096F}"/>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6" name="Group 635">
                    <a:extLst>
                      <a:ext uri="{FF2B5EF4-FFF2-40B4-BE49-F238E27FC236}">
                        <a16:creationId xmlns:a16="http://schemas.microsoft.com/office/drawing/2014/main" id="{5936AB8B-327B-CEA4-AA90-3B93A0E094D5}"/>
                      </a:ext>
                    </a:extLst>
                  </p:cNvPr>
                  <p:cNvGrpSpPr/>
                  <p:nvPr/>
                </p:nvGrpSpPr>
                <p:grpSpPr>
                  <a:xfrm>
                    <a:off x="983557" y="4791122"/>
                    <a:ext cx="1498978" cy="164840"/>
                    <a:chOff x="6874440" y="2906655"/>
                    <a:chExt cx="3430837" cy="164975"/>
                  </a:xfrm>
                </p:grpSpPr>
                <p:grpSp>
                  <p:nvGrpSpPr>
                    <p:cNvPr id="637" name="Group 636">
                      <a:extLst>
                        <a:ext uri="{FF2B5EF4-FFF2-40B4-BE49-F238E27FC236}">
                          <a16:creationId xmlns:a16="http://schemas.microsoft.com/office/drawing/2014/main" id="{B8C44358-EEFE-CE17-4CCB-317C1FF1CBDE}"/>
                        </a:ext>
                      </a:extLst>
                    </p:cNvPr>
                    <p:cNvGrpSpPr/>
                    <p:nvPr/>
                  </p:nvGrpSpPr>
                  <p:grpSpPr>
                    <a:xfrm>
                      <a:off x="6874440" y="2906655"/>
                      <a:ext cx="1672214" cy="158882"/>
                      <a:chOff x="7032994" y="2896916"/>
                      <a:chExt cx="1672214" cy="158882"/>
                    </a:xfrm>
                  </p:grpSpPr>
                  <p:sp>
                    <p:nvSpPr>
                      <p:cNvPr id="643" name="Rounded Rectangle 642">
                        <a:extLst>
                          <a:ext uri="{FF2B5EF4-FFF2-40B4-BE49-F238E27FC236}">
                            <a16:creationId xmlns:a16="http://schemas.microsoft.com/office/drawing/2014/main" id="{40D1321C-D386-1FFB-65C7-A64796273F3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4" name="Rounded Rectangle 643">
                        <a:extLst>
                          <a:ext uri="{FF2B5EF4-FFF2-40B4-BE49-F238E27FC236}">
                            <a16:creationId xmlns:a16="http://schemas.microsoft.com/office/drawing/2014/main" id="{06F4951D-A86B-4D6B-EC16-6B80287D3FE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5" name="Rounded Rectangle 644">
                        <a:extLst>
                          <a:ext uri="{FF2B5EF4-FFF2-40B4-BE49-F238E27FC236}">
                            <a16:creationId xmlns:a16="http://schemas.microsoft.com/office/drawing/2014/main" id="{FEBB3361-9DE6-0074-CFF7-D89FBC8547E5}"/>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6" name="Rounded Rectangle 645">
                        <a:extLst>
                          <a:ext uri="{FF2B5EF4-FFF2-40B4-BE49-F238E27FC236}">
                            <a16:creationId xmlns:a16="http://schemas.microsoft.com/office/drawing/2014/main" id="{A9621629-FA0A-5B96-496E-DE40C7E5CD79}"/>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38" name="Group 637">
                      <a:extLst>
                        <a:ext uri="{FF2B5EF4-FFF2-40B4-BE49-F238E27FC236}">
                          <a16:creationId xmlns:a16="http://schemas.microsoft.com/office/drawing/2014/main" id="{8528C995-5BBB-5E8C-B67B-2DCCA513D5CB}"/>
                        </a:ext>
                      </a:extLst>
                    </p:cNvPr>
                    <p:cNvGrpSpPr/>
                    <p:nvPr/>
                  </p:nvGrpSpPr>
                  <p:grpSpPr>
                    <a:xfrm>
                      <a:off x="8633063" y="2912748"/>
                      <a:ext cx="1672214" cy="158882"/>
                      <a:chOff x="7032994" y="2912284"/>
                      <a:chExt cx="1672214" cy="158882"/>
                    </a:xfrm>
                  </p:grpSpPr>
                  <p:sp>
                    <p:nvSpPr>
                      <p:cNvPr id="639" name="Rounded Rectangle 638">
                        <a:extLst>
                          <a:ext uri="{FF2B5EF4-FFF2-40B4-BE49-F238E27FC236}">
                            <a16:creationId xmlns:a16="http://schemas.microsoft.com/office/drawing/2014/main" id="{45A48BB0-34C4-9611-C082-008F2D8C11E9}"/>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0" name="Rounded Rectangle 639">
                        <a:extLst>
                          <a:ext uri="{FF2B5EF4-FFF2-40B4-BE49-F238E27FC236}">
                            <a16:creationId xmlns:a16="http://schemas.microsoft.com/office/drawing/2014/main" id="{0592EC03-5D7C-83D2-7D8F-99C457A9E7C3}"/>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1" name="Rounded Rectangle 640">
                        <a:extLst>
                          <a:ext uri="{FF2B5EF4-FFF2-40B4-BE49-F238E27FC236}">
                            <a16:creationId xmlns:a16="http://schemas.microsoft.com/office/drawing/2014/main" id="{4AD1C3CB-DF94-5524-5CE2-B4CDC62F21C9}"/>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2" name="Rounded Rectangle 641">
                        <a:extLst>
                          <a:ext uri="{FF2B5EF4-FFF2-40B4-BE49-F238E27FC236}">
                            <a16:creationId xmlns:a16="http://schemas.microsoft.com/office/drawing/2014/main" id="{0DDDD55F-0671-587B-D000-5B90A881908A}"/>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nvGrpSpPr>
              <p:cNvPr id="570" name="Group 569">
                <a:extLst>
                  <a:ext uri="{FF2B5EF4-FFF2-40B4-BE49-F238E27FC236}">
                    <a16:creationId xmlns:a16="http://schemas.microsoft.com/office/drawing/2014/main" id="{F194E518-0053-4584-F973-7F0682AA55D7}"/>
                  </a:ext>
                </a:extLst>
              </p:cNvPr>
              <p:cNvGrpSpPr/>
              <p:nvPr/>
            </p:nvGrpSpPr>
            <p:grpSpPr>
              <a:xfrm>
                <a:off x="5377397" y="2046156"/>
                <a:ext cx="1113743" cy="995801"/>
                <a:chOff x="5377397" y="2046156"/>
                <a:chExt cx="1113743" cy="995801"/>
              </a:xfrm>
            </p:grpSpPr>
            <p:cxnSp>
              <p:nvCxnSpPr>
                <p:cNvPr id="571" name="Straight Connector 570">
                  <a:extLst>
                    <a:ext uri="{FF2B5EF4-FFF2-40B4-BE49-F238E27FC236}">
                      <a16:creationId xmlns:a16="http://schemas.microsoft.com/office/drawing/2014/main" id="{D723756C-4337-095A-79C3-F2995B2273F1}"/>
                    </a:ext>
                  </a:extLst>
                </p:cNvPr>
                <p:cNvCxnSpPr>
                  <a:cxnSpLocks/>
                  <a:stCxn id="614" idx="3"/>
                  <a:endCxn id="613" idx="1"/>
                </p:cNvCxnSpPr>
                <p:nvPr/>
              </p:nvCxnSpPr>
              <p:spPr>
                <a:xfrm>
                  <a:off x="5535343" y="2125534"/>
                  <a:ext cx="799455"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72" name="Group 571">
                  <a:extLst>
                    <a:ext uri="{FF2B5EF4-FFF2-40B4-BE49-F238E27FC236}">
                      <a16:creationId xmlns:a16="http://schemas.microsoft.com/office/drawing/2014/main" id="{2025C8EA-6368-9BAE-E359-6E2116931023}"/>
                    </a:ext>
                  </a:extLst>
                </p:cNvPr>
                <p:cNvGrpSpPr/>
                <p:nvPr/>
              </p:nvGrpSpPr>
              <p:grpSpPr>
                <a:xfrm>
                  <a:off x="5377397" y="2046156"/>
                  <a:ext cx="1113743" cy="995801"/>
                  <a:chOff x="983557" y="3669493"/>
                  <a:chExt cx="1113743" cy="995801"/>
                </a:xfrm>
              </p:grpSpPr>
              <p:cxnSp>
                <p:nvCxnSpPr>
                  <p:cNvPr id="573" name="Straight Connector 572">
                    <a:extLst>
                      <a:ext uri="{FF2B5EF4-FFF2-40B4-BE49-F238E27FC236}">
                        <a16:creationId xmlns:a16="http://schemas.microsoft.com/office/drawing/2014/main" id="{8851433C-56CE-C07A-EF54-6E17F1D33DAA}"/>
                      </a:ext>
                    </a:extLst>
                  </p:cNvPr>
                  <p:cNvCxnSpPr>
                    <a:cxnSpLocks/>
                    <a:stCxn id="614" idx="2"/>
                    <a:endCxn id="590" idx="0"/>
                  </p:cNvCxnSpPr>
                  <p:nvPr/>
                </p:nvCxnSpPr>
                <p:spPr>
                  <a:xfrm flipH="1">
                    <a:off x="1061559" y="3828245"/>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E3374496-CD48-3B24-CC96-5CC1211B1397}"/>
                      </a:ext>
                    </a:extLst>
                  </p:cNvPr>
                  <p:cNvCxnSpPr>
                    <a:cxnSpLocks/>
                    <a:stCxn id="615" idx="2"/>
                    <a:endCxn id="591" idx="0"/>
                  </p:cNvCxnSpPr>
                  <p:nvPr/>
                </p:nvCxnSpPr>
                <p:spPr>
                  <a:xfrm flipH="1">
                    <a:off x="1248652"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7CAA39F9-F872-1C3A-8266-CE6F5245A9CE}"/>
                      </a:ext>
                    </a:extLst>
                  </p:cNvPr>
                  <p:cNvCxnSpPr>
                    <a:cxnSpLocks/>
                    <a:stCxn id="616" idx="2"/>
                    <a:endCxn id="592" idx="0"/>
                  </p:cNvCxnSpPr>
                  <p:nvPr/>
                </p:nvCxnSpPr>
                <p:spPr>
                  <a:xfrm flipH="1">
                    <a:off x="1442409"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6DFD5F61-949B-E7AD-9CD2-C0675FDC319C}"/>
                      </a:ext>
                    </a:extLst>
                  </p:cNvPr>
                  <p:cNvCxnSpPr>
                    <a:cxnSpLocks/>
                    <a:stCxn id="617" idx="2"/>
                    <a:endCxn id="593" idx="0"/>
                  </p:cNvCxnSpPr>
                  <p:nvPr/>
                </p:nvCxnSpPr>
                <p:spPr>
                  <a:xfrm flipH="1">
                    <a:off x="1636167" y="3828242"/>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953DF2C0-6BDD-63A4-C5E5-B6DCA19B18EA}"/>
                      </a:ext>
                    </a:extLst>
                  </p:cNvPr>
                  <p:cNvCxnSpPr>
                    <a:cxnSpLocks/>
                    <a:stCxn id="612" idx="2"/>
                    <a:endCxn id="588" idx="2"/>
                  </p:cNvCxnSpPr>
                  <p:nvPr/>
                </p:nvCxnSpPr>
                <p:spPr>
                  <a:xfrm flipH="1">
                    <a:off x="1829925" y="3834333"/>
                    <a:ext cx="1942" cy="830961"/>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9FE15912-75FA-F6C6-2F89-12CE666D2C99}"/>
                      </a:ext>
                    </a:extLst>
                  </p:cNvPr>
                  <p:cNvCxnSpPr>
                    <a:cxnSpLocks/>
                    <a:stCxn id="613" idx="2"/>
                    <a:endCxn id="589" idx="0"/>
                  </p:cNvCxnSpPr>
                  <p:nvPr/>
                </p:nvCxnSpPr>
                <p:spPr>
                  <a:xfrm flipH="1">
                    <a:off x="2017018" y="3834331"/>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A9BD2394-3B6E-E08A-4E19-FCE2E6F25F7D}"/>
                      </a:ext>
                    </a:extLst>
                  </p:cNvPr>
                  <p:cNvCxnSpPr>
                    <a:cxnSpLocks/>
                    <a:stCxn id="606" idx="3"/>
                    <a:endCxn id="605" idx="3"/>
                  </p:cNvCxnSpPr>
                  <p:nvPr/>
                </p:nvCxnSpPr>
                <p:spPr>
                  <a:xfrm>
                    <a:off x="1141841" y="4008348"/>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BDD242DE-E7A4-B7DF-2762-F04B060A0620}"/>
                      </a:ext>
                    </a:extLst>
                  </p:cNvPr>
                  <p:cNvCxnSpPr>
                    <a:cxnSpLocks/>
                    <a:stCxn id="598" idx="3"/>
                    <a:endCxn id="597" idx="3"/>
                  </p:cNvCxnSpPr>
                  <p:nvPr/>
                </p:nvCxnSpPr>
                <p:spPr>
                  <a:xfrm>
                    <a:off x="1139561" y="4294090"/>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01409429-4A6B-9149-36C6-2A50C798A971}"/>
                      </a:ext>
                    </a:extLst>
                  </p:cNvPr>
                  <p:cNvCxnSpPr>
                    <a:cxnSpLocks/>
                    <a:stCxn id="590" idx="3"/>
                    <a:endCxn id="589" idx="3"/>
                  </p:cNvCxnSpPr>
                  <p:nvPr/>
                </p:nvCxnSpPr>
                <p:spPr>
                  <a:xfrm>
                    <a:off x="1139561" y="4579832"/>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82" name="Group 581">
                    <a:extLst>
                      <a:ext uri="{FF2B5EF4-FFF2-40B4-BE49-F238E27FC236}">
                        <a16:creationId xmlns:a16="http://schemas.microsoft.com/office/drawing/2014/main" id="{3E3F80D1-577B-E0F9-6725-78DA95FF9A64}"/>
                      </a:ext>
                    </a:extLst>
                  </p:cNvPr>
                  <p:cNvGrpSpPr/>
                  <p:nvPr/>
                </p:nvGrpSpPr>
                <p:grpSpPr>
                  <a:xfrm>
                    <a:off x="985499" y="3669493"/>
                    <a:ext cx="1111463" cy="164840"/>
                    <a:chOff x="6874440" y="2906655"/>
                    <a:chExt cx="2543899" cy="164975"/>
                  </a:xfrm>
                </p:grpSpPr>
                <p:grpSp>
                  <p:nvGrpSpPr>
                    <p:cNvPr id="610" name="Group 609">
                      <a:extLst>
                        <a:ext uri="{FF2B5EF4-FFF2-40B4-BE49-F238E27FC236}">
                          <a16:creationId xmlns:a16="http://schemas.microsoft.com/office/drawing/2014/main" id="{BAC23235-D05E-0FFA-59C9-A6D4D39E123C}"/>
                        </a:ext>
                      </a:extLst>
                    </p:cNvPr>
                    <p:cNvGrpSpPr/>
                    <p:nvPr/>
                  </p:nvGrpSpPr>
                  <p:grpSpPr>
                    <a:xfrm>
                      <a:off x="6874440" y="2906655"/>
                      <a:ext cx="1672214" cy="158882"/>
                      <a:chOff x="7032994" y="2896916"/>
                      <a:chExt cx="1672214" cy="158882"/>
                    </a:xfrm>
                  </p:grpSpPr>
                  <p:sp>
                    <p:nvSpPr>
                      <p:cNvPr id="614" name="Rounded Rectangle 613">
                        <a:extLst>
                          <a:ext uri="{FF2B5EF4-FFF2-40B4-BE49-F238E27FC236}">
                            <a16:creationId xmlns:a16="http://schemas.microsoft.com/office/drawing/2014/main" id="{8699811C-6C5A-D0B1-C8D8-A152E303440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5" name="Rounded Rectangle 614">
                        <a:extLst>
                          <a:ext uri="{FF2B5EF4-FFF2-40B4-BE49-F238E27FC236}">
                            <a16:creationId xmlns:a16="http://schemas.microsoft.com/office/drawing/2014/main" id="{80C912BB-9272-3A7B-603C-E34BBE431A1C}"/>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6" name="Rounded Rectangle 615">
                        <a:extLst>
                          <a:ext uri="{FF2B5EF4-FFF2-40B4-BE49-F238E27FC236}">
                            <a16:creationId xmlns:a16="http://schemas.microsoft.com/office/drawing/2014/main" id="{47DAB94B-04C2-B89A-F0D1-617C136C12E3}"/>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7" name="Rounded Rectangle 616">
                        <a:extLst>
                          <a:ext uri="{FF2B5EF4-FFF2-40B4-BE49-F238E27FC236}">
                            <a16:creationId xmlns:a16="http://schemas.microsoft.com/office/drawing/2014/main" id="{4FE115A6-0989-7A69-BD25-7AA574D236D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11" name="Group 610">
                      <a:extLst>
                        <a:ext uri="{FF2B5EF4-FFF2-40B4-BE49-F238E27FC236}">
                          <a16:creationId xmlns:a16="http://schemas.microsoft.com/office/drawing/2014/main" id="{1F0C416F-5CEE-8047-67CA-CCE8BD9007BC}"/>
                        </a:ext>
                      </a:extLst>
                    </p:cNvPr>
                    <p:cNvGrpSpPr/>
                    <p:nvPr/>
                  </p:nvGrpSpPr>
                  <p:grpSpPr>
                    <a:xfrm>
                      <a:off x="8633063" y="2912749"/>
                      <a:ext cx="785276" cy="158881"/>
                      <a:chOff x="7032994" y="2912285"/>
                      <a:chExt cx="785276" cy="158881"/>
                    </a:xfrm>
                  </p:grpSpPr>
                  <p:sp>
                    <p:nvSpPr>
                      <p:cNvPr id="612" name="Rounded Rectangle 611">
                        <a:extLst>
                          <a:ext uri="{FF2B5EF4-FFF2-40B4-BE49-F238E27FC236}">
                            <a16:creationId xmlns:a16="http://schemas.microsoft.com/office/drawing/2014/main" id="{47BDA4E3-1220-291B-1440-11F08CE24929}"/>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3" name="Rounded Rectangle 612">
                        <a:extLst>
                          <a:ext uri="{FF2B5EF4-FFF2-40B4-BE49-F238E27FC236}">
                            <a16:creationId xmlns:a16="http://schemas.microsoft.com/office/drawing/2014/main" id="{6BC39DE9-C6C5-EBF1-5BE7-A19945D5D6D9}"/>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3" name="Group 582">
                    <a:extLst>
                      <a:ext uri="{FF2B5EF4-FFF2-40B4-BE49-F238E27FC236}">
                        <a16:creationId xmlns:a16="http://schemas.microsoft.com/office/drawing/2014/main" id="{F7E45668-7E4B-053E-07D5-7A20194DB343}"/>
                      </a:ext>
                    </a:extLst>
                  </p:cNvPr>
                  <p:cNvGrpSpPr/>
                  <p:nvPr/>
                </p:nvGrpSpPr>
                <p:grpSpPr>
                  <a:xfrm>
                    <a:off x="985837" y="3928970"/>
                    <a:ext cx="1111463" cy="164840"/>
                    <a:chOff x="6874440" y="2906655"/>
                    <a:chExt cx="2543899" cy="164975"/>
                  </a:xfrm>
                </p:grpSpPr>
                <p:grpSp>
                  <p:nvGrpSpPr>
                    <p:cNvPr id="602" name="Group 601">
                      <a:extLst>
                        <a:ext uri="{FF2B5EF4-FFF2-40B4-BE49-F238E27FC236}">
                          <a16:creationId xmlns:a16="http://schemas.microsoft.com/office/drawing/2014/main" id="{60946DF0-2B86-3C09-52FD-344412E8EB76}"/>
                        </a:ext>
                      </a:extLst>
                    </p:cNvPr>
                    <p:cNvGrpSpPr/>
                    <p:nvPr/>
                  </p:nvGrpSpPr>
                  <p:grpSpPr>
                    <a:xfrm>
                      <a:off x="6874440" y="2906655"/>
                      <a:ext cx="1672214" cy="158882"/>
                      <a:chOff x="7032994" y="2896916"/>
                      <a:chExt cx="1672214" cy="158882"/>
                    </a:xfrm>
                  </p:grpSpPr>
                  <p:sp>
                    <p:nvSpPr>
                      <p:cNvPr id="606" name="Rounded Rectangle 605">
                        <a:extLst>
                          <a:ext uri="{FF2B5EF4-FFF2-40B4-BE49-F238E27FC236}">
                            <a16:creationId xmlns:a16="http://schemas.microsoft.com/office/drawing/2014/main" id="{DCC33DAF-7DCF-B04B-DF50-11CCC58E074F}"/>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7" name="Rounded Rectangle 606">
                        <a:extLst>
                          <a:ext uri="{FF2B5EF4-FFF2-40B4-BE49-F238E27FC236}">
                            <a16:creationId xmlns:a16="http://schemas.microsoft.com/office/drawing/2014/main" id="{0B58DFC7-430A-4268-EC46-24ADCA01B47F}"/>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8" name="Rounded Rectangle 607">
                        <a:extLst>
                          <a:ext uri="{FF2B5EF4-FFF2-40B4-BE49-F238E27FC236}">
                            <a16:creationId xmlns:a16="http://schemas.microsoft.com/office/drawing/2014/main" id="{8780EA3E-0213-CFD9-E031-F3552CB35A5E}"/>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9" name="Rounded Rectangle 608">
                        <a:extLst>
                          <a:ext uri="{FF2B5EF4-FFF2-40B4-BE49-F238E27FC236}">
                            <a16:creationId xmlns:a16="http://schemas.microsoft.com/office/drawing/2014/main" id="{CFF7B3F3-AC82-3291-39B0-7F96AAF51A4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03" name="Group 602">
                      <a:extLst>
                        <a:ext uri="{FF2B5EF4-FFF2-40B4-BE49-F238E27FC236}">
                          <a16:creationId xmlns:a16="http://schemas.microsoft.com/office/drawing/2014/main" id="{7F424614-6BD6-F4AF-B5D8-83F624190840}"/>
                        </a:ext>
                      </a:extLst>
                    </p:cNvPr>
                    <p:cNvGrpSpPr/>
                    <p:nvPr/>
                  </p:nvGrpSpPr>
                  <p:grpSpPr>
                    <a:xfrm>
                      <a:off x="8633063" y="2912749"/>
                      <a:ext cx="785276" cy="158881"/>
                      <a:chOff x="7032994" y="2912285"/>
                      <a:chExt cx="785276" cy="158881"/>
                    </a:xfrm>
                  </p:grpSpPr>
                  <p:sp>
                    <p:nvSpPr>
                      <p:cNvPr id="604" name="Rounded Rectangle 603">
                        <a:extLst>
                          <a:ext uri="{FF2B5EF4-FFF2-40B4-BE49-F238E27FC236}">
                            <a16:creationId xmlns:a16="http://schemas.microsoft.com/office/drawing/2014/main" id="{351BC027-5E93-403B-B301-15BB7F2367B0}"/>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5" name="Rounded Rectangle 604">
                        <a:extLst>
                          <a:ext uri="{FF2B5EF4-FFF2-40B4-BE49-F238E27FC236}">
                            <a16:creationId xmlns:a16="http://schemas.microsoft.com/office/drawing/2014/main" id="{083A9976-1606-54D8-578E-476A16F41F7A}"/>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4" name="Group 583">
                    <a:extLst>
                      <a:ext uri="{FF2B5EF4-FFF2-40B4-BE49-F238E27FC236}">
                        <a16:creationId xmlns:a16="http://schemas.microsoft.com/office/drawing/2014/main" id="{507E89A2-D0B7-408D-80B2-72AA1CB373F0}"/>
                      </a:ext>
                    </a:extLst>
                  </p:cNvPr>
                  <p:cNvGrpSpPr/>
                  <p:nvPr/>
                </p:nvGrpSpPr>
                <p:grpSpPr>
                  <a:xfrm>
                    <a:off x="983557" y="4214712"/>
                    <a:ext cx="1111463" cy="164840"/>
                    <a:chOff x="6874440" y="2906655"/>
                    <a:chExt cx="2543899" cy="164975"/>
                  </a:xfrm>
                </p:grpSpPr>
                <p:grpSp>
                  <p:nvGrpSpPr>
                    <p:cNvPr id="594" name="Group 593">
                      <a:extLst>
                        <a:ext uri="{FF2B5EF4-FFF2-40B4-BE49-F238E27FC236}">
                          <a16:creationId xmlns:a16="http://schemas.microsoft.com/office/drawing/2014/main" id="{3F6F9E93-092F-F9E5-D08D-F10B84A8A814}"/>
                        </a:ext>
                      </a:extLst>
                    </p:cNvPr>
                    <p:cNvGrpSpPr/>
                    <p:nvPr/>
                  </p:nvGrpSpPr>
                  <p:grpSpPr>
                    <a:xfrm>
                      <a:off x="6874440" y="2906655"/>
                      <a:ext cx="1672214" cy="158882"/>
                      <a:chOff x="7032994" y="2896916"/>
                      <a:chExt cx="1672214" cy="158882"/>
                    </a:xfrm>
                  </p:grpSpPr>
                  <p:sp>
                    <p:nvSpPr>
                      <p:cNvPr id="598" name="Rounded Rectangle 597">
                        <a:extLst>
                          <a:ext uri="{FF2B5EF4-FFF2-40B4-BE49-F238E27FC236}">
                            <a16:creationId xmlns:a16="http://schemas.microsoft.com/office/drawing/2014/main" id="{2BF7D5D3-46D7-935C-F862-E22FCFA8FDBB}"/>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9" name="Rounded Rectangle 598">
                        <a:extLst>
                          <a:ext uri="{FF2B5EF4-FFF2-40B4-BE49-F238E27FC236}">
                            <a16:creationId xmlns:a16="http://schemas.microsoft.com/office/drawing/2014/main" id="{434B7BAA-7ACC-EB4B-7815-8E647B862B4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0" name="Rounded Rectangle 599">
                        <a:extLst>
                          <a:ext uri="{FF2B5EF4-FFF2-40B4-BE49-F238E27FC236}">
                            <a16:creationId xmlns:a16="http://schemas.microsoft.com/office/drawing/2014/main" id="{39B0388B-A79F-A03F-F9D4-59F9ED3E69F5}"/>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1" name="Rounded Rectangle 600">
                        <a:extLst>
                          <a:ext uri="{FF2B5EF4-FFF2-40B4-BE49-F238E27FC236}">
                            <a16:creationId xmlns:a16="http://schemas.microsoft.com/office/drawing/2014/main" id="{5765D596-0C1E-72FC-F87E-EACBA46732FA}"/>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95" name="Group 594">
                      <a:extLst>
                        <a:ext uri="{FF2B5EF4-FFF2-40B4-BE49-F238E27FC236}">
                          <a16:creationId xmlns:a16="http://schemas.microsoft.com/office/drawing/2014/main" id="{9AFB9E01-D8F8-8A1F-E14F-85D4DFCF17AC}"/>
                        </a:ext>
                      </a:extLst>
                    </p:cNvPr>
                    <p:cNvGrpSpPr/>
                    <p:nvPr/>
                  </p:nvGrpSpPr>
                  <p:grpSpPr>
                    <a:xfrm>
                      <a:off x="8633063" y="2912749"/>
                      <a:ext cx="785276" cy="158881"/>
                      <a:chOff x="7032994" y="2912285"/>
                      <a:chExt cx="785276" cy="158881"/>
                    </a:xfrm>
                  </p:grpSpPr>
                  <p:sp>
                    <p:nvSpPr>
                      <p:cNvPr id="596" name="Rounded Rectangle 595">
                        <a:extLst>
                          <a:ext uri="{FF2B5EF4-FFF2-40B4-BE49-F238E27FC236}">
                            <a16:creationId xmlns:a16="http://schemas.microsoft.com/office/drawing/2014/main" id="{91AD05CB-84B9-EE72-7665-27E4BDA776E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7" name="Rounded Rectangle 596">
                        <a:extLst>
                          <a:ext uri="{FF2B5EF4-FFF2-40B4-BE49-F238E27FC236}">
                            <a16:creationId xmlns:a16="http://schemas.microsoft.com/office/drawing/2014/main" id="{EF6CDEDE-1EF3-06CA-D0EE-4C5B56223E6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5" name="Group 584">
                    <a:extLst>
                      <a:ext uri="{FF2B5EF4-FFF2-40B4-BE49-F238E27FC236}">
                        <a16:creationId xmlns:a16="http://schemas.microsoft.com/office/drawing/2014/main" id="{998DD08A-FF75-01F0-DAA0-2F24BC377EEE}"/>
                      </a:ext>
                    </a:extLst>
                  </p:cNvPr>
                  <p:cNvGrpSpPr/>
                  <p:nvPr/>
                </p:nvGrpSpPr>
                <p:grpSpPr>
                  <a:xfrm>
                    <a:off x="983557" y="4500454"/>
                    <a:ext cx="1111463" cy="164840"/>
                    <a:chOff x="6874440" y="2906655"/>
                    <a:chExt cx="2543899" cy="164975"/>
                  </a:xfrm>
                </p:grpSpPr>
                <p:grpSp>
                  <p:nvGrpSpPr>
                    <p:cNvPr id="586" name="Group 585">
                      <a:extLst>
                        <a:ext uri="{FF2B5EF4-FFF2-40B4-BE49-F238E27FC236}">
                          <a16:creationId xmlns:a16="http://schemas.microsoft.com/office/drawing/2014/main" id="{675206D9-4918-1B52-2733-B3DB9D6FCBB0}"/>
                        </a:ext>
                      </a:extLst>
                    </p:cNvPr>
                    <p:cNvGrpSpPr/>
                    <p:nvPr/>
                  </p:nvGrpSpPr>
                  <p:grpSpPr>
                    <a:xfrm>
                      <a:off x="6874440" y="2906655"/>
                      <a:ext cx="1672214" cy="158882"/>
                      <a:chOff x="7032994" y="2896916"/>
                      <a:chExt cx="1672214" cy="158882"/>
                    </a:xfrm>
                  </p:grpSpPr>
                  <p:sp>
                    <p:nvSpPr>
                      <p:cNvPr id="590" name="Rounded Rectangle 589">
                        <a:extLst>
                          <a:ext uri="{FF2B5EF4-FFF2-40B4-BE49-F238E27FC236}">
                            <a16:creationId xmlns:a16="http://schemas.microsoft.com/office/drawing/2014/main" id="{B222552A-0DFE-3F8C-7F79-5CBFB8AD0847}"/>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1" name="Rounded Rectangle 590">
                        <a:extLst>
                          <a:ext uri="{FF2B5EF4-FFF2-40B4-BE49-F238E27FC236}">
                            <a16:creationId xmlns:a16="http://schemas.microsoft.com/office/drawing/2014/main" id="{DD79B935-2D15-78FD-D26C-8DBBEAC20A8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2" name="Rounded Rectangle 591">
                        <a:extLst>
                          <a:ext uri="{FF2B5EF4-FFF2-40B4-BE49-F238E27FC236}">
                            <a16:creationId xmlns:a16="http://schemas.microsoft.com/office/drawing/2014/main" id="{902C5A54-7DBD-DBD1-EE24-77BADFB7C86B}"/>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3" name="Rounded Rectangle 592">
                        <a:extLst>
                          <a:ext uri="{FF2B5EF4-FFF2-40B4-BE49-F238E27FC236}">
                            <a16:creationId xmlns:a16="http://schemas.microsoft.com/office/drawing/2014/main" id="{C9FC8A83-5C14-00AA-5560-36C00B047328}"/>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87" name="Group 586">
                      <a:extLst>
                        <a:ext uri="{FF2B5EF4-FFF2-40B4-BE49-F238E27FC236}">
                          <a16:creationId xmlns:a16="http://schemas.microsoft.com/office/drawing/2014/main" id="{5201AC94-D47B-A9F6-9D5C-3D9C7D446C5C}"/>
                        </a:ext>
                      </a:extLst>
                    </p:cNvPr>
                    <p:cNvGrpSpPr/>
                    <p:nvPr/>
                  </p:nvGrpSpPr>
                  <p:grpSpPr>
                    <a:xfrm>
                      <a:off x="8633063" y="2912749"/>
                      <a:ext cx="785276" cy="158881"/>
                      <a:chOff x="7032994" y="2912285"/>
                      <a:chExt cx="785276" cy="158881"/>
                    </a:xfrm>
                  </p:grpSpPr>
                  <p:sp>
                    <p:nvSpPr>
                      <p:cNvPr id="588" name="Rounded Rectangle 587">
                        <a:extLst>
                          <a:ext uri="{FF2B5EF4-FFF2-40B4-BE49-F238E27FC236}">
                            <a16:creationId xmlns:a16="http://schemas.microsoft.com/office/drawing/2014/main" id="{B3855EA3-58EE-918D-2171-B5C6DE6FA3B7}"/>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89" name="Rounded Rectangle 588">
                        <a:extLst>
                          <a:ext uri="{FF2B5EF4-FFF2-40B4-BE49-F238E27FC236}">
                            <a16:creationId xmlns:a16="http://schemas.microsoft.com/office/drawing/2014/main" id="{2E0B6F13-0D2D-E5F4-7AF7-75C6192FC362}"/>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sp>
          <p:nvSpPr>
            <p:cNvPr id="723" name="Rounded Rectangle 722">
              <a:extLst>
                <a:ext uri="{FF2B5EF4-FFF2-40B4-BE49-F238E27FC236}">
                  <a16:creationId xmlns:a16="http://schemas.microsoft.com/office/drawing/2014/main" id="{7ED4334F-3CEA-9CB1-EF9F-71F68345312F}"/>
                </a:ext>
              </a:extLst>
            </p:cNvPr>
            <p:cNvSpPr/>
            <p:nvPr/>
          </p:nvSpPr>
          <p:spPr>
            <a:xfrm>
              <a:off x="4769085" y="5637363"/>
              <a:ext cx="512320" cy="533628"/>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4" name="Rounded Rectangle 723">
              <a:extLst>
                <a:ext uri="{FF2B5EF4-FFF2-40B4-BE49-F238E27FC236}">
                  <a16:creationId xmlns:a16="http://schemas.microsoft.com/office/drawing/2014/main" id="{9CA3CA3B-0DE6-FF80-3F6B-DECF1F953B83}"/>
                </a:ext>
              </a:extLst>
            </p:cNvPr>
            <p:cNvSpPr/>
            <p:nvPr/>
          </p:nvSpPr>
          <p:spPr>
            <a:xfrm>
              <a:off x="4776288" y="5278727"/>
              <a:ext cx="477945" cy="324395"/>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5" name="Rounded Rectangle 724">
              <a:extLst>
                <a:ext uri="{FF2B5EF4-FFF2-40B4-BE49-F238E27FC236}">
                  <a16:creationId xmlns:a16="http://schemas.microsoft.com/office/drawing/2014/main" id="{5E4F381F-F894-EC98-F300-2C0D98B7B6B5}"/>
                </a:ext>
              </a:extLst>
            </p:cNvPr>
            <p:cNvSpPr/>
            <p:nvPr/>
          </p:nvSpPr>
          <p:spPr>
            <a:xfrm>
              <a:off x="6450212" y="5738761"/>
              <a:ext cx="395642"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6" name="Rounded Rectangle 725">
              <a:extLst>
                <a:ext uri="{FF2B5EF4-FFF2-40B4-BE49-F238E27FC236}">
                  <a16:creationId xmlns:a16="http://schemas.microsoft.com/office/drawing/2014/main" id="{1DC68ECE-B767-F238-BC47-8BB2F629E02C}"/>
                </a:ext>
              </a:extLst>
            </p:cNvPr>
            <p:cNvSpPr/>
            <p:nvPr/>
          </p:nvSpPr>
          <p:spPr>
            <a:xfrm>
              <a:off x="6450885" y="5497239"/>
              <a:ext cx="400049" cy="179532"/>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7" name="Rounded Rectangle 726">
              <a:extLst>
                <a:ext uri="{FF2B5EF4-FFF2-40B4-BE49-F238E27FC236}">
                  <a16:creationId xmlns:a16="http://schemas.microsoft.com/office/drawing/2014/main" id="{FBEBD465-7A57-2ABA-CDE0-85445299C4CF}"/>
                </a:ext>
              </a:extLst>
            </p:cNvPr>
            <p:cNvSpPr/>
            <p:nvPr/>
          </p:nvSpPr>
          <p:spPr>
            <a:xfrm>
              <a:off x="7579229" y="5728957"/>
              <a:ext cx="483161"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8" name="Rounded Rectangle 727">
              <a:extLst>
                <a:ext uri="{FF2B5EF4-FFF2-40B4-BE49-F238E27FC236}">
                  <a16:creationId xmlns:a16="http://schemas.microsoft.com/office/drawing/2014/main" id="{955AB019-526C-7BD2-88DB-D7DBEA792F9B}"/>
                </a:ext>
              </a:extLst>
            </p:cNvPr>
            <p:cNvSpPr/>
            <p:nvPr/>
          </p:nvSpPr>
          <p:spPr>
            <a:xfrm>
              <a:off x="7579903" y="5418897"/>
              <a:ext cx="469867" cy="248070"/>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cxnSp>
          <p:nvCxnSpPr>
            <p:cNvPr id="729" name="Straight Arrow Connector 728">
              <a:extLst>
                <a:ext uri="{FF2B5EF4-FFF2-40B4-BE49-F238E27FC236}">
                  <a16:creationId xmlns:a16="http://schemas.microsoft.com/office/drawing/2014/main" id="{1D506D0C-CBFB-7C9B-2CB3-947FD911E260}"/>
                </a:ext>
              </a:extLst>
            </p:cNvPr>
            <p:cNvCxnSpPr>
              <a:cxnSpLocks/>
              <a:endCxn id="242" idx="0"/>
            </p:cNvCxnSpPr>
            <p:nvPr/>
          </p:nvCxnSpPr>
          <p:spPr>
            <a:xfrm flipH="1">
              <a:off x="6955004" y="2048719"/>
              <a:ext cx="0" cy="264997"/>
            </a:xfrm>
            <a:prstGeom prst="straightConnector1">
              <a:avLst/>
            </a:prstGeom>
            <a:noFill/>
            <a:ln w="38100" cap="flat" cmpd="sng" algn="ctr">
              <a:solidFill>
                <a:schemeClr val="tx1"/>
              </a:solidFill>
              <a:prstDash val="solid"/>
              <a:miter lim="800000"/>
              <a:headEnd type="none"/>
              <a:tailEnd type="arrow"/>
            </a:ln>
            <a:effectLst/>
          </p:spPr>
        </p:cxnSp>
        <p:sp>
          <p:nvSpPr>
            <p:cNvPr id="730" name="TextBox 729">
              <a:extLst>
                <a:ext uri="{FF2B5EF4-FFF2-40B4-BE49-F238E27FC236}">
                  <a16:creationId xmlns:a16="http://schemas.microsoft.com/office/drawing/2014/main" id="{BD746876-CEBB-FD4F-8859-21B0E56B3299}"/>
                </a:ext>
              </a:extLst>
            </p:cNvPr>
            <p:cNvSpPr txBox="1"/>
            <p:nvPr/>
          </p:nvSpPr>
          <p:spPr>
            <a:xfrm>
              <a:off x="4405925" y="5742527"/>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1" name="TextBox 730">
              <a:extLst>
                <a:ext uri="{FF2B5EF4-FFF2-40B4-BE49-F238E27FC236}">
                  <a16:creationId xmlns:a16="http://schemas.microsoft.com/office/drawing/2014/main" id="{28C20A73-76F5-7092-44A7-2E4E1EC8FB2A}"/>
                </a:ext>
              </a:extLst>
            </p:cNvPr>
            <p:cNvSpPr txBox="1"/>
            <p:nvPr/>
          </p:nvSpPr>
          <p:spPr>
            <a:xfrm>
              <a:off x="6167419" y="5831680"/>
              <a:ext cx="98324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2" name="TextBox 731">
              <a:extLst>
                <a:ext uri="{FF2B5EF4-FFF2-40B4-BE49-F238E27FC236}">
                  <a16:creationId xmlns:a16="http://schemas.microsoft.com/office/drawing/2014/main" id="{60C9C31A-BD85-14EF-A678-8CF163035E90}"/>
                </a:ext>
              </a:extLst>
            </p:cNvPr>
            <p:cNvSpPr txBox="1"/>
            <p:nvPr/>
          </p:nvSpPr>
          <p:spPr>
            <a:xfrm>
              <a:off x="7326936" y="5801099"/>
              <a:ext cx="98324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3" name="TextBox 732">
              <a:extLst>
                <a:ext uri="{FF2B5EF4-FFF2-40B4-BE49-F238E27FC236}">
                  <a16:creationId xmlns:a16="http://schemas.microsoft.com/office/drawing/2014/main" id="{DEEEE747-8821-F22D-3580-D444710ACB93}"/>
                </a:ext>
              </a:extLst>
            </p:cNvPr>
            <p:cNvSpPr txBox="1"/>
            <p:nvPr/>
          </p:nvSpPr>
          <p:spPr>
            <a:xfrm>
              <a:off x="4407768" y="5262640"/>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4" name="TextBox 733">
              <a:extLst>
                <a:ext uri="{FF2B5EF4-FFF2-40B4-BE49-F238E27FC236}">
                  <a16:creationId xmlns:a16="http://schemas.microsoft.com/office/drawing/2014/main" id="{92CAC474-5049-9892-A6B1-D0E52F592D0C}"/>
                </a:ext>
              </a:extLst>
            </p:cNvPr>
            <p:cNvSpPr txBox="1"/>
            <p:nvPr/>
          </p:nvSpPr>
          <p:spPr>
            <a:xfrm>
              <a:off x="7185924" y="5368936"/>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5" name="TextBox 734">
              <a:extLst>
                <a:ext uri="{FF2B5EF4-FFF2-40B4-BE49-F238E27FC236}">
                  <a16:creationId xmlns:a16="http://schemas.microsoft.com/office/drawing/2014/main" id="{4EB3B2B6-DCC1-F0D0-DC5E-B33A4DA7EE7C}"/>
                </a:ext>
              </a:extLst>
            </p:cNvPr>
            <p:cNvSpPr txBox="1"/>
            <p:nvPr/>
          </p:nvSpPr>
          <p:spPr>
            <a:xfrm>
              <a:off x="6018577" y="5426615"/>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200" b="1" i="0" u="none" strike="noStrike" kern="1200" cap="none" spc="0" normalizeH="0" baseline="0" noProof="0" dirty="0">
                <a:ln>
                  <a:noFill/>
                </a:ln>
                <a:solidFill>
                  <a:srgbClr val="000000"/>
                </a:solidFill>
                <a:effectLst/>
                <a:uLnTx/>
                <a:uFillTx/>
                <a:latin typeface="Gill Sans MT"/>
                <a:ea typeface="+mn-ea"/>
                <a:cs typeface="Gill Sans MT"/>
              </a:endParaRPr>
            </a:p>
          </p:txBody>
        </p:sp>
      </p:grpSp>
      <p:sp>
        <p:nvSpPr>
          <p:cNvPr id="338" name="TextBox 337">
            <a:extLst>
              <a:ext uri="{FF2B5EF4-FFF2-40B4-BE49-F238E27FC236}">
                <a16:creationId xmlns:a16="http://schemas.microsoft.com/office/drawing/2014/main" id="{B689E180-F0D0-0FE8-6ACC-FAA6135310FD}"/>
              </a:ext>
            </a:extLst>
          </p:cNvPr>
          <p:cNvSpPr txBox="1"/>
          <p:nvPr/>
        </p:nvSpPr>
        <p:spPr>
          <a:xfrm>
            <a:off x="5072391" y="6482274"/>
            <a:ext cx="3604065"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Heterogeneous Accelerators</a:t>
            </a:r>
          </a:p>
        </p:txBody>
      </p:sp>
    </p:spTree>
    <p:extLst>
      <p:ext uri="{BB962C8B-B14F-4D97-AF65-F5344CB8AC3E}">
        <p14:creationId xmlns:p14="http://schemas.microsoft.com/office/powerpoint/2010/main" val="217694071"/>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83A632-D546-D83F-0DA6-AC106F7740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86F000-93D0-764A-B24C-F6F77BE836C3}"/>
              </a:ext>
            </a:extLst>
          </p:cNvPr>
          <p:cNvSpPr>
            <a:spLocks noGrp="1"/>
          </p:cNvSpPr>
          <p:nvPr>
            <p:ph type="title"/>
          </p:nvPr>
        </p:nvSpPr>
        <p:spPr/>
        <p:txBody>
          <a:bodyPr/>
          <a:lstStyle/>
          <a:p>
            <a:r>
              <a:rPr lang="en-US" dirty="0">
                <a:cs typeface="Gill Sans MT"/>
              </a:rPr>
              <a:t>Identifying Layer Families</a:t>
            </a:r>
            <a:endParaRPr lang="en-US" sz="4000" dirty="0">
              <a:latin typeface="Gill Sans MT"/>
              <a:cs typeface="Gill Sans MT"/>
            </a:endParaRPr>
          </a:p>
        </p:txBody>
      </p:sp>
      <p:grpSp>
        <p:nvGrpSpPr>
          <p:cNvPr id="49" name="Group 48">
            <a:extLst>
              <a:ext uri="{FF2B5EF4-FFF2-40B4-BE49-F238E27FC236}">
                <a16:creationId xmlns:a16="http://schemas.microsoft.com/office/drawing/2014/main" id="{D66D8FB8-7B46-34B4-DAE7-5385624CF13A}"/>
              </a:ext>
            </a:extLst>
          </p:cNvPr>
          <p:cNvGrpSpPr/>
          <p:nvPr/>
        </p:nvGrpSpPr>
        <p:grpSpPr>
          <a:xfrm>
            <a:off x="5952" y="1562072"/>
            <a:ext cx="9138048" cy="3252993"/>
            <a:chOff x="-381000" y="1828800"/>
            <a:chExt cx="10134600" cy="3383266"/>
          </a:xfrm>
        </p:grpSpPr>
        <p:graphicFrame>
          <p:nvGraphicFramePr>
            <p:cNvPr id="65" name="Chart 64">
              <a:extLst>
                <a:ext uri="{FF2B5EF4-FFF2-40B4-BE49-F238E27FC236}">
                  <a16:creationId xmlns:a16="http://schemas.microsoft.com/office/drawing/2014/main" id="{7EC12228-6FB6-DEF1-8D16-338A2F599532}"/>
                </a:ext>
              </a:extLst>
            </p:cNvPr>
            <p:cNvGraphicFramePr>
              <a:graphicFrameLocks/>
            </p:cNvGraphicFramePr>
            <p:nvPr/>
          </p:nvGraphicFramePr>
          <p:xfrm>
            <a:off x="-381000" y="2364257"/>
            <a:ext cx="5410200" cy="284780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7" name="Chart 66">
              <a:extLst>
                <a:ext uri="{FF2B5EF4-FFF2-40B4-BE49-F238E27FC236}">
                  <a16:creationId xmlns:a16="http://schemas.microsoft.com/office/drawing/2014/main" id="{8C9A60F5-F980-8985-B3E9-829277B9F532}"/>
                </a:ext>
              </a:extLst>
            </p:cNvPr>
            <p:cNvGraphicFramePr>
              <a:graphicFrameLocks/>
            </p:cNvGraphicFramePr>
            <p:nvPr/>
          </p:nvGraphicFramePr>
          <p:xfrm>
            <a:off x="2342776" y="1828800"/>
            <a:ext cx="7410824" cy="3383266"/>
          </p:xfrm>
          <a:graphic>
            <a:graphicData uri="http://schemas.openxmlformats.org/drawingml/2006/chart">
              <c:chart xmlns:c="http://schemas.openxmlformats.org/drawingml/2006/chart" xmlns:r="http://schemas.openxmlformats.org/officeDocument/2006/relationships" r:id="rId4"/>
            </a:graphicData>
          </a:graphic>
        </p:graphicFrame>
      </p:grpSp>
      <p:sp>
        <p:nvSpPr>
          <p:cNvPr id="73" name="Rectangle 72">
            <a:extLst>
              <a:ext uri="{FF2B5EF4-FFF2-40B4-BE49-F238E27FC236}">
                <a16:creationId xmlns:a16="http://schemas.microsoft.com/office/drawing/2014/main" id="{C6FDF3B6-3278-B0A0-C309-0FD896459196}"/>
              </a:ext>
            </a:extLst>
          </p:cNvPr>
          <p:cNvSpPr/>
          <p:nvPr/>
        </p:nvSpPr>
        <p:spPr>
          <a:xfrm>
            <a:off x="-27384" y="891749"/>
            <a:ext cx="9171384" cy="830997"/>
          </a:xfrm>
          <a:prstGeom prst="rect">
            <a:avLst/>
          </a:prstGeom>
          <a:solidFill>
            <a:srgbClr val="1F497D">
              <a:lumMod val="75000"/>
            </a:srgb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Key observation:  the majority of layers group into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a small number of </a:t>
            </a:r>
            <a:r>
              <a:rPr kumimoji="0" lang="en-US" sz="2400" b="1" i="0" u="sng" strike="noStrike" kern="1200" cap="none" spc="0" normalizeH="0" baseline="0" noProof="0" dirty="0">
                <a:ln>
                  <a:noFill/>
                </a:ln>
                <a:solidFill>
                  <a:prstClr val="white"/>
                </a:solidFill>
                <a:effectLst/>
                <a:uLnTx/>
                <a:uFillTx/>
                <a:latin typeface="Gill Sans MT"/>
                <a:ea typeface="+mn-ea"/>
                <a:cs typeface="Gill Sans MT"/>
              </a:rPr>
              <a:t>layer families</a:t>
            </a:r>
          </a:p>
        </p:txBody>
      </p:sp>
      <p:pic>
        <p:nvPicPr>
          <p:cNvPr id="30" name="Picture 29" descr="safari.png">
            <a:extLst>
              <a:ext uri="{FF2B5EF4-FFF2-40B4-BE49-F238E27FC236}">
                <a16:creationId xmlns:a16="http://schemas.microsoft.com/office/drawing/2014/main" id="{78234CC5-E87E-20B2-5E54-CC7E805FD1A4}"/>
              </a:ext>
            </a:extLst>
          </p:cNvPr>
          <p:cNvPicPr>
            <a:picLocks noChangeAspect="1"/>
          </p:cNvPicPr>
          <p:nvPr/>
        </p:nvPicPr>
        <p:blipFill>
          <a:blip r:embed="rId5" cstate="print"/>
          <a:stretch>
            <a:fillRect/>
          </a:stretch>
        </p:blipFill>
        <p:spPr>
          <a:xfrm>
            <a:off x="76200" y="6580445"/>
            <a:ext cx="959296" cy="277563"/>
          </a:xfrm>
          <a:prstGeom prst="rect">
            <a:avLst/>
          </a:prstGeom>
        </p:spPr>
      </p:pic>
      <p:sp>
        <p:nvSpPr>
          <p:cNvPr id="31" name="Shape 6">
            <a:extLst>
              <a:ext uri="{FF2B5EF4-FFF2-40B4-BE49-F238E27FC236}">
                <a16:creationId xmlns:a16="http://schemas.microsoft.com/office/drawing/2014/main" id="{D58A886F-EA89-253B-1490-A2A2B4FB5F74}"/>
              </a:ext>
            </a:extLst>
          </p:cNvPr>
          <p:cNvSpPr/>
          <p:nvPr/>
        </p:nvSpPr>
        <p:spPr>
          <a:xfrm>
            <a:off x="1066918" y="2302956"/>
            <a:ext cx="1426873" cy="808840"/>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2" name="Shape 6">
            <a:extLst>
              <a:ext uri="{FF2B5EF4-FFF2-40B4-BE49-F238E27FC236}">
                <a16:creationId xmlns:a16="http://schemas.microsoft.com/office/drawing/2014/main" id="{7E9A3B76-7632-F2A9-0B9B-7D1443D2F22D}"/>
              </a:ext>
            </a:extLst>
          </p:cNvPr>
          <p:cNvSpPr/>
          <p:nvPr/>
        </p:nvSpPr>
        <p:spPr>
          <a:xfrm>
            <a:off x="2217765" y="2942387"/>
            <a:ext cx="708444" cy="601250"/>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8" name="Shape 6">
            <a:extLst>
              <a:ext uri="{FF2B5EF4-FFF2-40B4-BE49-F238E27FC236}">
                <a16:creationId xmlns:a16="http://schemas.microsoft.com/office/drawing/2014/main" id="{93D03427-1A9E-6F27-81FD-BBA18C41C78A}"/>
              </a:ext>
            </a:extLst>
          </p:cNvPr>
          <p:cNvSpPr/>
          <p:nvPr/>
        </p:nvSpPr>
        <p:spPr>
          <a:xfrm>
            <a:off x="7632443" y="2935049"/>
            <a:ext cx="687072" cy="460913"/>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9" name="Shape 6">
            <a:extLst>
              <a:ext uri="{FF2B5EF4-FFF2-40B4-BE49-F238E27FC236}">
                <a16:creationId xmlns:a16="http://schemas.microsoft.com/office/drawing/2014/main" id="{102DC940-C7A3-A12D-0AC5-69E9F12F515B}"/>
              </a:ext>
            </a:extLst>
          </p:cNvPr>
          <p:cNvSpPr/>
          <p:nvPr/>
        </p:nvSpPr>
        <p:spPr>
          <a:xfrm>
            <a:off x="7495029" y="2366229"/>
            <a:ext cx="1099314" cy="576157"/>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41" name="TextBox 40">
            <a:extLst>
              <a:ext uri="{FF2B5EF4-FFF2-40B4-BE49-F238E27FC236}">
                <a16:creationId xmlns:a16="http://schemas.microsoft.com/office/drawing/2014/main" id="{DCADDAE8-3DB9-1363-6A3B-FB67B02D1A82}"/>
              </a:ext>
            </a:extLst>
          </p:cNvPr>
          <p:cNvSpPr txBox="1"/>
          <p:nvPr/>
        </p:nvSpPr>
        <p:spPr>
          <a:xfrm>
            <a:off x="2249271" y="2174696"/>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2" name="TextBox 41">
            <a:extLst>
              <a:ext uri="{FF2B5EF4-FFF2-40B4-BE49-F238E27FC236}">
                <a16:creationId xmlns:a16="http://schemas.microsoft.com/office/drawing/2014/main" id="{D73274D3-9E0D-E2E0-2B41-16231B8CDEAB}"/>
              </a:ext>
            </a:extLst>
          </p:cNvPr>
          <p:cNvSpPr txBox="1"/>
          <p:nvPr/>
        </p:nvSpPr>
        <p:spPr>
          <a:xfrm>
            <a:off x="2688503" y="2664306"/>
            <a:ext cx="95026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43" name="TextBox 42">
            <a:extLst>
              <a:ext uri="{FF2B5EF4-FFF2-40B4-BE49-F238E27FC236}">
                <a16:creationId xmlns:a16="http://schemas.microsoft.com/office/drawing/2014/main" id="{AF0A898F-92CC-F19A-F016-CB36A0D74273}"/>
              </a:ext>
            </a:extLst>
          </p:cNvPr>
          <p:cNvSpPr txBox="1"/>
          <p:nvPr/>
        </p:nvSpPr>
        <p:spPr>
          <a:xfrm>
            <a:off x="3351257" y="370735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3</a:t>
            </a:r>
          </a:p>
        </p:txBody>
      </p:sp>
      <p:sp>
        <p:nvSpPr>
          <p:cNvPr id="44" name="TextBox 43">
            <a:extLst>
              <a:ext uri="{FF2B5EF4-FFF2-40B4-BE49-F238E27FC236}">
                <a16:creationId xmlns:a16="http://schemas.microsoft.com/office/drawing/2014/main" id="{53E1E8AA-39E4-9290-4CD7-9AB024BAC217}"/>
              </a:ext>
            </a:extLst>
          </p:cNvPr>
          <p:cNvSpPr txBox="1"/>
          <p:nvPr/>
        </p:nvSpPr>
        <p:spPr>
          <a:xfrm>
            <a:off x="3256701" y="334787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45" name="TextBox 44">
            <a:extLst>
              <a:ext uri="{FF2B5EF4-FFF2-40B4-BE49-F238E27FC236}">
                <a16:creationId xmlns:a16="http://schemas.microsoft.com/office/drawing/2014/main" id="{F54115C3-A65F-93E7-8F33-FD7CBDDE63F7}"/>
              </a:ext>
            </a:extLst>
          </p:cNvPr>
          <p:cNvSpPr txBox="1"/>
          <p:nvPr/>
        </p:nvSpPr>
        <p:spPr>
          <a:xfrm>
            <a:off x="1015216" y="380630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46" name="TextBox 45">
            <a:extLst>
              <a:ext uri="{FF2B5EF4-FFF2-40B4-BE49-F238E27FC236}">
                <a16:creationId xmlns:a16="http://schemas.microsoft.com/office/drawing/2014/main" id="{8A546D0F-6BDA-6939-ADE6-F0FDED1F7D53}"/>
              </a:ext>
            </a:extLst>
          </p:cNvPr>
          <p:cNvSpPr txBox="1"/>
          <p:nvPr/>
        </p:nvSpPr>
        <p:spPr>
          <a:xfrm>
            <a:off x="6614216" y="2286413"/>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7" name="TextBox 46">
            <a:extLst>
              <a:ext uri="{FF2B5EF4-FFF2-40B4-BE49-F238E27FC236}">
                <a16:creationId xmlns:a16="http://schemas.microsoft.com/office/drawing/2014/main" id="{D756FB82-021F-AA4F-E212-59AB9ACA4D57}"/>
              </a:ext>
            </a:extLst>
          </p:cNvPr>
          <p:cNvSpPr txBox="1"/>
          <p:nvPr/>
        </p:nvSpPr>
        <p:spPr>
          <a:xfrm>
            <a:off x="8256625" y="309293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74" name="TextBox 73">
            <a:extLst>
              <a:ext uri="{FF2B5EF4-FFF2-40B4-BE49-F238E27FC236}">
                <a16:creationId xmlns:a16="http://schemas.microsoft.com/office/drawing/2014/main" id="{D52D05FB-E474-D222-F1CB-6A09DBE04F9B}"/>
              </a:ext>
            </a:extLst>
          </p:cNvPr>
          <p:cNvSpPr txBox="1"/>
          <p:nvPr/>
        </p:nvSpPr>
        <p:spPr>
          <a:xfrm>
            <a:off x="5449121" y="3707351"/>
            <a:ext cx="101438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 Family 3</a:t>
            </a:r>
          </a:p>
        </p:txBody>
      </p:sp>
      <p:sp>
        <p:nvSpPr>
          <p:cNvPr id="75" name="TextBox 74">
            <a:extLst>
              <a:ext uri="{FF2B5EF4-FFF2-40B4-BE49-F238E27FC236}">
                <a16:creationId xmlns:a16="http://schemas.microsoft.com/office/drawing/2014/main" id="{6E9FCB3C-2B77-2670-DF86-B6A5D5201A86}"/>
              </a:ext>
            </a:extLst>
          </p:cNvPr>
          <p:cNvSpPr txBox="1"/>
          <p:nvPr/>
        </p:nvSpPr>
        <p:spPr>
          <a:xfrm>
            <a:off x="7665434" y="3806300"/>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76" name="TextBox 75">
            <a:extLst>
              <a:ext uri="{FF2B5EF4-FFF2-40B4-BE49-F238E27FC236}">
                <a16:creationId xmlns:a16="http://schemas.microsoft.com/office/drawing/2014/main" id="{074E7D1B-137B-123D-6C7A-6D282052527A}"/>
              </a:ext>
            </a:extLst>
          </p:cNvPr>
          <p:cNvSpPr txBox="1"/>
          <p:nvPr/>
        </p:nvSpPr>
        <p:spPr>
          <a:xfrm>
            <a:off x="5412474" y="267761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50" name="Rectangle 49">
            <a:extLst>
              <a:ext uri="{FF2B5EF4-FFF2-40B4-BE49-F238E27FC236}">
                <a16:creationId xmlns:a16="http://schemas.microsoft.com/office/drawing/2014/main" id="{0FB2F041-1D3E-EBBC-F36A-1746DC678649}"/>
              </a:ext>
            </a:extLst>
          </p:cNvPr>
          <p:cNvSpPr/>
          <p:nvPr/>
        </p:nvSpPr>
        <p:spPr>
          <a:xfrm>
            <a:off x="0" y="5010360"/>
            <a:ext cx="914400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1 &amp; 2: low parameter footprint, high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1400FF"/>
                </a:solidFill>
                <a:effectLst/>
                <a:uLnTx/>
                <a:uFillTx/>
                <a:latin typeface="Gill Sans MT"/>
                <a:ea typeface="+mn-ea"/>
                <a:cs typeface="Gill Sans MT"/>
              </a:rPr>
              <a:t>compute-centric layers </a:t>
            </a:r>
          </a:p>
        </p:txBody>
      </p:sp>
      <p:sp>
        <p:nvSpPr>
          <p:cNvPr id="51" name="Rectangle 50">
            <a:extLst>
              <a:ext uri="{FF2B5EF4-FFF2-40B4-BE49-F238E27FC236}">
                <a16:creationId xmlns:a16="http://schemas.microsoft.com/office/drawing/2014/main" id="{DE647B59-82BB-7978-61EA-657CF2CFCD88}"/>
              </a:ext>
            </a:extLst>
          </p:cNvPr>
          <p:cNvSpPr/>
          <p:nvPr/>
        </p:nvSpPr>
        <p:spPr>
          <a:xfrm>
            <a:off x="-89210" y="5795402"/>
            <a:ext cx="932242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3, 4 &amp; 5: high parameter footprint, low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C00000"/>
                </a:solidFill>
                <a:effectLst/>
                <a:uLnTx/>
                <a:uFillTx/>
                <a:latin typeface="Gill Sans MT"/>
                <a:ea typeface="+mn-ea"/>
                <a:cs typeface="Gill Sans MT"/>
              </a:rPr>
              <a:t>data-centric layers </a:t>
            </a:r>
          </a:p>
        </p:txBody>
      </p:sp>
      <p:sp>
        <p:nvSpPr>
          <p:cNvPr id="52" name="Shape 6">
            <a:extLst>
              <a:ext uri="{FF2B5EF4-FFF2-40B4-BE49-F238E27FC236}">
                <a16:creationId xmlns:a16="http://schemas.microsoft.com/office/drawing/2014/main" id="{A38FD82A-B11B-DBD8-D428-3F8F632D4D2C}"/>
              </a:ext>
            </a:extLst>
          </p:cNvPr>
          <p:cNvSpPr/>
          <p:nvPr/>
        </p:nvSpPr>
        <p:spPr>
          <a:xfrm>
            <a:off x="1023068" y="3120043"/>
            <a:ext cx="963339" cy="808857"/>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3" name="Shape 6">
            <a:extLst>
              <a:ext uri="{FF2B5EF4-FFF2-40B4-BE49-F238E27FC236}">
                <a16:creationId xmlns:a16="http://schemas.microsoft.com/office/drawing/2014/main" id="{16151E98-1CEE-DB93-7492-D80676BF9E72}"/>
              </a:ext>
            </a:extLst>
          </p:cNvPr>
          <p:cNvSpPr/>
          <p:nvPr/>
        </p:nvSpPr>
        <p:spPr>
          <a:xfrm>
            <a:off x="2560665" y="3395961"/>
            <a:ext cx="755778" cy="453574"/>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4" name="Shape 6">
            <a:extLst>
              <a:ext uri="{FF2B5EF4-FFF2-40B4-BE49-F238E27FC236}">
                <a16:creationId xmlns:a16="http://schemas.microsoft.com/office/drawing/2014/main" id="{0CC2A2BE-EB01-6A91-6FC8-273226412E8B}"/>
              </a:ext>
            </a:extLst>
          </p:cNvPr>
          <p:cNvSpPr/>
          <p:nvPr/>
        </p:nvSpPr>
        <p:spPr>
          <a:xfrm>
            <a:off x="2475026" y="3979523"/>
            <a:ext cx="1475624" cy="453574"/>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5" name="Shape 6">
            <a:extLst>
              <a:ext uri="{FF2B5EF4-FFF2-40B4-BE49-F238E27FC236}">
                <a16:creationId xmlns:a16="http://schemas.microsoft.com/office/drawing/2014/main" id="{1E773ACF-10C3-C89B-AF4E-823D756A66CE}"/>
              </a:ext>
            </a:extLst>
          </p:cNvPr>
          <p:cNvSpPr/>
          <p:nvPr/>
        </p:nvSpPr>
        <p:spPr>
          <a:xfrm>
            <a:off x="6121238" y="2979581"/>
            <a:ext cx="961900" cy="806235"/>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6" name="Shape 6">
            <a:extLst>
              <a:ext uri="{FF2B5EF4-FFF2-40B4-BE49-F238E27FC236}">
                <a16:creationId xmlns:a16="http://schemas.microsoft.com/office/drawing/2014/main" id="{C83F6E66-7394-6C1A-25A3-B70250B2559F}"/>
              </a:ext>
            </a:extLst>
          </p:cNvPr>
          <p:cNvSpPr/>
          <p:nvPr/>
        </p:nvSpPr>
        <p:spPr>
          <a:xfrm>
            <a:off x="7357966" y="3332241"/>
            <a:ext cx="824485" cy="510422"/>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7" name="Shape 6">
            <a:extLst>
              <a:ext uri="{FF2B5EF4-FFF2-40B4-BE49-F238E27FC236}">
                <a16:creationId xmlns:a16="http://schemas.microsoft.com/office/drawing/2014/main" id="{93CA7703-C936-C3F0-4185-68F64CA21523}"/>
              </a:ext>
            </a:extLst>
          </p:cNvPr>
          <p:cNvSpPr/>
          <p:nvPr/>
        </p:nvSpPr>
        <p:spPr>
          <a:xfrm>
            <a:off x="6139551" y="3987479"/>
            <a:ext cx="1613144" cy="369332"/>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Tree>
    <p:extLst>
      <p:ext uri="{BB962C8B-B14F-4D97-AF65-F5344CB8AC3E}">
        <p14:creationId xmlns:p14="http://schemas.microsoft.com/office/powerpoint/2010/main" val="2532587407"/>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D23E6-CFDD-E12B-3B6D-10F39506BF2F}"/>
            </a:ext>
          </a:extLst>
        </p:cNvPr>
        <p:cNvGrpSpPr/>
        <p:nvPr/>
      </p:nvGrpSpPr>
      <p:grpSpPr>
        <a:xfrm>
          <a:off x="0" y="0"/>
          <a:ext cx="0" cy="0"/>
          <a:chOff x="0" y="0"/>
          <a:chExt cx="0" cy="0"/>
        </a:xfrm>
      </p:grpSpPr>
      <p:graphicFrame>
        <p:nvGraphicFramePr>
          <p:cNvPr id="31" name="Chart 30">
            <a:extLst>
              <a:ext uri="{FF2B5EF4-FFF2-40B4-BE49-F238E27FC236}">
                <a16:creationId xmlns:a16="http://schemas.microsoft.com/office/drawing/2014/main" id="{AE94FEB4-BCC5-7FDD-A6C8-96BF32023022}"/>
              </a:ext>
            </a:extLst>
          </p:cNvPr>
          <p:cNvGraphicFramePr>
            <a:graphicFrameLocks/>
          </p:cNvGraphicFramePr>
          <p:nvPr/>
        </p:nvGraphicFramePr>
        <p:xfrm>
          <a:off x="-2" y="914400"/>
          <a:ext cx="9144001" cy="4764024"/>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a:extLst>
              <a:ext uri="{FF2B5EF4-FFF2-40B4-BE49-F238E27FC236}">
                <a16:creationId xmlns:a16="http://schemas.microsoft.com/office/drawing/2014/main" id="{FDD75456-B63F-9B47-BEDE-5F74EECFF03C}"/>
              </a:ext>
            </a:extLst>
          </p:cNvPr>
          <p:cNvSpPr>
            <a:spLocks noGrp="1"/>
          </p:cNvSpPr>
          <p:nvPr>
            <p:ph type="title"/>
          </p:nvPr>
        </p:nvSpPr>
        <p:spPr>
          <a:xfrm>
            <a:off x="0" y="-152400"/>
            <a:ext cx="9144000" cy="914400"/>
          </a:xfrm>
        </p:spPr>
        <p:txBody>
          <a:bodyPr/>
          <a:lstStyle/>
          <a:p>
            <a:r>
              <a:rPr lang="en-US" sz="4000" dirty="0">
                <a:latin typeface="Gill Sans MT"/>
                <a:cs typeface="Gill Sans MT"/>
              </a:rPr>
              <a:t>Mensa: Energy Reduction</a:t>
            </a:r>
          </a:p>
        </p:txBody>
      </p:sp>
      <p:sp>
        <p:nvSpPr>
          <p:cNvPr id="3" name="Content Placeholder 2">
            <a:extLst>
              <a:ext uri="{FF2B5EF4-FFF2-40B4-BE49-F238E27FC236}">
                <a16:creationId xmlns:a16="http://schemas.microsoft.com/office/drawing/2014/main" id="{12EA9FDA-3656-1DCC-E640-840B123D1C78}"/>
              </a:ext>
            </a:extLst>
          </p:cNvPr>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endParaRPr>
          </a:p>
          <a:p>
            <a:pPr lvl="2"/>
            <a:endParaRPr lang="en-US" sz="1800" dirty="0">
              <a:solidFill>
                <a:srgbClr val="595959"/>
              </a:solidFill>
            </a:endParaRPr>
          </a:p>
          <a:p>
            <a:pPr marL="914400" lvl="2" indent="0">
              <a:buNone/>
            </a:pPr>
            <a:endParaRPr lang="en-US" sz="1400" dirty="0">
              <a:solidFill>
                <a:srgbClr val="0000FF"/>
              </a:solidFill>
            </a:endParaRPr>
          </a:p>
          <a:p>
            <a:pPr lvl="1"/>
            <a:endParaRPr lang="en-US" sz="1600" dirty="0"/>
          </a:p>
        </p:txBody>
      </p:sp>
      <p:pic>
        <p:nvPicPr>
          <p:cNvPr id="55" name="Picture 54" descr="safari.png">
            <a:extLst>
              <a:ext uri="{FF2B5EF4-FFF2-40B4-BE49-F238E27FC236}">
                <a16:creationId xmlns:a16="http://schemas.microsoft.com/office/drawing/2014/main" id="{831FF961-1B0B-435B-01A4-82D71CA236AB}"/>
              </a:ext>
            </a:extLst>
          </p:cNvPr>
          <p:cNvPicPr>
            <a:picLocks noChangeAspect="1"/>
          </p:cNvPicPr>
          <p:nvPr/>
        </p:nvPicPr>
        <p:blipFill>
          <a:blip r:embed="rId4" cstate="print"/>
          <a:stretch>
            <a:fillRect/>
          </a:stretch>
        </p:blipFill>
        <p:spPr>
          <a:xfrm>
            <a:off x="76200" y="6580445"/>
            <a:ext cx="959296" cy="277563"/>
          </a:xfrm>
          <a:prstGeom prst="rect">
            <a:avLst/>
          </a:prstGeom>
        </p:spPr>
      </p:pic>
      <p:sp>
        <p:nvSpPr>
          <p:cNvPr id="4" name="Rectangle 3">
            <a:extLst>
              <a:ext uri="{FF2B5EF4-FFF2-40B4-BE49-F238E27FC236}">
                <a16:creationId xmlns:a16="http://schemas.microsoft.com/office/drawing/2014/main" id="{E9EA6E1C-418E-AEB4-0D83-445F754CA8A3}"/>
              </a:ext>
            </a:extLst>
          </p:cNvPr>
          <p:cNvSpPr/>
          <p:nvPr/>
        </p:nvSpPr>
        <p:spPr>
          <a:xfrm>
            <a:off x="8252748" y="1524965"/>
            <a:ext cx="807542" cy="2268638"/>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6" name="Rectangle 15">
            <a:extLst>
              <a:ext uri="{FF2B5EF4-FFF2-40B4-BE49-F238E27FC236}">
                <a16:creationId xmlns:a16="http://schemas.microsoft.com/office/drawing/2014/main" id="{7E947012-4397-2E45-0430-B5A9400DDED8}"/>
              </a:ext>
            </a:extLst>
          </p:cNvPr>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reduces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energy consumption</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3.0X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t>
            </a:r>
            <a:r>
              <a:rPr kumimoji="0" lang="en-US" sz="2200" b="1" i="0" u="none" strike="noStrike" kern="1200" cap="none" spc="0" normalizeH="0" baseline="0" noProof="0" dirty="0" err="1">
                <a:ln>
                  <a:noFill/>
                </a:ln>
                <a:solidFill>
                  <a:prstClr val="black"/>
                </a:solidFill>
                <a:effectLst/>
                <a:uLnTx/>
                <a:uFillTx/>
                <a:latin typeface="Gill Sans MT"/>
                <a:ea typeface="+mn-ea"/>
                <a:cs typeface="Gill Sans MT"/>
              </a:rPr>
              <a:t>aseline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Tree>
    <p:extLst>
      <p:ext uri="{BB962C8B-B14F-4D97-AF65-F5344CB8AC3E}">
        <p14:creationId xmlns:p14="http://schemas.microsoft.com/office/powerpoint/2010/main" val="1319482560"/>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D6FDB-2118-CDF8-9DFD-49009A32C0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62F5DE-F1DE-6392-2E34-CC902C5A492F}"/>
              </a:ext>
            </a:extLst>
          </p:cNvPr>
          <p:cNvSpPr>
            <a:spLocks noGrp="1"/>
          </p:cNvSpPr>
          <p:nvPr>
            <p:ph type="title"/>
          </p:nvPr>
        </p:nvSpPr>
        <p:spPr>
          <a:xfrm>
            <a:off x="-180528" y="0"/>
            <a:ext cx="9324528" cy="914400"/>
          </a:xfrm>
        </p:spPr>
        <p:txBody>
          <a:bodyPr/>
          <a:lstStyle/>
          <a:p>
            <a:r>
              <a:rPr lang="en-US" dirty="0">
                <a:cs typeface="Gill Sans MT"/>
              </a:rPr>
              <a:t>Mensa:  Throughput Improvement</a:t>
            </a:r>
            <a:endParaRPr lang="en-US" dirty="0"/>
          </a:p>
        </p:txBody>
      </p:sp>
      <p:graphicFrame>
        <p:nvGraphicFramePr>
          <p:cNvPr id="5" name="Chart 4">
            <a:extLst>
              <a:ext uri="{FF2B5EF4-FFF2-40B4-BE49-F238E27FC236}">
                <a16:creationId xmlns:a16="http://schemas.microsoft.com/office/drawing/2014/main" id="{CA23E225-2AD1-C708-58D5-329621182DDC}"/>
              </a:ext>
            </a:extLst>
          </p:cNvPr>
          <p:cNvGraphicFramePr>
            <a:graphicFrameLocks/>
          </p:cNvGraphicFramePr>
          <p:nvPr/>
        </p:nvGraphicFramePr>
        <p:xfrm>
          <a:off x="78059" y="1315844"/>
          <a:ext cx="8854067" cy="3328639"/>
        </p:xfrm>
        <a:graphic>
          <a:graphicData uri="http://schemas.openxmlformats.org/drawingml/2006/chart">
            <c:chart xmlns:c="http://schemas.openxmlformats.org/drawingml/2006/chart" xmlns:r="http://schemas.openxmlformats.org/officeDocument/2006/relationships" r:id="rId3"/>
          </a:graphicData>
        </a:graphic>
      </p:graphicFrame>
      <p:grpSp>
        <p:nvGrpSpPr>
          <p:cNvPr id="13" name="Group 12">
            <a:extLst>
              <a:ext uri="{FF2B5EF4-FFF2-40B4-BE49-F238E27FC236}">
                <a16:creationId xmlns:a16="http://schemas.microsoft.com/office/drawing/2014/main" id="{A69D288A-E88F-DDCD-79A0-E71DB4A939E3}"/>
              </a:ext>
            </a:extLst>
          </p:cNvPr>
          <p:cNvGrpSpPr/>
          <p:nvPr/>
        </p:nvGrpSpPr>
        <p:grpSpPr>
          <a:xfrm>
            <a:off x="7983341" y="2014654"/>
            <a:ext cx="780583" cy="2202696"/>
            <a:chOff x="7983341" y="2014654"/>
            <a:chExt cx="780583" cy="2202696"/>
          </a:xfrm>
        </p:grpSpPr>
        <p:sp>
          <p:nvSpPr>
            <p:cNvPr id="6" name="Rectangle 5">
              <a:extLst>
                <a:ext uri="{FF2B5EF4-FFF2-40B4-BE49-F238E27FC236}">
                  <a16:creationId xmlns:a16="http://schemas.microsoft.com/office/drawing/2014/main" id="{A8BF2844-57DB-E14D-FCBD-73EFE92E91E6}"/>
                </a:ext>
              </a:extLst>
            </p:cNvPr>
            <p:cNvSpPr/>
            <p:nvPr/>
          </p:nvSpPr>
          <p:spPr>
            <a:xfrm>
              <a:off x="7983341" y="2014654"/>
              <a:ext cx="780583" cy="2202696"/>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cxnSp>
          <p:nvCxnSpPr>
            <p:cNvPr id="8" name="Straight Connector 7">
              <a:extLst>
                <a:ext uri="{FF2B5EF4-FFF2-40B4-BE49-F238E27FC236}">
                  <a16:creationId xmlns:a16="http://schemas.microsoft.com/office/drawing/2014/main" id="{B2AA9EB3-8946-93A7-97D1-700C0ACCC475}"/>
                </a:ext>
              </a:extLst>
            </p:cNvPr>
            <p:cNvCxnSpPr>
              <a:cxnSpLocks/>
            </p:cNvCxnSpPr>
            <p:nvPr/>
          </p:nvCxnSpPr>
          <p:spPr>
            <a:xfrm>
              <a:off x="7985119" y="2014654"/>
              <a:ext cx="0" cy="2202696"/>
            </a:xfrm>
            <a:prstGeom prst="line">
              <a:avLst/>
            </a:prstGeom>
            <a:ln w="25400">
              <a:solidFill>
                <a:schemeClr val="tx1">
                  <a:lumMod val="75000"/>
                  <a:lumOff val="25000"/>
                </a:schemeClr>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2474FE5E-C768-E226-462C-7898DAD82AB8}"/>
              </a:ext>
            </a:extLst>
          </p:cNvPr>
          <p:cNvSpPr/>
          <p:nvPr/>
        </p:nvSpPr>
        <p:spPr>
          <a:xfrm>
            <a:off x="0" y="5183962"/>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improves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inference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throughput </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3.1X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baseline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2" name="Rounded Rectangle 11">
            <a:extLst>
              <a:ext uri="{FF2B5EF4-FFF2-40B4-BE49-F238E27FC236}">
                <a16:creationId xmlns:a16="http://schemas.microsoft.com/office/drawing/2014/main" id="{A8E98519-E4C1-A935-6C3E-C77129584B39}"/>
              </a:ext>
            </a:extLst>
          </p:cNvPr>
          <p:cNvSpPr/>
          <p:nvPr/>
        </p:nvSpPr>
        <p:spPr bwMode="auto">
          <a:xfrm>
            <a:off x="8039099" y="3124200"/>
            <a:ext cx="651411" cy="1188720"/>
          </a:xfrm>
          <a:prstGeom prst="roundRect">
            <a:avLst>
              <a:gd name="adj" fmla="val 16667"/>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pic>
        <p:nvPicPr>
          <p:cNvPr id="15" name="Picture 14" descr="safari.png">
            <a:extLst>
              <a:ext uri="{FF2B5EF4-FFF2-40B4-BE49-F238E27FC236}">
                <a16:creationId xmlns:a16="http://schemas.microsoft.com/office/drawing/2014/main" id="{F8896B0E-5995-E2F2-6DEF-260172E4FF67}"/>
              </a:ext>
            </a:extLst>
          </p:cNvPr>
          <p:cNvPicPr>
            <a:picLocks noChangeAspect="1"/>
          </p:cNvPicPr>
          <p:nvPr/>
        </p:nvPicPr>
        <p:blipFill>
          <a:blip r:embed="rId4" cstate="print"/>
          <a:stretch>
            <a:fillRect/>
          </a:stretch>
        </p:blipFill>
        <p:spPr>
          <a:xfrm>
            <a:off x="76200" y="6580445"/>
            <a:ext cx="959296" cy="277563"/>
          </a:xfrm>
          <a:prstGeom prst="rect">
            <a:avLst/>
          </a:prstGeom>
        </p:spPr>
      </p:pic>
    </p:spTree>
    <p:extLst>
      <p:ext uri="{BB962C8B-B14F-4D97-AF65-F5344CB8AC3E}">
        <p14:creationId xmlns:p14="http://schemas.microsoft.com/office/powerpoint/2010/main" val="4089451048"/>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C9052-E81F-9733-AAB6-436A30B946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1E8A7A-E0D2-A796-5117-144B90A1F91D}"/>
              </a:ext>
            </a:extLst>
          </p:cNvPr>
          <p:cNvSpPr>
            <a:spLocks noGrp="1"/>
          </p:cNvSpPr>
          <p:nvPr>
            <p:ph type="title"/>
          </p:nvPr>
        </p:nvSpPr>
        <p:spPr/>
        <p:txBody>
          <a:bodyPr/>
          <a:lstStyle/>
          <a:p>
            <a:r>
              <a:rPr lang="en-US" dirty="0"/>
              <a:t>Mensa: Highly-Efficient ML Inference</a:t>
            </a:r>
          </a:p>
        </p:txBody>
      </p:sp>
      <p:sp>
        <p:nvSpPr>
          <p:cNvPr id="3" name="Content Placeholder 2">
            <a:extLst>
              <a:ext uri="{FF2B5EF4-FFF2-40B4-BE49-F238E27FC236}">
                <a16:creationId xmlns:a16="http://schemas.microsoft.com/office/drawing/2014/main" id="{8DF73F95-1069-AF14-B8D9-96D8B6DA467D}"/>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76624AEE-2428-D775-B257-69A2143BD53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CAF2379-D2EC-674F-7A43-E8666C99404D}"/>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846784450"/>
      </p:ext>
    </p:extLst>
  </p:cSld>
  <p:clrMapOvr>
    <a:masterClrMapping/>
  </p:clrMapOvr>
  <p:transition/>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00F74-BB08-2327-C06D-99C98CCE27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D98E80-68B7-1F44-5BA9-1366B56B61E9}"/>
              </a:ext>
            </a:extLst>
          </p:cNvPr>
          <p:cNvSpPr>
            <a:spLocks noGrp="1"/>
          </p:cNvSpPr>
          <p:nvPr>
            <p:ph type="title"/>
          </p:nvPr>
        </p:nvSpPr>
        <p:spPr>
          <a:xfrm>
            <a:off x="108520" y="152400"/>
            <a:ext cx="9144000" cy="1066800"/>
          </a:xfrm>
        </p:spPr>
        <p:txBody>
          <a:bodyPr/>
          <a:lstStyle/>
          <a:p>
            <a:r>
              <a:rPr lang="en-US" dirty="0"/>
              <a:t>Starting Simple: Data Copy and Initialization</a:t>
            </a:r>
          </a:p>
        </p:txBody>
      </p:sp>
      <p:sp>
        <p:nvSpPr>
          <p:cNvPr id="4" name="Slide Number Placeholder 3">
            <a:extLst>
              <a:ext uri="{FF2B5EF4-FFF2-40B4-BE49-F238E27FC236}">
                <a16:creationId xmlns:a16="http://schemas.microsoft.com/office/drawing/2014/main" id="{302B3827-991A-4794-7E98-EE4D7BFC320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32" name="Group 31">
            <a:extLst>
              <a:ext uri="{FF2B5EF4-FFF2-40B4-BE49-F238E27FC236}">
                <a16:creationId xmlns:a16="http://schemas.microsoft.com/office/drawing/2014/main" id="{67B959C8-A256-9F43-752C-EA2A78810671}"/>
              </a:ext>
            </a:extLst>
          </p:cNvPr>
          <p:cNvGrpSpPr/>
          <p:nvPr/>
        </p:nvGrpSpPr>
        <p:grpSpPr>
          <a:xfrm>
            <a:off x="539552" y="1772816"/>
            <a:ext cx="1613800" cy="1828800"/>
            <a:chOff x="914400" y="1828800"/>
            <a:chExt cx="1613800" cy="1828800"/>
          </a:xfrm>
        </p:grpSpPr>
        <p:sp>
          <p:nvSpPr>
            <p:cNvPr id="33" name="Wave 32">
              <a:extLst>
                <a:ext uri="{FF2B5EF4-FFF2-40B4-BE49-F238E27FC236}">
                  <a16:creationId xmlns:a16="http://schemas.microsoft.com/office/drawing/2014/main" id="{2DEBAEF2-FDF2-EE1B-4ABD-D1C454C343C2}"/>
                </a:ext>
              </a:extLst>
            </p:cNvPr>
            <p:cNvSpPr/>
            <p:nvPr/>
          </p:nvSpPr>
          <p:spPr>
            <a:xfrm rot="5400000">
              <a:off x="876300" y="18669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4" name="Wave 33">
              <a:extLst>
                <a:ext uri="{FF2B5EF4-FFF2-40B4-BE49-F238E27FC236}">
                  <a16:creationId xmlns:a16="http://schemas.microsoft.com/office/drawing/2014/main" id="{A8301DA4-3B2C-F360-1093-C06BA41F4B3E}"/>
                </a:ext>
              </a:extLst>
            </p:cNvPr>
            <p:cNvSpPr/>
            <p:nvPr/>
          </p:nvSpPr>
          <p:spPr>
            <a:xfrm rot="5400000">
              <a:off x="1333500" y="20955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5" name="TextBox 34">
              <a:extLst>
                <a:ext uri="{FF2B5EF4-FFF2-40B4-BE49-F238E27FC236}">
                  <a16:creationId xmlns:a16="http://schemas.microsoft.com/office/drawing/2014/main" id="{D5B8A379-5527-3A6E-D606-86F26D907B93}"/>
                </a:ext>
              </a:extLst>
            </p:cNvPr>
            <p:cNvSpPr txBox="1"/>
            <p:nvPr/>
          </p:nvSpPr>
          <p:spPr>
            <a:xfrm>
              <a:off x="990600" y="3072825"/>
              <a:ext cx="153760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Forking</a:t>
              </a:r>
            </a:p>
          </p:txBody>
        </p:sp>
      </p:grpSp>
      <p:grpSp>
        <p:nvGrpSpPr>
          <p:cNvPr id="36" name="Group 35">
            <a:extLst>
              <a:ext uri="{FF2B5EF4-FFF2-40B4-BE49-F238E27FC236}">
                <a16:creationId xmlns:a16="http://schemas.microsoft.com/office/drawing/2014/main" id="{30DE805C-8F30-3F45-FBE3-9D58D87F1F32}"/>
              </a:ext>
            </a:extLst>
          </p:cNvPr>
          <p:cNvGrpSpPr/>
          <p:nvPr/>
        </p:nvGrpSpPr>
        <p:grpSpPr>
          <a:xfrm>
            <a:off x="2627784" y="1556792"/>
            <a:ext cx="3324949" cy="2234863"/>
            <a:chOff x="2752707" y="1853625"/>
            <a:chExt cx="3324949" cy="2234863"/>
          </a:xfrm>
        </p:grpSpPr>
        <p:sp>
          <p:nvSpPr>
            <p:cNvPr id="37" name="Rounded Rectangle 36">
              <a:extLst>
                <a:ext uri="{FF2B5EF4-FFF2-40B4-BE49-F238E27FC236}">
                  <a16:creationId xmlns:a16="http://schemas.microsoft.com/office/drawing/2014/main" id="{91187506-C7A1-6EFE-DA34-172717ECF08B}"/>
                </a:ext>
              </a:extLst>
            </p:cNvPr>
            <p:cNvSpPr/>
            <p:nvPr/>
          </p:nvSpPr>
          <p:spPr>
            <a:xfrm>
              <a:off x="3962400" y="1853625"/>
              <a:ext cx="914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 lastClr="FFFFFF"/>
                  </a:solidFill>
                  <a:effectLst/>
                  <a:uLnTx/>
                  <a:uFillTx/>
                  <a:latin typeface="Arial" pitchFamily="34" charset="0"/>
                  <a:ea typeface="+mn-ea"/>
                  <a:cs typeface="Arial" pitchFamily="34" charset="0"/>
                </a:rPr>
                <a:t>000000000000000</a:t>
              </a:r>
            </a:p>
          </p:txBody>
        </p:sp>
        <p:sp>
          <p:nvSpPr>
            <p:cNvPr id="38" name="TextBox 37">
              <a:extLst>
                <a:ext uri="{FF2B5EF4-FFF2-40B4-BE49-F238E27FC236}">
                  <a16:creationId xmlns:a16="http://schemas.microsoft.com/office/drawing/2014/main" id="{E60D1056-028B-8AB8-7A79-4DEF486F5F5F}"/>
                </a:ext>
              </a:extLst>
            </p:cNvPr>
            <p:cNvSpPr txBox="1"/>
            <p:nvPr/>
          </p:nvSpPr>
          <p:spPr>
            <a:xfrm>
              <a:off x="2752707" y="3072825"/>
              <a:ext cx="3324949"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Zero initialization</a:t>
              </a:r>
              <a:endPar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262626">
                      <a:lumMod val="95000"/>
                      <a:lumOff val="5000"/>
                    </a:srgbClr>
                  </a:solidFill>
                  <a:effectLst/>
                  <a:uLnTx/>
                  <a:uFillTx/>
                  <a:latin typeface="Tahoma"/>
                  <a:ea typeface="+mn-ea"/>
                  <a:cs typeface="+mn-cs"/>
                </a:rPr>
                <a:t>(e.g., security)</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grpSp>
      <p:grpSp>
        <p:nvGrpSpPr>
          <p:cNvPr id="39" name="Group 38">
            <a:extLst>
              <a:ext uri="{FF2B5EF4-FFF2-40B4-BE49-F238E27FC236}">
                <a16:creationId xmlns:a16="http://schemas.microsoft.com/office/drawing/2014/main" id="{85662FC6-9342-1AE6-8840-DE46F6DDF41A}"/>
              </a:ext>
            </a:extLst>
          </p:cNvPr>
          <p:cNvGrpSpPr/>
          <p:nvPr/>
        </p:nvGrpSpPr>
        <p:grpSpPr>
          <a:xfrm>
            <a:off x="457200" y="4038600"/>
            <a:ext cx="2669320" cy="2245043"/>
            <a:chOff x="720979" y="4038600"/>
            <a:chExt cx="2669320" cy="2245043"/>
          </a:xfrm>
        </p:grpSpPr>
        <p:pic>
          <p:nvPicPr>
            <p:cNvPr id="40" name="Picture 39" descr="computer.png">
              <a:extLst>
                <a:ext uri="{FF2B5EF4-FFF2-40B4-BE49-F238E27FC236}">
                  <a16:creationId xmlns:a16="http://schemas.microsoft.com/office/drawing/2014/main" id="{CF7E0D38-D93E-F899-48B7-D3A1982AD43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8200" y="4038600"/>
              <a:ext cx="1219200" cy="1219200"/>
            </a:xfrm>
            <a:prstGeom prst="rect">
              <a:avLst/>
            </a:prstGeom>
          </p:spPr>
        </p:pic>
        <p:sp>
          <p:nvSpPr>
            <p:cNvPr id="41" name="TextBox 40">
              <a:extLst>
                <a:ext uri="{FF2B5EF4-FFF2-40B4-BE49-F238E27FC236}">
                  <a16:creationId xmlns:a16="http://schemas.microsoft.com/office/drawing/2014/main" id="{414218E0-F63C-49B8-A5FF-AD51342818B5}"/>
                </a:ext>
              </a:extLst>
            </p:cNvPr>
            <p:cNvSpPr txBox="1"/>
            <p:nvPr/>
          </p:nvSpPr>
          <p:spPr>
            <a:xfrm>
              <a:off x="720979" y="5206425"/>
              <a:ext cx="266932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VM Cloning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Deduplication</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pic>
          <p:nvPicPr>
            <p:cNvPr id="42" name="Picture 41" descr="computer.png">
              <a:extLst>
                <a:ext uri="{FF2B5EF4-FFF2-40B4-BE49-F238E27FC236}">
                  <a16:creationId xmlns:a16="http://schemas.microsoft.com/office/drawing/2014/main" id="{631C681A-FF81-893C-4BCB-F17350BAC99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81200" y="4038600"/>
              <a:ext cx="1219200" cy="1219200"/>
            </a:xfrm>
            <a:prstGeom prst="rect">
              <a:avLst/>
            </a:prstGeom>
          </p:spPr>
        </p:pic>
      </p:grpSp>
      <p:grpSp>
        <p:nvGrpSpPr>
          <p:cNvPr id="43" name="Group 42">
            <a:extLst>
              <a:ext uri="{FF2B5EF4-FFF2-40B4-BE49-F238E27FC236}">
                <a16:creationId xmlns:a16="http://schemas.microsoft.com/office/drawing/2014/main" id="{3FDD8EFD-2972-8ABE-AE58-63F02F6AB79B}"/>
              </a:ext>
            </a:extLst>
          </p:cNvPr>
          <p:cNvGrpSpPr/>
          <p:nvPr/>
        </p:nvGrpSpPr>
        <p:grpSpPr>
          <a:xfrm>
            <a:off x="6228184" y="1772816"/>
            <a:ext cx="2752677" cy="1930052"/>
            <a:chOff x="6043903" y="1803748"/>
            <a:chExt cx="2752677" cy="1930052"/>
          </a:xfrm>
        </p:grpSpPr>
        <p:grpSp>
          <p:nvGrpSpPr>
            <p:cNvPr id="44" name="Group 43">
              <a:extLst>
                <a:ext uri="{FF2B5EF4-FFF2-40B4-BE49-F238E27FC236}">
                  <a16:creationId xmlns:a16="http://schemas.microsoft.com/office/drawing/2014/main" id="{6761D585-8BAA-DC41-5BB0-0DF7E2E92BDD}"/>
                </a:ext>
              </a:extLst>
            </p:cNvPr>
            <p:cNvGrpSpPr/>
            <p:nvPr/>
          </p:nvGrpSpPr>
          <p:grpSpPr>
            <a:xfrm>
              <a:off x="6043903" y="1905000"/>
              <a:ext cx="2752677" cy="1828800"/>
              <a:chOff x="6043903" y="1905000"/>
              <a:chExt cx="2752677" cy="1828800"/>
            </a:xfrm>
          </p:grpSpPr>
          <p:sp>
            <p:nvSpPr>
              <p:cNvPr id="46" name="Rounded Rectangle 45">
                <a:extLst>
                  <a:ext uri="{FF2B5EF4-FFF2-40B4-BE49-F238E27FC236}">
                    <a16:creationId xmlns:a16="http://schemas.microsoft.com/office/drawing/2014/main" id="{BF3F2980-A04C-5785-CCE5-06D0A34A823D}"/>
                  </a:ext>
                </a:extLst>
              </p:cNvPr>
              <p:cNvSpPr/>
              <p:nvPr/>
            </p:nvSpPr>
            <p:spPr>
              <a:xfrm>
                <a:off x="6324600" y="1905000"/>
                <a:ext cx="533400" cy="1143000"/>
              </a:xfrm>
              <a:prstGeom prst="roundRect">
                <a:avLst/>
              </a:prstGeom>
              <a:solidFill>
                <a:srgbClr val="6F2926"/>
              </a:solidFill>
              <a:ln w="25400" cap="flat" cmpd="sng" algn="ctr">
                <a:solidFill>
                  <a:srgbClr val="6F29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7" name="Rounded Rectangle 46">
                <a:extLst>
                  <a:ext uri="{FF2B5EF4-FFF2-40B4-BE49-F238E27FC236}">
                    <a16:creationId xmlns:a16="http://schemas.microsoft.com/office/drawing/2014/main" id="{D50575B1-E796-6FCB-C3FF-FD93B7E99EC3}"/>
                  </a:ext>
                </a:extLst>
              </p:cNvPr>
              <p:cNvSpPr/>
              <p:nvPr/>
            </p:nvSpPr>
            <p:spPr>
              <a:xfrm>
                <a:off x="7848600" y="1905000"/>
                <a:ext cx="533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8" name="TextBox 47">
                <a:extLst>
                  <a:ext uri="{FF2B5EF4-FFF2-40B4-BE49-F238E27FC236}">
                    <a16:creationId xmlns:a16="http://schemas.microsoft.com/office/drawing/2014/main" id="{BB24233D-B16B-A4E7-1B40-B263354F9E8C}"/>
                  </a:ext>
                </a:extLst>
              </p:cNvPr>
              <p:cNvSpPr txBox="1"/>
              <p:nvPr/>
            </p:nvSpPr>
            <p:spPr>
              <a:xfrm>
                <a:off x="6043903" y="3149025"/>
                <a:ext cx="2752677"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Checkpointing</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cxnSp>
            <p:nvCxnSpPr>
              <p:cNvPr id="49" name="Straight Arrow Connector 48">
                <a:extLst>
                  <a:ext uri="{FF2B5EF4-FFF2-40B4-BE49-F238E27FC236}">
                    <a16:creationId xmlns:a16="http://schemas.microsoft.com/office/drawing/2014/main" id="{5D3BD90E-3058-F9BA-DABB-F4E6B614438A}"/>
                  </a:ext>
                </a:extLst>
              </p:cNvPr>
              <p:cNvCxnSpPr>
                <a:stCxn id="46" idx="3"/>
                <a:endCxn id="47" idx="1"/>
              </p:cNvCxnSpPr>
              <p:nvPr/>
            </p:nvCxnSpPr>
            <p:spPr>
              <a:xfrm>
                <a:off x="6858000" y="2476500"/>
                <a:ext cx="990600" cy="1588"/>
              </a:xfrm>
              <a:prstGeom prst="straightConnector1">
                <a:avLst/>
              </a:prstGeom>
              <a:noFill/>
              <a:ln w="38100" cap="flat" cmpd="sng" algn="ctr">
                <a:solidFill>
                  <a:srgbClr val="262626">
                    <a:lumMod val="75000"/>
                    <a:lumOff val="25000"/>
                  </a:srgbClr>
                </a:solidFill>
                <a:prstDash val="dashDot"/>
                <a:tailEnd type="arrow"/>
              </a:ln>
              <a:effectLst/>
            </p:spPr>
          </p:cxnSp>
        </p:grpSp>
        <p:cxnSp>
          <p:nvCxnSpPr>
            <p:cNvPr id="45" name="Straight Connector 44">
              <a:extLst>
                <a:ext uri="{FF2B5EF4-FFF2-40B4-BE49-F238E27FC236}">
                  <a16:creationId xmlns:a16="http://schemas.microsoft.com/office/drawing/2014/main" id="{FECBFABE-9DB8-CD32-4C21-F61C75A7D64C}"/>
                </a:ext>
              </a:extLst>
            </p:cNvPr>
            <p:cNvCxnSpPr/>
            <p:nvPr/>
          </p:nvCxnSpPr>
          <p:spPr>
            <a:xfrm rot="5400000">
              <a:off x="6172200" y="2489548"/>
              <a:ext cx="1371600" cy="0"/>
            </a:xfrm>
            <a:prstGeom prst="line">
              <a:avLst/>
            </a:prstGeom>
            <a:noFill/>
            <a:ln w="57150" cap="flat" cmpd="sng" algn="ctr">
              <a:solidFill>
                <a:srgbClr val="262626">
                  <a:lumMod val="75000"/>
                  <a:lumOff val="25000"/>
                </a:srgbClr>
              </a:solidFill>
              <a:prstDash val="solid"/>
              <a:headEnd type="none" w="med" len="med"/>
              <a:tailEnd type="none" w="med" len="med"/>
            </a:ln>
            <a:effectLst/>
          </p:spPr>
        </p:cxnSp>
      </p:grpSp>
      <p:grpSp>
        <p:nvGrpSpPr>
          <p:cNvPr id="50" name="Group 49">
            <a:extLst>
              <a:ext uri="{FF2B5EF4-FFF2-40B4-BE49-F238E27FC236}">
                <a16:creationId xmlns:a16="http://schemas.microsoft.com/office/drawing/2014/main" id="{AD20ECA8-A2F3-C0D6-BB01-A7F108B3983D}"/>
              </a:ext>
            </a:extLst>
          </p:cNvPr>
          <p:cNvGrpSpPr/>
          <p:nvPr/>
        </p:nvGrpSpPr>
        <p:grpSpPr>
          <a:xfrm>
            <a:off x="3733800" y="4267200"/>
            <a:ext cx="2901756" cy="1600200"/>
            <a:chOff x="4768685" y="4267200"/>
            <a:chExt cx="2901756" cy="1600200"/>
          </a:xfrm>
        </p:grpSpPr>
        <p:sp>
          <p:nvSpPr>
            <p:cNvPr id="51" name="Rounded Rectangle 50">
              <a:extLst>
                <a:ext uri="{FF2B5EF4-FFF2-40B4-BE49-F238E27FC236}">
                  <a16:creationId xmlns:a16="http://schemas.microsoft.com/office/drawing/2014/main" id="{B44782CF-6275-DAE2-17D1-AC2C3EAD5570}"/>
                </a:ext>
              </a:extLst>
            </p:cNvPr>
            <p:cNvSpPr/>
            <p:nvPr/>
          </p:nvSpPr>
          <p:spPr>
            <a:xfrm>
              <a:off x="4876800" y="4267200"/>
              <a:ext cx="2667000" cy="9906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2" name="Rounded Rectangle 51">
              <a:extLst>
                <a:ext uri="{FF2B5EF4-FFF2-40B4-BE49-F238E27FC236}">
                  <a16:creationId xmlns:a16="http://schemas.microsoft.com/office/drawing/2014/main" id="{BAC3CE6E-3A7A-6A4E-5EAA-28685102B806}"/>
                </a:ext>
              </a:extLst>
            </p:cNvPr>
            <p:cNvSpPr/>
            <p:nvPr/>
          </p:nvSpPr>
          <p:spPr>
            <a:xfrm>
              <a:off x="5105400" y="4419600"/>
              <a:ext cx="381000" cy="685800"/>
            </a:xfrm>
            <a:prstGeom prst="roundRect">
              <a:avLst/>
            </a:prstGeom>
            <a:solidFill>
              <a:srgbClr val="4F6128"/>
            </a:solidFill>
            <a:ln w="25400" cap="flat" cmpd="sng" algn="ctr">
              <a:solidFill>
                <a:srgbClr val="4F6128">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cxnSp>
          <p:nvCxnSpPr>
            <p:cNvPr id="53" name="Straight Arrow Connector 52">
              <a:extLst>
                <a:ext uri="{FF2B5EF4-FFF2-40B4-BE49-F238E27FC236}">
                  <a16:creationId xmlns:a16="http://schemas.microsoft.com/office/drawing/2014/main" id="{7C2C5CD7-EB3A-E979-2ABA-8EB65A3DA9A7}"/>
                </a:ext>
              </a:extLst>
            </p:cNvPr>
            <p:cNvCxnSpPr/>
            <p:nvPr/>
          </p:nvCxnSpPr>
          <p:spPr>
            <a:xfrm>
              <a:off x="5486400" y="4724400"/>
              <a:ext cx="1524000" cy="1588"/>
            </a:xfrm>
            <a:prstGeom prst="straightConnector1">
              <a:avLst/>
            </a:prstGeom>
            <a:noFill/>
            <a:ln w="28575" cap="flat" cmpd="sng" algn="ctr">
              <a:solidFill>
                <a:sysClr val="window" lastClr="FFFFFF"/>
              </a:solidFill>
              <a:prstDash val="dash"/>
              <a:tailEnd type="arrow" w="lg" len="lg"/>
            </a:ln>
            <a:effectLst/>
          </p:spPr>
        </p:cxnSp>
        <p:sp>
          <p:nvSpPr>
            <p:cNvPr id="54" name="TextBox 53">
              <a:extLst>
                <a:ext uri="{FF2B5EF4-FFF2-40B4-BE49-F238E27FC236}">
                  <a16:creationId xmlns:a16="http://schemas.microsoft.com/office/drawing/2014/main" id="{AF12EFBB-6C6A-F094-6590-05805EF22138}"/>
                </a:ext>
              </a:extLst>
            </p:cNvPr>
            <p:cNvSpPr txBox="1"/>
            <p:nvPr/>
          </p:nvSpPr>
          <p:spPr>
            <a:xfrm>
              <a:off x="4768685" y="5282625"/>
              <a:ext cx="2901756"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Page Migration</a:t>
              </a:r>
            </a:p>
          </p:txBody>
        </p:sp>
      </p:grpSp>
      <p:sp>
        <p:nvSpPr>
          <p:cNvPr id="55" name="Oval 54">
            <a:extLst>
              <a:ext uri="{FF2B5EF4-FFF2-40B4-BE49-F238E27FC236}">
                <a16:creationId xmlns:a16="http://schemas.microsoft.com/office/drawing/2014/main" id="{FEA905F4-A013-0EFD-FCAD-6094180859F1}"/>
              </a:ext>
            </a:extLst>
          </p:cNvPr>
          <p:cNvSpPr/>
          <p:nvPr/>
        </p:nvSpPr>
        <p:spPr>
          <a:xfrm>
            <a:off x="73914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6" name="Oval 55">
            <a:extLst>
              <a:ext uri="{FF2B5EF4-FFF2-40B4-BE49-F238E27FC236}">
                <a16:creationId xmlns:a16="http://schemas.microsoft.com/office/drawing/2014/main" id="{0E167009-2843-C3D1-CD88-D9D10A9A3960}"/>
              </a:ext>
            </a:extLst>
          </p:cNvPr>
          <p:cNvSpPr/>
          <p:nvPr/>
        </p:nvSpPr>
        <p:spPr>
          <a:xfrm>
            <a:off x="76200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7" name="Oval 56">
            <a:extLst>
              <a:ext uri="{FF2B5EF4-FFF2-40B4-BE49-F238E27FC236}">
                <a16:creationId xmlns:a16="http://schemas.microsoft.com/office/drawing/2014/main" id="{1A1DBA26-C926-2698-3F21-78FBA1726E23}"/>
              </a:ext>
            </a:extLst>
          </p:cNvPr>
          <p:cNvSpPr/>
          <p:nvPr/>
        </p:nvSpPr>
        <p:spPr>
          <a:xfrm>
            <a:off x="78486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8" name="TextBox 57">
            <a:extLst>
              <a:ext uri="{FF2B5EF4-FFF2-40B4-BE49-F238E27FC236}">
                <a16:creationId xmlns:a16="http://schemas.microsoft.com/office/drawing/2014/main" id="{5FFA8B81-0AE1-D9F3-7D95-61D112AAD339}"/>
              </a:ext>
            </a:extLst>
          </p:cNvPr>
          <p:cNvSpPr txBox="1"/>
          <p:nvPr/>
        </p:nvSpPr>
        <p:spPr>
          <a:xfrm>
            <a:off x="6934200" y="4648200"/>
            <a:ext cx="18758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rPr>
              <a:t>Many more</a:t>
            </a:r>
          </a:p>
        </p:txBody>
      </p:sp>
      <p:sp>
        <p:nvSpPr>
          <p:cNvPr id="3" name="Rectangle 2">
            <a:extLst>
              <a:ext uri="{FF2B5EF4-FFF2-40B4-BE49-F238E27FC236}">
                <a16:creationId xmlns:a16="http://schemas.microsoft.com/office/drawing/2014/main" id="{5AB32405-8028-0885-DB12-C347572780C6}"/>
              </a:ext>
            </a:extLst>
          </p:cNvPr>
          <p:cNvSpPr/>
          <p:nvPr/>
        </p:nvSpPr>
        <p:spPr>
          <a:xfrm>
            <a:off x="395536" y="836712"/>
            <a:ext cx="9756576" cy="523220"/>
          </a:xfrm>
          <a:prstGeom prst="rect">
            <a:avLst/>
          </a:prstGeom>
        </p:spPr>
        <p:txBody>
          <a:bodyPr wrap="square">
            <a:spAutoFit/>
          </a:bodyPr>
          <a:lstStyle/>
          <a:p>
            <a:pPr marL="228600" marR="0" lvl="1" indent="0" algn="l" defTabSz="914400" rtl="0" eaLnBrk="1" fontAlgn="auto" latinLnBrk="0" hangingPunct="1">
              <a:lnSpc>
                <a:spcPct val="100000"/>
              </a:lnSpc>
              <a:spcBef>
                <a:spcPct val="20000"/>
              </a:spcBef>
              <a:spcAft>
                <a:spcPts val="0"/>
              </a:spcAft>
              <a:buClrTx/>
              <a:buSzTx/>
              <a:buFontTx/>
              <a:buNone/>
              <a:tabLst/>
              <a:defRPr/>
            </a:pP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memmove</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mn-ea"/>
                <a:cs typeface="+mn-cs"/>
              </a:rPr>
              <a:t> &amp; </a:t>
            </a: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memcpy</a:t>
            </a:r>
            <a:r>
              <a:rPr kumimoji="0" lang="en-US" sz="2400" b="0" i="1"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2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5% cycles in Google’s datacenter </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1800" b="0" i="0"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Kanev</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ISCA’15]</a:t>
            </a:r>
            <a:endPar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959372660"/>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A2899-7C87-D0E3-166C-67EC51B704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52727C-E72C-E984-AB00-1ACDE010DB9F}"/>
              </a:ext>
            </a:extLst>
          </p:cNvPr>
          <p:cNvSpPr>
            <a:spLocks noGrp="1"/>
          </p:cNvSpPr>
          <p:nvPr>
            <p:ph type="title"/>
          </p:nvPr>
        </p:nvSpPr>
        <p:spPr>
          <a:xfrm>
            <a:off x="395536" y="116632"/>
            <a:ext cx="8534400" cy="1143000"/>
          </a:xfrm>
        </p:spPr>
        <p:txBody>
          <a:bodyPr>
            <a:normAutofit/>
          </a:bodyPr>
          <a:lstStyle/>
          <a:p>
            <a:r>
              <a:rPr lang="en-US" dirty="0">
                <a:solidFill>
                  <a:srgbClr val="1A5712"/>
                </a:solidFill>
                <a:latin typeface="Garamond"/>
                <a:cs typeface="Garamond"/>
              </a:rPr>
              <a:t>Future Systems: In-Memory Copy</a:t>
            </a:r>
          </a:p>
        </p:txBody>
      </p:sp>
      <p:sp>
        <p:nvSpPr>
          <p:cNvPr id="4" name="Rectangle 3">
            <a:extLst>
              <a:ext uri="{FF2B5EF4-FFF2-40B4-BE49-F238E27FC236}">
                <a16:creationId xmlns:a16="http://schemas.microsoft.com/office/drawing/2014/main" id="{460A218C-5A35-001F-D8D5-EC0E55B44CAD}"/>
              </a:ext>
            </a:extLst>
          </p:cNvPr>
          <p:cNvSpPr/>
          <p:nvPr/>
        </p:nvSpPr>
        <p:spPr bwMode="auto">
          <a:xfrm>
            <a:off x="7042402" y="1528540"/>
            <a:ext cx="1350971" cy="395786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Memory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 name="Rectangle 4">
            <a:extLst>
              <a:ext uri="{FF2B5EF4-FFF2-40B4-BE49-F238E27FC236}">
                <a16:creationId xmlns:a16="http://schemas.microsoft.com/office/drawing/2014/main" id="{DCA54A3D-35FE-DB72-6ABE-99EA14007BBF}"/>
              </a:ext>
            </a:extLst>
          </p:cNvPr>
          <p:cNvSpPr/>
          <p:nvPr/>
        </p:nvSpPr>
        <p:spPr bwMode="auto">
          <a:xfrm>
            <a:off x="491319" y="2518009"/>
            <a:ext cx="4640239" cy="1978925"/>
          </a:xfrm>
          <a:prstGeom prst="rect">
            <a:avLst/>
          </a:prstGeom>
          <a:noFill/>
          <a:ln>
            <a:solidFill>
              <a:schemeClr val="tx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6" name="Straight Connector 5">
            <a:extLst>
              <a:ext uri="{FF2B5EF4-FFF2-40B4-BE49-F238E27FC236}">
                <a16:creationId xmlns:a16="http://schemas.microsoft.com/office/drawing/2014/main" id="{AA675F22-8FE5-2158-EFD6-3460783D5B30}"/>
              </a:ext>
            </a:extLst>
          </p:cNvPr>
          <p:cNvCxnSpPr/>
          <p:nvPr/>
        </p:nvCxnSpPr>
        <p:spPr bwMode="auto">
          <a:xfrm>
            <a:off x="1801504" y="3507471"/>
            <a:ext cx="13647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a:extLst>
              <a:ext uri="{FF2B5EF4-FFF2-40B4-BE49-F238E27FC236}">
                <a16:creationId xmlns:a16="http://schemas.microsoft.com/office/drawing/2014/main" id="{78C1B805-308F-BE9C-79DC-320BDE1FFF49}"/>
              </a:ext>
            </a:extLst>
          </p:cNvPr>
          <p:cNvCxnSpPr/>
          <p:nvPr/>
        </p:nvCxnSpPr>
        <p:spPr bwMode="auto">
          <a:xfrm>
            <a:off x="2442949" y="3507471"/>
            <a:ext cx="8645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8" name="Straight Connector 7">
            <a:extLst>
              <a:ext uri="{FF2B5EF4-FFF2-40B4-BE49-F238E27FC236}">
                <a16:creationId xmlns:a16="http://schemas.microsoft.com/office/drawing/2014/main" id="{B6218FCC-4E64-7886-55C7-72DA726CA4C1}"/>
              </a:ext>
            </a:extLst>
          </p:cNvPr>
          <p:cNvCxnSpPr/>
          <p:nvPr/>
        </p:nvCxnSpPr>
        <p:spPr bwMode="auto">
          <a:xfrm>
            <a:off x="3193579" y="3507471"/>
            <a:ext cx="91027"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a:extLst>
              <a:ext uri="{FF2B5EF4-FFF2-40B4-BE49-F238E27FC236}">
                <a16:creationId xmlns:a16="http://schemas.microsoft.com/office/drawing/2014/main" id="{41090517-12AC-43CE-77C9-7875B05000FC}"/>
              </a:ext>
            </a:extLst>
          </p:cNvPr>
          <p:cNvCxnSpPr/>
          <p:nvPr/>
        </p:nvCxnSpPr>
        <p:spPr bwMode="auto">
          <a:xfrm>
            <a:off x="4162568" y="3507471"/>
            <a:ext cx="11373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0" name="Rectangle 9">
            <a:extLst>
              <a:ext uri="{FF2B5EF4-FFF2-40B4-BE49-F238E27FC236}">
                <a16:creationId xmlns:a16="http://schemas.microsoft.com/office/drawing/2014/main" id="{798738E3-FBA5-D7B8-6313-9253A62C8D12}"/>
              </a:ext>
            </a:extLst>
          </p:cNvPr>
          <p:cNvSpPr/>
          <p:nvPr/>
        </p:nvSpPr>
        <p:spPr bwMode="auto">
          <a:xfrm>
            <a:off x="4276300" y="3229966"/>
            <a:ext cx="664190" cy="55501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MC</a:t>
            </a:r>
          </a:p>
        </p:txBody>
      </p:sp>
      <p:sp>
        <p:nvSpPr>
          <p:cNvPr id="11" name="Rectangle 10">
            <a:extLst>
              <a:ext uri="{FF2B5EF4-FFF2-40B4-BE49-F238E27FC236}">
                <a16:creationId xmlns:a16="http://schemas.microsoft.com/office/drawing/2014/main" id="{DDC1F22D-D074-C710-F542-EC1F33A1BB6D}"/>
              </a:ext>
            </a:extLst>
          </p:cNvPr>
          <p:cNvSpPr/>
          <p:nvPr/>
        </p:nvSpPr>
        <p:spPr bwMode="auto">
          <a:xfrm>
            <a:off x="3284606" y="2768212"/>
            <a:ext cx="877962" cy="147851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L3</a:t>
            </a:r>
          </a:p>
        </p:txBody>
      </p:sp>
      <p:sp>
        <p:nvSpPr>
          <p:cNvPr id="12" name="Rectangle 11">
            <a:extLst>
              <a:ext uri="{FF2B5EF4-FFF2-40B4-BE49-F238E27FC236}">
                <a16:creationId xmlns:a16="http://schemas.microsoft.com/office/drawing/2014/main" id="{6D1BA608-105A-DC44-5E5B-328362155652}"/>
              </a:ext>
            </a:extLst>
          </p:cNvPr>
          <p:cNvSpPr/>
          <p:nvPr/>
        </p:nvSpPr>
        <p:spPr bwMode="auto">
          <a:xfrm>
            <a:off x="2529403" y="2997952"/>
            <a:ext cx="664176" cy="101903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L2</a:t>
            </a:r>
          </a:p>
        </p:txBody>
      </p:sp>
      <p:sp>
        <p:nvSpPr>
          <p:cNvPr id="13" name="Rectangle 12">
            <a:extLst>
              <a:ext uri="{FF2B5EF4-FFF2-40B4-BE49-F238E27FC236}">
                <a16:creationId xmlns:a16="http://schemas.microsoft.com/office/drawing/2014/main" id="{6D052E27-F046-ACE5-200C-E5BAA5734DDE}"/>
              </a:ext>
            </a:extLst>
          </p:cNvPr>
          <p:cNvSpPr/>
          <p:nvPr/>
        </p:nvSpPr>
        <p:spPr bwMode="auto">
          <a:xfrm>
            <a:off x="1937982" y="3186749"/>
            <a:ext cx="504967" cy="6414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L1</a:t>
            </a:r>
          </a:p>
        </p:txBody>
      </p:sp>
      <p:sp>
        <p:nvSpPr>
          <p:cNvPr id="14" name="Rectangle 13">
            <a:extLst>
              <a:ext uri="{FF2B5EF4-FFF2-40B4-BE49-F238E27FC236}">
                <a16:creationId xmlns:a16="http://schemas.microsoft.com/office/drawing/2014/main" id="{5691F3CA-7018-9818-4FF8-264C4A125F7F}"/>
              </a:ext>
            </a:extLst>
          </p:cNvPr>
          <p:cNvSpPr/>
          <p:nvPr/>
        </p:nvSpPr>
        <p:spPr bwMode="auto">
          <a:xfrm>
            <a:off x="696036" y="2927441"/>
            <a:ext cx="1105468" cy="116006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CPU</a:t>
            </a:r>
          </a:p>
        </p:txBody>
      </p:sp>
      <p:sp>
        <p:nvSpPr>
          <p:cNvPr id="15" name="Left-Right Arrow 14">
            <a:extLst>
              <a:ext uri="{FF2B5EF4-FFF2-40B4-BE49-F238E27FC236}">
                <a16:creationId xmlns:a16="http://schemas.microsoft.com/office/drawing/2014/main" id="{792F85F7-092B-9BF1-07E0-7E3C49E79E6A}"/>
              </a:ext>
            </a:extLst>
          </p:cNvPr>
          <p:cNvSpPr/>
          <p:nvPr/>
        </p:nvSpPr>
        <p:spPr bwMode="auto">
          <a:xfrm>
            <a:off x="5131558" y="3282283"/>
            <a:ext cx="1910687" cy="450376"/>
          </a:xfrm>
          <a:prstGeom prst="leftRightArrow">
            <a:avLst>
              <a:gd name="adj1" fmla="val 50000"/>
              <a:gd name="adj2" fmla="val 25758"/>
            </a:avLst>
          </a:prstGeom>
          <a:solidFill>
            <a:schemeClr val="bg1">
              <a:lumMod val="75000"/>
            </a:schemeClr>
          </a:solidFill>
          <a:ln>
            <a:solidFill>
              <a:schemeClr val="tx1">
                <a:lumMod val="65000"/>
                <a:lumOff val="35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Rectangle 15">
            <a:extLst>
              <a:ext uri="{FF2B5EF4-FFF2-40B4-BE49-F238E27FC236}">
                <a16:creationId xmlns:a16="http://schemas.microsoft.com/office/drawing/2014/main" id="{C5D3C251-A8A6-2E11-7688-1E3B3940BD5B}"/>
              </a:ext>
            </a:extLst>
          </p:cNvPr>
          <p:cNvSpPr/>
          <p:nvPr/>
        </p:nvSpPr>
        <p:spPr bwMode="auto">
          <a:xfrm>
            <a:off x="7042246" y="296017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Rectangle 16">
            <a:extLst>
              <a:ext uri="{FF2B5EF4-FFF2-40B4-BE49-F238E27FC236}">
                <a16:creationId xmlns:a16="http://schemas.microsoft.com/office/drawing/2014/main" id="{0B810856-F706-0238-9EAC-145ACF971087}"/>
              </a:ext>
            </a:extLst>
          </p:cNvPr>
          <p:cNvSpPr/>
          <p:nvPr/>
        </p:nvSpPr>
        <p:spPr bwMode="auto">
          <a:xfrm>
            <a:off x="7044517" y="3659885"/>
            <a:ext cx="1348855" cy="257022"/>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Rectangle 17">
            <a:extLst>
              <a:ext uri="{FF2B5EF4-FFF2-40B4-BE49-F238E27FC236}">
                <a16:creationId xmlns:a16="http://schemas.microsoft.com/office/drawing/2014/main" id="{AE3B8D4B-775B-C87B-4DDD-67138BBED4B7}"/>
              </a:ext>
            </a:extLst>
          </p:cNvPr>
          <p:cNvSpPr/>
          <p:nvPr/>
        </p:nvSpPr>
        <p:spPr bwMode="auto">
          <a:xfrm>
            <a:off x="7042246" y="295474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19" name="Straight Arrow Connector 18">
            <a:extLst>
              <a:ext uri="{FF2B5EF4-FFF2-40B4-BE49-F238E27FC236}">
                <a16:creationId xmlns:a16="http://schemas.microsoft.com/office/drawing/2014/main" id="{3691BDC3-CBE5-2E50-957A-341AF5A4CEB4}"/>
              </a:ext>
            </a:extLst>
          </p:cNvPr>
          <p:cNvCxnSpPr>
            <a:stCxn id="18" idx="2"/>
            <a:endCxn id="17" idx="0"/>
          </p:cNvCxnSpPr>
          <p:nvPr/>
        </p:nvCxnSpPr>
        <p:spPr bwMode="auto">
          <a:xfrm rot="16200000" flipH="1">
            <a:off x="7488635" y="3429574"/>
            <a:ext cx="459485" cy="1135"/>
          </a:xfrm>
          <a:prstGeom prst="straightConnector1">
            <a:avLst/>
          </a:prstGeom>
          <a:solidFill>
            <a:schemeClr val="accent1"/>
          </a:solidFill>
          <a:ln w="28575" cap="flat" cmpd="sng" algn="ctr">
            <a:solidFill>
              <a:schemeClr val="tx1"/>
            </a:solidFill>
            <a:prstDash val="solid"/>
            <a:round/>
            <a:headEnd type="none" w="med" len="med"/>
            <a:tailEnd type="stealth" w="lg" len="lg"/>
          </a:ln>
          <a:effectLst/>
        </p:spPr>
      </p:cxnSp>
      <p:sp>
        <p:nvSpPr>
          <p:cNvPr id="20" name="TextBox 19">
            <a:extLst>
              <a:ext uri="{FF2B5EF4-FFF2-40B4-BE49-F238E27FC236}">
                <a16:creationId xmlns:a16="http://schemas.microsoft.com/office/drawing/2014/main" id="{C45762E4-31E0-B7AA-206E-93D344244FE5}"/>
              </a:ext>
            </a:extLst>
          </p:cNvPr>
          <p:cNvSpPr txBox="1"/>
          <p:nvPr/>
        </p:nvSpPr>
        <p:spPr>
          <a:xfrm>
            <a:off x="4015945" y="1507524"/>
            <a:ext cx="217078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1) Low latency</a:t>
            </a:r>
          </a:p>
        </p:txBody>
      </p:sp>
      <p:cxnSp>
        <p:nvCxnSpPr>
          <p:cNvPr id="21" name="Curved Connector 20">
            <a:extLst>
              <a:ext uri="{FF2B5EF4-FFF2-40B4-BE49-F238E27FC236}">
                <a16:creationId xmlns:a16="http://schemas.microsoft.com/office/drawing/2014/main" id="{47605CCE-D726-4E78-63C4-4F73CF47B286}"/>
              </a:ext>
            </a:extLst>
          </p:cNvPr>
          <p:cNvCxnSpPr>
            <a:stCxn id="20" idx="3"/>
            <a:endCxn id="18" idx="1"/>
          </p:cNvCxnSpPr>
          <p:nvPr/>
        </p:nvCxnSpPr>
        <p:spPr bwMode="auto">
          <a:xfrm>
            <a:off x="6186732" y="1738357"/>
            <a:ext cx="855514" cy="1339213"/>
          </a:xfrm>
          <a:prstGeom prst="curvedConnector3">
            <a:avLst>
              <a:gd name="adj1" fmla="val 50000"/>
            </a:avLst>
          </a:prstGeom>
          <a:solidFill>
            <a:schemeClr val="accent1"/>
          </a:solidFill>
          <a:ln w="28575" cap="flat" cmpd="sng" algn="ctr">
            <a:solidFill>
              <a:srgbClr val="003399"/>
            </a:solidFill>
            <a:prstDash val="solid"/>
            <a:round/>
            <a:headEnd type="none" w="med" len="med"/>
            <a:tailEnd type="stealth" w="lg" len="lg"/>
          </a:ln>
          <a:effectLst/>
        </p:spPr>
      </p:cxnSp>
      <p:sp>
        <p:nvSpPr>
          <p:cNvPr id="22" name="TextBox 21">
            <a:extLst>
              <a:ext uri="{FF2B5EF4-FFF2-40B4-BE49-F238E27FC236}">
                <a16:creationId xmlns:a16="http://schemas.microsoft.com/office/drawing/2014/main" id="{92131984-10C8-B696-48CC-1ECA813163AB}"/>
              </a:ext>
            </a:extLst>
          </p:cNvPr>
          <p:cNvSpPr txBox="1"/>
          <p:nvPr/>
        </p:nvSpPr>
        <p:spPr>
          <a:xfrm>
            <a:off x="2819400" y="5282524"/>
            <a:ext cx="387096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2) Low bandwidth utilization</a:t>
            </a:r>
          </a:p>
        </p:txBody>
      </p:sp>
      <p:cxnSp>
        <p:nvCxnSpPr>
          <p:cNvPr id="23" name="Curved Connector 51">
            <a:extLst>
              <a:ext uri="{FF2B5EF4-FFF2-40B4-BE49-F238E27FC236}">
                <a16:creationId xmlns:a16="http://schemas.microsoft.com/office/drawing/2014/main" id="{5F98E233-A6F9-934B-0149-33AF548EB901}"/>
              </a:ext>
            </a:extLst>
          </p:cNvPr>
          <p:cNvCxnSpPr>
            <a:stCxn id="22" idx="3"/>
            <a:endCxn id="15" idx="5"/>
          </p:cNvCxnSpPr>
          <p:nvPr/>
        </p:nvCxnSpPr>
        <p:spPr bwMode="auto">
          <a:xfrm flipH="1" flipV="1">
            <a:off x="6086902" y="3620065"/>
            <a:ext cx="603459" cy="1893292"/>
          </a:xfrm>
          <a:prstGeom prst="curvedConnector4">
            <a:avLst>
              <a:gd name="adj1" fmla="val -37882"/>
              <a:gd name="adj2" fmla="val 53123"/>
            </a:avLst>
          </a:prstGeom>
          <a:solidFill>
            <a:schemeClr val="accent1"/>
          </a:solidFill>
          <a:ln w="28575" cap="flat" cmpd="sng" algn="ctr">
            <a:solidFill>
              <a:srgbClr val="003399"/>
            </a:solidFill>
            <a:prstDash val="solid"/>
            <a:round/>
            <a:headEnd type="none" w="med" len="med"/>
            <a:tailEnd type="stealth" w="lg" len="lg"/>
          </a:ln>
          <a:effectLst/>
        </p:spPr>
      </p:cxnSp>
      <p:sp>
        <p:nvSpPr>
          <p:cNvPr id="24" name="TextBox 23">
            <a:extLst>
              <a:ext uri="{FF2B5EF4-FFF2-40B4-BE49-F238E27FC236}">
                <a16:creationId xmlns:a16="http://schemas.microsoft.com/office/drawing/2014/main" id="{F3DE4C28-481D-E357-415A-F470278E467A}"/>
              </a:ext>
            </a:extLst>
          </p:cNvPr>
          <p:cNvSpPr txBox="1"/>
          <p:nvPr/>
        </p:nvSpPr>
        <p:spPr>
          <a:xfrm>
            <a:off x="428359" y="1505479"/>
            <a:ext cx="310567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3) No cache pollution</a:t>
            </a:r>
          </a:p>
        </p:txBody>
      </p:sp>
      <p:cxnSp>
        <p:nvCxnSpPr>
          <p:cNvPr id="25" name="Curved Connector 51">
            <a:extLst>
              <a:ext uri="{FF2B5EF4-FFF2-40B4-BE49-F238E27FC236}">
                <a16:creationId xmlns:a16="http://schemas.microsoft.com/office/drawing/2014/main" id="{4FAABD75-A364-6E03-2C4A-33D66872871E}"/>
              </a:ext>
            </a:extLst>
          </p:cNvPr>
          <p:cNvCxnSpPr>
            <a:stCxn id="24" idx="3"/>
            <a:endCxn id="13" idx="0"/>
          </p:cNvCxnSpPr>
          <p:nvPr/>
        </p:nvCxnSpPr>
        <p:spPr bwMode="auto">
          <a:xfrm flipH="1">
            <a:off x="2190466" y="1736312"/>
            <a:ext cx="1343566" cy="1450437"/>
          </a:xfrm>
          <a:prstGeom prst="curvedConnector4">
            <a:avLst>
              <a:gd name="adj1" fmla="val -17014"/>
              <a:gd name="adj2" fmla="val 57957"/>
            </a:avLst>
          </a:prstGeom>
          <a:solidFill>
            <a:schemeClr val="accent1"/>
          </a:solidFill>
          <a:ln w="28575" cap="flat" cmpd="sng" algn="ctr">
            <a:solidFill>
              <a:srgbClr val="003399"/>
            </a:solidFill>
            <a:prstDash val="solid"/>
            <a:round/>
            <a:headEnd type="none" w="med" len="med"/>
            <a:tailEnd type="stealth" w="lg" len="lg"/>
          </a:ln>
          <a:effectLst/>
        </p:spPr>
      </p:cxnSp>
      <p:sp>
        <p:nvSpPr>
          <p:cNvPr id="26" name="TextBox 25">
            <a:extLst>
              <a:ext uri="{FF2B5EF4-FFF2-40B4-BE49-F238E27FC236}">
                <a16:creationId xmlns:a16="http://schemas.microsoft.com/office/drawing/2014/main" id="{6A7F306B-DC9A-8B04-4AD4-9737168B27FA}"/>
              </a:ext>
            </a:extLst>
          </p:cNvPr>
          <p:cNvSpPr txBox="1"/>
          <p:nvPr/>
        </p:nvSpPr>
        <p:spPr>
          <a:xfrm>
            <a:off x="2819400" y="5682064"/>
            <a:ext cx="479855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4) No unwanted data movement</a:t>
            </a:r>
          </a:p>
        </p:txBody>
      </p:sp>
      <p:sp>
        <p:nvSpPr>
          <p:cNvPr id="28" name="Slide Number Placeholder 27">
            <a:extLst>
              <a:ext uri="{FF2B5EF4-FFF2-40B4-BE49-F238E27FC236}">
                <a16:creationId xmlns:a16="http://schemas.microsoft.com/office/drawing/2014/main" id="{D9BD6D0B-2DAA-026A-FD31-8DD8AEEBE56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29" name="TextBox 28">
            <a:extLst>
              <a:ext uri="{FF2B5EF4-FFF2-40B4-BE49-F238E27FC236}">
                <a16:creationId xmlns:a16="http://schemas.microsoft.com/office/drawing/2014/main" id="{813A926B-FD87-9F9B-4B42-929C6143BEFE}"/>
              </a:ext>
            </a:extLst>
          </p:cNvPr>
          <p:cNvSpPr txBox="1"/>
          <p:nvPr/>
        </p:nvSpPr>
        <p:spPr>
          <a:xfrm>
            <a:off x="179512" y="6093296"/>
            <a:ext cx="2453917"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1046ns, 3.6uJ</a:t>
            </a:r>
          </a:p>
        </p:txBody>
      </p:sp>
      <p:sp>
        <p:nvSpPr>
          <p:cNvPr id="31" name="TextBox 30">
            <a:extLst>
              <a:ext uri="{FF2B5EF4-FFF2-40B4-BE49-F238E27FC236}">
                <a16:creationId xmlns:a16="http://schemas.microsoft.com/office/drawing/2014/main" id="{3E259018-B752-DAD1-D6C7-0E923AE44847}"/>
              </a:ext>
            </a:extLst>
          </p:cNvPr>
          <p:cNvSpPr txBox="1"/>
          <p:nvPr/>
        </p:nvSpPr>
        <p:spPr>
          <a:xfrm>
            <a:off x="2830129" y="6093296"/>
            <a:ext cx="2926202"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8000"/>
                </a:solidFill>
                <a:effectLst/>
                <a:uLnTx/>
                <a:uFillTx/>
                <a:latin typeface="Calibri"/>
                <a:ea typeface="+mn-ea"/>
                <a:cs typeface="+mn-cs"/>
                <a:sym typeface="Wingdings"/>
              </a:rPr>
              <a:t>   </a:t>
            </a:r>
            <a:r>
              <a:rPr kumimoji="0" lang="en-US" sz="3200" b="0" i="0" u="none" strike="noStrike" kern="1200" cap="none" spc="0" normalizeH="0" baseline="0" noProof="0" dirty="0">
                <a:ln>
                  <a:noFill/>
                </a:ln>
                <a:solidFill>
                  <a:srgbClr val="008000"/>
                </a:solidFill>
                <a:effectLst/>
                <a:uLnTx/>
                <a:uFillTx/>
                <a:latin typeface="Calibri"/>
                <a:ea typeface="+mn-ea"/>
                <a:cs typeface="+mn-cs"/>
              </a:rPr>
              <a:t>90ns, 0.04uJ</a:t>
            </a:r>
          </a:p>
        </p:txBody>
      </p:sp>
    </p:spTree>
    <p:extLst>
      <p:ext uri="{BB962C8B-B14F-4D97-AF65-F5344CB8AC3E}">
        <p14:creationId xmlns:p14="http://schemas.microsoft.com/office/powerpoint/2010/main" val="1300618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61111E-6 2.96296E-6 L -3.61111E-6 0.10277 " pathEditMode="relative" rAng="0" ptsTypes="AA">
                                      <p:cBhvr>
                                        <p:cTn id="6" dur="500" fill="hold"/>
                                        <p:tgtEl>
                                          <p:spTgt spid="18"/>
                                        </p:tgtEl>
                                        <p:attrNameLst>
                                          <p:attrName>ppt_x</p:attrName>
                                          <p:attrName>ppt_y</p:attrName>
                                        </p:attrNameLst>
                                      </p:cBhvr>
                                      <p:rCtr x="0" y="51"/>
                                    </p:animMotion>
                                  </p:childTnLst>
                                </p:cTn>
                              </p:par>
                            </p:childTnLst>
                          </p:cTn>
                        </p:par>
                        <p:par>
                          <p:cTn id="7" fill="hold">
                            <p:stCondLst>
                              <p:cond delay="500"/>
                            </p:stCondLst>
                            <p:childTnLst>
                              <p:par>
                                <p:cTn id="8" presetID="1" presetClass="exit" presetSubtype="0" fill="hold" grpId="1" nodeType="afterEffect">
                                  <p:stCondLst>
                                    <p:cond delay="0"/>
                                  </p:stCondLst>
                                  <p:childTnLst>
                                    <p:set>
                                      <p:cBhvr>
                                        <p:cTn id="9" dur="1" fill="hold">
                                          <p:stCondLst>
                                            <p:cond delay="0"/>
                                          </p:stCondLst>
                                        </p:cTn>
                                        <p:tgtEl>
                                          <p:spTgt spid="18"/>
                                        </p:tgtEl>
                                        <p:attrNameLst>
                                          <p:attrName>style.visibility</p:attrName>
                                        </p:attrNameLst>
                                      </p:cBhvr>
                                      <p:to>
                                        <p:strVal val="hidden"/>
                                      </p:to>
                                    </p:set>
                                  </p:childTnLst>
                                </p:cTn>
                              </p:par>
                              <p:par>
                                <p:cTn id="10" presetID="1" presetClass="emph" presetSubtype="2" fill="hold" nodeType="withEffect">
                                  <p:stCondLst>
                                    <p:cond delay="0"/>
                                  </p:stCondLst>
                                  <p:childTnLst>
                                    <p:animClr clrSpc="rgb" dir="cw">
                                      <p:cBhvr>
                                        <p:cTn id="11" dur="500" fill="hold"/>
                                        <p:tgtEl>
                                          <p:spTgt spid="17"/>
                                        </p:tgtEl>
                                        <p:attrNameLst>
                                          <p:attrName>fillcolor</p:attrName>
                                        </p:attrNameLst>
                                      </p:cBhvr>
                                      <p:to>
                                        <a:schemeClr val="bg1"/>
                                      </p:to>
                                    </p:animClr>
                                    <p:set>
                                      <p:cBhvr>
                                        <p:cTn id="12" dur="500" fill="hold"/>
                                        <p:tgtEl>
                                          <p:spTgt spid="17"/>
                                        </p:tgtEl>
                                        <p:attrNameLst>
                                          <p:attrName>fill.type</p:attrName>
                                        </p:attrNameLst>
                                      </p:cBhvr>
                                      <p:to>
                                        <p:strVal val="solid"/>
                                      </p:to>
                                    </p:set>
                                    <p:set>
                                      <p:cBhvr>
                                        <p:cTn id="13" dur="500" fill="hold"/>
                                        <p:tgtEl>
                                          <p:spTgt spid="17"/>
                                        </p:tgtEl>
                                        <p:attrNameLst>
                                          <p:attrName>fill.on</p:attrName>
                                        </p:attrNameLst>
                                      </p:cBhvr>
                                      <p:to>
                                        <p:strVal val="true"/>
                                      </p:to>
                                    </p:set>
                                  </p:childTnLst>
                                </p:cTn>
                              </p:par>
                              <p:par>
                                <p:cTn id="14" presetID="10" presetClass="entr" presetSubtype="0"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500"/>
                                        <p:tgtEl>
                                          <p:spTgt spid="24"/>
                                        </p:tgtEl>
                                      </p:cBhvr>
                                    </p:animEffect>
                                  </p:childTnLst>
                                </p:cTn>
                              </p:par>
                              <p:par>
                                <p:cTn id="38" presetID="10"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2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20" grpId="0"/>
      <p:bldP spid="22" grpId="0"/>
      <p:bldP spid="24" grpId="0"/>
      <p:bldP spid="26" grpId="0"/>
      <p:bldP spid="29" grpId="0"/>
      <p:bldP spid="31" grpId="0"/>
    </p:bldLst>
  </p:timing>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29C69B-CD53-75AD-C5CA-B335D74A7D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E9ECBA-4D37-554E-F61F-C4475377C6BD}"/>
              </a:ext>
            </a:extLst>
          </p:cNvPr>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a:extLst>
              <a:ext uri="{FF2B5EF4-FFF2-40B4-BE49-F238E27FC236}">
                <a16:creationId xmlns:a16="http://schemas.microsoft.com/office/drawing/2014/main" id="{BA4CD980-0CD5-914E-4EF0-41F8D4899EAE}"/>
              </a:ext>
            </a:extLst>
          </p:cNvPr>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Energy-Efficient</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a:extLst>
              <a:ext uri="{FF2B5EF4-FFF2-40B4-BE49-F238E27FC236}">
                <a16:creationId xmlns:a16="http://schemas.microsoft.com/office/drawing/2014/main" id="{CD8A3860-01EF-96F6-F43A-DFE66658C90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224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252016201"/>
      </p:ext>
    </p:extLst>
  </p:cSld>
  <p:clrMapOvr>
    <a:masterClrMapping/>
  </p:clrMapOvr>
  <p:transition/>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05B12-81F7-1F35-D4D1-E3C0A7BD27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E7054F-0C2B-52FE-57DC-C3ACFA483619}"/>
              </a:ext>
            </a:extLst>
          </p:cNvPr>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a:extLst>
              <a:ext uri="{FF2B5EF4-FFF2-40B4-BE49-F238E27FC236}">
                <a16:creationId xmlns:a16="http://schemas.microsoft.com/office/drawing/2014/main" id="{FD8710C4-EC2F-F02D-B4AB-3CB93F762968}"/>
              </a:ext>
            </a:extLst>
          </p:cNvPr>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High-Performance</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a:extLst>
              <a:ext uri="{FF2B5EF4-FFF2-40B4-BE49-F238E27FC236}">
                <a16:creationId xmlns:a16="http://schemas.microsoft.com/office/drawing/2014/main" id="{7CDA53F6-651C-4087-EFB9-488B3E63609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225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689901306"/>
      </p:ext>
    </p:extLst>
  </p:cSld>
  <p:clrMapOvr>
    <a:masterClrMapping/>
  </p:clrMapOvr>
  <p:transition/>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E582A7-0106-BD2B-7EA4-42BA392B9A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6D7842-4E00-D053-E6F5-6EA24158340C}"/>
              </a:ext>
            </a:extLst>
          </p:cNvPr>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a:extLst>
              <a:ext uri="{FF2B5EF4-FFF2-40B4-BE49-F238E27FC236}">
                <a16:creationId xmlns:a16="http://schemas.microsoft.com/office/drawing/2014/main" id="{F4CF256A-D0DC-1A6C-4E30-57EA26FDAD70}"/>
              </a:ext>
            </a:extLst>
          </p:cNvPr>
          <p:cNvSpPr>
            <a:spLocks noGrp="1"/>
          </p:cNvSpPr>
          <p:nvPr>
            <p:ph idx="1"/>
          </p:nvPr>
        </p:nvSpPr>
        <p:spPr>
          <a:xfrm>
            <a:off x="0" y="1772816"/>
            <a:ext cx="9144000" cy="2088232"/>
          </a:xfrm>
        </p:spPr>
        <p:txBody>
          <a:bodyPr/>
          <a:lstStyle/>
          <a:p>
            <a:pPr marL="0" indent="0" algn="ctr">
              <a:buNone/>
            </a:pPr>
            <a:r>
              <a:rPr lang="en-US" sz="6400" dirty="0">
                <a:solidFill>
                  <a:srgbClr val="FF0000"/>
                </a:solidFill>
              </a:rPr>
              <a:t>Computing Architectures</a:t>
            </a:r>
          </a:p>
          <a:p>
            <a:pPr marL="0" indent="0" algn="ctr">
              <a:buNone/>
            </a:pPr>
            <a:r>
              <a:rPr lang="en-US" sz="6400" dirty="0">
                <a:solidFill>
                  <a:srgbClr val="FF0000"/>
                </a:solidFill>
              </a:rPr>
              <a:t>with </a:t>
            </a:r>
          </a:p>
          <a:p>
            <a:pPr marL="0" indent="0" algn="ctr">
              <a:buNone/>
            </a:pPr>
            <a:r>
              <a:rPr lang="en-US" sz="6400" dirty="0">
                <a:solidFill>
                  <a:srgbClr val="0432FF"/>
                </a:solidFill>
              </a:rPr>
              <a:t>Minimal Data Movement</a:t>
            </a:r>
          </a:p>
        </p:txBody>
      </p:sp>
      <p:sp>
        <p:nvSpPr>
          <p:cNvPr id="4" name="Slide Number Placeholder 3">
            <a:extLst>
              <a:ext uri="{FF2B5EF4-FFF2-40B4-BE49-F238E27FC236}">
                <a16:creationId xmlns:a16="http://schemas.microsoft.com/office/drawing/2014/main" id="{C5EFC2BF-CBC0-F204-9253-091284AD3E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226</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57496477"/>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7CEE01-31C8-31AD-8E9E-D9F997CEB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8E5352-7B56-4D24-64FD-66D2E2C1B18B}"/>
              </a:ext>
            </a:extLst>
          </p:cNvPr>
          <p:cNvSpPr>
            <a:spLocks noGrp="1"/>
          </p:cNvSpPr>
          <p:nvPr>
            <p:ph type="title"/>
          </p:nvPr>
        </p:nvSpPr>
        <p:spPr/>
        <p:txBody>
          <a:bodyPr/>
          <a:lstStyle/>
          <a:p>
            <a:r>
              <a:rPr lang="en-US" dirty="0"/>
              <a:t>PIM Tutorial November 2024 Edition</a:t>
            </a:r>
          </a:p>
        </p:txBody>
      </p:sp>
      <p:sp>
        <p:nvSpPr>
          <p:cNvPr id="3" name="Content Placeholder 2">
            <a:extLst>
              <a:ext uri="{FF2B5EF4-FFF2-40B4-BE49-F238E27FC236}">
                <a16:creationId xmlns:a16="http://schemas.microsoft.com/office/drawing/2014/main" id="{589FB22A-27D5-110B-3687-DF92B6978932}"/>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F91ECFF8-2120-FE0E-C66F-F0238BFBEEA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227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5" name="TextBox 4">
            <a:extLst>
              <a:ext uri="{FF2B5EF4-FFF2-40B4-BE49-F238E27FC236}">
                <a16:creationId xmlns:a16="http://schemas.microsoft.com/office/drawing/2014/main" id="{D800D2CB-7734-9943-B45E-C9C870E4EFF5}"/>
              </a:ext>
            </a:extLst>
          </p:cNvPr>
          <p:cNvSpPr txBox="1"/>
          <p:nvPr/>
        </p:nvSpPr>
        <p:spPr>
          <a:xfrm>
            <a:off x="971600" y="6453094"/>
            <a:ext cx="756489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https://events.safari.ethz.ch/micro24-memorycentric-tutorial/</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endParaRPr kumimoji="0" lang="en-US" sz="18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6BBB19E8-595C-CA32-5DEB-EE1F62C4C139}"/>
              </a:ext>
            </a:extLst>
          </p:cNvPr>
          <p:cNvSpPr txBox="1"/>
          <p:nvPr/>
        </p:nvSpPr>
        <p:spPr>
          <a:xfrm>
            <a:off x="1383466" y="6086608"/>
            <a:ext cx="637706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https://www.youtube.com/watch?v=KV2MXvcBgb0</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pic>
        <p:nvPicPr>
          <p:cNvPr id="7" name="Picture 2">
            <a:extLst>
              <a:ext uri="{FF2B5EF4-FFF2-40B4-BE49-F238E27FC236}">
                <a16:creationId xmlns:a16="http://schemas.microsoft.com/office/drawing/2014/main" id="{9C75EDCC-733C-B442-B871-C02A1B283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206601"/>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49773-685A-7939-5342-A2C4C1C617D4}"/>
              </a:ext>
            </a:extLst>
          </p:cNvPr>
          <p:cNvSpPr>
            <a:spLocks noGrp="1"/>
          </p:cNvSpPr>
          <p:nvPr>
            <p:ph type="title"/>
          </p:nvPr>
        </p:nvSpPr>
        <p:spPr>
          <a:xfrm>
            <a:off x="228600" y="152400"/>
            <a:ext cx="8915400" cy="1066800"/>
          </a:xfrm>
        </p:spPr>
        <p:txBody>
          <a:bodyPr/>
          <a:lstStyle/>
          <a:p>
            <a:r>
              <a:rPr lang="en-US" dirty="0"/>
              <a:t>PIM Tutorial @ PPoPP/HPCA/CGO/CC</a:t>
            </a:r>
          </a:p>
        </p:txBody>
      </p:sp>
      <p:sp>
        <p:nvSpPr>
          <p:cNvPr id="3" name="Content Placeholder 2">
            <a:extLst>
              <a:ext uri="{FF2B5EF4-FFF2-40B4-BE49-F238E27FC236}">
                <a16:creationId xmlns:a16="http://schemas.microsoft.com/office/drawing/2014/main" id="{8B373AA4-0028-407B-B33A-8DADFEEA81EB}"/>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C3C7779-65E7-CA57-8D01-966D4FDC3B8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228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1026" name="Picture 2">
            <a:extLst>
              <a:ext uri="{FF2B5EF4-FFF2-40B4-BE49-F238E27FC236}">
                <a16:creationId xmlns:a16="http://schemas.microsoft.com/office/drawing/2014/main" id="{B699EFCF-521D-6A28-820F-68E2C8715A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40A5C48-406D-06D5-C14E-FFCF56DCFBB9}"/>
              </a:ext>
            </a:extLst>
          </p:cNvPr>
          <p:cNvSpPr txBox="1"/>
          <p:nvPr/>
        </p:nvSpPr>
        <p:spPr>
          <a:xfrm>
            <a:off x="971600" y="6453094"/>
            <a:ext cx="770595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https://events.safari.ethz.ch/ppopp25-memorycentric-tutorial/</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endParaRPr kumimoji="0" lang="en-US" sz="18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8829E1FE-D909-9EBB-89C3-3942C2F782E5}"/>
              </a:ext>
            </a:extLst>
          </p:cNvPr>
          <p:cNvSpPr txBox="1"/>
          <p:nvPr/>
        </p:nvSpPr>
        <p:spPr>
          <a:xfrm>
            <a:off x="1689330" y="6086608"/>
            <a:ext cx="56909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4">
                  <a:extLst>
                    <a:ext uri="{A12FA001-AC4F-418D-AE19-62706E023703}">
                      <ahyp:hlinkClr xmlns:ahyp="http://schemas.microsoft.com/office/drawing/2018/hyperlinkcolor" val="tx"/>
                    </a:ext>
                  </a:extLst>
                </a:hlinkClick>
              </a:rPr>
              <a:t>https://www.youtube.com/live/NkDY6osus6g</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487428695"/>
      </p:ext>
    </p:extLst>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BC527-81AA-6341-FF03-73F5200F81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4F9632-B1A1-31A7-F5C5-5490D84B1B06}"/>
              </a:ext>
            </a:extLst>
          </p:cNvPr>
          <p:cNvSpPr>
            <a:spLocks noGrp="1"/>
          </p:cNvSpPr>
          <p:nvPr>
            <p:ph type="title"/>
          </p:nvPr>
        </p:nvSpPr>
        <p:spPr/>
        <p:txBody>
          <a:bodyPr/>
          <a:lstStyle/>
          <a:p>
            <a:r>
              <a:rPr lang="en-US" dirty="0"/>
              <a:t>Referenced Papers, Talks, Artifacts</a:t>
            </a:r>
          </a:p>
        </p:txBody>
      </p:sp>
      <p:sp>
        <p:nvSpPr>
          <p:cNvPr id="3" name="Content Placeholder 2">
            <a:extLst>
              <a:ext uri="{FF2B5EF4-FFF2-40B4-BE49-F238E27FC236}">
                <a16:creationId xmlns:a16="http://schemas.microsoft.com/office/drawing/2014/main" id="{75F97CF2-81C3-A909-EDE7-D692C3AE5DED}"/>
              </a:ext>
            </a:extLst>
          </p:cNvPr>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3A2C65D1-8D1C-5515-78C7-117868F04C6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215649162"/>
      </p:ext>
    </p:extLst>
  </p:cSld>
  <p:clrMapOvr>
    <a:masterClrMapping/>
  </p:clrMapOvr>
  <p:transition/>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802D4-0E63-FA25-CAA9-9883D98A7F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C0B3CF-F604-B0AE-05F1-D033C85055A7}"/>
              </a:ext>
            </a:extLst>
          </p:cNvPr>
          <p:cNvSpPr>
            <a:spLocks noGrp="1"/>
          </p:cNvSpPr>
          <p:nvPr>
            <p:ph type="title"/>
          </p:nvPr>
        </p:nvSpPr>
        <p:spPr/>
        <p:txBody>
          <a:bodyPr/>
          <a:lstStyle/>
          <a:p>
            <a:r>
              <a:rPr lang="en-US" dirty="0"/>
              <a:t>Funding Acknowledgments</a:t>
            </a:r>
          </a:p>
        </p:txBody>
      </p:sp>
      <p:sp>
        <p:nvSpPr>
          <p:cNvPr id="3" name="Content Placeholder 2">
            <a:extLst>
              <a:ext uri="{FF2B5EF4-FFF2-40B4-BE49-F238E27FC236}">
                <a16:creationId xmlns:a16="http://schemas.microsoft.com/office/drawing/2014/main" id="{2486B026-7941-0379-8EA7-F9DF2413FECD}"/>
              </a:ext>
            </a:extLst>
          </p:cNvPr>
          <p:cNvSpPr>
            <a:spLocks noGrp="1"/>
          </p:cNvSpPr>
          <p:nvPr>
            <p:ph idx="1"/>
          </p:nvPr>
        </p:nvSpPr>
        <p:spPr/>
        <p:txBody>
          <a:bodyPr/>
          <a:lstStyle/>
          <a:p>
            <a:r>
              <a:rPr lang="en-US" dirty="0"/>
              <a:t>Alibaba, AMD, ASML, </a:t>
            </a:r>
            <a:r>
              <a:rPr lang="en-US" dirty="0">
                <a:solidFill>
                  <a:srgbClr val="0432FF"/>
                </a:solidFill>
              </a:rPr>
              <a:t>Google</a:t>
            </a:r>
            <a:r>
              <a:rPr lang="en-US" dirty="0"/>
              <a:t>, Facebook, </a:t>
            </a:r>
            <a:r>
              <a:rPr lang="en-US" dirty="0">
                <a:solidFill>
                  <a:srgbClr val="0432FF"/>
                </a:solidFill>
              </a:rPr>
              <a:t>Hi-Silicon</a:t>
            </a:r>
            <a:r>
              <a:rPr lang="en-US" dirty="0"/>
              <a:t>, HP Labs, </a:t>
            </a:r>
            <a:r>
              <a:rPr lang="en-US" dirty="0">
                <a:solidFill>
                  <a:srgbClr val="0432FF"/>
                </a:solidFill>
              </a:rPr>
              <a:t>Huawei</a:t>
            </a:r>
            <a:r>
              <a:rPr lang="en-US" dirty="0"/>
              <a:t>, IBM, </a:t>
            </a:r>
            <a:r>
              <a:rPr lang="en-US" dirty="0">
                <a:solidFill>
                  <a:srgbClr val="0432FF"/>
                </a:solidFill>
              </a:rPr>
              <a:t>Intel</a:t>
            </a:r>
            <a:r>
              <a:rPr lang="en-US" dirty="0"/>
              <a:t>, </a:t>
            </a:r>
            <a:r>
              <a:rPr lang="en-US" dirty="0">
                <a:solidFill>
                  <a:srgbClr val="0432FF"/>
                </a:solidFill>
              </a:rPr>
              <a:t>Microsoft</a:t>
            </a:r>
            <a:r>
              <a:rPr lang="en-US" dirty="0"/>
              <a:t>, Nvidia, Oracle, Qualcomm, Rambus, Samsung, Seagate, </a:t>
            </a:r>
            <a:r>
              <a:rPr lang="en-US" dirty="0">
                <a:solidFill>
                  <a:srgbClr val="0432FF"/>
                </a:solidFill>
              </a:rPr>
              <a:t>VMware, Xilinx</a:t>
            </a:r>
          </a:p>
          <a:p>
            <a:r>
              <a:rPr lang="en-US" dirty="0"/>
              <a:t>NSF</a:t>
            </a:r>
          </a:p>
          <a:p>
            <a:r>
              <a:rPr lang="en-US" dirty="0"/>
              <a:t>NIH</a:t>
            </a:r>
          </a:p>
          <a:p>
            <a:r>
              <a:rPr lang="en-US" dirty="0"/>
              <a:t>GSRC</a:t>
            </a:r>
          </a:p>
          <a:p>
            <a:r>
              <a:rPr lang="en-US" dirty="0">
                <a:solidFill>
                  <a:srgbClr val="0432FF"/>
                </a:solidFill>
              </a:rPr>
              <a:t>SRC</a:t>
            </a:r>
          </a:p>
          <a:p>
            <a:r>
              <a:rPr lang="en-US" dirty="0" err="1"/>
              <a:t>CyLab</a:t>
            </a:r>
            <a:endParaRPr lang="en-US" dirty="0"/>
          </a:p>
          <a:p>
            <a:r>
              <a:rPr lang="en-US" dirty="0">
                <a:solidFill>
                  <a:srgbClr val="0000FF"/>
                </a:solidFill>
              </a:rPr>
              <a:t>EFCL</a:t>
            </a:r>
          </a:p>
          <a:p>
            <a:r>
              <a:rPr lang="en-US" dirty="0">
                <a:solidFill>
                  <a:srgbClr val="0000FF"/>
                </a:solidFill>
              </a:rPr>
              <a:t>SNSF</a:t>
            </a:r>
          </a:p>
          <a:p>
            <a:r>
              <a:rPr lang="en-US" dirty="0">
                <a:solidFill>
                  <a:srgbClr val="0000FF"/>
                </a:solidFill>
              </a:rPr>
              <a:t>ACCESS</a:t>
            </a:r>
          </a:p>
        </p:txBody>
      </p:sp>
      <p:sp>
        <p:nvSpPr>
          <p:cNvPr id="4" name="Slide Number Placeholder 3">
            <a:extLst>
              <a:ext uri="{FF2B5EF4-FFF2-40B4-BE49-F238E27FC236}">
                <a16:creationId xmlns:a16="http://schemas.microsoft.com/office/drawing/2014/main" id="{3D976F57-18CC-7B74-EB42-97F6F619E0E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230</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F567D533-3170-7631-ACEE-D21650B2D8FF}"/>
              </a:ext>
            </a:extLst>
          </p:cNvPr>
          <p:cNvSpPr txBox="1"/>
          <p:nvPr/>
        </p:nvSpPr>
        <p:spPr>
          <a:xfrm>
            <a:off x="3043556" y="5683895"/>
            <a:ext cx="2980688"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C00000"/>
                </a:solidFill>
                <a:effectLst/>
                <a:uLnTx/>
                <a:uFillTx/>
                <a:latin typeface="Tahoma"/>
                <a:ea typeface="+mn-ea"/>
                <a:cs typeface="+mn-cs"/>
              </a:rPr>
              <a:t>Thank you!</a:t>
            </a:r>
          </a:p>
        </p:txBody>
      </p:sp>
    </p:spTree>
    <p:extLst>
      <p:ext uri="{BB962C8B-B14F-4D97-AF65-F5344CB8AC3E}">
        <p14:creationId xmlns:p14="http://schemas.microsoft.com/office/powerpoint/2010/main" val="2496088301"/>
      </p:ext>
    </p:extLst>
  </p:cSld>
  <p:clrMapOvr>
    <a:masterClrMapping/>
  </p:clrMapOvr>
  <p:transition/>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B2858-2DF8-3D1C-36F6-68F830902CBB}"/>
            </a:ext>
          </a:extLst>
        </p:cNvPr>
        <p:cNvGrpSpPr/>
        <p:nvPr/>
      </p:nvGrpSpPr>
      <p:grpSpPr>
        <a:xfrm>
          <a:off x="0" y="0"/>
          <a:ext cx="0" cy="0"/>
          <a:chOff x="0" y="0"/>
          <a:chExt cx="0" cy="0"/>
        </a:xfrm>
      </p:grpSpPr>
      <p:sp>
        <p:nvSpPr>
          <p:cNvPr id="21505" name="Title 1">
            <a:extLst>
              <a:ext uri="{FF2B5EF4-FFF2-40B4-BE49-F238E27FC236}">
                <a16:creationId xmlns:a16="http://schemas.microsoft.com/office/drawing/2014/main" id="{E50BFED7-9256-0161-85F2-BCE87E07CD80}"/>
              </a:ext>
            </a:extLst>
          </p:cNvPr>
          <p:cNvSpPr>
            <a:spLocks noGrp="1"/>
          </p:cNvSpPr>
          <p:nvPr>
            <p:ph type="title"/>
          </p:nvPr>
        </p:nvSpPr>
        <p:spPr>
          <a:xfrm>
            <a:off x="228600" y="0"/>
            <a:ext cx="8610600" cy="908719"/>
          </a:xfrm>
        </p:spPr>
        <p:txBody>
          <a:bodyPr anchor="ctr"/>
          <a:lstStyle/>
          <a:p>
            <a:r>
              <a:rPr lang="en-US" dirty="0">
                <a:latin typeface="Garamond" charset="0"/>
                <a:ea typeface="ＭＳ Ｐゴシック" charset="0"/>
                <a:cs typeface="ＭＳ Ｐゴシック" charset="0"/>
              </a:rPr>
              <a:t>Acknowledgments</a:t>
            </a:r>
          </a:p>
        </p:txBody>
      </p:sp>
      <p:sp>
        <p:nvSpPr>
          <p:cNvPr id="52" name="TextBox 51">
            <a:extLst>
              <a:ext uri="{FF2B5EF4-FFF2-40B4-BE49-F238E27FC236}">
                <a16:creationId xmlns:a16="http://schemas.microsoft.com/office/drawing/2014/main" id="{BD014C76-BAC9-FBC0-4D22-5352652E3E31}"/>
              </a:ext>
            </a:extLst>
          </p:cNvPr>
          <p:cNvSpPr txBox="1"/>
          <p:nvPr/>
        </p:nvSpPr>
        <p:spPr>
          <a:xfrm>
            <a:off x="650894" y="4568785"/>
            <a:ext cx="8068234" cy="190821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rPr>
              <a:t>Think BIG, Aim HIGH!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0"/>
              <a:solidFill>
                <a:srgbClr val="CC9900"/>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rPr>
              <a:t>https://safari.ethz.ch</a:t>
            </a:r>
            <a:endPar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22225">
                <a:solidFill>
                  <a:srgbClr val="35742A">
                    <a:lumMod val="50000"/>
                  </a:srgbClr>
                </a:solidFill>
                <a:prstDash val="solid"/>
              </a:ln>
              <a:solidFill>
                <a:srgbClr val="000000"/>
              </a:solidFill>
              <a:effectLst/>
              <a:uLnTx/>
              <a:uFillTx/>
              <a:latin typeface="Tahoma"/>
              <a:ea typeface="ＭＳ Ｐゴシック" panose="020B0600070205080204" pitchFamily="34" charset="-128"/>
              <a:cs typeface="Apple Chancery" panose="03020702040506060504" pitchFamily="66" charset="-79"/>
            </a:endParaRPr>
          </a:p>
        </p:txBody>
      </p:sp>
      <p:pic>
        <p:nvPicPr>
          <p:cNvPr id="4" name="Picture 3">
            <a:extLst>
              <a:ext uri="{FF2B5EF4-FFF2-40B4-BE49-F238E27FC236}">
                <a16:creationId xmlns:a16="http://schemas.microsoft.com/office/drawing/2014/main" id="{C4EE8342-6579-F940-DED7-8681A0437F2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7584" y="1484784"/>
            <a:ext cx="7200000" cy="2867256"/>
          </a:xfrm>
          <a:prstGeom prst="rect">
            <a:avLst/>
          </a:prstGeom>
        </p:spPr>
      </p:pic>
    </p:spTree>
    <p:extLst>
      <p:ext uri="{BB962C8B-B14F-4D97-AF65-F5344CB8AC3E}">
        <p14:creationId xmlns:p14="http://schemas.microsoft.com/office/powerpoint/2010/main" val="35619068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1.1|5.1|4.2|4.3|4|2.3|5.6"/>
</p:tagLst>
</file>

<file path=ppt/tags/tag2.xml><?xml version="1.0" encoding="utf-8"?>
<p:tagLst xmlns:a="http://schemas.openxmlformats.org/drawingml/2006/main" xmlns:r="http://schemas.openxmlformats.org/officeDocument/2006/relationships" xmlns:p="http://schemas.openxmlformats.org/presentationml/2006/main">
  <p:tag name="TIMING" val="|5.8|1.8|0.9"/>
</p:tagLst>
</file>

<file path=ppt/tags/tag3.xml><?xml version="1.0" encoding="utf-8"?>
<p:tagLst xmlns:a="http://schemas.openxmlformats.org/drawingml/2006/main" xmlns:r="http://schemas.openxmlformats.org/officeDocument/2006/relationships" xmlns:p="http://schemas.openxmlformats.org/presentationml/2006/main">
  <p:tag name="TIMING" val="|4.9|1.3|6.4|9.6|1.8|7.6|9.4|1.2"/>
</p:tagLst>
</file>

<file path=ppt/tags/tag4.xml><?xml version="1.0" encoding="utf-8"?>
<p:tagLst xmlns:a="http://schemas.openxmlformats.org/drawingml/2006/main" xmlns:r="http://schemas.openxmlformats.org/officeDocument/2006/relationships" xmlns:p="http://schemas.openxmlformats.org/presentationml/2006/main">
  <p:tag name="TIMING" val="|3.2"/>
</p:tagLst>
</file>

<file path=ppt/tags/tag5.xml><?xml version="1.0" encoding="utf-8"?>
<p:tagLst xmlns:a="http://schemas.openxmlformats.org/drawingml/2006/main" xmlns:r="http://schemas.openxmlformats.org/officeDocument/2006/relationships" xmlns:p="http://schemas.openxmlformats.org/presentationml/2006/main">
  <p:tag name="TIMING" val="|5.2|7.4"/>
</p:tagLst>
</file>

<file path=ppt/tags/tag6.xml><?xml version="1.0" encoding="utf-8"?>
<p:tagLst xmlns:a="http://schemas.openxmlformats.org/drawingml/2006/main" xmlns:r="http://schemas.openxmlformats.org/officeDocument/2006/relationships" xmlns:p="http://schemas.openxmlformats.org/presentationml/2006/main">
  <p:tag name="TIMING" val="|5.2|7.4"/>
</p:tagLst>
</file>

<file path=ppt/tags/tag7.xml><?xml version="1.0" encoding="utf-8"?>
<p:tagLst xmlns:a="http://schemas.openxmlformats.org/drawingml/2006/main" xmlns:r="http://schemas.openxmlformats.org/officeDocument/2006/relationships" xmlns:p="http://schemas.openxmlformats.org/presentationml/2006/main">
  <p:tag name="TIMING" val="|5.2|7.4"/>
</p:tagLst>
</file>

<file path=ppt/tags/tag8.xml><?xml version="1.0" encoding="utf-8"?>
<p:tagLst xmlns:a="http://schemas.openxmlformats.org/drawingml/2006/main" xmlns:r="http://schemas.openxmlformats.org/officeDocument/2006/relationships" xmlns:p="http://schemas.openxmlformats.org/presentationml/2006/main">
  <p:tag name="TIMING" val="|7.8|5.3|2.9|2.6|6.8|4.5"/>
</p:tagLst>
</file>

<file path=ppt/tags/tag9.xml><?xml version="1.0" encoding="utf-8"?>
<p:tagLst xmlns:a="http://schemas.openxmlformats.org/drawingml/2006/main" xmlns:r="http://schemas.openxmlformats.org/officeDocument/2006/relationships" xmlns:p="http://schemas.openxmlformats.org/presentationml/2006/main">
  <p:tag name="TIMING" val="|0.8|3.3|1.2|5.4|4.1|14.1"/>
</p:tagLst>
</file>

<file path=ppt/tags/tag10.xml><?xml version="1.0" encoding="utf-8"?>
<p:tagLst xmlns:a="http://schemas.openxmlformats.org/drawingml/2006/main" xmlns:r="http://schemas.openxmlformats.org/officeDocument/2006/relationships" xmlns:p="http://schemas.openxmlformats.org/presentationml/2006/main">
  <p:tag name="TIMING" val="|6.3|6.6|8.7|3"/>
</p:tagLst>
</file>

<file path=ppt/tags/tag11.xml><?xml version="1.0" encoding="utf-8"?>
<p:tagLst xmlns:a="http://schemas.openxmlformats.org/drawingml/2006/main" xmlns:r="http://schemas.openxmlformats.org/officeDocument/2006/relationships" xmlns:p="http://schemas.openxmlformats.org/presentationml/2006/main">
  <p:tag name="TIMING" val="|12.8|6.3|9.2"/>
</p:tagLst>
</file>

<file path=ppt/tags/tag12.xml><?xml version="1.0" encoding="utf-8"?>
<p:tagLst xmlns:a="http://schemas.openxmlformats.org/drawingml/2006/main" xmlns:r="http://schemas.openxmlformats.org/officeDocument/2006/relationships" xmlns:p="http://schemas.openxmlformats.org/presentationml/2006/main">
  <p:tag name="TIMING" val="|1.7|3.3|1.6|2|2|2.3|3.3|2|1.9|1.9|0.5|0.9"/>
</p:tagLst>
</file>

<file path=ppt/tags/tag13.xml><?xml version="1.0" encoding="utf-8"?>
<p:tagLst xmlns:a="http://schemas.openxmlformats.org/drawingml/2006/main" xmlns:r="http://schemas.openxmlformats.org/officeDocument/2006/relationships" xmlns:p="http://schemas.openxmlformats.org/presentationml/2006/main">
  <p:tag name="TIMING" val="|3.2|1.8|1.8|3.3|1.4"/>
</p:tagLst>
</file>

<file path=ppt/tags/tag14.xml><?xml version="1.0" encoding="utf-8"?>
<p:tagLst xmlns:a="http://schemas.openxmlformats.org/drawingml/2006/main" xmlns:r="http://schemas.openxmlformats.org/officeDocument/2006/relationships" xmlns:p="http://schemas.openxmlformats.org/presentationml/2006/main">
  <p:tag name="TIMING" val="|5|7.1|6.6"/>
</p:tagLst>
</file>

<file path=ppt/theme/_rels/theme54.xml.rels><?xml version="1.0" encoding="UTF-8" standalone="yes"?>
<Relationships xmlns="http://schemas.openxmlformats.org/package/2006/relationships"><Relationship Id="rId1" Type="http://schemas.openxmlformats.org/officeDocument/2006/relationships/image" Target="../media/image7.jpeg"/></Relationships>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8_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Office Theme">
  <a:themeElements>
    <a:clrScheme name="Custom 7">
      <a:dk1>
        <a:srgbClr val="990000"/>
      </a:dk1>
      <a:lt1>
        <a:srgbClr val="FFFFFF"/>
      </a:lt1>
      <a:dk2>
        <a:srgbClr val="FFFFFF"/>
      </a:dk2>
      <a:lt2>
        <a:srgbClr val="FFFFFF"/>
      </a:lt2>
      <a:accent1>
        <a:srgbClr val="606060"/>
      </a:accent1>
      <a:accent2>
        <a:srgbClr val="A9A9A9"/>
      </a:accent2>
      <a:accent3>
        <a:srgbClr val="CCCCCC"/>
      </a:accent3>
      <a:accent4>
        <a:srgbClr val="990000"/>
      </a:accent4>
      <a:accent5>
        <a:srgbClr val="000000"/>
      </a:accent5>
      <a:accent6>
        <a:srgbClr val="969696"/>
      </a:accent6>
      <a:hlink>
        <a:srgbClr val="990000"/>
      </a:hlink>
      <a:folHlink>
        <a:srgbClr val="AEAEA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3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4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5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6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8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9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9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1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24.xml><?xml version="1.0" encoding="utf-8"?>
<a:theme xmlns:a="http://schemas.openxmlformats.org/drawingml/2006/main" name="98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1_Office 테마">
  <a:themeElements>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6.xml><?xml version="1.0" encoding="utf-8"?>
<a:theme xmlns:a="http://schemas.openxmlformats.org/drawingml/2006/main" name="1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7.xml><?xml version="1.0" encoding="utf-8"?>
<a:theme xmlns:a="http://schemas.openxmlformats.org/drawingml/2006/main" name="14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4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3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30.xml><?xml version="1.0" encoding="utf-8"?>
<a:theme xmlns:a="http://schemas.openxmlformats.org/drawingml/2006/main" name="15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1.xml><?xml version="1.0" encoding="utf-8"?>
<a:theme xmlns:a="http://schemas.openxmlformats.org/drawingml/2006/main" name="15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15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1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36.xml><?xml version="1.0" encoding="utf-8"?>
<a:theme xmlns:a="http://schemas.openxmlformats.org/drawingml/2006/main" name="5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8.xml><?xml version="1.0" encoding="utf-8"?>
<a:theme xmlns:a="http://schemas.openxmlformats.org/drawingml/2006/main" name="1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1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9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99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4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3.xml><?xml version="1.0" encoding="utf-8"?>
<a:theme xmlns:a="http://schemas.openxmlformats.org/drawingml/2006/main" name="100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1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3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4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6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31_Edge">
  <a:themeElements>
    <a:clrScheme name="Custom 4">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0432FF"/>
      </a:hlink>
      <a:folHlink>
        <a:srgbClr val="0432FF"/>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lumMod val="50000"/>
            <a:lumOff val="50000"/>
          </a:schemeClr>
        </a:solidFill>
        <a:ln w="38100">
          <a:solidFill>
            <a:schemeClr val="tx1"/>
          </a:solidFill>
        </a:ln>
      </a:spPr>
      <a:bodyPr rtlCol="0" anchor="ctr"/>
      <a:lstStyle>
        <a:defPPr algn="ctr">
          <a:defRPr dirty="0" smtClean="0">
            <a:latin typeface="Cambria" panose="02040503050406030204" pitchFamily="18" charset="0"/>
            <a:ea typeface="Cambria" panose="02040503050406030204" pitchFamily="18"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defRPr dirty="0" smtClean="0">
            <a:latin typeface="Cambria" panose="02040503050406030204" pitchFamily="18" charset="0"/>
            <a:ea typeface="Cambria" panose="02040503050406030204" pitchFamily="18"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0.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tx1"/>
          </a:solidFill>
        </a:ln>
      </a:spPr>
      <a:bodyPr lIns="0" tIns="0" rIns="0" bIns="0" rtlCol="0" anchor="ctr"/>
      <a:lstStyle>
        <a:defPPr algn="ctr">
          <a:defRPr sz="3200" b="1" dirty="0" smtClean="0">
            <a:solidFill>
              <a:schemeClr val="bg1"/>
            </a:solidFill>
            <a:latin typeface="Cambria" panose="02040503050406030204" pitchFamily="18" charset="0"/>
            <a:ea typeface="Cambria" panose="02040503050406030204" pitchFamily="18"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gn="l">
          <a:defRPr sz="2800" dirty="0" smtClean="0">
            <a:latin typeface="Cambria" panose="02040503050406030204" pitchFamily="18"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1.xml><?xml version="1.0" encoding="utf-8"?>
<a:theme xmlns:a="http://schemas.openxmlformats.org/drawingml/2006/main" name="1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37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2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Title &amp; Bullets">
  <a:themeElements>
    <a:clrScheme name="">
      <a:dk1>
        <a:srgbClr val="000000"/>
      </a:dk1>
      <a:lt1>
        <a:srgbClr val="FFFFFF"/>
      </a:lt1>
      <a:dk2>
        <a:srgbClr val="000000"/>
      </a:dk2>
      <a:lt2>
        <a:srgbClr val="000000"/>
      </a:lt2>
      <a:accent1>
        <a:srgbClr val="FFFFFF"/>
      </a:accent1>
      <a:accent2>
        <a:srgbClr val="333399"/>
      </a:accent2>
      <a:accent3>
        <a:srgbClr val="FFFFFF"/>
      </a:accent3>
      <a:accent4>
        <a:srgbClr val="000000"/>
      </a:accent4>
      <a:accent5>
        <a:srgbClr val="FFFFFF"/>
      </a:accent5>
      <a:accent6>
        <a:srgbClr val="2D2D8A"/>
      </a:accent6>
      <a:hlink>
        <a:srgbClr val="009999"/>
      </a:hlink>
      <a:folHlink>
        <a:srgbClr val="99CC00"/>
      </a:folHlink>
    </a:clrScheme>
    <a:fontScheme name="Title &amp; Bullets">
      <a:majorFont>
        <a:latin typeface="Myriad Pro Bold Cond"/>
        <a:ea typeface="ヒラギノ角ゴ ProN W6"/>
        <a:cs typeface="ヒラギノ角ゴ ProN W6"/>
      </a:majorFont>
      <a:minorFont>
        <a:latin typeface="Myriad Pro Bold Cond"/>
        <a:ea typeface="ヒラギノ角ゴ ProN W6"/>
        <a:cs typeface="ヒラギノ角ゴ ProN W6"/>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19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6.xml><?xml version="1.0" encoding="utf-8"?>
<a:theme xmlns:a="http://schemas.openxmlformats.org/drawingml/2006/main" name="20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7.xml><?xml version="1.0" encoding="utf-8"?>
<a:theme xmlns:a="http://schemas.openxmlformats.org/drawingml/2006/main" name="2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lumMod val="50000"/>
            <a:lumOff val="50000"/>
          </a:schemeClr>
        </a:solidFill>
        <a:ln w="38100">
          <a:solidFill>
            <a:schemeClr val="tx1"/>
          </a:solidFill>
        </a:ln>
      </a:spPr>
      <a:bodyPr rtlCol="0" anchor="ctr"/>
      <a:lstStyle>
        <a:defPPr algn="ctr">
          <a:defRPr dirty="0" smtClean="0">
            <a:latin typeface="Cambria" panose="02040503050406030204" pitchFamily="18" charset="0"/>
            <a:ea typeface="Cambria" panose="02040503050406030204" pitchFamily="18"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defRPr dirty="0" smtClean="0">
            <a:latin typeface="Cambria" panose="02040503050406030204" pitchFamily="18" charset="0"/>
            <a:ea typeface="Cambria" panose="02040503050406030204" pitchFamily="18"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8.xml><?xml version="1.0" encoding="utf-8"?>
<a:theme xmlns:a="http://schemas.openxmlformats.org/drawingml/2006/main" name="2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lumMod val="50000"/>
            <a:lumOff val="50000"/>
          </a:schemeClr>
        </a:solidFill>
        <a:ln w="38100">
          <a:solidFill>
            <a:schemeClr val="tx1"/>
          </a:solidFill>
        </a:ln>
      </a:spPr>
      <a:bodyPr rtlCol="0" anchor="ctr"/>
      <a:lstStyle>
        <a:defPPr algn="ctr">
          <a:defRPr dirty="0" smtClean="0">
            <a:latin typeface="Cambria" panose="02040503050406030204" pitchFamily="18" charset="0"/>
            <a:ea typeface="Cambria" panose="02040503050406030204" pitchFamily="18"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defRPr dirty="0" smtClean="0">
            <a:latin typeface="Cambria" panose="02040503050406030204" pitchFamily="18" charset="0"/>
            <a:ea typeface="Cambria" panose="02040503050406030204" pitchFamily="18"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9.xml><?xml version="1.0" encoding="utf-8"?>
<a:theme xmlns:a="http://schemas.openxmlformats.org/drawingml/2006/main" name="7_Office Theme">
  <a:themeElements>
    <a:clrScheme name="Medy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0.xml><?xml version="1.0" encoding="utf-8"?>
<a:theme xmlns:a="http://schemas.openxmlformats.org/drawingml/2006/main" name="2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1.xml><?xml version="1.0" encoding="utf-8"?>
<a:theme xmlns:a="http://schemas.openxmlformats.org/drawingml/2006/main" name="1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2.xml><?xml version="1.0" encoding="utf-8"?>
<a:theme xmlns:a="http://schemas.openxmlformats.org/drawingml/2006/main" name="2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3.xml><?xml version="1.0" encoding="utf-8"?>
<a:theme xmlns:a="http://schemas.openxmlformats.org/drawingml/2006/main" name="13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4.xml><?xml version="1.0" encoding="utf-8"?>
<a:theme xmlns:a="http://schemas.openxmlformats.org/drawingml/2006/main" name="10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5.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6.xml><?xml version="1.0" encoding="utf-8"?>
<a:theme xmlns:a="http://schemas.openxmlformats.org/drawingml/2006/main" name="102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7.xml><?xml version="1.0" encoding="utf-8"?>
<a:theme xmlns:a="http://schemas.openxmlformats.org/drawingml/2006/main" name="14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8.xml><?xml version="1.0" encoding="utf-8"?>
<a:theme xmlns:a="http://schemas.openxmlformats.org/drawingml/2006/main" name="23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ustom 1">
      <a:majorFont>
        <a:latin typeface="Aptos Display"/>
        <a:ea typeface=""/>
        <a:cs typeface=""/>
      </a:majorFont>
      <a:minorFont>
        <a:latin typeface="Aptos Display"/>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w="19050">
          <a:solidFill>
            <a:schemeClr val="tx1">
              <a:lumMod val="75000"/>
              <a:lumOff val="25000"/>
            </a:schemeClr>
          </a:solidFill>
        </a:ln>
      </a:spPr>
      <a:bodyPr rtlCol="0" anchor="ctr"/>
      <a:lstStyle>
        <a:defPPr algn="ctr">
          <a:defRPr sz="2000" dirty="0" smtClean="0">
            <a:solidFill>
              <a:schemeClr val="tx1">
                <a:lumMod val="75000"/>
                <a:lumOff val="25000"/>
              </a:schemeClr>
            </a:solidFill>
            <a:latin typeface="+mj-lt"/>
            <a:ea typeface="Cambria" panose="02040503050406030204" pitchFamily="18" charset="0"/>
            <a:cs typeface="Cascadia Mono" panose="020B0609020000020004" pitchFamily="49" charset="0"/>
          </a:defRPr>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9.xml><?xml version="1.0" encoding="utf-8"?>
<a:theme xmlns:a="http://schemas.openxmlformats.org/drawingml/2006/main" name="2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stech_template_jisung" id="{E787BF74-58FC-BA4F-9E83-D43BB312284F}" vid="{D903774B-4720-AE4C-9DF5-7CB3ABA7BBC8}"/>
    </a:ext>
  </a:extLst>
</a:theme>
</file>

<file path=ppt/theme/theme70.xml><?xml version="1.0" encoding="utf-8"?>
<a:theme xmlns:a="http://schemas.openxmlformats.org/drawingml/2006/main" name="12_Office Theme">
  <a:themeElements>
    <a:clrScheme name="Pallet 1">
      <a:dk1>
        <a:srgbClr val="000000"/>
      </a:dk1>
      <a:lt1>
        <a:srgbClr val="FFFFFF"/>
      </a:lt1>
      <a:dk2>
        <a:srgbClr val="44546A"/>
      </a:dk2>
      <a:lt2>
        <a:srgbClr val="E7E6E6"/>
      </a:lt2>
      <a:accent1>
        <a:srgbClr val="FF595E"/>
      </a:accent1>
      <a:accent2>
        <a:srgbClr val="FFCA3A"/>
      </a:accent2>
      <a:accent3>
        <a:srgbClr val="8AC926"/>
      </a:accent3>
      <a:accent4>
        <a:srgbClr val="1982C3"/>
      </a:accent4>
      <a:accent5>
        <a:srgbClr val="694C93"/>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IM Brainstorming -- 30.08.21" id="{966920FC-F2B4-C940-BBF3-E90989E26CA9}" vid="{5F022765-BD2C-3444-8327-2183C6EE3EBB}"/>
    </a:ext>
  </a:extLst>
</a:theme>
</file>

<file path=ppt/theme/theme71.xml><?xml version="1.0" encoding="utf-8"?>
<a:theme xmlns:a="http://schemas.openxmlformats.org/drawingml/2006/main" name="1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2.xml><?xml version="1.0" encoding="utf-8"?>
<a:theme xmlns:a="http://schemas.openxmlformats.org/drawingml/2006/main" name="1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3.xml><?xml version="1.0" encoding="utf-8"?>
<a:theme xmlns:a="http://schemas.openxmlformats.org/drawingml/2006/main" name="5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74.xml><?xml version="1.0" encoding="utf-8"?>
<a:theme xmlns:a="http://schemas.openxmlformats.org/drawingml/2006/main" name="BE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Quire Sans">
      <a:majorFont>
        <a:latin typeface="Quire Sans"/>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lumMod val="20000"/>
            <a:lumOff val="80000"/>
          </a:schemeClr>
        </a:solidFill>
        <a:ln w="38100">
          <a:solidFill>
            <a:schemeClr val="accent1">
              <a:lumMod val="75000"/>
            </a:schemeClr>
          </a:solidFill>
        </a:ln>
      </a:spPr>
      <a:bodyPr rtlCol="0" anchor="ctr"/>
      <a:lstStyle>
        <a:defPPr algn="ctr">
          <a:defRPr sz="2400" dirty="0" smtClean="0">
            <a:solidFill>
              <a:schemeClr val="tx1"/>
            </a:solidFill>
            <a:latin typeface="Quire Sans" panose="020B0502040400020003" pitchFamily="34" charset="0"/>
            <a:cs typeface="Quire Sans" panose="020B0502040400020003" pitchFamily="34" charset="0"/>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beer" id="{8BF39661-A2EB-4A57-959D-1412D4B6AA4D}" vid="{29ACB7AB-B96D-4826-A0CC-9CFCC9A4501F}"/>
    </a:ext>
  </a:extLst>
</a:theme>
</file>

<file path=ppt/theme/theme75.xml><?xml version="1.0" encoding="utf-8"?>
<a:theme xmlns:a="http://schemas.openxmlformats.org/drawingml/2006/main" name="3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6.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Cambria"/>
        <a:ea typeface=""/>
        <a:cs typeface=""/>
      </a:majorFont>
      <a:minorFont>
        <a:latin typeface="Cambr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7.xml><?xml version="1.0" encoding="utf-8"?>
<a:theme xmlns:a="http://schemas.openxmlformats.org/drawingml/2006/main" name="9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8.xml><?xml version="1.0" encoding="utf-8"?>
<a:theme xmlns:a="http://schemas.openxmlformats.org/drawingml/2006/main" name="14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9.xml><?xml version="1.0" encoding="utf-8"?>
<a:theme xmlns:a="http://schemas.openxmlformats.org/drawingml/2006/main" name="1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8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Teması">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Özel 3">
    <a:majorFont>
      <a:latin typeface="Cambria"/>
      <a:ea typeface=""/>
      <a:cs typeface=""/>
    </a:majorFont>
    <a:minorFont>
      <a:latin typeface="Calibri"/>
      <a:ea typeface=""/>
      <a:cs typeface=""/>
    </a:minorFont>
  </a:fontScheme>
  <a:fmtScheme name="Office Teması">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4.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5.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8.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9.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0.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1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12.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
  <TotalTime>247935</TotalTime>
  <Words>17028</Words>
  <Application>Microsoft Macintosh PowerPoint</Application>
  <PresentationFormat>On-screen Show (4:3)</PresentationFormat>
  <Paragraphs>2619</Paragraphs>
  <Slides>231</Slides>
  <Notes>81</Notes>
  <HiddenSlides>0</HiddenSlides>
  <MMClips>0</MMClips>
  <ScaleCrop>false</ScaleCrop>
  <HeadingPairs>
    <vt:vector size="6" baseType="variant">
      <vt:variant>
        <vt:lpstr>Fonts Used</vt:lpstr>
      </vt:variant>
      <vt:variant>
        <vt:i4>32</vt:i4>
      </vt:variant>
      <vt:variant>
        <vt:lpstr>Theme</vt:lpstr>
      </vt:variant>
      <vt:variant>
        <vt:i4>79</vt:i4>
      </vt:variant>
      <vt:variant>
        <vt:lpstr>Slide Titles</vt:lpstr>
      </vt:variant>
      <vt:variant>
        <vt:i4>231</vt:i4>
      </vt:variant>
    </vt:vector>
  </HeadingPairs>
  <TitlesOfParts>
    <vt:vector size="342" baseType="lpstr">
      <vt:lpstr>ＭＳ Ｐゴシック</vt:lpstr>
      <vt:lpstr>Apple Symbols</vt:lpstr>
      <vt:lpstr>Aptos Display</vt:lpstr>
      <vt:lpstr>Arial</vt:lpstr>
      <vt:lpstr>Arial Black</vt:lpstr>
      <vt:lpstr>Avenir Next</vt:lpstr>
      <vt:lpstr>Avenir Next Medium</vt:lpstr>
      <vt:lpstr>Calibri</vt:lpstr>
      <vt:lpstr>Calibri Light</vt:lpstr>
      <vt:lpstr>Cambria</vt:lpstr>
      <vt:lpstr>Cambria Math</vt:lpstr>
      <vt:lpstr>Chalkduster</vt:lpstr>
      <vt:lpstr>Consolas</vt:lpstr>
      <vt:lpstr>Corbel</vt:lpstr>
      <vt:lpstr>Courier New</vt:lpstr>
      <vt:lpstr>europa</vt:lpstr>
      <vt:lpstr>Garamond</vt:lpstr>
      <vt:lpstr>Gill Sans</vt:lpstr>
      <vt:lpstr>Gill Sans MT</vt:lpstr>
      <vt:lpstr>Helvetica</vt:lpstr>
      <vt:lpstr>Helvetica Neue</vt:lpstr>
      <vt:lpstr>Lucida Grande</vt:lpstr>
      <vt:lpstr>Lucida Sans</vt:lpstr>
      <vt:lpstr>Myriad Pro Bold Cond</vt:lpstr>
      <vt:lpstr>Quire Sans</vt:lpstr>
      <vt:lpstr>Roboto</vt:lpstr>
      <vt:lpstr>Tahoma</vt:lpstr>
      <vt:lpstr>Times</vt:lpstr>
      <vt:lpstr>Times New Roman</vt:lpstr>
      <vt:lpstr>Trebuchet MS</vt:lpstr>
      <vt:lpstr>Twentieth Century</vt:lpstr>
      <vt:lpstr>Wingdings</vt:lpstr>
      <vt:lpstr>Edge</vt:lpstr>
      <vt:lpstr>1_Edge</vt:lpstr>
      <vt:lpstr>3_Edge</vt:lpstr>
      <vt:lpstr>4_Edge</vt:lpstr>
      <vt:lpstr>6_Edge</vt:lpstr>
      <vt:lpstr>8_Edge</vt:lpstr>
      <vt:lpstr>2_Office Theme</vt:lpstr>
      <vt:lpstr>9_Edge</vt:lpstr>
      <vt:lpstr>17_Edge</vt:lpstr>
      <vt:lpstr>13_Edge</vt:lpstr>
      <vt:lpstr>23_Edge</vt:lpstr>
      <vt:lpstr>35_Edge</vt:lpstr>
      <vt:lpstr>39_Edge</vt:lpstr>
      <vt:lpstr>49_Edge</vt:lpstr>
      <vt:lpstr>56_Edge</vt:lpstr>
      <vt:lpstr>57_Edge</vt:lpstr>
      <vt:lpstr>58_Edge</vt:lpstr>
      <vt:lpstr>59_Edge</vt:lpstr>
      <vt:lpstr>64_Edge</vt:lpstr>
      <vt:lpstr>85_Edge</vt:lpstr>
      <vt:lpstr>90_Edge</vt:lpstr>
      <vt:lpstr>91_Edge</vt:lpstr>
      <vt:lpstr>1_Metropolitan_bullet</vt:lpstr>
      <vt:lpstr>98_Edge</vt:lpstr>
      <vt:lpstr>1_Office 테마</vt:lpstr>
      <vt:lpstr>136_Edge</vt:lpstr>
      <vt:lpstr>144_Edge</vt:lpstr>
      <vt:lpstr>148_Edge</vt:lpstr>
      <vt:lpstr>3_Metropolitan_bullet</vt:lpstr>
      <vt:lpstr>151_Edge</vt:lpstr>
      <vt:lpstr>152_Edge</vt:lpstr>
      <vt:lpstr>154_Edge</vt:lpstr>
      <vt:lpstr>156_Edge</vt:lpstr>
      <vt:lpstr>159_Edge</vt:lpstr>
      <vt:lpstr>safari</vt:lpstr>
      <vt:lpstr>5_Edge</vt:lpstr>
      <vt:lpstr>7_Edge</vt:lpstr>
      <vt:lpstr>18_Edge</vt:lpstr>
      <vt:lpstr>12_Edge</vt:lpstr>
      <vt:lpstr>95_Edge</vt:lpstr>
      <vt:lpstr>99_Edge</vt:lpstr>
      <vt:lpstr>43_Edge</vt:lpstr>
      <vt:lpstr>100_Edge</vt:lpstr>
      <vt:lpstr>19_Edge</vt:lpstr>
      <vt:lpstr>30_Edge</vt:lpstr>
      <vt:lpstr>41_Edge</vt:lpstr>
      <vt:lpstr>62_Edge</vt:lpstr>
      <vt:lpstr>31_Edge</vt:lpstr>
      <vt:lpstr>1_Office Theme</vt:lpstr>
      <vt:lpstr>3_Office Theme</vt:lpstr>
      <vt:lpstr>11_Edge</vt:lpstr>
      <vt:lpstr>37_Edge</vt:lpstr>
      <vt:lpstr>20_Edge</vt:lpstr>
      <vt:lpstr>Title &amp; Bullets</vt:lpstr>
      <vt:lpstr>19_Office Theme</vt:lpstr>
      <vt:lpstr>20_Office Theme</vt:lpstr>
      <vt:lpstr>21_Office Theme</vt:lpstr>
      <vt:lpstr>22_Office Theme</vt:lpstr>
      <vt:lpstr>7_Office Theme</vt:lpstr>
      <vt:lpstr>25_Edge</vt:lpstr>
      <vt:lpstr>157_Edge</vt:lpstr>
      <vt:lpstr>26_Edge</vt:lpstr>
      <vt:lpstr>137_Edge</vt:lpstr>
      <vt:lpstr>104_Edge</vt:lpstr>
      <vt:lpstr>8_Office Theme</vt:lpstr>
      <vt:lpstr>102_Edge</vt:lpstr>
      <vt:lpstr>140_Edge</vt:lpstr>
      <vt:lpstr>23_Office Theme</vt:lpstr>
      <vt:lpstr>24_Office Theme</vt:lpstr>
      <vt:lpstr>12_Office Theme</vt:lpstr>
      <vt:lpstr>10_Edge</vt:lpstr>
      <vt:lpstr>14_Edge</vt:lpstr>
      <vt:lpstr>5_sesha-theme</vt:lpstr>
      <vt:lpstr>BEER</vt:lpstr>
      <vt:lpstr>33_Edge</vt:lpstr>
      <vt:lpstr>10_Office Theme</vt:lpstr>
      <vt:lpstr>97_Edge</vt:lpstr>
      <vt:lpstr>14_Office Theme</vt:lpstr>
      <vt:lpstr>13_Office Theme</vt:lpstr>
      <vt:lpstr>Memory-Centric Computing Solving Computing’s Memory Problem</vt:lpstr>
      <vt:lpstr>Computing’s Memory Problem: Summary</vt:lpstr>
      <vt:lpstr>Problem</vt:lpstr>
      <vt:lpstr>Data is Key for AI, ML, Genomics, …</vt:lpstr>
      <vt:lpstr>Huge Demand for Performance &amp; Efficiency</vt:lpstr>
      <vt:lpstr>Huge Demand for Performance &amp; Efficiency</vt:lpstr>
      <vt:lpstr>The Problem</vt:lpstr>
      <vt:lpstr>Today’s Computing Systems</vt:lpstr>
      <vt:lpstr>Perils of Processor-Centric Design</vt:lpstr>
      <vt:lpstr>Processor-Centric System Performance</vt:lpstr>
      <vt:lpstr>Data Movement vs. Computation Energy</vt:lpstr>
      <vt:lpstr>Data Movement vs. Computation Energy</vt:lpstr>
      <vt:lpstr>Data Movement vs. Computation Energy</vt:lpstr>
      <vt:lpstr>PowerPoint Presentation</vt:lpstr>
      <vt:lpstr>Energy Waste in Accelerators</vt:lpstr>
      <vt:lpstr>Energy Wasted on Data Movement</vt:lpstr>
      <vt:lpstr>Fundamental Problem</vt:lpstr>
      <vt:lpstr>We Need A Paradigm Shift To …</vt:lpstr>
      <vt:lpstr>Process Data Where It Makes Sense </vt:lpstr>
      <vt:lpstr>Memory as an Accelerator</vt:lpstr>
      <vt:lpstr>Goal: Processing Inside Memory/Storage</vt:lpstr>
      <vt:lpstr>Processing in/near Memory: An Old Idea</vt:lpstr>
      <vt:lpstr>Processing in/near Memory: An Old Idea</vt:lpstr>
      <vt:lpstr>Why Memory-Centric Computing Today?</vt:lpstr>
      <vt:lpstr>Memory Technology Scaling</vt:lpstr>
      <vt:lpstr>Infrastructures to Understand Scaling Issues</vt:lpstr>
      <vt:lpstr>Laboratory for Understanding Memory</vt:lpstr>
      <vt:lpstr>DRAM Testing Infrastructures (I)</vt:lpstr>
      <vt:lpstr>DRAM Testing Infrastructures (II)</vt:lpstr>
      <vt:lpstr>DRAM Testing Infrastructures (III)</vt:lpstr>
      <vt:lpstr>SoftMC: Open Source DRAM Infrastructure</vt:lpstr>
      <vt:lpstr>DRAM Bender [TCAD 2023] </vt:lpstr>
      <vt:lpstr>PowerPoint Presentation</vt:lpstr>
      <vt:lpstr>Modern DRAM is Prone to Disturbance Errors</vt:lpstr>
      <vt:lpstr>Read Disturbance Worsens with Scaling</vt:lpstr>
      <vt:lpstr>RowHammer [ISCA 2014]</vt:lpstr>
      <vt:lpstr>Many RowHammer Security Exploits</vt:lpstr>
      <vt:lpstr>RowPress [ISCA 2023]</vt:lpstr>
      <vt:lpstr>RowPress vs. RowHammer</vt:lpstr>
      <vt:lpstr>RowPress </vt:lpstr>
      <vt:lpstr>The Push from Circuits and Devices</vt:lpstr>
      <vt:lpstr>An “Early” Position Paper [IMW 2013]</vt:lpstr>
      <vt:lpstr>Industry’s Intelligent DRAM Controllers (I)</vt:lpstr>
      <vt:lpstr>Industry’s Intelligent DRAM Controllers (II)</vt:lpstr>
      <vt:lpstr>Industry’s Intelligent DRAM Controllers (III)</vt:lpstr>
      <vt:lpstr>Recent Improvements in JEDEC (2024)</vt:lpstr>
      <vt:lpstr>Are Solutions Good?</vt:lpstr>
      <vt:lpstr>Evaluation of Industry’s Recent Solutions</vt:lpstr>
      <vt:lpstr>Evaluation of Industry’s Recent Solutions</vt:lpstr>
      <vt:lpstr>Better Partitioning of DRAM &amp; Controller</vt:lpstr>
      <vt:lpstr>SMD Key Idea: Autonomous Maintenance</vt:lpstr>
      <vt:lpstr>SMD Key Contribution</vt:lpstr>
      <vt:lpstr>SMD-Based Maintenance Mechanisms</vt:lpstr>
      <vt:lpstr>Talk on Self-Managing DRAM</vt:lpstr>
      <vt:lpstr>Self-Managing DRAM</vt:lpstr>
      <vt:lpstr>More to Come…</vt:lpstr>
      <vt:lpstr>RowHammer Becomes Worse with Aging</vt:lpstr>
      <vt:lpstr>RowHammer (Spatial Variation) Analysis (2024)</vt:lpstr>
      <vt:lpstr>Variable Read Disturbance (2025)</vt:lpstr>
      <vt:lpstr>Variable Read Disturbance (2025)</vt:lpstr>
      <vt:lpstr>Emerging Memories Also Need Intelligent Controllers</vt:lpstr>
      <vt:lpstr>Laboratory for Understanding Memory</vt:lpstr>
      <vt:lpstr>Read Disturbance Sessions @ HPCA 2025</vt:lpstr>
      <vt:lpstr>Read Disturbance Papers @ ASPLOS 2025</vt:lpstr>
      <vt:lpstr>Read Disturbance Session @ ISCA 2025</vt:lpstr>
      <vt:lpstr>Processing in Memory: Two Types</vt:lpstr>
      <vt:lpstr>Processing-in-Memory: Two Types</vt:lpstr>
      <vt:lpstr>Processing-in-Memory Landscape Today </vt:lpstr>
      <vt:lpstr>Processing-in-Memory Landscape Today</vt:lpstr>
      <vt:lpstr>Processing-in-Memory Landscape Today</vt:lpstr>
      <vt:lpstr>Opportunity: 3D-Stacked Logic+Memory</vt:lpstr>
      <vt:lpstr>Tesseract System for Graph Processing</vt:lpstr>
      <vt:lpstr>Tesseract System for Graph Processing</vt:lpstr>
      <vt:lpstr>Tesseract System for Graph Processing</vt:lpstr>
      <vt:lpstr>Evaluated Systems</vt:lpstr>
      <vt:lpstr>Tesseract Graph Processing Performance</vt:lpstr>
      <vt:lpstr>Tesseract Graph Processing System Energy</vt:lpstr>
      <vt:lpstr>More on Tesseract</vt:lpstr>
      <vt:lpstr>A Short Retrospective @ 50 Years of ISCA</vt:lpstr>
      <vt:lpstr>Accelerating Graph Pattern Mining</vt:lpstr>
      <vt:lpstr>Accelerating Machine Learning Inference </vt:lpstr>
      <vt:lpstr>Google Edge Neural Network Models</vt:lpstr>
      <vt:lpstr>Mensa High-Level Overview</vt:lpstr>
      <vt:lpstr>Mensa: Energy Reduction</vt:lpstr>
      <vt:lpstr>Mensa:  Throughput Improvement</vt:lpstr>
      <vt:lpstr>Mensa: Highly-Efficient ML Inference</vt:lpstr>
      <vt:lpstr>PAPI: Hybrid System for Near-Memory LLM Inference</vt:lpstr>
      <vt:lpstr>PAPI LLM Inference System [ASPLOS 2025]</vt:lpstr>
      <vt:lpstr>CENT: GPU-Free System for Near-Memory LLM Inference</vt:lpstr>
      <vt:lpstr>CENT LLM Inference System [ASPLOS 2025]</vt:lpstr>
      <vt:lpstr>Accelerating Mobile Workloads</vt:lpstr>
      <vt:lpstr>Accelerating DNA Read Mapping</vt:lpstr>
      <vt:lpstr>In-Storage Genomic Data Filtering [ASPLOS 2022] </vt:lpstr>
      <vt:lpstr>In-Storage Metagenomics [ISCA 2024] </vt:lpstr>
      <vt:lpstr>Many More Examples …</vt:lpstr>
      <vt:lpstr>Processing in Memory: Two Types</vt:lpstr>
      <vt:lpstr>Focus: Processing using DRAM</vt:lpstr>
      <vt:lpstr>RowClone: In-DRAM Row Copy</vt:lpstr>
      <vt:lpstr>RowClone: Latency and Energy Savings</vt:lpstr>
      <vt:lpstr>More on RowClone</vt:lpstr>
      <vt:lpstr>In-DRAM AND/OR: Triple Row Activation</vt:lpstr>
      <vt:lpstr>In-DRAM Acceleration of Database Queries</vt:lpstr>
      <vt:lpstr>Bulk Bitwise Operations in Workloads</vt:lpstr>
      <vt:lpstr>More on Ambit</vt:lpstr>
      <vt:lpstr>SIMDRAM Framework</vt:lpstr>
      <vt:lpstr>SIMDRAM Framework: Overview </vt:lpstr>
      <vt:lpstr>SIMDRAM Key Results</vt:lpstr>
      <vt:lpstr>More on SIMDRAM</vt:lpstr>
      <vt:lpstr>MIMDRAM: More Flexible Processing using DRAM</vt:lpstr>
      <vt:lpstr>MIMDRAM: Key Idea</vt:lpstr>
      <vt:lpstr>MIMDRAM: Key Idea</vt:lpstr>
      <vt:lpstr>Sectored DRAM</vt:lpstr>
      <vt:lpstr>MIMDRAM: Key Idea</vt:lpstr>
      <vt:lpstr>MIMDRAM: Key Idea</vt:lpstr>
      <vt:lpstr>MIMDRAM:  Compiler Support</vt:lpstr>
      <vt:lpstr>MIMDRAM Perf, Energy, Perf/Watt</vt:lpstr>
      <vt:lpstr>Capabilities of Off-The-Shelf Memory</vt:lpstr>
      <vt:lpstr>Real Processing Using Memory Prototype</vt:lpstr>
      <vt:lpstr>Real Processing-using-Memory Prototype</vt:lpstr>
      <vt:lpstr>Real Processing-using-Memory Prototype</vt:lpstr>
      <vt:lpstr>Microbenchmark Copy/Initialization Throughput</vt:lpstr>
      <vt:lpstr>More on PiDRAM</vt:lpstr>
      <vt:lpstr>DRAM Chips Are Already (Quite) Capable!</vt:lpstr>
      <vt:lpstr>The Capability of COTS DRAM Chips </vt:lpstr>
      <vt:lpstr>In-DRAM Multiple Row Copy (Multi-RowCopy)</vt:lpstr>
      <vt:lpstr>Key Idea: NOT Operation</vt:lpstr>
      <vt:lpstr>Key Idea: NAND, NOR, AND, OR</vt:lpstr>
      <vt:lpstr>Two-Input AND and NAND Operations</vt:lpstr>
      <vt:lpstr>Many-Input AND, NAND, OR, and NOR Operations</vt:lpstr>
      <vt:lpstr>DRAM Testing Infrastructure</vt:lpstr>
      <vt:lpstr>DRAM Chips Tested</vt:lpstr>
      <vt:lpstr>Robustness of Multi-RowCopy</vt:lpstr>
      <vt:lpstr>Performing AND, NAND, OR, and NOR</vt:lpstr>
      <vt:lpstr>Performing AND, NAND, OR, and NOR</vt:lpstr>
      <vt:lpstr>More on Functionally-Complete DRAM</vt:lpstr>
      <vt:lpstr>More on Multi-Row Copy </vt:lpstr>
      <vt:lpstr>What Else Can We Do Using Commodity Memories?</vt:lpstr>
      <vt:lpstr>In-DRAM True Random Number Generation</vt:lpstr>
      <vt:lpstr>In-DRAM True Random Number Generation</vt:lpstr>
      <vt:lpstr>In-DRAM TRNG: Recent Results</vt:lpstr>
      <vt:lpstr>In-DRAM True Random Number Generation</vt:lpstr>
      <vt:lpstr>In-DRAM Physical Unclonable Functions</vt:lpstr>
      <vt:lpstr>In-DRAM Lookup-Table Based Execution</vt:lpstr>
      <vt:lpstr>In-Flash Bulk Bitwise Execution</vt:lpstr>
      <vt:lpstr>In-Flash Homomorphic Encryption</vt:lpstr>
      <vt:lpstr>Processing in Memory: Two Types</vt:lpstr>
      <vt:lpstr>PIM Review and Open Problems</vt:lpstr>
      <vt:lpstr>Eliminating the Adoption Barriers</vt:lpstr>
      <vt:lpstr>Potential Barriers to Adoption of PIM</vt:lpstr>
      <vt:lpstr>We Need to Revisit the Entire Stack</vt:lpstr>
      <vt:lpstr>Concluding Remarks</vt:lpstr>
      <vt:lpstr>Computing’s Memory Problem: Summary</vt:lpstr>
      <vt:lpstr>PowerPoint Presentation</vt:lpstr>
      <vt:lpstr>PIM Tutorial/Workshop @ ASPLOS 2025</vt:lpstr>
      <vt:lpstr>Upcoming PIM Tutorials/Workshops (I) </vt:lpstr>
      <vt:lpstr>Upcoming PIM Tutorials/Workshops (II) </vt:lpstr>
      <vt:lpstr>Open Source Tools: SAFARI GitHub</vt:lpstr>
      <vt:lpstr>SAFARI Newsletter July 2024 Edition</vt:lpstr>
      <vt:lpstr>Memory-Centric Computing Solving Computing’s Memory Problem</vt:lpstr>
      <vt:lpstr>Backup Slides</vt:lpstr>
      <vt:lpstr>Adoption: How to Ease Programmability? (I)</vt:lpstr>
      <vt:lpstr>Adoption: How to Ease Programmability? (II)</vt:lpstr>
      <vt:lpstr>Adoption: How to Ease Programmability? (III)</vt:lpstr>
      <vt:lpstr>Adoption: How to Ease Programmability? (IV)</vt:lpstr>
      <vt:lpstr>Adoption: How to Ease Programmability? (V)</vt:lpstr>
      <vt:lpstr>Adoption: How to Maintain Coherence? (I)</vt:lpstr>
      <vt:lpstr>Adoption: How to Maintain Coherence? (II)</vt:lpstr>
      <vt:lpstr>Adoption: How to Support Synchronization?</vt:lpstr>
      <vt:lpstr>Adoption: How to Support Virtual Memory?</vt:lpstr>
      <vt:lpstr>Adoption: Evaluation Infrastructures (I)</vt:lpstr>
      <vt:lpstr>Adoption: Evaluation Infrastructures (II)</vt:lpstr>
      <vt:lpstr>Adoption: Evaluation Infrastructures (III)</vt:lpstr>
      <vt:lpstr>Referenced Papers, Talks, Artifacts</vt:lpstr>
      <vt:lpstr>SAFARI Newsletter June 2023 Edition</vt:lpstr>
      <vt:lpstr>Recall: DRAM Testing Infrastructure</vt:lpstr>
      <vt:lpstr>Recall: DRAM Testing Infrastructure</vt:lpstr>
      <vt:lpstr>SoftMC: Open Source DRAM Infrastructure</vt:lpstr>
      <vt:lpstr>SoftMC: Open Source DRAM Infrastructure</vt:lpstr>
      <vt:lpstr>DRAM Bender </vt:lpstr>
      <vt:lpstr>DRAM Bender: Prototypes</vt:lpstr>
      <vt:lpstr>Impact of Data Pattern</vt:lpstr>
      <vt:lpstr>Impact of Data Pattern</vt:lpstr>
      <vt:lpstr>What About Other  Types of Memories?</vt:lpstr>
      <vt:lpstr>In-Flash Bulk Bitwise Execution</vt:lpstr>
      <vt:lpstr>Flash-Cosmos: Basic Ideas</vt:lpstr>
      <vt:lpstr>Multi-Wordline Sensing (MWS): Bitwise AND</vt:lpstr>
      <vt:lpstr>Multi-Wordline Sensing (MWS): Bitwise AND</vt:lpstr>
      <vt:lpstr>Other Types of Bitwise Operations</vt:lpstr>
      <vt:lpstr>Results: Real-Device Characterization</vt:lpstr>
      <vt:lpstr>Results: Performance &amp; Energy</vt:lpstr>
      <vt:lpstr>Flash-Cosmos: In-Flash Bulk Bitwise Execution</vt:lpstr>
      <vt:lpstr>Self-Managing DRAM [MICRO 2024]</vt:lpstr>
      <vt:lpstr>SMD Key Idea: Autonomous Maintenance</vt:lpstr>
      <vt:lpstr>SMD Key Contribution</vt:lpstr>
      <vt:lpstr>PAPI LLM Inference System [ASPLOS 2025]</vt:lpstr>
      <vt:lpstr>PAPI’s Key Idea</vt:lpstr>
      <vt:lpstr>PAPI’s Key Components</vt:lpstr>
      <vt:lpstr>PAPI’s Architecture</vt:lpstr>
      <vt:lpstr>PAPI’s Architecture</vt:lpstr>
      <vt:lpstr>Outline</vt:lpstr>
      <vt:lpstr>High-Performance Processor</vt:lpstr>
      <vt:lpstr>Hybrid PIM Units (I)</vt:lpstr>
      <vt:lpstr>Hybrid PIM Units (II)</vt:lpstr>
      <vt:lpstr>PAPI Runtime Scheduler</vt:lpstr>
      <vt:lpstr>Evaluation Methodology</vt:lpstr>
      <vt:lpstr>Performance Analysis</vt:lpstr>
      <vt:lpstr>Energy Analysis</vt:lpstr>
      <vt:lpstr>More in the Paper </vt:lpstr>
      <vt:lpstr>More in the Paper </vt:lpstr>
      <vt:lpstr>Conclusion</vt:lpstr>
      <vt:lpstr>Conclusion</vt:lpstr>
      <vt:lpstr>Removed Slides</vt:lpstr>
      <vt:lpstr>Accelerating Machine Learning Inference </vt:lpstr>
      <vt:lpstr>Google Edge Neural Network Models</vt:lpstr>
      <vt:lpstr>Diversity Across the Models</vt:lpstr>
      <vt:lpstr>Diversity Within the Models</vt:lpstr>
      <vt:lpstr>Mensa High-Level Overview</vt:lpstr>
      <vt:lpstr>Identifying Layer Families</vt:lpstr>
      <vt:lpstr>Mensa: Energy Reduction</vt:lpstr>
      <vt:lpstr>Mensa:  Throughput Improvement</vt:lpstr>
      <vt:lpstr>Mensa: Highly-Efficient ML Inference</vt:lpstr>
      <vt:lpstr>Starting Simple: Data Copy and Initialization</vt:lpstr>
      <vt:lpstr>Future Systems: In-Memory Copy</vt:lpstr>
      <vt:lpstr>Challenge and Opportunity for Future</vt:lpstr>
      <vt:lpstr>Challenge and Opportunity for Future</vt:lpstr>
      <vt:lpstr>Challenge and Opportunity for Future</vt:lpstr>
      <vt:lpstr>PIM Tutorial November 2024 Edition</vt:lpstr>
      <vt:lpstr>PIM Tutorial @ PPoPP/HPCA/CGO/CC</vt:lpstr>
      <vt:lpstr>Referenced Papers, Talks, Artifacts</vt:lpstr>
      <vt:lpstr>Funding Acknowledgments</vt:lpstr>
      <vt:lpstr>Acknowledgments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ATLAS: A Scalable and High-Performance Scheduling Algorithm for Multiple Memory Controllers</dc:title>
  <dc:creator>yoongu</dc:creator>
  <cp:lastModifiedBy>Mutlu  Onur</cp:lastModifiedBy>
  <cp:revision>3336</cp:revision>
  <cp:lastPrinted>2025-05-19T14:45:42Z</cp:lastPrinted>
  <dcterms:created xsi:type="dcterms:W3CDTF">2010-10-08T20:41:54Z</dcterms:created>
  <dcterms:modified xsi:type="dcterms:W3CDTF">2025-05-19T21:06:21Z</dcterms:modified>
</cp:coreProperties>
</file>