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1.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2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6.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27.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28.xml" ContentType="application/vnd.openxmlformats-officedocument.theme+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9.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31.xml" ContentType="application/vnd.openxmlformats-officedocument.theme+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32.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34.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theme/theme35.xml" ContentType="application/vnd.openxmlformats-officedocument.theme+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theme/theme36.xml" ContentType="application/vnd.openxmlformats-officedocument.theme+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theme/theme37.xml" ContentType="application/vnd.openxmlformats-officedocument.theme+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theme/theme38.xml" ContentType="application/vnd.openxmlformats-officedocument.theme+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theme/theme39.xml" ContentType="application/vnd.openxmlformats-officedocument.theme+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theme/theme41.xml" ContentType="application/vnd.openxmlformats-officedocument.theme+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theme/theme42.xml" ContentType="application/vnd.openxmlformats-officedocument.theme+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theme/theme43.xml" ContentType="application/vnd.openxmlformats-officedocument.theme+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theme/theme44.xml" ContentType="application/vnd.openxmlformats-officedocument.theme+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theme/theme45.xml" ContentType="application/vnd.openxmlformats-officedocument.theme+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6.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54.xml" ContentType="application/vnd.openxmlformats-officedocument.theme+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theme/theme55.xml" ContentType="application/vnd.openxmlformats-officedocument.theme+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56.xml" ContentType="application/vnd.openxmlformats-officedocument.theme+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theme/theme57.xml" ContentType="application/vnd.openxmlformats-officedocument.theme+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theme/theme58.xml" ContentType="application/vnd.openxmlformats-officedocument.theme+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theme/theme59.xml" ContentType="application/vnd.openxmlformats-officedocument.theme+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theme/theme60.xml" ContentType="application/vnd.openxmlformats-officedocument.theme+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theme/theme61.xml" ContentType="application/vnd.openxmlformats-officedocument.theme+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theme/theme62.xml" ContentType="application/vnd.openxmlformats-officedocument.theme+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theme/theme63.xml" ContentType="application/vnd.openxmlformats-officedocument.theme+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theme/theme64.xml" ContentType="application/vnd.openxmlformats-officedocument.theme+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theme/theme65.xml" ContentType="application/vnd.openxmlformats-officedocument.theme+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theme/theme66.xml" ContentType="application/vnd.openxmlformats-officedocument.theme+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theme/theme67.xml" ContentType="application/vnd.openxmlformats-officedocument.theme+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theme/theme68.xml" ContentType="application/vnd.openxmlformats-officedocument.theme+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theme/theme69.xml" ContentType="application/vnd.openxmlformats-officedocument.theme+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theme/theme70.xml" ContentType="application/vnd.openxmlformats-officedocument.theme+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theme/theme71.xml" ContentType="application/vnd.openxmlformats-officedocument.theme+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theme/theme72.xml" ContentType="application/vnd.openxmlformats-officedocument.theme+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3.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theme/theme74.xml" ContentType="application/vnd.openxmlformats-officedocument.theme+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theme/theme75.xml" ContentType="application/vnd.openxmlformats-officedocument.theme+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theme/theme76.xml" ContentType="application/vnd.openxmlformats-officedocument.theme+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theme/theme77.xml" ContentType="application/vnd.openxmlformats-officedocument.theme+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theme/theme78.xml" ContentType="application/vnd.openxmlformats-officedocument.theme+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theme/theme79.xml" ContentType="application/vnd.openxmlformats-officedocument.theme+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theme/theme80.xml" ContentType="application/vnd.openxmlformats-officedocument.theme+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theme/theme81.xml" ContentType="application/vnd.openxmlformats-officedocument.theme+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theme/theme82.xml" ContentType="application/vnd.openxmlformats-officedocument.theme+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theme/theme83.xml" ContentType="application/vnd.openxmlformats-officedocument.theme+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theme/theme84.xml" ContentType="application/vnd.openxmlformats-officedocument.theme+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theme/theme85.xml" ContentType="application/vnd.openxmlformats-officedocument.theme+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theme/theme86.xml" ContentType="application/vnd.openxmlformats-officedocument.theme+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theme/theme87.xml" ContentType="application/vnd.openxmlformats-officedocument.theme+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theme/theme88.xml" ContentType="application/vnd.openxmlformats-officedocument.theme+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theme/theme89.xml" ContentType="application/vnd.openxmlformats-officedocument.theme+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slideLayouts/slideLayout956.xml" ContentType="application/vnd.openxmlformats-officedocument.presentationml.slideLayout+xml"/>
  <Override PartName="/ppt/slideLayouts/slideLayout957.xml" ContentType="application/vnd.openxmlformats-officedocument.presentationml.slideLayout+xml"/>
  <Override PartName="/ppt/slideLayouts/slideLayout958.xml" ContentType="application/vnd.openxmlformats-officedocument.presentationml.slideLayout+xml"/>
  <Override PartName="/ppt/theme/theme90.xml" ContentType="application/vnd.openxmlformats-officedocument.theme+xml"/>
  <Override PartName="/ppt/theme/theme91.xml" ContentType="application/vnd.openxmlformats-officedocument.theme+xml"/>
  <Override PartName="/ppt/theme/theme9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2.xml" ContentType="application/vnd.openxmlformats-officedocument.drawingml.chart+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theme/themeOverride3.xml" ContentType="application/vnd.openxmlformats-officedocument.themeOverride+xml"/>
  <Override PartName="/ppt/charts/chart6.xml" ContentType="application/vnd.openxmlformats-officedocument.drawingml.chart+xml"/>
  <Override PartName="/ppt/theme/themeOverride4.xml" ContentType="application/vnd.openxmlformats-officedocument.themeOverride+xml"/>
  <Override PartName="/ppt/charts/chart7.xml" ContentType="application/vnd.openxmlformats-officedocument.drawingml.chart+xml"/>
  <Override PartName="/ppt/theme/themeOverride5.xml" ContentType="application/vnd.openxmlformats-officedocument.themeOverr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8.xml" ContentType="application/vnd.openxmlformats-officedocument.drawingml.chart+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rts/chart9.xml" ContentType="application/vnd.openxmlformats-officedocument.drawingml.chart+xml"/>
  <Override PartName="/ppt/theme/themeOverride6.xml" ContentType="application/vnd.openxmlformats-officedocument.themeOverride+xml"/>
  <Override PartName="/ppt/charts/chart10.xml" ContentType="application/vnd.openxmlformats-officedocument.drawingml.chart+xml"/>
  <Override PartName="/ppt/theme/themeOverride7.xml" ContentType="application/vnd.openxmlformats-officedocument.themeOverride+xml"/>
  <Override PartName="/ppt/drawings/drawing1.xml" ContentType="application/vnd.openxmlformats-officedocument.drawingml.chartshapes+xml"/>
  <Override PartName="/ppt/charts/chart11.xml" ContentType="application/vnd.openxmlformats-officedocument.drawingml.chart+xml"/>
  <Override PartName="/ppt/theme/themeOverride8.xml" ContentType="application/vnd.openxmlformats-officedocument.themeOverride+xml"/>
  <Override PartName="/ppt/drawings/drawing2.xml" ContentType="application/vnd.openxmlformats-officedocument.drawingml.chartshapes+xml"/>
  <Override PartName="/ppt/notesSlides/notesSlide45.xml" ContentType="application/vnd.openxmlformats-officedocument.presentationml.notesSlide+xml"/>
  <Override PartName="/ppt/charts/chart12.xml" ContentType="application/vnd.openxmlformats-officedocument.drawingml.chart+xml"/>
  <Override PartName="/ppt/theme/themeOverride9.xml" ContentType="application/vnd.openxmlformats-officedocument.themeOverride+xml"/>
  <Override PartName="/ppt/drawings/drawing3.xml" ContentType="application/vnd.openxmlformats-officedocument.drawingml.chartshapes+xml"/>
  <Override PartName="/ppt/charts/chart13.xml" ContentType="application/vnd.openxmlformats-officedocument.drawingml.chart+xml"/>
  <Override PartName="/ppt/theme/themeOverride10.xml" ContentType="application/vnd.openxmlformats-officedocument.themeOverride+xml"/>
  <Override PartName="/ppt/charts/chart14.xml" ContentType="application/vnd.openxmlformats-officedocument.drawingml.chart+xml"/>
  <Override PartName="/ppt/theme/themeOverride11.xml" ContentType="application/vnd.openxmlformats-officedocument.themeOverride+xml"/>
  <Override PartName="/ppt/charts/chart15.xml" ContentType="application/vnd.openxmlformats-officedocument.drawingml.chart+xml"/>
  <Override PartName="/ppt/theme/themeOverride12.xml" ContentType="application/vnd.openxmlformats-officedocument.themeOverr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harts/chart16.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71" r:id="rId14"/>
    <p:sldMasterId id="2147484777" r:id="rId15"/>
    <p:sldMasterId id="2147484837" r:id="rId16"/>
    <p:sldMasterId id="2147484849" r:id="rId17"/>
    <p:sldMasterId id="2147484861" r:id="rId18"/>
    <p:sldMasterId id="2147484873" r:id="rId19"/>
    <p:sldMasterId id="2147484969" r:id="rId20"/>
    <p:sldMasterId id="2147485410" r:id="rId21"/>
    <p:sldMasterId id="2147485520" r:id="rId22"/>
    <p:sldMasterId id="2147485532" r:id="rId23"/>
    <p:sldMasterId id="2147485652" r:id="rId24"/>
    <p:sldMasterId id="2147485665" r:id="rId25"/>
    <p:sldMasterId id="2147485714" r:id="rId26"/>
    <p:sldMasterId id="2147486472" r:id="rId27"/>
    <p:sldMasterId id="2147486594" r:id="rId28"/>
    <p:sldMasterId id="2147486871" r:id="rId29"/>
    <p:sldMasterId id="2147487120" r:id="rId30"/>
    <p:sldMasterId id="2147487144" r:id="rId31"/>
    <p:sldMasterId id="2147487194" r:id="rId32"/>
    <p:sldMasterId id="2147487206" r:id="rId33"/>
    <p:sldMasterId id="2147487258" r:id="rId34"/>
    <p:sldMasterId id="2147487459" r:id="rId35"/>
    <p:sldMasterId id="2147487471" r:id="rId36"/>
    <p:sldMasterId id="2147487574" r:id="rId37"/>
    <p:sldMasterId id="2147487623" r:id="rId38"/>
    <p:sldMasterId id="2147487743" r:id="rId39"/>
    <p:sldMasterId id="2147487755" r:id="rId40"/>
    <p:sldMasterId id="2147488050" r:id="rId41"/>
    <p:sldMasterId id="2147488076" r:id="rId42"/>
    <p:sldMasterId id="2147488101" r:id="rId43"/>
    <p:sldMasterId id="2147488152" r:id="rId44"/>
    <p:sldMasterId id="2147488164" r:id="rId45"/>
    <p:sldMasterId id="2147488189" r:id="rId46"/>
    <p:sldMasterId id="2147488241" r:id="rId47"/>
    <p:sldMasterId id="2147488253" r:id="rId48"/>
    <p:sldMasterId id="2147488265" r:id="rId49"/>
    <p:sldMasterId id="2147488277" r:id="rId50"/>
    <p:sldMasterId id="2147488289" r:id="rId51"/>
    <p:sldMasterId id="2147488329" r:id="rId52"/>
    <p:sldMasterId id="2147488379" r:id="rId53"/>
    <p:sldMasterId id="2147488499" r:id="rId54"/>
    <p:sldMasterId id="2147488512" r:id="rId55"/>
    <p:sldMasterId id="2147488524" r:id="rId56"/>
    <p:sldMasterId id="2147488573" r:id="rId57"/>
    <p:sldMasterId id="2147488580" r:id="rId58"/>
    <p:sldMasterId id="2147488653" r:id="rId59"/>
    <p:sldMasterId id="2147488718" r:id="rId60"/>
    <p:sldMasterId id="2147488743" r:id="rId61"/>
    <p:sldMasterId id="2147488804" r:id="rId62"/>
    <p:sldMasterId id="2147488816" r:id="rId63"/>
    <p:sldMasterId id="2147488829" r:id="rId64"/>
    <p:sldMasterId id="2147488832" r:id="rId65"/>
    <p:sldMasterId id="2147488857" r:id="rId66"/>
    <p:sldMasterId id="2147488874" r:id="rId67"/>
    <p:sldMasterId id="2147488900" r:id="rId68"/>
    <p:sldMasterId id="2147488912" r:id="rId69"/>
    <p:sldMasterId id="2147488924" r:id="rId70"/>
    <p:sldMasterId id="2147488937" r:id="rId71"/>
    <p:sldMasterId id="2147488950" r:id="rId72"/>
    <p:sldMasterId id="2147488963" r:id="rId73"/>
    <p:sldMasterId id="2147488966" r:id="rId74"/>
    <p:sldMasterId id="2147488978" r:id="rId75"/>
    <p:sldMasterId id="2147488990" r:id="rId76"/>
    <p:sldMasterId id="2147489003" r:id="rId77"/>
    <p:sldMasterId id="2147489016" r:id="rId78"/>
    <p:sldMasterId id="2147489021" r:id="rId79"/>
    <p:sldMasterId id="2147489034" r:id="rId80"/>
    <p:sldMasterId id="2147489047" r:id="rId81"/>
    <p:sldMasterId id="2147489059" r:id="rId82"/>
    <p:sldMasterId id="2147489072" r:id="rId83"/>
    <p:sldMasterId id="2147489085" r:id="rId84"/>
    <p:sldMasterId id="2147489098" r:id="rId85"/>
    <p:sldMasterId id="2147489103" r:id="rId86"/>
    <p:sldMasterId id="2147489116" r:id="rId87"/>
    <p:sldMasterId id="2147489129" r:id="rId88"/>
    <p:sldMasterId id="2147489132" r:id="rId89"/>
    <p:sldMasterId id="2147489145" r:id="rId90"/>
  </p:sldMasterIdLst>
  <p:notesMasterIdLst>
    <p:notesMasterId r:id="rId515"/>
  </p:notesMasterIdLst>
  <p:handoutMasterIdLst>
    <p:handoutMasterId r:id="rId516"/>
  </p:handoutMasterIdLst>
  <p:sldIdLst>
    <p:sldId id="6000" r:id="rId91"/>
    <p:sldId id="6073" r:id="rId92"/>
    <p:sldId id="6074" r:id="rId93"/>
    <p:sldId id="6075" r:id="rId94"/>
    <p:sldId id="6076" r:id="rId95"/>
    <p:sldId id="6077" r:id="rId96"/>
    <p:sldId id="6078" r:id="rId97"/>
    <p:sldId id="6079" r:id="rId98"/>
    <p:sldId id="6080" r:id="rId99"/>
    <p:sldId id="5378" r:id="rId100"/>
    <p:sldId id="6081" r:id="rId101"/>
    <p:sldId id="6082" r:id="rId102"/>
    <p:sldId id="6083" r:id="rId103"/>
    <p:sldId id="6084" r:id="rId104"/>
    <p:sldId id="6085" r:id="rId105"/>
    <p:sldId id="6087" r:id="rId106"/>
    <p:sldId id="2558" r:id="rId107"/>
    <p:sldId id="2559" r:id="rId108"/>
    <p:sldId id="2563" r:id="rId109"/>
    <p:sldId id="2566" r:id="rId110"/>
    <p:sldId id="2560" r:id="rId111"/>
    <p:sldId id="2564" r:id="rId112"/>
    <p:sldId id="2567" r:id="rId113"/>
    <p:sldId id="2568" r:id="rId114"/>
    <p:sldId id="2570" r:id="rId115"/>
    <p:sldId id="2572" r:id="rId116"/>
    <p:sldId id="2689" r:id="rId117"/>
    <p:sldId id="2690" r:id="rId118"/>
    <p:sldId id="2691" r:id="rId119"/>
    <p:sldId id="2573" r:id="rId120"/>
    <p:sldId id="2575" r:id="rId121"/>
    <p:sldId id="2586" r:id="rId122"/>
    <p:sldId id="5655" r:id="rId123"/>
    <p:sldId id="6015" r:id="rId124"/>
    <p:sldId id="5157" r:id="rId125"/>
    <p:sldId id="6035" r:id="rId126"/>
    <p:sldId id="6036" r:id="rId127"/>
    <p:sldId id="6016" r:id="rId128"/>
    <p:sldId id="6092" r:id="rId129"/>
    <p:sldId id="6017" r:id="rId130"/>
    <p:sldId id="6018" r:id="rId131"/>
    <p:sldId id="6019" r:id="rId132"/>
    <p:sldId id="2569" r:id="rId133"/>
    <p:sldId id="2550" r:id="rId134"/>
    <p:sldId id="5162" r:id="rId135"/>
    <p:sldId id="5163" r:id="rId136"/>
    <p:sldId id="2589" r:id="rId137"/>
    <p:sldId id="5164" r:id="rId138"/>
    <p:sldId id="2580" r:id="rId139"/>
    <p:sldId id="5165" r:id="rId140"/>
    <p:sldId id="5166" r:id="rId141"/>
    <p:sldId id="2554" r:id="rId142"/>
    <p:sldId id="2581" r:id="rId143"/>
    <p:sldId id="2582" r:id="rId144"/>
    <p:sldId id="2583" r:id="rId145"/>
    <p:sldId id="5405" r:id="rId146"/>
    <p:sldId id="4457" r:id="rId147"/>
    <p:sldId id="5835" r:id="rId148"/>
    <p:sldId id="5715" r:id="rId149"/>
    <p:sldId id="6042" r:id="rId150"/>
    <p:sldId id="5965" r:id="rId151"/>
    <p:sldId id="5964" r:id="rId152"/>
    <p:sldId id="2577" r:id="rId153"/>
    <p:sldId id="2649" r:id="rId154"/>
    <p:sldId id="2670" r:id="rId155"/>
    <p:sldId id="5966" r:id="rId156"/>
    <p:sldId id="2578" r:id="rId157"/>
    <p:sldId id="2592" r:id="rId158"/>
    <p:sldId id="2587" r:id="rId159"/>
    <p:sldId id="5279" r:id="rId160"/>
    <p:sldId id="5168" r:id="rId161"/>
    <p:sldId id="5182" r:id="rId162"/>
    <p:sldId id="5183" r:id="rId163"/>
    <p:sldId id="5184" r:id="rId164"/>
    <p:sldId id="5967" r:id="rId165"/>
    <p:sldId id="5968" r:id="rId166"/>
    <p:sldId id="5173" r:id="rId167"/>
    <p:sldId id="5174" r:id="rId168"/>
    <p:sldId id="5175" r:id="rId169"/>
    <p:sldId id="5176" r:id="rId170"/>
    <p:sldId id="4436" r:id="rId171"/>
    <p:sldId id="5969" r:id="rId172"/>
    <p:sldId id="4696" r:id="rId173"/>
    <p:sldId id="5742" r:id="rId174"/>
    <p:sldId id="5280" r:id="rId175"/>
    <p:sldId id="5285" r:id="rId176"/>
    <p:sldId id="3609" r:id="rId177"/>
    <p:sldId id="5284" r:id="rId178"/>
    <p:sldId id="6043" r:id="rId179"/>
    <p:sldId id="5970" r:id="rId180"/>
    <p:sldId id="5178" r:id="rId181"/>
    <p:sldId id="5179" r:id="rId182"/>
    <p:sldId id="5180" r:id="rId183"/>
    <p:sldId id="5181" r:id="rId184"/>
    <p:sldId id="2650" r:id="rId185"/>
    <p:sldId id="2591" r:id="rId186"/>
    <p:sldId id="2607" r:id="rId187"/>
    <p:sldId id="5971" r:id="rId188"/>
    <p:sldId id="2593" r:id="rId189"/>
    <p:sldId id="5578" r:id="rId190"/>
    <p:sldId id="5579" r:id="rId191"/>
    <p:sldId id="2606" r:id="rId192"/>
    <p:sldId id="2652" r:id="rId193"/>
    <p:sldId id="2594" r:id="rId194"/>
    <p:sldId id="2595" r:id="rId195"/>
    <p:sldId id="5212" r:id="rId196"/>
    <p:sldId id="5213" r:id="rId197"/>
    <p:sldId id="5214" r:id="rId198"/>
    <p:sldId id="5936" r:id="rId199"/>
    <p:sldId id="5937" r:id="rId200"/>
    <p:sldId id="2597" r:id="rId201"/>
    <p:sldId id="2599" r:id="rId202"/>
    <p:sldId id="2600" r:id="rId203"/>
    <p:sldId id="2601" r:id="rId204"/>
    <p:sldId id="2602" r:id="rId205"/>
    <p:sldId id="2603" r:id="rId206"/>
    <p:sldId id="2604" r:id="rId207"/>
    <p:sldId id="5185" r:id="rId208"/>
    <p:sldId id="5186" r:id="rId209"/>
    <p:sldId id="3721" r:id="rId210"/>
    <p:sldId id="3722" r:id="rId211"/>
    <p:sldId id="5187" r:id="rId212"/>
    <p:sldId id="5188" r:id="rId213"/>
    <p:sldId id="5189" r:id="rId214"/>
    <p:sldId id="5521" r:id="rId215"/>
    <p:sldId id="5924" r:id="rId216"/>
    <p:sldId id="5923" r:id="rId217"/>
    <p:sldId id="5036" r:id="rId218"/>
    <p:sldId id="2610" r:id="rId219"/>
    <p:sldId id="2618" r:id="rId220"/>
    <p:sldId id="5198" r:id="rId221"/>
    <p:sldId id="5190" r:id="rId222"/>
    <p:sldId id="5191" r:id="rId223"/>
    <p:sldId id="5951" r:id="rId224"/>
    <p:sldId id="5193" r:id="rId225"/>
    <p:sldId id="5194" r:id="rId226"/>
    <p:sldId id="5963" r:id="rId227"/>
    <p:sldId id="5607" r:id="rId228"/>
    <p:sldId id="5196" r:id="rId229"/>
    <p:sldId id="5972" r:id="rId230"/>
    <p:sldId id="5606" r:id="rId231"/>
    <p:sldId id="6037" r:id="rId232"/>
    <p:sldId id="6038" r:id="rId233"/>
    <p:sldId id="6039" r:id="rId234"/>
    <p:sldId id="6034" r:id="rId235"/>
    <p:sldId id="5840" r:id="rId236"/>
    <p:sldId id="5898" r:id="rId237"/>
    <p:sldId id="5962" r:id="rId238"/>
    <p:sldId id="5974" r:id="rId239"/>
    <p:sldId id="5973" r:id="rId240"/>
    <p:sldId id="2371" r:id="rId241"/>
    <p:sldId id="4983" r:id="rId242"/>
    <p:sldId id="2620" r:id="rId243"/>
    <p:sldId id="2693" r:id="rId244"/>
    <p:sldId id="5215" r:id="rId245"/>
    <p:sldId id="5216" r:id="rId246"/>
    <p:sldId id="5199" r:id="rId247"/>
    <p:sldId id="1015" r:id="rId248"/>
    <p:sldId id="5099" r:id="rId249"/>
    <p:sldId id="1016" r:id="rId250"/>
    <p:sldId id="5197" r:id="rId251"/>
    <p:sldId id="5200" r:id="rId252"/>
    <p:sldId id="6040" r:id="rId253"/>
    <p:sldId id="5975" r:id="rId254"/>
    <p:sldId id="5202" r:id="rId255"/>
    <p:sldId id="5203" r:id="rId256"/>
    <p:sldId id="5204" r:id="rId257"/>
    <p:sldId id="3730" r:id="rId258"/>
    <p:sldId id="3731" r:id="rId259"/>
    <p:sldId id="2694" r:id="rId260"/>
    <p:sldId id="4156" r:id="rId261"/>
    <p:sldId id="4157" r:id="rId262"/>
    <p:sldId id="3735" r:id="rId263"/>
    <p:sldId id="5400" r:id="rId264"/>
    <p:sldId id="5205" r:id="rId265"/>
    <p:sldId id="5206" r:id="rId266"/>
    <p:sldId id="5976" r:id="rId267"/>
    <p:sldId id="3737" r:id="rId268"/>
    <p:sldId id="3738" r:id="rId269"/>
    <p:sldId id="2630" r:id="rId270"/>
    <p:sldId id="5207" r:id="rId271"/>
    <p:sldId id="5509" r:id="rId272"/>
    <p:sldId id="5209" r:id="rId273"/>
    <p:sldId id="4689" r:id="rId274"/>
    <p:sldId id="5210" r:id="rId275"/>
    <p:sldId id="5211" r:id="rId276"/>
    <p:sldId id="5540" r:id="rId277"/>
    <p:sldId id="5217" r:id="rId278"/>
    <p:sldId id="5218" r:id="rId279"/>
    <p:sldId id="5219" r:id="rId280"/>
    <p:sldId id="5220" r:id="rId281"/>
    <p:sldId id="5221" r:id="rId282"/>
    <p:sldId id="5977" r:id="rId283"/>
    <p:sldId id="6044" r:id="rId284"/>
    <p:sldId id="5011" r:id="rId285"/>
    <p:sldId id="5594" r:id="rId286"/>
    <p:sldId id="5595" r:id="rId287"/>
    <p:sldId id="5978" r:id="rId288"/>
    <p:sldId id="5222" r:id="rId289"/>
    <p:sldId id="6045" r:id="rId290"/>
    <p:sldId id="3759" r:id="rId291"/>
    <p:sldId id="4167" r:id="rId292"/>
    <p:sldId id="6046" r:id="rId293"/>
    <p:sldId id="6047" r:id="rId294"/>
    <p:sldId id="6048" r:id="rId295"/>
    <p:sldId id="783" r:id="rId296"/>
    <p:sldId id="552" r:id="rId297"/>
    <p:sldId id="6049" r:id="rId298"/>
    <p:sldId id="6050" r:id="rId299"/>
    <p:sldId id="6051" r:id="rId300"/>
    <p:sldId id="2647" r:id="rId301"/>
    <p:sldId id="6007" r:id="rId302"/>
    <p:sldId id="5980" r:id="rId303"/>
    <p:sldId id="5286" r:id="rId304"/>
    <p:sldId id="5287" r:id="rId305"/>
    <p:sldId id="5288" r:id="rId306"/>
    <p:sldId id="5289" r:id="rId307"/>
    <p:sldId id="5290" r:id="rId308"/>
    <p:sldId id="5291" r:id="rId309"/>
    <p:sldId id="5292" r:id="rId310"/>
    <p:sldId id="6052" r:id="rId311"/>
    <p:sldId id="5296" r:id="rId312"/>
    <p:sldId id="5223" r:id="rId313"/>
    <p:sldId id="5224" r:id="rId314"/>
    <p:sldId id="5225" r:id="rId315"/>
    <p:sldId id="5226" r:id="rId316"/>
    <p:sldId id="6053" r:id="rId317"/>
    <p:sldId id="5302" r:id="rId318"/>
    <p:sldId id="5303" r:id="rId319"/>
    <p:sldId id="6054" r:id="rId320"/>
    <p:sldId id="5312" r:id="rId321"/>
    <p:sldId id="6055" r:id="rId322"/>
    <p:sldId id="6056" r:id="rId323"/>
    <p:sldId id="6057" r:id="rId324"/>
    <p:sldId id="3372" r:id="rId325"/>
    <p:sldId id="6058" r:id="rId326"/>
    <p:sldId id="6059" r:id="rId327"/>
    <p:sldId id="6060" r:id="rId328"/>
    <p:sldId id="6061" r:id="rId329"/>
    <p:sldId id="6062" r:id="rId330"/>
    <p:sldId id="5471" r:id="rId331"/>
    <p:sldId id="5852" r:id="rId332"/>
    <p:sldId id="5543" r:id="rId333"/>
    <p:sldId id="5155" r:id="rId334"/>
    <p:sldId id="6065" r:id="rId335"/>
    <p:sldId id="5918" r:id="rId336"/>
    <p:sldId id="5919" r:id="rId337"/>
    <p:sldId id="5920" r:id="rId338"/>
    <p:sldId id="5982" r:id="rId339"/>
    <p:sldId id="5983" r:id="rId340"/>
    <p:sldId id="5843" r:id="rId341"/>
    <p:sldId id="5984" r:id="rId342"/>
    <p:sldId id="3792" r:id="rId343"/>
    <p:sldId id="6063" r:id="rId344"/>
    <p:sldId id="6064" r:id="rId345"/>
    <p:sldId id="5981" r:id="rId346"/>
    <p:sldId id="5229" r:id="rId347"/>
    <p:sldId id="5230" r:id="rId348"/>
    <p:sldId id="5231" r:id="rId349"/>
    <p:sldId id="5232" r:id="rId350"/>
    <p:sldId id="5233" r:id="rId351"/>
    <p:sldId id="5234" r:id="rId352"/>
    <p:sldId id="5235" r:id="rId353"/>
    <p:sldId id="5236" r:id="rId354"/>
    <p:sldId id="5237" r:id="rId355"/>
    <p:sldId id="5238" r:id="rId356"/>
    <p:sldId id="5239" r:id="rId357"/>
    <p:sldId id="5240" r:id="rId358"/>
    <p:sldId id="5241" r:id="rId359"/>
    <p:sldId id="5242" r:id="rId360"/>
    <p:sldId id="5243" r:id="rId361"/>
    <p:sldId id="5244" r:id="rId362"/>
    <p:sldId id="5245" r:id="rId363"/>
    <p:sldId id="5246" r:id="rId364"/>
    <p:sldId id="5247" r:id="rId365"/>
    <p:sldId id="5248" r:id="rId366"/>
    <p:sldId id="5783" r:id="rId367"/>
    <p:sldId id="5808" r:id="rId368"/>
    <p:sldId id="5791" r:id="rId369"/>
    <p:sldId id="5415" r:id="rId370"/>
    <p:sldId id="5792" r:id="rId371"/>
    <p:sldId id="5249" r:id="rId372"/>
    <p:sldId id="257" r:id="rId373"/>
    <p:sldId id="382" r:id="rId374"/>
    <p:sldId id="461" r:id="rId375"/>
    <p:sldId id="464" r:id="rId376"/>
    <p:sldId id="380" r:id="rId377"/>
    <p:sldId id="3602" r:id="rId378"/>
    <p:sldId id="6070" r:id="rId379"/>
    <p:sldId id="5986" r:id="rId380"/>
    <p:sldId id="6066" r:id="rId381"/>
    <p:sldId id="5987" r:id="rId382"/>
    <p:sldId id="5985" r:id="rId383"/>
    <p:sldId id="5989" r:id="rId384"/>
    <p:sldId id="1460" r:id="rId385"/>
    <p:sldId id="1461" r:id="rId386"/>
    <p:sldId id="5154" r:id="rId387"/>
    <p:sldId id="6067" r:id="rId388"/>
    <p:sldId id="5990" r:id="rId389"/>
    <p:sldId id="6071" r:id="rId390"/>
    <p:sldId id="6008" r:id="rId391"/>
    <p:sldId id="6009" r:id="rId392"/>
    <p:sldId id="6010" r:id="rId393"/>
    <p:sldId id="6011" r:id="rId394"/>
    <p:sldId id="6012" r:id="rId395"/>
    <p:sldId id="6069" r:id="rId396"/>
    <p:sldId id="5627" r:id="rId397"/>
    <p:sldId id="6068" r:id="rId398"/>
    <p:sldId id="3773" r:id="rId399"/>
    <p:sldId id="4901" r:id="rId400"/>
    <p:sldId id="4278" r:id="rId401"/>
    <p:sldId id="5988" r:id="rId402"/>
    <p:sldId id="1517" r:id="rId403"/>
    <p:sldId id="1505" r:id="rId404"/>
    <p:sldId id="6088" r:id="rId405"/>
    <p:sldId id="1518" r:id="rId406"/>
    <p:sldId id="1519" r:id="rId407"/>
    <p:sldId id="5653" r:id="rId408"/>
    <p:sldId id="5658" r:id="rId409"/>
    <p:sldId id="6090" r:id="rId410"/>
    <p:sldId id="6091" r:id="rId411"/>
    <p:sldId id="5337" r:id="rId412"/>
    <p:sldId id="5208" r:id="rId413"/>
    <p:sldId id="5252" r:id="rId414"/>
    <p:sldId id="5253" r:id="rId415"/>
    <p:sldId id="5254" r:id="rId416"/>
    <p:sldId id="5255" r:id="rId417"/>
    <p:sldId id="5256" r:id="rId418"/>
    <p:sldId id="5257" r:id="rId419"/>
    <p:sldId id="5258" r:id="rId420"/>
    <p:sldId id="5259" r:id="rId421"/>
    <p:sldId id="5260" r:id="rId422"/>
    <p:sldId id="5261" r:id="rId423"/>
    <p:sldId id="5262" r:id="rId424"/>
    <p:sldId id="5263" r:id="rId425"/>
    <p:sldId id="5264" r:id="rId426"/>
    <p:sldId id="5265" r:id="rId427"/>
    <p:sldId id="5266" r:id="rId428"/>
    <p:sldId id="5267" r:id="rId429"/>
    <p:sldId id="5268" r:id="rId430"/>
    <p:sldId id="4816" r:id="rId431"/>
    <p:sldId id="5865" r:id="rId432"/>
    <p:sldId id="5817" r:id="rId433"/>
    <p:sldId id="5269" r:id="rId434"/>
    <p:sldId id="5270" r:id="rId435"/>
    <p:sldId id="5271" r:id="rId436"/>
    <p:sldId id="5273" r:id="rId437"/>
    <p:sldId id="5692" r:id="rId438"/>
    <p:sldId id="5759" r:id="rId439"/>
    <p:sldId id="4647" r:id="rId440"/>
    <p:sldId id="4648" r:id="rId441"/>
    <p:sldId id="5760" r:id="rId442"/>
    <p:sldId id="5693" r:id="rId443"/>
    <p:sldId id="5879" r:id="rId444"/>
    <p:sldId id="5993" r:id="rId445"/>
    <p:sldId id="5992" r:id="rId446"/>
    <p:sldId id="5994" r:id="rId447"/>
    <p:sldId id="5995" r:id="rId448"/>
    <p:sldId id="2679" r:id="rId449"/>
    <p:sldId id="3802" r:id="rId450"/>
    <p:sldId id="3803" r:id="rId451"/>
    <p:sldId id="3804" r:id="rId452"/>
    <p:sldId id="4206" r:id="rId453"/>
    <p:sldId id="2680" r:id="rId454"/>
    <p:sldId id="2681" r:id="rId455"/>
    <p:sldId id="5274" r:id="rId456"/>
    <p:sldId id="587" r:id="rId457"/>
    <p:sldId id="2682" r:id="rId458"/>
    <p:sldId id="5275" r:id="rId459"/>
    <p:sldId id="5282" r:id="rId460"/>
    <p:sldId id="5276" r:id="rId461"/>
    <p:sldId id="2686" r:id="rId462"/>
    <p:sldId id="5368" r:id="rId463"/>
    <p:sldId id="5851" r:id="rId464"/>
    <p:sldId id="5773" r:id="rId465"/>
    <p:sldId id="5997" r:id="rId466"/>
    <p:sldId id="6020" r:id="rId467"/>
    <p:sldId id="5775" r:id="rId468"/>
    <p:sldId id="5774" r:id="rId469"/>
    <p:sldId id="5776" r:id="rId470"/>
    <p:sldId id="5700" r:id="rId471"/>
    <p:sldId id="5855" r:id="rId472"/>
    <p:sldId id="5409" r:id="rId473"/>
    <p:sldId id="6086" r:id="rId474"/>
    <p:sldId id="6021" r:id="rId475"/>
    <p:sldId id="5906" r:id="rId476"/>
    <p:sldId id="5907" r:id="rId477"/>
    <p:sldId id="5908" r:id="rId478"/>
    <p:sldId id="5909" r:id="rId479"/>
    <p:sldId id="5910" r:id="rId480"/>
    <p:sldId id="5911" r:id="rId481"/>
    <p:sldId id="5848" r:id="rId482"/>
    <p:sldId id="5916" r:id="rId483"/>
    <p:sldId id="5849" r:id="rId484"/>
    <p:sldId id="5912" r:id="rId485"/>
    <p:sldId id="5913" r:id="rId486"/>
    <p:sldId id="6004" r:id="rId487"/>
    <p:sldId id="6005" r:id="rId488"/>
    <p:sldId id="6030" r:id="rId489"/>
    <p:sldId id="1863" r:id="rId490"/>
    <p:sldId id="5999" r:id="rId491"/>
    <p:sldId id="5878" r:id="rId492"/>
    <p:sldId id="5998" r:id="rId493"/>
    <p:sldId id="5880" r:id="rId494"/>
    <p:sldId id="5850" r:id="rId495"/>
    <p:sldId id="6002" r:id="rId496"/>
    <p:sldId id="5881" r:id="rId497"/>
    <p:sldId id="5882" r:id="rId498"/>
    <p:sldId id="5883" r:id="rId499"/>
    <p:sldId id="5884" r:id="rId500"/>
    <p:sldId id="5885" r:id="rId501"/>
    <p:sldId id="5886" r:id="rId502"/>
    <p:sldId id="5887" r:id="rId503"/>
    <p:sldId id="6013" r:id="rId504"/>
    <p:sldId id="5889" r:id="rId505"/>
    <p:sldId id="5890" r:id="rId506"/>
    <p:sldId id="5891" r:id="rId507"/>
    <p:sldId id="5892" r:id="rId508"/>
    <p:sldId id="5893" r:id="rId509"/>
    <p:sldId id="5894" r:id="rId510"/>
    <p:sldId id="6033" r:id="rId511"/>
    <p:sldId id="6031" r:id="rId512"/>
    <p:sldId id="6032" r:id="rId513"/>
    <p:sldId id="4405" r:id="rId51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0000FF"/>
    <a:srgbClr val="66FFFF"/>
    <a:srgbClr val="FF00C4"/>
    <a:srgbClr val="1A5712"/>
    <a:srgbClr val="948A54"/>
    <a:srgbClr val="2A55D6"/>
    <a:srgbClr val="8C0000"/>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147" autoAdjust="0"/>
    <p:restoredTop sz="99433" autoAdjust="0"/>
  </p:normalViewPr>
  <p:slideViewPr>
    <p:cSldViewPr>
      <p:cViewPr varScale="1">
        <p:scale>
          <a:sx n="208" d="100"/>
          <a:sy n="208" d="100"/>
        </p:scale>
        <p:origin x="3520"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27.xml"/><Relationship Id="rId21" Type="http://schemas.openxmlformats.org/officeDocument/2006/relationships/slideMaster" Target="slideMasters/slideMaster21.xml"/><Relationship Id="rId324" Type="http://schemas.openxmlformats.org/officeDocument/2006/relationships/slide" Target="slides/slide234.xml"/><Relationship Id="rId170" Type="http://schemas.openxmlformats.org/officeDocument/2006/relationships/slide" Target="slides/slide80.xml"/><Relationship Id="rId226" Type="http://schemas.openxmlformats.org/officeDocument/2006/relationships/slide" Target="slides/slide136.xml"/><Relationship Id="rId433" Type="http://schemas.openxmlformats.org/officeDocument/2006/relationships/slide" Target="slides/slide343.xml"/><Relationship Id="rId268" Type="http://schemas.openxmlformats.org/officeDocument/2006/relationships/slide" Target="slides/slide178.xml"/><Relationship Id="rId475" Type="http://schemas.openxmlformats.org/officeDocument/2006/relationships/slide" Target="slides/slide385.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38.xml"/><Relationship Id="rId335" Type="http://schemas.openxmlformats.org/officeDocument/2006/relationships/slide" Target="slides/slide245.xml"/><Relationship Id="rId377" Type="http://schemas.openxmlformats.org/officeDocument/2006/relationships/slide" Target="slides/slide287.xml"/><Relationship Id="rId500" Type="http://schemas.openxmlformats.org/officeDocument/2006/relationships/slide" Target="slides/slide410.xml"/><Relationship Id="rId5" Type="http://schemas.openxmlformats.org/officeDocument/2006/relationships/slideMaster" Target="slideMasters/slideMaster5.xml"/><Relationship Id="rId181" Type="http://schemas.openxmlformats.org/officeDocument/2006/relationships/slide" Target="slides/slide91.xml"/><Relationship Id="rId237" Type="http://schemas.openxmlformats.org/officeDocument/2006/relationships/slide" Target="slides/slide147.xml"/><Relationship Id="rId402" Type="http://schemas.openxmlformats.org/officeDocument/2006/relationships/slide" Target="slides/slide312.xml"/><Relationship Id="rId279" Type="http://schemas.openxmlformats.org/officeDocument/2006/relationships/slide" Target="slides/slide189.xml"/><Relationship Id="rId444" Type="http://schemas.openxmlformats.org/officeDocument/2006/relationships/slide" Target="slides/slide354.xml"/><Relationship Id="rId486" Type="http://schemas.openxmlformats.org/officeDocument/2006/relationships/slide" Target="slides/slide396.xml"/><Relationship Id="rId43" Type="http://schemas.openxmlformats.org/officeDocument/2006/relationships/slideMaster" Target="slideMasters/slideMaster43.xml"/><Relationship Id="rId139" Type="http://schemas.openxmlformats.org/officeDocument/2006/relationships/slide" Target="slides/slide49.xml"/><Relationship Id="rId290" Type="http://schemas.openxmlformats.org/officeDocument/2006/relationships/slide" Target="slides/slide200.xml"/><Relationship Id="rId304" Type="http://schemas.openxmlformats.org/officeDocument/2006/relationships/slide" Target="slides/slide214.xml"/><Relationship Id="rId346" Type="http://schemas.openxmlformats.org/officeDocument/2006/relationships/slide" Target="slides/slide256.xml"/><Relationship Id="rId388" Type="http://schemas.openxmlformats.org/officeDocument/2006/relationships/slide" Target="slides/slide298.xml"/><Relationship Id="rId511" Type="http://schemas.openxmlformats.org/officeDocument/2006/relationships/slide" Target="slides/slide421.xml"/><Relationship Id="rId85" Type="http://schemas.openxmlformats.org/officeDocument/2006/relationships/slideMaster" Target="slideMasters/slideMaster85.xml"/><Relationship Id="rId150" Type="http://schemas.openxmlformats.org/officeDocument/2006/relationships/slide" Target="slides/slide60.xml"/><Relationship Id="rId192" Type="http://schemas.openxmlformats.org/officeDocument/2006/relationships/slide" Target="slides/slide102.xml"/><Relationship Id="rId206" Type="http://schemas.openxmlformats.org/officeDocument/2006/relationships/slide" Target="slides/slide116.xml"/><Relationship Id="rId413" Type="http://schemas.openxmlformats.org/officeDocument/2006/relationships/slide" Target="slides/slide323.xml"/><Relationship Id="rId248" Type="http://schemas.openxmlformats.org/officeDocument/2006/relationships/slide" Target="slides/slide158.xml"/><Relationship Id="rId455" Type="http://schemas.openxmlformats.org/officeDocument/2006/relationships/slide" Target="slides/slide365.xml"/><Relationship Id="rId497" Type="http://schemas.openxmlformats.org/officeDocument/2006/relationships/slide" Target="slides/slide407.xml"/><Relationship Id="rId12" Type="http://schemas.openxmlformats.org/officeDocument/2006/relationships/slideMaster" Target="slideMasters/slideMaster12.xml"/><Relationship Id="rId108" Type="http://schemas.openxmlformats.org/officeDocument/2006/relationships/slide" Target="slides/slide18.xml"/><Relationship Id="rId315" Type="http://schemas.openxmlformats.org/officeDocument/2006/relationships/slide" Target="slides/slide225.xml"/><Relationship Id="rId357" Type="http://schemas.openxmlformats.org/officeDocument/2006/relationships/slide" Target="slides/slide267.xml"/><Relationship Id="rId54" Type="http://schemas.openxmlformats.org/officeDocument/2006/relationships/slideMaster" Target="slideMasters/slideMaster54.xml"/><Relationship Id="rId96" Type="http://schemas.openxmlformats.org/officeDocument/2006/relationships/slide" Target="slides/slide6.xml"/><Relationship Id="rId161" Type="http://schemas.openxmlformats.org/officeDocument/2006/relationships/slide" Target="slides/slide71.xml"/><Relationship Id="rId217" Type="http://schemas.openxmlformats.org/officeDocument/2006/relationships/slide" Target="slides/slide127.xml"/><Relationship Id="rId399" Type="http://schemas.openxmlformats.org/officeDocument/2006/relationships/slide" Target="slides/slide309.xml"/><Relationship Id="rId259" Type="http://schemas.openxmlformats.org/officeDocument/2006/relationships/slide" Target="slides/slide169.xml"/><Relationship Id="rId424" Type="http://schemas.openxmlformats.org/officeDocument/2006/relationships/slide" Target="slides/slide334.xml"/><Relationship Id="rId466" Type="http://schemas.openxmlformats.org/officeDocument/2006/relationships/slide" Target="slides/slide376.xml"/><Relationship Id="rId23" Type="http://schemas.openxmlformats.org/officeDocument/2006/relationships/slideMaster" Target="slideMasters/slideMaster23.xml"/><Relationship Id="rId119" Type="http://schemas.openxmlformats.org/officeDocument/2006/relationships/slide" Target="slides/slide29.xml"/><Relationship Id="rId270" Type="http://schemas.openxmlformats.org/officeDocument/2006/relationships/slide" Target="slides/slide180.xml"/><Relationship Id="rId326" Type="http://schemas.openxmlformats.org/officeDocument/2006/relationships/slide" Target="slides/slide236.xml"/><Relationship Id="rId65" Type="http://schemas.openxmlformats.org/officeDocument/2006/relationships/slideMaster" Target="slideMasters/slideMaster65.xml"/><Relationship Id="rId130" Type="http://schemas.openxmlformats.org/officeDocument/2006/relationships/slide" Target="slides/slide40.xml"/><Relationship Id="rId368" Type="http://schemas.openxmlformats.org/officeDocument/2006/relationships/slide" Target="slides/slide278.xml"/><Relationship Id="rId172" Type="http://schemas.openxmlformats.org/officeDocument/2006/relationships/slide" Target="slides/slide82.xml"/><Relationship Id="rId228" Type="http://schemas.openxmlformats.org/officeDocument/2006/relationships/slide" Target="slides/slide138.xml"/><Relationship Id="rId435" Type="http://schemas.openxmlformats.org/officeDocument/2006/relationships/slide" Target="slides/slide345.xml"/><Relationship Id="rId477" Type="http://schemas.openxmlformats.org/officeDocument/2006/relationships/slide" Target="slides/slide387.xml"/><Relationship Id="rId281" Type="http://schemas.openxmlformats.org/officeDocument/2006/relationships/slide" Target="slides/slide191.xml"/><Relationship Id="rId337" Type="http://schemas.openxmlformats.org/officeDocument/2006/relationships/slide" Target="slides/slide247.xml"/><Relationship Id="rId502" Type="http://schemas.openxmlformats.org/officeDocument/2006/relationships/slide" Target="slides/slide412.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1.xml"/><Relationship Id="rId379" Type="http://schemas.openxmlformats.org/officeDocument/2006/relationships/slide" Target="slides/slide289.xml"/><Relationship Id="rId7" Type="http://schemas.openxmlformats.org/officeDocument/2006/relationships/slideMaster" Target="slideMasters/slideMaster7.xml"/><Relationship Id="rId183" Type="http://schemas.openxmlformats.org/officeDocument/2006/relationships/slide" Target="slides/slide93.xml"/><Relationship Id="rId239" Type="http://schemas.openxmlformats.org/officeDocument/2006/relationships/slide" Target="slides/slide149.xml"/><Relationship Id="rId390" Type="http://schemas.openxmlformats.org/officeDocument/2006/relationships/slide" Target="slides/slide300.xml"/><Relationship Id="rId404" Type="http://schemas.openxmlformats.org/officeDocument/2006/relationships/slide" Target="slides/slide314.xml"/><Relationship Id="rId446" Type="http://schemas.openxmlformats.org/officeDocument/2006/relationships/slide" Target="slides/slide356.xml"/><Relationship Id="rId250" Type="http://schemas.openxmlformats.org/officeDocument/2006/relationships/slide" Target="slides/slide160.xml"/><Relationship Id="rId292" Type="http://schemas.openxmlformats.org/officeDocument/2006/relationships/slide" Target="slides/slide202.xml"/><Relationship Id="rId306" Type="http://schemas.openxmlformats.org/officeDocument/2006/relationships/slide" Target="slides/slide216.xml"/><Relationship Id="rId488" Type="http://schemas.openxmlformats.org/officeDocument/2006/relationships/slide" Target="slides/slide398.xml"/><Relationship Id="rId45" Type="http://schemas.openxmlformats.org/officeDocument/2006/relationships/slideMaster" Target="slideMasters/slideMaster45.xml"/><Relationship Id="rId87" Type="http://schemas.openxmlformats.org/officeDocument/2006/relationships/slideMaster" Target="slideMasters/slideMaster87.xml"/><Relationship Id="rId110" Type="http://schemas.openxmlformats.org/officeDocument/2006/relationships/slide" Target="slides/slide20.xml"/><Relationship Id="rId348" Type="http://schemas.openxmlformats.org/officeDocument/2006/relationships/slide" Target="slides/slide258.xml"/><Relationship Id="rId513" Type="http://schemas.openxmlformats.org/officeDocument/2006/relationships/slide" Target="slides/slide423.xml"/><Relationship Id="rId152" Type="http://schemas.openxmlformats.org/officeDocument/2006/relationships/slide" Target="slides/slide62.xml"/><Relationship Id="rId194" Type="http://schemas.openxmlformats.org/officeDocument/2006/relationships/slide" Target="slides/slide104.xml"/><Relationship Id="rId208" Type="http://schemas.openxmlformats.org/officeDocument/2006/relationships/slide" Target="slides/slide118.xml"/><Relationship Id="rId415" Type="http://schemas.openxmlformats.org/officeDocument/2006/relationships/slide" Target="slides/slide325.xml"/><Relationship Id="rId457" Type="http://schemas.openxmlformats.org/officeDocument/2006/relationships/slide" Target="slides/slide367.xml"/><Relationship Id="rId261" Type="http://schemas.openxmlformats.org/officeDocument/2006/relationships/slide" Target="slides/slide171.xml"/><Relationship Id="rId499" Type="http://schemas.openxmlformats.org/officeDocument/2006/relationships/slide" Target="slides/slide409.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27.xml"/><Relationship Id="rId359" Type="http://schemas.openxmlformats.org/officeDocument/2006/relationships/slide" Target="slides/slide269.xml"/><Relationship Id="rId98" Type="http://schemas.openxmlformats.org/officeDocument/2006/relationships/slide" Target="slides/slide8.xml"/><Relationship Id="rId121" Type="http://schemas.openxmlformats.org/officeDocument/2006/relationships/slide" Target="slides/slide31.xml"/><Relationship Id="rId163" Type="http://schemas.openxmlformats.org/officeDocument/2006/relationships/slide" Target="slides/slide73.xml"/><Relationship Id="rId219" Type="http://schemas.openxmlformats.org/officeDocument/2006/relationships/slide" Target="slides/slide129.xml"/><Relationship Id="rId370" Type="http://schemas.openxmlformats.org/officeDocument/2006/relationships/slide" Target="slides/slide280.xml"/><Relationship Id="rId426" Type="http://schemas.openxmlformats.org/officeDocument/2006/relationships/slide" Target="slides/slide336.xml"/><Relationship Id="rId230" Type="http://schemas.openxmlformats.org/officeDocument/2006/relationships/slide" Target="slides/slide140.xml"/><Relationship Id="rId468" Type="http://schemas.openxmlformats.org/officeDocument/2006/relationships/slide" Target="slides/slide378.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82.xml"/><Relationship Id="rId328" Type="http://schemas.openxmlformats.org/officeDocument/2006/relationships/slide" Target="slides/slide238.xml"/><Relationship Id="rId132" Type="http://schemas.openxmlformats.org/officeDocument/2006/relationships/slide" Target="slides/slide42.xml"/><Relationship Id="rId174" Type="http://schemas.openxmlformats.org/officeDocument/2006/relationships/slide" Target="slides/slide84.xml"/><Relationship Id="rId381" Type="http://schemas.openxmlformats.org/officeDocument/2006/relationships/slide" Target="slides/slide291.xml"/><Relationship Id="rId241" Type="http://schemas.openxmlformats.org/officeDocument/2006/relationships/slide" Target="slides/slide151.xml"/><Relationship Id="rId437" Type="http://schemas.openxmlformats.org/officeDocument/2006/relationships/slide" Target="slides/slide347.xml"/><Relationship Id="rId479" Type="http://schemas.openxmlformats.org/officeDocument/2006/relationships/slide" Target="slides/slide389.xml"/><Relationship Id="rId36" Type="http://schemas.openxmlformats.org/officeDocument/2006/relationships/slideMaster" Target="slideMasters/slideMaster36.xml"/><Relationship Id="rId283" Type="http://schemas.openxmlformats.org/officeDocument/2006/relationships/slide" Target="slides/slide193.xml"/><Relationship Id="rId339" Type="http://schemas.openxmlformats.org/officeDocument/2006/relationships/slide" Target="slides/slide249.xml"/><Relationship Id="rId490" Type="http://schemas.openxmlformats.org/officeDocument/2006/relationships/slide" Target="slides/slide400.xml"/><Relationship Id="rId504" Type="http://schemas.openxmlformats.org/officeDocument/2006/relationships/slide" Target="slides/slide414.xml"/><Relationship Id="rId78" Type="http://schemas.openxmlformats.org/officeDocument/2006/relationships/slideMaster" Target="slideMasters/slideMaster78.xml"/><Relationship Id="rId101" Type="http://schemas.openxmlformats.org/officeDocument/2006/relationships/slide" Target="slides/slide11.xml"/><Relationship Id="rId143" Type="http://schemas.openxmlformats.org/officeDocument/2006/relationships/slide" Target="slides/slide53.xml"/><Relationship Id="rId185" Type="http://schemas.openxmlformats.org/officeDocument/2006/relationships/slide" Target="slides/slide95.xml"/><Relationship Id="rId350" Type="http://schemas.openxmlformats.org/officeDocument/2006/relationships/slide" Target="slides/slide260.xml"/><Relationship Id="rId406" Type="http://schemas.openxmlformats.org/officeDocument/2006/relationships/slide" Target="slides/slide316.xml"/><Relationship Id="rId9" Type="http://schemas.openxmlformats.org/officeDocument/2006/relationships/slideMaster" Target="slideMasters/slideMaster9.xml"/><Relationship Id="rId210" Type="http://schemas.openxmlformats.org/officeDocument/2006/relationships/slide" Target="slides/slide120.xml"/><Relationship Id="rId392" Type="http://schemas.openxmlformats.org/officeDocument/2006/relationships/slide" Target="slides/slide302.xml"/><Relationship Id="rId448" Type="http://schemas.openxmlformats.org/officeDocument/2006/relationships/slide" Target="slides/slide358.xml"/><Relationship Id="rId252" Type="http://schemas.openxmlformats.org/officeDocument/2006/relationships/slide" Target="slides/slide162.xml"/><Relationship Id="rId294" Type="http://schemas.openxmlformats.org/officeDocument/2006/relationships/slide" Target="slides/slide204.xml"/><Relationship Id="rId308" Type="http://schemas.openxmlformats.org/officeDocument/2006/relationships/slide" Target="slides/slide218.xml"/><Relationship Id="rId515" Type="http://schemas.openxmlformats.org/officeDocument/2006/relationships/notesMaster" Target="notesMasters/notesMaster1.xml"/><Relationship Id="rId47" Type="http://schemas.openxmlformats.org/officeDocument/2006/relationships/slideMaster" Target="slideMasters/slideMaster47.xml"/><Relationship Id="rId89" Type="http://schemas.openxmlformats.org/officeDocument/2006/relationships/slideMaster" Target="slideMasters/slideMaster89.xml"/><Relationship Id="rId112" Type="http://schemas.openxmlformats.org/officeDocument/2006/relationships/slide" Target="slides/slide22.xml"/><Relationship Id="rId154" Type="http://schemas.openxmlformats.org/officeDocument/2006/relationships/slide" Target="slides/slide64.xml"/><Relationship Id="rId361" Type="http://schemas.openxmlformats.org/officeDocument/2006/relationships/slide" Target="slides/slide271.xml"/><Relationship Id="rId196" Type="http://schemas.openxmlformats.org/officeDocument/2006/relationships/slide" Target="slides/slide106.xml"/><Relationship Id="rId417" Type="http://schemas.openxmlformats.org/officeDocument/2006/relationships/slide" Target="slides/slide327.xml"/><Relationship Id="rId459" Type="http://schemas.openxmlformats.org/officeDocument/2006/relationships/slide" Target="slides/slide369.xml"/><Relationship Id="rId16" Type="http://schemas.openxmlformats.org/officeDocument/2006/relationships/slideMaster" Target="slideMasters/slideMaster16.xml"/><Relationship Id="rId221" Type="http://schemas.openxmlformats.org/officeDocument/2006/relationships/slide" Target="slides/slide131.xml"/><Relationship Id="rId263" Type="http://schemas.openxmlformats.org/officeDocument/2006/relationships/slide" Target="slides/slide173.xml"/><Relationship Id="rId319" Type="http://schemas.openxmlformats.org/officeDocument/2006/relationships/slide" Target="slides/slide229.xml"/><Relationship Id="rId470" Type="http://schemas.openxmlformats.org/officeDocument/2006/relationships/slide" Target="slides/slide380.xml"/><Relationship Id="rId58" Type="http://schemas.openxmlformats.org/officeDocument/2006/relationships/slideMaster" Target="slideMasters/slideMaster58.xml"/><Relationship Id="rId123" Type="http://schemas.openxmlformats.org/officeDocument/2006/relationships/slide" Target="slides/slide33.xml"/><Relationship Id="rId330" Type="http://schemas.openxmlformats.org/officeDocument/2006/relationships/slide" Target="slides/slide240.xml"/><Relationship Id="rId165" Type="http://schemas.openxmlformats.org/officeDocument/2006/relationships/slide" Target="slides/slide75.xml"/><Relationship Id="rId372" Type="http://schemas.openxmlformats.org/officeDocument/2006/relationships/slide" Target="slides/slide282.xml"/><Relationship Id="rId428" Type="http://schemas.openxmlformats.org/officeDocument/2006/relationships/slide" Target="slides/slide338.xml"/><Relationship Id="rId232" Type="http://schemas.openxmlformats.org/officeDocument/2006/relationships/slide" Target="slides/slide142.xml"/><Relationship Id="rId274" Type="http://schemas.openxmlformats.org/officeDocument/2006/relationships/slide" Target="slides/slide184.xml"/><Relationship Id="rId481" Type="http://schemas.openxmlformats.org/officeDocument/2006/relationships/slide" Target="slides/slide391.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44.xml"/><Relationship Id="rId80" Type="http://schemas.openxmlformats.org/officeDocument/2006/relationships/slideMaster" Target="slideMasters/slideMaster80.xml"/><Relationship Id="rId176" Type="http://schemas.openxmlformats.org/officeDocument/2006/relationships/slide" Target="slides/slide86.xml"/><Relationship Id="rId341" Type="http://schemas.openxmlformats.org/officeDocument/2006/relationships/slide" Target="slides/slide251.xml"/><Relationship Id="rId383" Type="http://schemas.openxmlformats.org/officeDocument/2006/relationships/slide" Target="slides/slide293.xml"/><Relationship Id="rId439" Type="http://schemas.openxmlformats.org/officeDocument/2006/relationships/slide" Target="slides/slide349.xml"/><Relationship Id="rId201" Type="http://schemas.openxmlformats.org/officeDocument/2006/relationships/slide" Target="slides/slide111.xml"/><Relationship Id="rId243" Type="http://schemas.openxmlformats.org/officeDocument/2006/relationships/slide" Target="slides/slide153.xml"/><Relationship Id="rId285" Type="http://schemas.openxmlformats.org/officeDocument/2006/relationships/slide" Target="slides/slide195.xml"/><Relationship Id="rId450" Type="http://schemas.openxmlformats.org/officeDocument/2006/relationships/slide" Target="slides/slide360.xml"/><Relationship Id="rId506" Type="http://schemas.openxmlformats.org/officeDocument/2006/relationships/slide" Target="slides/slide416.xml"/><Relationship Id="rId38" Type="http://schemas.openxmlformats.org/officeDocument/2006/relationships/slideMaster" Target="slideMasters/slideMaster38.xml"/><Relationship Id="rId103" Type="http://schemas.openxmlformats.org/officeDocument/2006/relationships/slide" Target="slides/slide13.xml"/><Relationship Id="rId310" Type="http://schemas.openxmlformats.org/officeDocument/2006/relationships/slide" Target="slides/slide220.xml"/><Relationship Id="rId492" Type="http://schemas.openxmlformats.org/officeDocument/2006/relationships/slide" Target="slides/slide402.xml"/><Relationship Id="rId91" Type="http://schemas.openxmlformats.org/officeDocument/2006/relationships/slide" Target="slides/slide1.xml"/><Relationship Id="rId145" Type="http://schemas.openxmlformats.org/officeDocument/2006/relationships/slide" Target="slides/slide55.xml"/><Relationship Id="rId187" Type="http://schemas.openxmlformats.org/officeDocument/2006/relationships/slide" Target="slides/slide97.xml"/><Relationship Id="rId352" Type="http://schemas.openxmlformats.org/officeDocument/2006/relationships/slide" Target="slides/slide262.xml"/><Relationship Id="rId394" Type="http://schemas.openxmlformats.org/officeDocument/2006/relationships/slide" Target="slides/slide304.xml"/><Relationship Id="rId408" Type="http://schemas.openxmlformats.org/officeDocument/2006/relationships/slide" Target="slides/slide318.xml"/><Relationship Id="rId212" Type="http://schemas.openxmlformats.org/officeDocument/2006/relationships/slide" Target="slides/slide122.xml"/><Relationship Id="rId254" Type="http://schemas.openxmlformats.org/officeDocument/2006/relationships/slide" Target="slides/slide164.xml"/><Relationship Id="rId49" Type="http://schemas.openxmlformats.org/officeDocument/2006/relationships/slideMaster" Target="slideMasters/slideMaster49.xml"/><Relationship Id="rId114" Type="http://schemas.openxmlformats.org/officeDocument/2006/relationships/slide" Target="slides/slide24.xml"/><Relationship Id="rId296" Type="http://schemas.openxmlformats.org/officeDocument/2006/relationships/slide" Target="slides/slide206.xml"/><Relationship Id="rId461" Type="http://schemas.openxmlformats.org/officeDocument/2006/relationships/slide" Target="slides/slide371.xml"/><Relationship Id="rId517" Type="http://schemas.openxmlformats.org/officeDocument/2006/relationships/presProps" Target="presProps.xml"/><Relationship Id="rId60" Type="http://schemas.openxmlformats.org/officeDocument/2006/relationships/slideMaster" Target="slideMasters/slideMaster60.xml"/><Relationship Id="rId156" Type="http://schemas.openxmlformats.org/officeDocument/2006/relationships/slide" Target="slides/slide66.xml"/><Relationship Id="rId198" Type="http://schemas.openxmlformats.org/officeDocument/2006/relationships/slide" Target="slides/slide108.xml"/><Relationship Id="rId321" Type="http://schemas.openxmlformats.org/officeDocument/2006/relationships/slide" Target="slides/slide231.xml"/><Relationship Id="rId363" Type="http://schemas.openxmlformats.org/officeDocument/2006/relationships/slide" Target="slides/slide273.xml"/><Relationship Id="rId419" Type="http://schemas.openxmlformats.org/officeDocument/2006/relationships/slide" Target="slides/slide329.xml"/><Relationship Id="rId223" Type="http://schemas.openxmlformats.org/officeDocument/2006/relationships/slide" Target="slides/slide133.xml"/><Relationship Id="rId430" Type="http://schemas.openxmlformats.org/officeDocument/2006/relationships/slide" Target="slides/slide340.xml"/><Relationship Id="rId18" Type="http://schemas.openxmlformats.org/officeDocument/2006/relationships/slideMaster" Target="slideMasters/slideMaster18.xml"/><Relationship Id="rId265" Type="http://schemas.openxmlformats.org/officeDocument/2006/relationships/slide" Target="slides/slide175.xml"/><Relationship Id="rId472" Type="http://schemas.openxmlformats.org/officeDocument/2006/relationships/slide" Target="slides/slide382.xml"/><Relationship Id="rId125" Type="http://schemas.openxmlformats.org/officeDocument/2006/relationships/slide" Target="slides/slide35.xml"/><Relationship Id="rId167" Type="http://schemas.openxmlformats.org/officeDocument/2006/relationships/slide" Target="slides/slide77.xml"/><Relationship Id="rId332" Type="http://schemas.openxmlformats.org/officeDocument/2006/relationships/slide" Target="slides/slide242.xml"/><Relationship Id="rId374" Type="http://schemas.openxmlformats.org/officeDocument/2006/relationships/slide" Target="slides/slide284.xml"/><Relationship Id="rId71" Type="http://schemas.openxmlformats.org/officeDocument/2006/relationships/slideMaster" Target="slideMasters/slideMaster71.xml"/><Relationship Id="rId234" Type="http://schemas.openxmlformats.org/officeDocument/2006/relationships/slide" Target="slides/slide144.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76" Type="http://schemas.openxmlformats.org/officeDocument/2006/relationships/slide" Target="slides/slide186.xml"/><Relationship Id="rId441" Type="http://schemas.openxmlformats.org/officeDocument/2006/relationships/slide" Target="slides/slide351.xml"/><Relationship Id="rId483" Type="http://schemas.openxmlformats.org/officeDocument/2006/relationships/slide" Target="slides/slide393.xml"/><Relationship Id="rId40" Type="http://schemas.openxmlformats.org/officeDocument/2006/relationships/slideMaster" Target="slideMasters/slideMaster40.xml"/><Relationship Id="rId136" Type="http://schemas.openxmlformats.org/officeDocument/2006/relationships/slide" Target="slides/slide46.xml"/><Relationship Id="rId178" Type="http://schemas.openxmlformats.org/officeDocument/2006/relationships/slide" Target="slides/slide88.xml"/><Relationship Id="rId301" Type="http://schemas.openxmlformats.org/officeDocument/2006/relationships/slide" Target="slides/slide211.xml"/><Relationship Id="rId343" Type="http://schemas.openxmlformats.org/officeDocument/2006/relationships/slide" Target="slides/slide253.xml"/><Relationship Id="rId82" Type="http://schemas.openxmlformats.org/officeDocument/2006/relationships/slideMaster" Target="slideMasters/slideMaster82.xml"/><Relationship Id="rId203" Type="http://schemas.openxmlformats.org/officeDocument/2006/relationships/slide" Target="slides/slide113.xml"/><Relationship Id="rId385" Type="http://schemas.openxmlformats.org/officeDocument/2006/relationships/slide" Target="slides/slide295.xml"/><Relationship Id="rId245" Type="http://schemas.openxmlformats.org/officeDocument/2006/relationships/slide" Target="slides/slide155.xml"/><Relationship Id="rId287" Type="http://schemas.openxmlformats.org/officeDocument/2006/relationships/slide" Target="slides/slide197.xml"/><Relationship Id="rId410" Type="http://schemas.openxmlformats.org/officeDocument/2006/relationships/slide" Target="slides/slide320.xml"/><Relationship Id="rId452" Type="http://schemas.openxmlformats.org/officeDocument/2006/relationships/slide" Target="slides/slide362.xml"/><Relationship Id="rId494" Type="http://schemas.openxmlformats.org/officeDocument/2006/relationships/slide" Target="slides/slide404.xml"/><Relationship Id="rId508" Type="http://schemas.openxmlformats.org/officeDocument/2006/relationships/slide" Target="slides/slide418.xml"/><Relationship Id="rId105" Type="http://schemas.openxmlformats.org/officeDocument/2006/relationships/slide" Target="slides/slide15.xml"/><Relationship Id="rId147" Type="http://schemas.openxmlformats.org/officeDocument/2006/relationships/slide" Target="slides/slide57.xml"/><Relationship Id="rId312" Type="http://schemas.openxmlformats.org/officeDocument/2006/relationships/slide" Target="slides/slide222.xml"/><Relationship Id="rId354" Type="http://schemas.openxmlformats.org/officeDocument/2006/relationships/slide" Target="slides/slide264.xml"/><Relationship Id="rId51" Type="http://schemas.openxmlformats.org/officeDocument/2006/relationships/slideMaster" Target="slideMasters/slideMaster51.xml"/><Relationship Id="rId93" Type="http://schemas.openxmlformats.org/officeDocument/2006/relationships/slide" Target="slides/slide3.xml"/><Relationship Id="rId189" Type="http://schemas.openxmlformats.org/officeDocument/2006/relationships/slide" Target="slides/slide99.xml"/><Relationship Id="rId396" Type="http://schemas.openxmlformats.org/officeDocument/2006/relationships/slide" Target="slides/slide306.xml"/><Relationship Id="rId214" Type="http://schemas.openxmlformats.org/officeDocument/2006/relationships/slide" Target="slides/slide124.xml"/><Relationship Id="rId256" Type="http://schemas.openxmlformats.org/officeDocument/2006/relationships/slide" Target="slides/slide166.xml"/><Relationship Id="rId298" Type="http://schemas.openxmlformats.org/officeDocument/2006/relationships/slide" Target="slides/slide208.xml"/><Relationship Id="rId421" Type="http://schemas.openxmlformats.org/officeDocument/2006/relationships/slide" Target="slides/slide331.xml"/><Relationship Id="rId463" Type="http://schemas.openxmlformats.org/officeDocument/2006/relationships/slide" Target="slides/slide373.xml"/><Relationship Id="rId519" Type="http://schemas.openxmlformats.org/officeDocument/2006/relationships/theme" Target="theme/theme1.xml"/><Relationship Id="rId116" Type="http://schemas.openxmlformats.org/officeDocument/2006/relationships/slide" Target="slides/slide26.xml"/><Relationship Id="rId158" Type="http://schemas.openxmlformats.org/officeDocument/2006/relationships/slide" Target="slides/slide68.xml"/><Relationship Id="rId323" Type="http://schemas.openxmlformats.org/officeDocument/2006/relationships/slide" Target="slides/slide233.xml"/><Relationship Id="rId20" Type="http://schemas.openxmlformats.org/officeDocument/2006/relationships/slideMaster" Target="slideMasters/slideMaster20.xml"/><Relationship Id="rId62" Type="http://schemas.openxmlformats.org/officeDocument/2006/relationships/slideMaster" Target="slideMasters/slideMaster62.xml"/><Relationship Id="rId365" Type="http://schemas.openxmlformats.org/officeDocument/2006/relationships/slide" Target="slides/slide275.xml"/><Relationship Id="rId225" Type="http://schemas.openxmlformats.org/officeDocument/2006/relationships/slide" Target="slides/slide135.xml"/><Relationship Id="rId267" Type="http://schemas.openxmlformats.org/officeDocument/2006/relationships/slide" Target="slides/slide177.xml"/><Relationship Id="rId432" Type="http://schemas.openxmlformats.org/officeDocument/2006/relationships/slide" Target="slides/slide342.xml"/><Relationship Id="rId474" Type="http://schemas.openxmlformats.org/officeDocument/2006/relationships/slide" Target="slides/slide384.xml"/><Relationship Id="rId127" Type="http://schemas.openxmlformats.org/officeDocument/2006/relationships/slide" Target="slides/slide37.xml"/><Relationship Id="rId31" Type="http://schemas.openxmlformats.org/officeDocument/2006/relationships/slideMaster" Target="slideMasters/slideMaster31.xml"/><Relationship Id="rId73" Type="http://schemas.openxmlformats.org/officeDocument/2006/relationships/slideMaster" Target="slideMasters/slideMaster73.xml"/><Relationship Id="rId169" Type="http://schemas.openxmlformats.org/officeDocument/2006/relationships/slide" Target="slides/slide79.xml"/><Relationship Id="rId334" Type="http://schemas.openxmlformats.org/officeDocument/2006/relationships/slide" Target="slides/slide244.xml"/><Relationship Id="rId376" Type="http://schemas.openxmlformats.org/officeDocument/2006/relationships/slide" Target="slides/slide286.xml"/><Relationship Id="rId4" Type="http://schemas.openxmlformats.org/officeDocument/2006/relationships/slideMaster" Target="slideMasters/slideMaster4.xml"/><Relationship Id="rId180" Type="http://schemas.openxmlformats.org/officeDocument/2006/relationships/slide" Target="slides/slide90.xml"/><Relationship Id="rId236" Type="http://schemas.openxmlformats.org/officeDocument/2006/relationships/slide" Target="slides/slide146.xml"/><Relationship Id="rId278" Type="http://schemas.openxmlformats.org/officeDocument/2006/relationships/slide" Target="slides/slide188.xml"/><Relationship Id="rId401" Type="http://schemas.openxmlformats.org/officeDocument/2006/relationships/slide" Target="slides/slide311.xml"/><Relationship Id="rId443" Type="http://schemas.openxmlformats.org/officeDocument/2006/relationships/slide" Target="slides/slide353.xml"/><Relationship Id="rId303" Type="http://schemas.openxmlformats.org/officeDocument/2006/relationships/slide" Target="slides/slide213.xml"/><Relationship Id="rId485" Type="http://schemas.openxmlformats.org/officeDocument/2006/relationships/slide" Target="slides/slide395.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48.xml"/><Relationship Id="rId345" Type="http://schemas.openxmlformats.org/officeDocument/2006/relationships/slide" Target="slides/slide255.xml"/><Relationship Id="rId387" Type="http://schemas.openxmlformats.org/officeDocument/2006/relationships/slide" Target="slides/slide297.xml"/><Relationship Id="rId510" Type="http://schemas.openxmlformats.org/officeDocument/2006/relationships/slide" Target="slides/slide420.xml"/><Relationship Id="rId191" Type="http://schemas.openxmlformats.org/officeDocument/2006/relationships/slide" Target="slides/slide101.xml"/><Relationship Id="rId205" Type="http://schemas.openxmlformats.org/officeDocument/2006/relationships/slide" Target="slides/slide115.xml"/><Relationship Id="rId247" Type="http://schemas.openxmlformats.org/officeDocument/2006/relationships/slide" Target="slides/slide157.xml"/><Relationship Id="rId412" Type="http://schemas.openxmlformats.org/officeDocument/2006/relationships/slide" Target="slides/slide322.xml"/><Relationship Id="rId107" Type="http://schemas.openxmlformats.org/officeDocument/2006/relationships/slide" Target="slides/slide17.xml"/><Relationship Id="rId289" Type="http://schemas.openxmlformats.org/officeDocument/2006/relationships/slide" Target="slides/slide199.xml"/><Relationship Id="rId454" Type="http://schemas.openxmlformats.org/officeDocument/2006/relationships/slide" Target="slides/slide364.xml"/><Relationship Id="rId496" Type="http://schemas.openxmlformats.org/officeDocument/2006/relationships/slide" Target="slides/slide406.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59.xml"/><Relationship Id="rId314" Type="http://schemas.openxmlformats.org/officeDocument/2006/relationships/slide" Target="slides/slide224.xml"/><Relationship Id="rId356" Type="http://schemas.openxmlformats.org/officeDocument/2006/relationships/slide" Target="slides/slide266.xml"/><Relationship Id="rId398" Type="http://schemas.openxmlformats.org/officeDocument/2006/relationships/slide" Target="slides/slide308.xml"/><Relationship Id="rId95" Type="http://schemas.openxmlformats.org/officeDocument/2006/relationships/slide" Target="slides/slide5.xml"/><Relationship Id="rId160" Type="http://schemas.openxmlformats.org/officeDocument/2006/relationships/slide" Target="slides/slide70.xml"/><Relationship Id="rId216" Type="http://schemas.openxmlformats.org/officeDocument/2006/relationships/slide" Target="slides/slide126.xml"/><Relationship Id="rId423" Type="http://schemas.openxmlformats.org/officeDocument/2006/relationships/slide" Target="slides/slide333.xml"/><Relationship Id="rId258" Type="http://schemas.openxmlformats.org/officeDocument/2006/relationships/slide" Target="slides/slide168.xml"/><Relationship Id="rId465" Type="http://schemas.openxmlformats.org/officeDocument/2006/relationships/slide" Target="slides/slide375.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28.xml"/><Relationship Id="rId325" Type="http://schemas.openxmlformats.org/officeDocument/2006/relationships/slide" Target="slides/slide235.xml"/><Relationship Id="rId367" Type="http://schemas.openxmlformats.org/officeDocument/2006/relationships/slide" Target="slides/slide277.xml"/><Relationship Id="rId171" Type="http://schemas.openxmlformats.org/officeDocument/2006/relationships/slide" Target="slides/slide81.xml"/><Relationship Id="rId227" Type="http://schemas.openxmlformats.org/officeDocument/2006/relationships/slide" Target="slides/slide137.xml"/><Relationship Id="rId269" Type="http://schemas.openxmlformats.org/officeDocument/2006/relationships/slide" Target="slides/slide179.xml"/><Relationship Id="rId434" Type="http://schemas.openxmlformats.org/officeDocument/2006/relationships/slide" Target="slides/slide344.xml"/><Relationship Id="rId476" Type="http://schemas.openxmlformats.org/officeDocument/2006/relationships/slide" Target="slides/slide386.xml"/><Relationship Id="rId33" Type="http://schemas.openxmlformats.org/officeDocument/2006/relationships/slideMaster" Target="slideMasters/slideMaster33.xml"/><Relationship Id="rId129" Type="http://schemas.openxmlformats.org/officeDocument/2006/relationships/slide" Target="slides/slide39.xml"/><Relationship Id="rId280" Type="http://schemas.openxmlformats.org/officeDocument/2006/relationships/slide" Target="slides/slide190.xml"/><Relationship Id="rId336" Type="http://schemas.openxmlformats.org/officeDocument/2006/relationships/slide" Target="slides/slide246.xml"/><Relationship Id="rId501" Type="http://schemas.openxmlformats.org/officeDocument/2006/relationships/slide" Target="slides/slide411.xml"/><Relationship Id="rId75" Type="http://schemas.openxmlformats.org/officeDocument/2006/relationships/slideMaster" Target="slideMasters/slideMaster75.xml"/><Relationship Id="rId140" Type="http://schemas.openxmlformats.org/officeDocument/2006/relationships/slide" Target="slides/slide50.xml"/><Relationship Id="rId182" Type="http://schemas.openxmlformats.org/officeDocument/2006/relationships/slide" Target="slides/slide92.xml"/><Relationship Id="rId378" Type="http://schemas.openxmlformats.org/officeDocument/2006/relationships/slide" Target="slides/slide288.xml"/><Relationship Id="rId403" Type="http://schemas.openxmlformats.org/officeDocument/2006/relationships/slide" Target="slides/slide313.xml"/><Relationship Id="rId6" Type="http://schemas.openxmlformats.org/officeDocument/2006/relationships/slideMaster" Target="slideMasters/slideMaster6.xml"/><Relationship Id="rId238" Type="http://schemas.openxmlformats.org/officeDocument/2006/relationships/slide" Target="slides/slide148.xml"/><Relationship Id="rId445" Type="http://schemas.openxmlformats.org/officeDocument/2006/relationships/slide" Target="slides/slide355.xml"/><Relationship Id="rId487" Type="http://schemas.openxmlformats.org/officeDocument/2006/relationships/slide" Target="slides/slide397.xml"/><Relationship Id="rId291" Type="http://schemas.openxmlformats.org/officeDocument/2006/relationships/slide" Target="slides/slide201.xml"/><Relationship Id="rId305" Type="http://schemas.openxmlformats.org/officeDocument/2006/relationships/slide" Target="slides/slide215.xml"/><Relationship Id="rId347" Type="http://schemas.openxmlformats.org/officeDocument/2006/relationships/slide" Target="slides/slide257.xml"/><Relationship Id="rId512" Type="http://schemas.openxmlformats.org/officeDocument/2006/relationships/slide" Target="slides/slide422.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61.xml"/><Relationship Id="rId389" Type="http://schemas.openxmlformats.org/officeDocument/2006/relationships/slide" Target="slides/slide299.xml"/><Relationship Id="rId193" Type="http://schemas.openxmlformats.org/officeDocument/2006/relationships/slide" Target="slides/slide103.xml"/><Relationship Id="rId207" Type="http://schemas.openxmlformats.org/officeDocument/2006/relationships/slide" Target="slides/slide117.xml"/><Relationship Id="rId249" Type="http://schemas.openxmlformats.org/officeDocument/2006/relationships/slide" Target="slides/slide159.xml"/><Relationship Id="rId414" Type="http://schemas.openxmlformats.org/officeDocument/2006/relationships/slide" Target="slides/slide324.xml"/><Relationship Id="rId456" Type="http://schemas.openxmlformats.org/officeDocument/2006/relationships/slide" Target="slides/slide366.xml"/><Relationship Id="rId498" Type="http://schemas.openxmlformats.org/officeDocument/2006/relationships/slide" Target="slides/slide408.xml"/><Relationship Id="rId13" Type="http://schemas.openxmlformats.org/officeDocument/2006/relationships/slideMaster" Target="slideMasters/slideMaster13.xml"/><Relationship Id="rId109" Type="http://schemas.openxmlformats.org/officeDocument/2006/relationships/slide" Target="slides/slide19.xml"/><Relationship Id="rId260" Type="http://schemas.openxmlformats.org/officeDocument/2006/relationships/slide" Target="slides/slide170.xml"/><Relationship Id="rId316" Type="http://schemas.openxmlformats.org/officeDocument/2006/relationships/slide" Target="slides/slide226.xml"/><Relationship Id="rId55" Type="http://schemas.openxmlformats.org/officeDocument/2006/relationships/slideMaster" Target="slideMasters/slideMaster55.xml"/><Relationship Id="rId97" Type="http://schemas.openxmlformats.org/officeDocument/2006/relationships/slide" Target="slides/slide7.xml"/><Relationship Id="rId120" Type="http://schemas.openxmlformats.org/officeDocument/2006/relationships/slide" Target="slides/slide30.xml"/><Relationship Id="rId358" Type="http://schemas.openxmlformats.org/officeDocument/2006/relationships/slide" Target="slides/slide268.xml"/><Relationship Id="rId162" Type="http://schemas.openxmlformats.org/officeDocument/2006/relationships/slide" Target="slides/slide72.xml"/><Relationship Id="rId218" Type="http://schemas.openxmlformats.org/officeDocument/2006/relationships/slide" Target="slides/slide128.xml"/><Relationship Id="rId425" Type="http://schemas.openxmlformats.org/officeDocument/2006/relationships/slide" Target="slides/slide335.xml"/><Relationship Id="rId467" Type="http://schemas.openxmlformats.org/officeDocument/2006/relationships/slide" Target="slides/slide377.xml"/><Relationship Id="rId271" Type="http://schemas.openxmlformats.org/officeDocument/2006/relationships/slide" Target="slides/slide181.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1.xml"/><Relationship Id="rId327" Type="http://schemas.openxmlformats.org/officeDocument/2006/relationships/slide" Target="slides/slide237.xml"/><Relationship Id="rId369" Type="http://schemas.openxmlformats.org/officeDocument/2006/relationships/slide" Target="slides/slide279.xml"/><Relationship Id="rId173" Type="http://schemas.openxmlformats.org/officeDocument/2006/relationships/slide" Target="slides/slide83.xml"/><Relationship Id="rId229" Type="http://schemas.openxmlformats.org/officeDocument/2006/relationships/slide" Target="slides/slide139.xml"/><Relationship Id="rId380" Type="http://schemas.openxmlformats.org/officeDocument/2006/relationships/slide" Target="slides/slide290.xml"/><Relationship Id="rId436" Type="http://schemas.openxmlformats.org/officeDocument/2006/relationships/slide" Target="slides/slide346.xml"/><Relationship Id="rId240" Type="http://schemas.openxmlformats.org/officeDocument/2006/relationships/slide" Target="slides/slide150.xml"/><Relationship Id="rId478" Type="http://schemas.openxmlformats.org/officeDocument/2006/relationships/slide" Target="slides/slide388.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10.xml"/><Relationship Id="rId282" Type="http://schemas.openxmlformats.org/officeDocument/2006/relationships/slide" Target="slides/slide192.xml"/><Relationship Id="rId338" Type="http://schemas.openxmlformats.org/officeDocument/2006/relationships/slide" Target="slides/slide248.xml"/><Relationship Id="rId503" Type="http://schemas.openxmlformats.org/officeDocument/2006/relationships/slide" Target="slides/slide413.xml"/><Relationship Id="rId8" Type="http://schemas.openxmlformats.org/officeDocument/2006/relationships/slideMaster" Target="slideMasters/slideMaster8.xml"/><Relationship Id="rId142" Type="http://schemas.openxmlformats.org/officeDocument/2006/relationships/slide" Target="slides/slide52.xml"/><Relationship Id="rId184" Type="http://schemas.openxmlformats.org/officeDocument/2006/relationships/slide" Target="slides/slide94.xml"/><Relationship Id="rId391" Type="http://schemas.openxmlformats.org/officeDocument/2006/relationships/slide" Target="slides/slide301.xml"/><Relationship Id="rId405" Type="http://schemas.openxmlformats.org/officeDocument/2006/relationships/slide" Target="slides/slide315.xml"/><Relationship Id="rId447" Type="http://schemas.openxmlformats.org/officeDocument/2006/relationships/slide" Target="slides/slide357.xml"/><Relationship Id="rId251" Type="http://schemas.openxmlformats.org/officeDocument/2006/relationships/slide" Target="slides/slide161.xml"/><Relationship Id="rId489" Type="http://schemas.openxmlformats.org/officeDocument/2006/relationships/slide" Target="slides/slide399.xml"/><Relationship Id="rId46" Type="http://schemas.openxmlformats.org/officeDocument/2006/relationships/slideMaster" Target="slideMasters/slideMaster46.xml"/><Relationship Id="rId293" Type="http://schemas.openxmlformats.org/officeDocument/2006/relationships/slide" Target="slides/slide203.xml"/><Relationship Id="rId307" Type="http://schemas.openxmlformats.org/officeDocument/2006/relationships/slide" Target="slides/slide217.xml"/><Relationship Id="rId349" Type="http://schemas.openxmlformats.org/officeDocument/2006/relationships/slide" Target="slides/slide259.xml"/><Relationship Id="rId514" Type="http://schemas.openxmlformats.org/officeDocument/2006/relationships/slide" Target="slides/slide424.xml"/><Relationship Id="rId88" Type="http://schemas.openxmlformats.org/officeDocument/2006/relationships/slideMaster" Target="slideMasters/slideMaster88.xml"/><Relationship Id="rId111" Type="http://schemas.openxmlformats.org/officeDocument/2006/relationships/slide" Target="slides/slide21.xml"/><Relationship Id="rId153" Type="http://schemas.openxmlformats.org/officeDocument/2006/relationships/slide" Target="slides/slide63.xml"/><Relationship Id="rId195" Type="http://schemas.openxmlformats.org/officeDocument/2006/relationships/slide" Target="slides/slide105.xml"/><Relationship Id="rId209" Type="http://schemas.openxmlformats.org/officeDocument/2006/relationships/slide" Target="slides/slide119.xml"/><Relationship Id="rId360" Type="http://schemas.openxmlformats.org/officeDocument/2006/relationships/slide" Target="slides/slide270.xml"/><Relationship Id="rId416" Type="http://schemas.openxmlformats.org/officeDocument/2006/relationships/slide" Target="slides/slide326.xml"/><Relationship Id="rId220" Type="http://schemas.openxmlformats.org/officeDocument/2006/relationships/slide" Target="slides/slide130.xml"/><Relationship Id="rId458" Type="http://schemas.openxmlformats.org/officeDocument/2006/relationships/slide" Target="slides/slide368.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72.xml"/><Relationship Id="rId318" Type="http://schemas.openxmlformats.org/officeDocument/2006/relationships/slide" Target="slides/slide228.xml"/><Relationship Id="rId99" Type="http://schemas.openxmlformats.org/officeDocument/2006/relationships/slide" Target="slides/slide9.xml"/><Relationship Id="rId122" Type="http://schemas.openxmlformats.org/officeDocument/2006/relationships/slide" Target="slides/slide32.xml"/><Relationship Id="rId164" Type="http://schemas.openxmlformats.org/officeDocument/2006/relationships/slide" Target="slides/slide74.xml"/><Relationship Id="rId371" Type="http://schemas.openxmlformats.org/officeDocument/2006/relationships/slide" Target="slides/slide281.xml"/><Relationship Id="rId427" Type="http://schemas.openxmlformats.org/officeDocument/2006/relationships/slide" Target="slides/slide337.xml"/><Relationship Id="rId469" Type="http://schemas.openxmlformats.org/officeDocument/2006/relationships/slide" Target="slides/slide379.xml"/><Relationship Id="rId26" Type="http://schemas.openxmlformats.org/officeDocument/2006/relationships/slideMaster" Target="slideMasters/slideMaster26.xml"/><Relationship Id="rId231" Type="http://schemas.openxmlformats.org/officeDocument/2006/relationships/slide" Target="slides/slide141.xml"/><Relationship Id="rId273" Type="http://schemas.openxmlformats.org/officeDocument/2006/relationships/slide" Target="slides/slide183.xml"/><Relationship Id="rId329" Type="http://schemas.openxmlformats.org/officeDocument/2006/relationships/slide" Target="slides/slide239.xml"/><Relationship Id="rId480" Type="http://schemas.openxmlformats.org/officeDocument/2006/relationships/slide" Target="slides/slide390.xml"/><Relationship Id="rId68" Type="http://schemas.openxmlformats.org/officeDocument/2006/relationships/slideMaster" Target="slideMasters/slideMaster68.xml"/><Relationship Id="rId133" Type="http://schemas.openxmlformats.org/officeDocument/2006/relationships/slide" Target="slides/slide43.xml"/><Relationship Id="rId175" Type="http://schemas.openxmlformats.org/officeDocument/2006/relationships/slide" Target="slides/slide85.xml"/><Relationship Id="rId340" Type="http://schemas.openxmlformats.org/officeDocument/2006/relationships/slide" Target="slides/slide250.xml"/><Relationship Id="rId200" Type="http://schemas.openxmlformats.org/officeDocument/2006/relationships/slide" Target="slides/slide110.xml"/><Relationship Id="rId382" Type="http://schemas.openxmlformats.org/officeDocument/2006/relationships/slide" Target="slides/slide292.xml"/><Relationship Id="rId438" Type="http://schemas.openxmlformats.org/officeDocument/2006/relationships/slide" Target="slides/slide348.xml"/><Relationship Id="rId242" Type="http://schemas.openxmlformats.org/officeDocument/2006/relationships/slide" Target="slides/slide152.xml"/><Relationship Id="rId284" Type="http://schemas.openxmlformats.org/officeDocument/2006/relationships/slide" Target="slides/slide194.xml"/><Relationship Id="rId491" Type="http://schemas.openxmlformats.org/officeDocument/2006/relationships/slide" Target="slides/slide401.xml"/><Relationship Id="rId505" Type="http://schemas.openxmlformats.org/officeDocument/2006/relationships/slide" Target="slides/slide415.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12.xml"/><Relationship Id="rId144" Type="http://schemas.openxmlformats.org/officeDocument/2006/relationships/slide" Target="slides/slide54.xml"/><Relationship Id="rId90" Type="http://schemas.openxmlformats.org/officeDocument/2006/relationships/slideMaster" Target="slideMasters/slideMaster90.xml"/><Relationship Id="rId186" Type="http://schemas.openxmlformats.org/officeDocument/2006/relationships/slide" Target="slides/slide96.xml"/><Relationship Id="rId351" Type="http://schemas.openxmlformats.org/officeDocument/2006/relationships/slide" Target="slides/slide261.xml"/><Relationship Id="rId393" Type="http://schemas.openxmlformats.org/officeDocument/2006/relationships/slide" Target="slides/slide303.xml"/><Relationship Id="rId407" Type="http://schemas.openxmlformats.org/officeDocument/2006/relationships/slide" Target="slides/slide317.xml"/><Relationship Id="rId449" Type="http://schemas.openxmlformats.org/officeDocument/2006/relationships/slide" Target="slides/slide359.xml"/><Relationship Id="rId211" Type="http://schemas.openxmlformats.org/officeDocument/2006/relationships/slide" Target="slides/slide121.xml"/><Relationship Id="rId253" Type="http://schemas.openxmlformats.org/officeDocument/2006/relationships/slide" Target="slides/slide163.xml"/><Relationship Id="rId295" Type="http://schemas.openxmlformats.org/officeDocument/2006/relationships/slide" Target="slides/slide205.xml"/><Relationship Id="rId309" Type="http://schemas.openxmlformats.org/officeDocument/2006/relationships/slide" Target="slides/slide219.xml"/><Relationship Id="rId460" Type="http://schemas.openxmlformats.org/officeDocument/2006/relationships/slide" Target="slides/slide370.xml"/><Relationship Id="rId516" Type="http://schemas.openxmlformats.org/officeDocument/2006/relationships/handoutMaster" Target="handoutMasters/handoutMaster1.xml"/><Relationship Id="rId48" Type="http://schemas.openxmlformats.org/officeDocument/2006/relationships/slideMaster" Target="slideMasters/slideMaster48.xml"/><Relationship Id="rId113" Type="http://schemas.openxmlformats.org/officeDocument/2006/relationships/slide" Target="slides/slide23.xml"/><Relationship Id="rId320" Type="http://schemas.openxmlformats.org/officeDocument/2006/relationships/slide" Target="slides/slide230.xml"/><Relationship Id="rId155" Type="http://schemas.openxmlformats.org/officeDocument/2006/relationships/slide" Target="slides/slide65.xml"/><Relationship Id="rId197" Type="http://schemas.openxmlformats.org/officeDocument/2006/relationships/slide" Target="slides/slide107.xml"/><Relationship Id="rId362" Type="http://schemas.openxmlformats.org/officeDocument/2006/relationships/slide" Target="slides/slide272.xml"/><Relationship Id="rId418" Type="http://schemas.openxmlformats.org/officeDocument/2006/relationships/slide" Target="slides/slide328.xml"/><Relationship Id="rId222" Type="http://schemas.openxmlformats.org/officeDocument/2006/relationships/slide" Target="slides/slide132.xml"/><Relationship Id="rId264" Type="http://schemas.openxmlformats.org/officeDocument/2006/relationships/slide" Target="slides/slide174.xml"/><Relationship Id="rId471" Type="http://schemas.openxmlformats.org/officeDocument/2006/relationships/slide" Target="slides/slide381.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34.xml"/><Relationship Id="rId70" Type="http://schemas.openxmlformats.org/officeDocument/2006/relationships/slideMaster" Target="slideMasters/slideMaster70.xml"/><Relationship Id="rId166" Type="http://schemas.openxmlformats.org/officeDocument/2006/relationships/slide" Target="slides/slide76.xml"/><Relationship Id="rId331" Type="http://schemas.openxmlformats.org/officeDocument/2006/relationships/slide" Target="slides/slide241.xml"/><Relationship Id="rId373" Type="http://schemas.openxmlformats.org/officeDocument/2006/relationships/slide" Target="slides/slide283.xml"/><Relationship Id="rId429" Type="http://schemas.openxmlformats.org/officeDocument/2006/relationships/slide" Target="slides/slide339.xml"/><Relationship Id="rId1" Type="http://schemas.openxmlformats.org/officeDocument/2006/relationships/slideMaster" Target="slideMasters/slideMaster1.xml"/><Relationship Id="rId233" Type="http://schemas.openxmlformats.org/officeDocument/2006/relationships/slide" Target="slides/slide143.xml"/><Relationship Id="rId440" Type="http://schemas.openxmlformats.org/officeDocument/2006/relationships/slide" Target="slides/slide350.xml"/><Relationship Id="rId28" Type="http://schemas.openxmlformats.org/officeDocument/2006/relationships/slideMaster" Target="slideMasters/slideMaster28.xml"/><Relationship Id="rId275" Type="http://schemas.openxmlformats.org/officeDocument/2006/relationships/slide" Target="slides/slide185.xml"/><Relationship Id="rId300" Type="http://schemas.openxmlformats.org/officeDocument/2006/relationships/slide" Target="slides/slide210.xml"/><Relationship Id="rId482" Type="http://schemas.openxmlformats.org/officeDocument/2006/relationships/slide" Target="slides/slide392.xml"/><Relationship Id="rId81" Type="http://schemas.openxmlformats.org/officeDocument/2006/relationships/slideMaster" Target="slideMasters/slideMaster81.xml"/><Relationship Id="rId135" Type="http://schemas.openxmlformats.org/officeDocument/2006/relationships/slide" Target="slides/slide45.xml"/><Relationship Id="rId177" Type="http://schemas.openxmlformats.org/officeDocument/2006/relationships/slide" Target="slides/slide87.xml"/><Relationship Id="rId342" Type="http://schemas.openxmlformats.org/officeDocument/2006/relationships/slide" Target="slides/slide252.xml"/><Relationship Id="rId384" Type="http://schemas.openxmlformats.org/officeDocument/2006/relationships/slide" Target="slides/slide294.xml"/><Relationship Id="rId202" Type="http://schemas.openxmlformats.org/officeDocument/2006/relationships/slide" Target="slides/slide112.xml"/><Relationship Id="rId244" Type="http://schemas.openxmlformats.org/officeDocument/2006/relationships/slide" Target="slides/slide154.xml"/><Relationship Id="rId39" Type="http://schemas.openxmlformats.org/officeDocument/2006/relationships/slideMaster" Target="slideMasters/slideMaster39.xml"/><Relationship Id="rId286" Type="http://schemas.openxmlformats.org/officeDocument/2006/relationships/slide" Target="slides/slide196.xml"/><Relationship Id="rId451" Type="http://schemas.openxmlformats.org/officeDocument/2006/relationships/slide" Target="slides/slide361.xml"/><Relationship Id="rId493" Type="http://schemas.openxmlformats.org/officeDocument/2006/relationships/slide" Target="slides/slide403.xml"/><Relationship Id="rId507" Type="http://schemas.openxmlformats.org/officeDocument/2006/relationships/slide" Target="slides/slide417.xml"/><Relationship Id="rId50" Type="http://schemas.openxmlformats.org/officeDocument/2006/relationships/slideMaster" Target="slideMasters/slideMaster50.xml"/><Relationship Id="rId104" Type="http://schemas.openxmlformats.org/officeDocument/2006/relationships/slide" Target="slides/slide14.xml"/><Relationship Id="rId146" Type="http://schemas.openxmlformats.org/officeDocument/2006/relationships/slide" Target="slides/slide56.xml"/><Relationship Id="rId188" Type="http://schemas.openxmlformats.org/officeDocument/2006/relationships/slide" Target="slides/slide98.xml"/><Relationship Id="rId311" Type="http://schemas.openxmlformats.org/officeDocument/2006/relationships/slide" Target="slides/slide221.xml"/><Relationship Id="rId353" Type="http://schemas.openxmlformats.org/officeDocument/2006/relationships/slide" Target="slides/slide263.xml"/><Relationship Id="rId395" Type="http://schemas.openxmlformats.org/officeDocument/2006/relationships/slide" Target="slides/slide305.xml"/><Relationship Id="rId409" Type="http://schemas.openxmlformats.org/officeDocument/2006/relationships/slide" Target="slides/slide319.xml"/><Relationship Id="rId92" Type="http://schemas.openxmlformats.org/officeDocument/2006/relationships/slide" Target="slides/slide2.xml"/><Relationship Id="rId213" Type="http://schemas.openxmlformats.org/officeDocument/2006/relationships/slide" Target="slides/slide123.xml"/><Relationship Id="rId420" Type="http://schemas.openxmlformats.org/officeDocument/2006/relationships/slide" Target="slides/slide330.xml"/><Relationship Id="rId255" Type="http://schemas.openxmlformats.org/officeDocument/2006/relationships/slide" Target="slides/slide165.xml"/><Relationship Id="rId297" Type="http://schemas.openxmlformats.org/officeDocument/2006/relationships/slide" Target="slides/slide207.xml"/><Relationship Id="rId462" Type="http://schemas.openxmlformats.org/officeDocument/2006/relationships/slide" Target="slides/slide372.xml"/><Relationship Id="rId518" Type="http://schemas.openxmlformats.org/officeDocument/2006/relationships/viewProps" Target="viewProps.xml"/><Relationship Id="rId115" Type="http://schemas.openxmlformats.org/officeDocument/2006/relationships/slide" Target="slides/slide25.xml"/><Relationship Id="rId157" Type="http://schemas.openxmlformats.org/officeDocument/2006/relationships/slide" Target="slides/slide67.xml"/><Relationship Id="rId322" Type="http://schemas.openxmlformats.org/officeDocument/2006/relationships/slide" Target="slides/slide232.xml"/><Relationship Id="rId364" Type="http://schemas.openxmlformats.org/officeDocument/2006/relationships/slide" Target="slides/slide274.xml"/><Relationship Id="rId61" Type="http://schemas.openxmlformats.org/officeDocument/2006/relationships/slideMaster" Target="slideMasters/slideMaster61.xml"/><Relationship Id="rId199" Type="http://schemas.openxmlformats.org/officeDocument/2006/relationships/slide" Target="slides/slide109.xml"/><Relationship Id="rId19" Type="http://schemas.openxmlformats.org/officeDocument/2006/relationships/slideMaster" Target="slideMasters/slideMaster19.xml"/><Relationship Id="rId224" Type="http://schemas.openxmlformats.org/officeDocument/2006/relationships/slide" Target="slides/slide134.xml"/><Relationship Id="rId266" Type="http://schemas.openxmlformats.org/officeDocument/2006/relationships/slide" Target="slides/slide176.xml"/><Relationship Id="rId431" Type="http://schemas.openxmlformats.org/officeDocument/2006/relationships/slide" Target="slides/slide341.xml"/><Relationship Id="rId473" Type="http://schemas.openxmlformats.org/officeDocument/2006/relationships/slide" Target="slides/slide383.xml"/><Relationship Id="rId30" Type="http://schemas.openxmlformats.org/officeDocument/2006/relationships/slideMaster" Target="slideMasters/slideMaster30.xml"/><Relationship Id="rId126" Type="http://schemas.openxmlformats.org/officeDocument/2006/relationships/slide" Target="slides/slide36.xml"/><Relationship Id="rId168" Type="http://schemas.openxmlformats.org/officeDocument/2006/relationships/slide" Target="slides/slide78.xml"/><Relationship Id="rId333" Type="http://schemas.openxmlformats.org/officeDocument/2006/relationships/slide" Target="slides/slide243.xml"/><Relationship Id="rId72" Type="http://schemas.openxmlformats.org/officeDocument/2006/relationships/slideMaster" Target="slideMasters/slideMaster72.xml"/><Relationship Id="rId375" Type="http://schemas.openxmlformats.org/officeDocument/2006/relationships/slide" Target="slides/slide285.xml"/><Relationship Id="rId3" Type="http://schemas.openxmlformats.org/officeDocument/2006/relationships/slideMaster" Target="slideMasters/slideMaster3.xml"/><Relationship Id="rId235" Type="http://schemas.openxmlformats.org/officeDocument/2006/relationships/slide" Target="slides/slide145.xml"/><Relationship Id="rId277" Type="http://schemas.openxmlformats.org/officeDocument/2006/relationships/slide" Target="slides/slide187.xml"/><Relationship Id="rId400" Type="http://schemas.openxmlformats.org/officeDocument/2006/relationships/slide" Target="slides/slide310.xml"/><Relationship Id="rId442" Type="http://schemas.openxmlformats.org/officeDocument/2006/relationships/slide" Target="slides/slide352.xml"/><Relationship Id="rId484" Type="http://schemas.openxmlformats.org/officeDocument/2006/relationships/slide" Target="slides/slide394.xml"/><Relationship Id="rId137" Type="http://schemas.openxmlformats.org/officeDocument/2006/relationships/slide" Target="slides/slide47.xml"/><Relationship Id="rId302" Type="http://schemas.openxmlformats.org/officeDocument/2006/relationships/slide" Target="slides/slide212.xml"/><Relationship Id="rId344" Type="http://schemas.openxmlformats.org/officeDocument/2006/relationships/slide" Target="slides/slide254.xml"/><Relationship Id="rId41" Type="http://schemas.openxmlformats.org/officeDocument/2006/relationships/slideMaster" Target="slideMasters/slideMaster41.xml"/><Relationship Id="rId83" Type="http://schemas.openxmlformats.org/officeDocument/2006/relationships/slideMaster" Target="slideMasters/slideMaster83.xml"/><Relationship Id="rId179" Type="http://schemas.openxmlformats.org/officeDocument/2006/relationships/slide" Target="slides/slide89.xml"/><Relationship Id="rId386" Type="http://schemas.openxmlformats.org/officeDocument/2006/relationships/slide" Target="slides/slide296.xml"/><Relationship Id="rId190" Type="http://schemas.openxmlformats.org/officeDocument/2006/relationships/slide" Target="slides/slide100.xml"/><Relationship Id="rId204" Type="http://schemas.openxmlformats.org/officeDocument/2006/relationships/slide" Target="slides/slide114.xml"/><Relationship Id="rId246" Type="http://schemas.openxmlformats.org/officeDocument/2006/relationships/slide" Target="slides/slide156.xml"/><Relationship Id="rId288" Type="http://schemas.openxmlformats.org/officeDocument/2006/relationships/slide" Target="slides/slide198.xml"/><Relationship Id="rId411" Type="http://schemas.openxmlformats.org/officeDocument/2006/relationships/slide" Target="slides/slide321.xml"/><Relationship Id="rId453" Type="http://schemas.openxmlformats.org/officeDocument/2006/relationships/slide" Target="slides/slide363.xml"/><Relationship Id="rId509" Type="http://schemas.openxmlformats.org/officeDocument/2006/relationships/slide" Target="slides/slide419.xml"/><Relationship Id="rId106" Type="http://schemas.openxmlformats.org/officeDocument/2006/relationships/slide" Target="slides/slide16.xml"/><Relationship Id="rId313" Type="http://schemas.openxmlformats.org/officeDocument/2006/relationships/slide" Target="slides/slide223.xml"/><Relationship Id="rId495" Type="http://schemas.openxmlformats.org/officeDocument/2006/relationships/slide" Target="slides/slide405.xml"/><Relationship Id="rId10" Type="http://schemas.openxmlformats.org/officeDocument/2006/relationships/slideMaster" Target="slideMasters/slideMaster10.xml"/><Relationship Id="rId52" Type="http://schemas.openxmlformats.org/officeDocument/2006/relationships/slideMaster" Target="slideMasters/slideMaster52.xml"/><Relationship Id="rId94" Type="http://schemas.openxmlformats.org/officeDocument/2006/relationships/slide" Target="slides/slide4.xml"/><Relationship Id="rId148" Type="http://schemas.openxmlformats.org/officeDocument/2006/relationships/slide" Target="slides/slide58.xml"/><Relationship Id="rId355" Type="http://schemas.openxmlformats.org/officeDocument/2006/relationships/slide" Target="slides/slide265.xml"/><Relationship Id="rId397" Type="http://schemas.openxmlformats.org/officeDocument/2006/relationships/slide" Target="slides/slide307.xml"/><Relationship Id="rId520" Type="http://schemas.openxmlformats.org/officeDocument/2006/relationships/tableStyles" Target="tableStyles.xml"/><Relationship Id="rId215" Type="http://schemas.openxmlformats.org/officeDocument/2006/relationships/slide" Target="slides/slide125.xml"/><Relationship Id="rId257" Type="http://schemas.openxmlformats.org/officeDocument/2006/relationships/slide" Target="slides/slide167.xml"/><Relationship Id="rId422" Type="http://schemas.openxmlformats.org/officeDocument/2006/relationships/slide" Target="slides/slide332.xml"/><Relationship Id="rId464" Type="http://schemas.openxmlformats.org/officeDocument/2006/relationships/slide" Target="slides/slide374.xml"/><Relationship Id="rId299" Type="http://schemas.openxmlformats.org/officeDocument/2006/relationships/slide" Target="slides/slide209.xml"/><Relationship Id="rId63" Type="http://schemas.openxmlformats.org/officeDocument/2006/relationships/slideMaster" Target="slideMasters/slideMaster63.xml"/><Relationship Id="rId159" Type="http://schemas.openxmlformats.org/officeDocument/2006/relationships/slide" Target="slides/slide69.xml"/><Relationship Id="rId366" Type="http://schemas.openxmlformats.org/officeDocument/2006/relationships/slide" Target="slides/slide276.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8.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0.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1.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2.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ALSERCS\Desktop\GateKeeper%2029-9-2015\Second_Submission_to_Bioinformatics_Jan2017\mrfast_with_GateKeeper.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0C3E-8A48-B720-542BAF983A19}"/>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0C3E-8A48-B720-542BAF983A19}"/>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0C3E-8A48-B720-542BAF983A19}"/>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0C3E-8A48-B720-542BAF983A19}"/>
            </c:ext>
          </c:extLst>
        </c:ser>
        <c:dLbls>
          <c:showLegendKey val="0"/>
          <c:showVal val="0"/>
          <c:showCatName val="0"/>
          <c:showSerName val="0"/>
          <c:showPercent val="0"/>
          <c:showBubbleSize val="0"/>
        </c:dLbls>
        <c:gapWidth val="60"/>
        <c:overlap val="-24"/>
        <c:axId val="668087568"/>
        <c:axId val="670525632"/>
      </c:barChart>
      <c:catAx>
        <c:axId val="66808756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670525632"/>
        <c:crosses val="autoZero"/>
        <c:auto val="1"/>
        <c:lblAlgn val="ctr"/>
        <c:lblOffset val="100"/>
        <c:noMultiLvlLbl val="0"/>
      </c:catAx>
      <c:valAx>
        <c:axId val="670525632"/>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668087568"/>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8813-A849-BA83-E6C83623A0EA}"/>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8813-A849-BA83-E6C83623A0EA}"/>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8813-A849-BA83-E6C83623A0EA}"/>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8813-A849-BA83-E6C83623A0EA}"/>
            </c:ext>
          </c:extLst>
        </c:ser>
        <c:dLbls>
          <c:showLegendKey val="0"/>
          <c:showVal val="0"/>
          <c:showCatName val="0"/>
          <c:showSerName val="0"/>
          <c:showPercent val="0"/>
          <c:showBubbleSize val="0"/>
        </c:dLbls>
        <c:gapWidth val="150"/>
        <c:axId val="-1405469872"/>
        <c:axId val="-1421289472"/>
      </c:barChart>
      <c:catAx>
        <c:axId val="-1405469872"/>
        <c:scaling>
          <c:orientation val="minMax"/>
        </c:scaling>
        <c:delete val="0"/>
        <c:axPos val="b"/>
        <c:numFmt formatCode="General" sourceLinked="0"/>
        <c:majorTickMark val="out"/>
        <c:minorTickMark val="none"/>
        <c:tickLblPos val="nextTo"/>
        <c:txPr>
          <a:bodyPr/>
          <a:lstStyle/>
          <a:p>
            <a:pPr>
              <a:defRPr sz="2400"/>
            </a:pPr>
            <a:endParaRPr lang="en-US"/>
          </a:p>
        </c:txPr>
        <c:crossAx val="-1421289472"/>
        <c:crosses val="autoZero"/>
        <c:auto val="1"/>
        <c:lblAlgn val="ctr"/>
        <c:lblOffset val="100"/>
        <c:noMultiLvlLbl val="0"/>
      </c:catAx>
      <c:valAx>
        <c:axId val="-1421289472"/>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405469872"/>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4BAB-2E4D-AFD1-432A5A2EB123}"/>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4BAB-2E4D-AFD1-432A5A2EB123}"/>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4BAB-2E4D-AFD1-432A5A2EB123}"/>
            </c:ext>
          </c:extLst>
        </c:ser>
        <c:dLbls>
          <c:showLegendKey val="0"/>
          <c:showVal val="0"/>
          <c:showCatName val="0"/>
          <c:showSerName val="0"/>
          <c:showPercent val="0"/>
          <c:showBubbleSize val="0"/>
        </c:dLbls>
        <c:marker val="1"/>
        <c:smooth val="0"/>
        <c:axId val="-1741811072"/>
        <c:axId val="-1742499888"/>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4BAB-2E4D-AFD1-432A5A2EB123}"/>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4BAB-2E4D-AFD1-432A5A2EB123}"/>
                  </c:ext>
                </c:extLst>
              </c15:ser>
            </c15:filteredLineSeries>
          </c:ext>
        </c:extLst>
      </c:lineChart>
      <c:catAx>
        <c:axId val="-1741811072"/>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2499888"/>
        <c:crosses val="autoZero"/>
        <c:auto val="1"/>
        <c:lblAlgn val="ctr"/>
        <c:lblOffset val="100"/>
        <c:noMultiLvlLbl val="0"/>
      </c:catAx>
      <c:valAx>
        <c:axId val="-1742499888"/>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1811072"/>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1-363D-C64A-B9C9-99E9254D5ED4}"/>
              </c:ext>
            </c:extLst>
          </c:dPt>
          <c:dPt>
            <c:idx val="11"/>
            <c:invertIfNegative val="0"/>
            <c:bubble3D val="0"/>
            <c:spPr>
              <a:noFill/>
              <a:ln>
                <a:noFill/>
              </a:ln>
              <a:effectLst/>
            </c:spPr>
            <c:extLst>
              <c:ext xmlns:c16="http://schemas.microsoft.com/office/drawing/2014/chart" uri="{C3380CC4-5D6E-409C-BE32-E72D297353CC}">
                <c16:uniqueId val="{00000003-363D-C64A-B9C9-99E9254D5ED4}"/>
              </c:ext>
            </c:extLst>
          </c:dPt>
          <c:dPt>
            <c:idx val="12"/>
            <c:invertIfNegative val="0"/>
            <c:bubble3D val="0"/>
            <c:spPr>
              <a:noFill/>
              <a:ln>
                <a:noFill/>
              </a:ln>
              <a:effectLst/>
            </c:spPr>
            <c:extLst>
              <c:ext xmlns:c16="http://schemas.microsoft.com/office/drawing/2014/chart" uri="{C3380CC4-5D6E-409C-BE32-E72D297353CC}">
                <c16:uniqueId val="{00000005-363D-C64A-B9C9-99E9254D5ED4}"/>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6-363D-C64A-B9C9-99E9254D5ED4}"/>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363D-C64A-B9C9-99E9254D5ED4}"/>
            </c:ext>
          </c:extLst>
        </c:ser>
        <c:dLbls>
          <c:showLegendKey val="0"/>
          <c:showVal val="0"/>
          <c:showCatName val="0"/>
          <c:showSerName val="0"/>
          <c:showPercent val="0"/>
          <c:showBubbleSize val="0"/>
        </c:dLbls>
        <c:gapWidth val="100"/>
        <c:axId val="-1747345264"/>
        <c:axId val="-1747340496"/>
      </c:barChart>
      <c:catAx>
        <c:axId val="-174734526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0496"/>
        <c:crosses val="autoZero"/>
        <c:auto val="1"/>
        <c:lblAlgn val="ctr"/>
        <c:lblOffset val="100"/>
        <c:noMultiLvlLbl val="0"/>
      </c:catAx>
      <c:valAx>
        <c:axId val="-17473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526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1-1357-0540-8E80-F564E52C1628}"/>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2-1357-0540-8E80-F564E52C1628}"/>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1357-0540-8E80-F564E52C1628}"/>
            </c:ext>
          </c:extLst>
        </c:ser>
        <c:dLbls>
          <c:showLegendKey val="0"/>
          <c:showVal val="0"/>
          <c:showCatName val="0"/>
          <c:showSerName val="0"/>
          <c:showPercent val="0"/>
          <c:showBubbleSize val="0"/>
        </c:dLbls>
        <c:gapWidth val="100"/>
        <c:axId val="-1522724544"/>
        <c:axId val="-1522719856"/>
      </c:barChart>
      <c:catAx>
        <c:axId val="-152272454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19856"/>
        <c:crosses val="autoZero"/>
        <c:auto val="1"/>
        <c:lblAlgn val="ctr"/>
        <c:lblOffset val="100"/>
        <c:noMultiLvlLbl val="0"/>
      </c:catAx>
      <c:valAx>
        <c:axId val="-152271985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2454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A01-C847-9E74-92E374151B71}"/>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A01-C847-9E74-92E374151B71}"/>
            </c:ext>
          </c:extLst>
        </c:ser>
        <c:dLbls>
          <c:showLegendKey val="0"/>
          <c:showVal val="0"/>
          <c:showCatName val="0"/>
          <c:showSerName val="0"/>
          <c:showPercent val="0"/>
          <c:showBubbleSize val="0"/>
        </c:dLbls>
        <c:gapWidth val="100"/>
        <c:axId val="-1752879232"/>
        <c:axId val="-1752874544"/>
      </c:barChart>
      <c:catAx>
        <c:axId val="-175287923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4544"/>
        <c:crosses val="autoZero"/>
        <c:auto val="1"/>
        <c:lblAlgn val="ctr"/>
        <c:lblOffset val="100"/>
        <c:noMultiLvlLbl val="0"/>
      </c:catAx>
      <c:valAx>
        <c:axId val="-175287454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923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Sheet1!$G$10</c:f>
              <c:strCache>
                <c:ptCount val="1"/>
                <c:pt idx="0">
                  <c:v>Time (sec)</c:v>
                </c:pt>
              </c:strCache>
            </c:strRef>
          </c:tx>
          <c:explosion val="9"/>
          <c:dPt>
            <c:idx val="0"/>
            <c:bubble3D val="0"/>
            <c:explosion val="18"/>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79D6-8947-9815-7E66E0D801FD}"/>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79D6-8947-9815-7E66E0D801FD}"/>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79D6-8947-9815-7E66E0D801FD}"/>
              </c:ext>
            </c:extLst>
          </c:dPt>
          <c:dLbls>
            <c:dLbl>
              <c:idx val="0"/>
              <c:layout>
                <c:manualLayout>
                  <c:x val="0.24651926105454391"/>
                  <c:y val="-1.445507159528165E-2"/>
                </c:manualLayout>
              </c:layout>
              <c:showLegendKey val="0"/>
              <c:showVal val="0"/>
              <c:showCatName val="1"/>
              <c:showSerName val="0"/>
              <c:showPercent val="1"/>
              <c:showBubbleSize val="0"/>
              <c:extLst>
                <c:ext xmlns:c15="http://schemas.microsoft.com/office/drawing/2012/chart" uri="{CE6537A1-D6FC-4f65-9D91-7224C49458BB}">
                  <c15:layout>
                    <c:manualLayout>
                      <c:w val="0.33105479002624666"/>
                      <c:h val="0.27180553156225196"/>
                    </c:manualLayout>
                  </c15:layout>
                </c:ext>
                <c:ext xmlns:c16="http://schemas.microsoft.com/office/drawing/2014/chart" uri="{C3380CC4-5D6E-409C-BE32-E72D297353CC}">
                  <c16:uniqueId val="{00000001-79D6-8947-9815-7E66E0D801FD}"/>
                </c:ext>
              </c:extLst>
            </c:dLbl>
            <c:dLbl>
              <c:idx val="1"/>
              <c:layout>
                <c:manualLayout>
                  <c:x val="1.8708704390250682E-2"/>
                  <c:y val="-6.8276437496774343E-3"/>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r>
                      <a:rPr lang="en-US" b="1" dirty="0">
                        <a:solidFill>
                          <a:schemeClr val="bg1"/>
                        </a:solidFill>
                        <a:effectLst/>
                      </a:rPr>
                      <a:t>Read Alignment</a:t>
                    </a:r>
                  </a:p>
                  <a:p>
                    <a:pPr>
                      <a:defRPr>
                        <a:solidFill>
                          <a:schemeClr val="bg1"/>
                        </a:solidFill>
                      </a:defRPr>
                    </a:pPr>
                    <a:r>
                      <a:rPr lang="en-US" b="1" dirty="0">
                        <a:solidFill>
                          <a:schemeClr val="bg1"/>
                        </a:solidFill>
                        <a:effectLst/>
                      </a:rPr>
                      <a:t>(Edit-distance</a:t>
                    </a:r>
                    <a:r>
                      <a:rPr lang="en-US" b="1" baseline="0" dirty="0">
                        <a:solidFill>
                          <a:schemeClr val="bg1"/>
                        </a:solidFill>
                        <a:effectLst/>
                      </a:rPr>
                      <a:t> comp)</a:t>
                    </a:r>
                    <a:r>
                      <a:rPr lang="en-US" b="1" dirty="0">
                        <a:solidFill>
                          <a:schemeClr val="bg1"/>
                        </a:solidFill>
                        <a:effectLst/>
                      </a:rPr>
                      <a:t>
</a:t>
                    </a:r>
                    <a:fld id="{ACE13563-F57D-4797-B37A-2A9786FDDB9F}" type="PERCENTAGE">
                      <a:rPr lang="en-US" b="1">
                        <a:solidFill>
                          <a:schemeClr val="bg1"/>
                        </a:solidFill>
                        <a:effectLst/>
                      </a:rPr>
                      <a:pPr>
                        <a:defRPr>
                          <a:solidFill>
                            <a:schemeClr val="bg1"/>
                          </a:solidFill>
                        </a:defRPr>
                      </a:pPr>
                      <a:t>[PERCENTAGE]</a:t>
                    </a:fld>
                    <a:endParaRPr lang="en-US" b="1" dirty="0">
                      <a:solidFill>
                        <a:schemeClr val="bg1"/>
                      </a:solidFill>
                      <a:effectLst/>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8836459038472998"/>
                      <c:h val="0.22658673723929512"/>
                    </c:manualLayout>
                  </c15:layout>
                  <c15:dlblFieldTable/>
                  <c15:showDataLabelsRange val="0"/>
                </c:ext>
                <c:ext xmlns:c16="http://schemas.microsoft.com/office/drawing/2014/chart" uri="{C3380CC4-5D6E-409C-BE32-E72D297353CC}">
                  <c16:uniqueId val="{00000003-79D6-8947-9815-7E66E0D801FD}"/>
                </c:ext>
              </c:extLst>
            </c:dLbl>
            <c:dLbl>
              <c:idx val="2"/>
              <c:layout>
                <c:manualLayout>
                  <c:x val="-0.18850453686134078"/>
                  <c:y val="-4.8881807572985901E-2"/>
                </c:manualLayout>
              </c:layout>
              <c:showLegendKey val="0"/>
              <c:showVal val="0"/>
              <c:showCatName val="1"/>
              <c:showSerName val="0"/>
              <c:showPercent val="1"/>
              <c:showBubbleSize val="0"/>
              <c:extLst>
                <c:ext xmlns:c15="http://schemas.microsoft.com/office/drawing/2012/chart" uri="{CE6537A1-D6FC-4f65-9D91-7224C49458BB}">
                  <c15:layout>
                    <c:manualLayout>
                      <c:w val="0.2193055555555555"/>
                      <c:h val="0.250508240760909"/>
                    </c:manualLayout>
                  </c15:layout>
                </c:ext>
                <c:ext xmlns:c16="http://schemas.microsoft.com/office/drawing/2014/chart" uri="{C3380CC4-5D6E-409C-BE32-E72D297353CC}">
                  <c16:uniqueId val="{00000005-79D6-8947-9815-7E66E0D801F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solidFill>
                </a:ln>
                <a:effectLst/>
              </c:spPr>
            </c:leaderLines>
            <c:extLst>
              <c:ext xmlns:c15="http://schemas.microsoft.com/office/drawing/2012/chart" uri="{CE6537A1-D6FC-4f65-9D91-7224C49458BB}"/>
            </c:extLst>
          </c:dLbls>
          <c:cat>
            <c:strRef>
              <c:f>Sheet1!$F$11:$F$13</c:f>
              <c:strCache>
                <c:ptCount val="3"/>
                <c:pt idx="0">
                  <c:v>candidate alignment locations (CAL)</c:v>
                </c:pt>
                <c:pt idx="1">
                  <c:v>SIMD banded Levenshtein edit distance</c:v>
                </c:pt>
                <c:pt idx="2">
                  <c:v>SAM printing</c:v>
                </c:pt>
              </c:strCache>
            </c:strRef>
          </c:cat>
          <c:val>
            <c:numRef>
              <c:f>Sheet1!$G$11:$G$13</c:f>
              <c:numCache>
                <c:formatCode>_(* #,##0.00_);_(* \(#,##0.00\);_(* "-"??_);_(@_)</c:formatCode>
                <c:ptCount val="3"/>
                <c:pt idx="0">
                  <c:v>3738.88</c:v>
                </c:pt>
                <c:pt idx="1">
                  <c:v>81368.094525727502</c:v>
                </c:pt>
                <c:pt idx="2">
                  <c:v>2269.8754742724996</c:v>
                </c:pt>
              </c:numCache>
            </c:numRef>
          </c:val>
          <c:extLst>
            <c:ext xmlns:c16="http://schemas.microsoft.com/office/drawing/2014/chart" uri="{C3380CC4-5D6E-409C-BE32-E72D297353CC}">
              <c16:uniqueId val="{00000006-79D6-8947-9815-7E66E0D801FD}"/>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2000">
          <a:solidFill>
            <a:sysClr val="windowText" lastClr="00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image" Target="../media/image76.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image" Target="../media/image76.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image" Target="../media/image76.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image" Target="../media/image7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53.emf"/></Relationships>
</file>

<file path=ppt/drawings/drawing1.xml><?xml version="1.0" encoding="utf-8"?>
<c:userShapes xmlns:c="http://schemas.openxmlformats.org/drawingml/2006/chart">
  <cdr:relSizeAnchor xmlns:cdr="http://schemas.openxmlformats.org/drawingml/2006/chartDrawing">
    <cdr:from>
      <cdr:x>0.36036</cdr:x>
      <cdr:y>0.11994</cdr:y>
    </cdr:from>
    <cdr:to>
      <cdr:x>0.54054</cdr:x>
      <cdr:y>0.18125</cdr:y>
    </cdr:to>
    <cdr:sp macro="" textlink="">
      <cdr:nvSpPr>
        <cdr:cNvPr id="4" name="TextBox 54"/>
        <cdr:cNvSpPr txBox="1"/>
      </cdr:nvSpPr>
      <cdr:spPr>
        <a:xfrm xmlns:a="http://schemas.openxmlformats.org/drawingml/2006/main">
          <a:off x="3048000" y="511804"/>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9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5/16/21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5/16/21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32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32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3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3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3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3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4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84506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796523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77946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medium-content-sans-serif-font"/>
              </a:rPr>
              <a:t>The Wafer-Scale Engine is the most massive AI chip ever produced and packs a whopping 400,000 cores in a 46,225mm2 footprint.</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273987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Arial" panose="020B0604020202020204" pitchFamily="34" charset="0"/>
            </a:endParaRPr>
          </a:p>
        </p:txBody>
      </p:sp>
    </p:spTree>
    <p:extLst>
      <p:ext uri="{BB962C8B-B14F-4D97-AF65-F5344CB8AC3E}">
        <p14:creationId xmlns:p14="http://schemas.microsoft.com/office/powerpoint/2010/main" val="2512402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5237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7065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5278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3475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4024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6367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3000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9241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5088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7995596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2068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40496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11119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958847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75822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44236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40333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80438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0657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5832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21978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14311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16075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651196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1123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1820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506938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48672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19421081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08869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56847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43594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267</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7339004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F4A9EA23-718E-E549-9766-CDBEC39E0C3C}" type="slidenum">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269</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endParaRPr>
          </a:p>
        </p:txBody>
      </p:sp>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116739"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1105094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71392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92988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In this work, we show results from a detailed experimental characterization of 282 state-of-the-art LPDDR4 DRAM devices.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characterize DRAM latency by observing the effects of accessing DRAM with DRAM timing parameters reduced below manufacturer-recommended values.</a:t>
            </a:r>
          </a:p>
          <a:p>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 make two key observations.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first, a cell’s probability to fail, when accessed with reduced timing parameters, is directly correlated with random variations that arise from process manufacturing.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secondly, We note that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0634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17116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We refer to cells that fail randomly when accessed with a reduced </a:t>
            </a:r>
            <a:r>
              <a:rPr lang="en-US" sz="1200" kern="1200" dirty="0" err="1">
                <a:solidFill>
                  <a:schemeClr val="tx1"/>
                </a:solidFill>
                <a:latin typeface="+mn-lt"/>
                <a:ea typeface="+mn-ea"/>
                <a:cs typeface="+mn-cs"/>
              </a:rPr>
              <a:t>tRCD</a:t>
            </a:r>
            <a:r>
              <a:rPr lang="en-US" sz="1200" kern="1200" dirty="0">
                <a:solidFill>
                  <a:schemeClr val="tx1"/>
                </a:solidFill>
                <a:latin typeface="+mn-lt"/>
                <a:ea typeface="+mn-ea"/>
                <a:cs typeface="+mn-cs"/>
              </a:rPr>
              <a:t> as RNG cells</a:t>
            </a:r>
            <a:endParaRPr lang="en-US" sz="1200" b="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94733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38719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medium-content-sans-serif-font"/>
              </a:rPr>
              <a:t>The Wafer-Scale Engine is the most massive AI chip ever produced and packs a whopping 400,000 cores in a 46,225mm2 footprint.</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297</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56426251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298</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Arial" panose="020B0604020202020204" pitchFamily="34" charset="0"/>
            </a:endParaRPr>
          </a:p>
        </p:txBody>
      </p:sp>
    </p:spTree>
    <p:extLst>
      <p:ext uri="{BB962C8B-B14F-4D97-AF65-F5344CB8AC3E}">
        <p14:creationId xmlns:p14="http://schemas.microsoft.com/office/powerpoint/2010/main" val="25124024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Unlocking the life’s code requires diving into the nucleus of our body cells, where the double-stranded genome resides. Genome is literally the 'code of life' - it is the set of instructions for making everything from you to zebras, strawberries, and even yeast.</a:t>
            </a:r>
          </a:p>
          <a:p>
            <a:br>
              <a:rPr lang="en-US" dirty="0"/>
            </a:br>
            <a:r>
              <a:rPr lang="en-US" b="0" cap="none" dirty="0"/>
              <a:t>since the discovery of </a:t>
            </a:r>
            <a:r>
              <a:rPr lang="en-US" b="0" cap="none" dirty="0" err="1"/>
              <a:t>dna’s</a:t>
            </a:r>
            <a:r>
              <a:rPr lang="en-US" b="0" cap="none" dirty="0"/>
              <a:t> double-helical structure (</a:t>
            </a:r>
            <a:r>
              <a:rPr lang="en-US" b="0" cap="none" dirty="0" err="1"/>
              <a:t>watson</a:t>
            </a:r>
            <a:r>
              <a:rPr lang="en-US" b="0" cap="none" dirty="0"/>
              <a:t> </a:t>
            </a:r>
            <a:r>
              <a:rPr lang="en-US" b="0" i="1" cap="none" dirty="0"/>
              <a:t>et al.</a:t>
            </a:r>
            <a:r>
              <a:rPr lang="en-US" b="0" cap="none" dirty="0"/>
              <a:t> 1953)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69743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Henrietta Lacks,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39145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untangling yarn ball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596940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5DBD6-D95A-41EC-889F-21CF45C92C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269395987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25136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Typical sequencer machine generates a flood of reads, for example, Illumina HiSeq4000 generates 300 million bases/minute.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However, existing computer alignment algorithms can only process 0.6% of these reads in the same amount of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gap is widening as more advanced sequencers are made available in the market.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74890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turned out the Hash Table based mappers solve the first 2 challenges pretty well. They guarantee to find all mappings with no more than e errors present.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09374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a:t>
            </a:r>
            <a:r>
              <a:rPr lang="en-US" sz="1200" kern="1200" baseline="0" dirty="0">
                <a:solidFill>
                  <a:schemeClr val="tx1"/>
                </a:solidFill>
                <a:effectLst/>
                <a:latin typeface="+mn-lt"/>
                <a:ea typeface="+mn-ea"/>
                <a:cs typeface="+mn-cs"/>
              </a:rPr>
              <a:t> overwhelming majority </a:t>
            </a:r>
            <a:r>
              <a:rPr lang="en-US" sz="1200" kern="1200" dirty="0">
                <a:solidFill>
                  <a:schemeClr val="tx1"/>
                </a:solidFill>
                <a:effectLst/>
                <a:latin typeface="+mn-lt"/>
                <a:ea typeface="+mn-ea"/>
                <a:cs typeface="+mn-cs"/>
              </a:rPr>
              <a:t>of the read mapper’s execution time is spent in read alignment.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239090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bridge the widening gap between the sequencer</a:t>
            </a:r>
            <a:r>
              <a:rPr lang="en-US" baseline="0" dirty="0"/>
              <a:t> &amp; the </a:t>
            </a:r>
            <a:r>
              <a:rPr lang="en-US" dirty="0"/>
              <a:t>mapper,</a:t>
            </a:r>
            <a:r>
              <a:rPr lang="en-US" baseline="0" dirty="0"/>
              <a:t> we propose the concept of pre-alignment filtering. We added a new examination step before the accurate alignment step. The main objective of this step is to detect the incorrect mappings accurately and rapidly. Only the mappings that pass our filter are examined by the alignment step. We also explore exploiting todays’ hardware accelerators to further boost the filtering speed of such filters.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876124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741354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807097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385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71500425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400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564716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8.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5.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8.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5/16/21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5/16/21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5/16/21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5/16/21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5/16/21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5/16/21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5/16/21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5/16/21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5/16/21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5/16/21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5/16/21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5/16/21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2021. 5. 16.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2021. 5. 16.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2021. 5. 16.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2021. 5. 16.</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2021. 5. 16.</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2021. 5. 16.</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2021. 5. 16.</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5/16/21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5/16/21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5/16/21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5/16/21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5/16/21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5/16/21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5/16/21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5/16/21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5/16/21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5/16/21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5/16/21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5/16/21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5/16/21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5/16/21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5/16/21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5/16/21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5/16/21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5/16/21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5/16/21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5/16/21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5/16/21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5/16/21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5/16/21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12970087"/>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69127281"/>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54891653"/>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54876963"/>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9392480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31083316"/>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27639034"/>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355753935"/>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740156963"/>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47586066"/>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92031821"/>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33399734"/>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23131414"/>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92266900"/>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56084142"/>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23647961"/>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69265304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6842673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709157705"/>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53548532"/>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51812301"/>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95159928"/>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26657273"/>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1994579747"/>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63955470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676922726"/>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07433176"/>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261425787"/>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594556170"/>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225981653"/>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970926548"/>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755075614"/>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8741493"/>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3309212"/>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9108947"/>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5951961"/>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691839"/>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8350340"/>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3781004"/>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974826"/>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4756483"/>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0929532"/>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6069694"/>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8028106"/>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2894011"/>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311450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972075"/>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3166549"/>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1456437"/>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4196694"/>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1545343"/>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651114"/>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90090"/>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764499"/>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7775843"/>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8021945"/>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281633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472531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297852"/>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7018761"/>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0265755"/>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297559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1217315"/>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744337"/>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3201752"/>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8166169"/>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4775288"/>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3097370"/>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8749314"/>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77936411"/>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031496"/>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5712127"/>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9101458"/>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1760366"/>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953888"/>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0346625"/>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6467591"/>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457200"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9" name="Rectangle 6"/>
          <p:cNvSpPr>
            <a:spLocks noGrp="1" noChangeArrowheads="1"/>
          </p:cNvSpPr>
          <p:nvPr>
            <p:ph type="sldNum" sz="quarter" idx="12"/>
          </p:nvPr>
        </p:nvSpPr>
        <p:spPr>
          <a:xfrm>
            <a:off x="6553200" y="6243638"/>
            <a:ext cx="2133600" cy="457200"/>
          </a:xfrm>
          <a:prstGeom prst="rect">
            <a:avLst/>
          </a:prstGeom>
        </p:spPr>
        <p:txBody>
          <a:bodyPr/>
          <a:lstStyle>
            <a:lvl1pPr>
              <a:defRPr sz="1200"/>
            </a:lvl1pPr>
          </a:lstStyle>
          <a:p>
            <a:fld id="{7341D3D9-3FE8-4025-BF66-8DAB1ABB951F}"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1935658"/>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323594FA-E141-4234-AE05-360401972B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14559522"/>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C7AC7BA1-BEA2-40AF-9056-44DC8C98568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014166077"/>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4D2BBBE-2A44-4D16-8758-0239282DCC58}"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2388153665"/>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8"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D5FD5635-BCCD-45D2-B61E-320731E13B17}" type="slidenum">
              <a:rPr lang="en-US" altLang="en-US">
                <a:solidFill>
                  <a:srgbClr val="000000">
                    <a:tint val="75000"/>
                  </a:srgbClr>
                </a:solidFill>
              </a:rPr>
              <a:pPr/>
              <a:t>‹#›</a:t>
            </a:fld>
            <a:endParaRPr lang="en-US" altLang="en-US" dirty="0">
              <a:solidFill>
                <a:srgbClr val="000000">
                  <a:tint val="75000"/>
                </a:srgbClr>
              </a:solidFill>
            </a:endParaRPr>
          </a:p>
        </p:txBody>
      </p:sp>
    </p:spTree>
    <p:extLst>
      <p:ext uri="{BB962C8B-B14F-4D97-AF65-F5344CB8AC3E}">
        <p14:creationId xmlns:p14="http://schemas.microsoft.com/office/powerpoint/2010/main" val="2170968704"/>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4"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018A7077-2B78-4FB5-8F56-24239751AEF0}"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394695044"/>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3"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6E86574E-FA2E-425B-A84C-39F9592E9ECB}"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093641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148CFD0-6DDB-45F0-A989-9F5CE648BC1E}"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8290176"/>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E97B092-8552-4BA4-B0E1-CE51B98A2A2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547195469"/>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F44DDA66-0DFC-412A-A4B0-EFE91F0913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1524683"/>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4D1F9A79-97CD-456A-8962-B51E5744B9C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3622470030"/>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49123"/>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4982912"/>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3111394"/>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822335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8779354"/>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1177366"/>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8921941"/>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370608"/>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953456"/>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389220"/>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990278"/>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5/16/21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71968262"/>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5/16/21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42424009"/>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5/16/21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831272565"/>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5/16/21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24606449"/>
      </p:ext>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5/16/21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98863700"/>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5/16/21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95263146"/>
      </p:ext>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5/16/21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50845323"/>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5/16/21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97174324"/>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5/16/21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034727838"/>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5/16/21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31289017"/>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5/16/21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81778821"/>
      </p:ext>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693292497"/>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898562402"/>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44037725"/>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1393915862"/>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819244013"/>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2637286277"/>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1369390148"/>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388007765"/>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26458397"/>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489786302"/>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3367106101"/>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30877525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58633029"/>
      </p:ext>
    </p:extLst>
  </p:cSld>
  <p:clrMapOvr>
    <a:masterClrMapping/>
  </p:clrMapOvr>
</p:sldLayout>
</file>

<file path=ppt/slideLayouts/slideLayout5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7723186"/>
      </p:ext>
    </p:extLst>
  </p:cSld>
  <p:clrMapOvr>
    <a:masterClrMapping/>
  </p:clrMapOvr>
</p:sldLayout>
</file>

<file path=ppt/slideLayouts/slideLayout5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28261790"/>
      </p:ext>
    </p:extLst>
  </p:cSld>
  <p:clrMapOvr>
    <a:masterClrMapping/>
  </p:clrMapOvr>
</p:sldLayout>
</file>

<file path=ppt/slideLayouts/slideLayout5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71843977"/>
      </p:ext>
    </p:extLst>
  </p:cSld>
  <p:clrMapOvr>
    <a:masterClrMapping/>
  </p:clrMapOvr>
</p:sldLayout>
</file>

<file path=ppt/slideLayouts/slideLayout5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45981097"/>
      </p:ext>
    </p:extLst>
  </p:cSld>
  <p:clrMapOvr>
    <a:masterClrMapping/>
  </p:clrMapOvr>
</p:sldLayout>
</file>

<file path=ppt/slideLayouts/slideLayout5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45686345"/>
      </p:ext>
    </p:extLst>
  </p:cSld>
  <p:clrMapOvr>
    <a:masterClrMapping/>
  </p:clrMapOvr>
</p:sldLayout>
</file>

<file path=ppt/slideLayouts/slideLayout5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21395751"/>
      </p:ext>
    </p:extLst>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30985909"/>
      </p:ext>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22452343"/>
      </p:ext>
    </p:extLst>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59662855"/>
      </p:ext>
    </p:extLst>
  </p:cSld>
  <p:clrMapOvr>
    <a:masterClrMapping/>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12803304"/>
      </p:ext>
    </p:extLst>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9768167"/>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7380996"/>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566714"/>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418516"/>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8779011"/>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6855524"/>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5715347"/>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9175429"/>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605626"/>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8528212"/>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6080133"/>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608286760"/>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389765897"/>
      </p:ext>
    </p:extLst>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2765841"/>
      </p:ext>
    </p:extLst>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250532"/>
      </p:ext>
    </p:extLst>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4299129"/>
      </p:ext>
    </p:extLst>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3191818"/>
      </p:ext>
    </p:extLst>
  </p:cSld>
  <p:clrMapOvr>
    <a:masterClrMapping/>
  </p:clrMapOvr>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5/16/21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930018036"/>
      </p:ext>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4372525"/>
      </p:ext>
    </p:extLst>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5/16/21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93483978"/>
      </p:ext>
    </p:extLst>
  </p:cSld>
  <p:clrMapOvr>
    <a:masterClrMapping/>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5/16/21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28127336"/>
      </p:ext>
    </p:extLst>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5/16/21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02444768"/>
      </p:ext>
    </p:extLst>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5/16/21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73742363"/>
      </p:ext>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5/16/21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74748179"/>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5/16/21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90009985"/>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5/16/21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52626098"/>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5/16/21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66835328"/>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5/16/21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95018901"/>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3495186539"/>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164161092"/>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07356895"/>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36344293"/>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566185124"/>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160123720"/>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183723565"/>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746490634"/>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431282783"/>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584544576"/>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152292"/>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620163177"/>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507612000"/>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0597791"/>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997103"/>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140054"/>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2180001"/>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9762315"/>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0518315"/>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332085"/>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665933"/>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7093996"/>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6771810"/>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8539976"/>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5/16/21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85163671"/>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5/16/21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653058023"/>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5/16/21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3161579"/>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5/16/21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02603125"/>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5/16/21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092323168"/>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5/16/21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79074933"/>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5/16/21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95160116"/>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5/16/21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77681869"/>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5/16/21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24409545"/>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5/16/21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7301495"/>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5/16/21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399547708"/>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3539931426"/>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509247871"/>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Tree>
    <p:extLst>
      <p:ext uri="{BB962C8B-B14F-4D97-AF65-F5344CB8AC3E}">
        <p14:creationId xmlns:p14="http://schemas.microsoft.com/office/powerpoint/2010/main" val="128223992"/>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86124790"/>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798073804"/>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541737411"/>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291447800"/>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415767020"/>
      </p:ext>
    </p:extLst>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789138489"/>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978929302"/>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653473409"/>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300662394"/>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189960689"/>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84978740"/>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416686695"/>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184090127"/>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891886269"/>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366446249"/>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3213682468"/>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3976174948"/>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1739406592"/>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1267173103"/>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959892131"/>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3951615"/>
      </p:ext>
    </p:extLst>
  </p:cSld>
  <p:clrMapOvr>
    <a:masterClrMapping/>
  </p:clrMapOvr>
</p:sldLayout>
</file>

<file path=ppt/slideLayouts/slideLayout6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r>
              <a:rPr lang="en-US" dirty="0"/>
              <a:t>/45</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57351924"/>
      </p:ext>
    </p:extLst>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847093366"/>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489893834"/>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582194283"/>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90385677"/>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420431448"/>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843135184"/>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305297484"/>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31176970"/>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706458620"/>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16453367"/>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582643746"/>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0322852"/>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8407322"/>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2185255"/>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3661250"/>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6082333"/>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5153180"/>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4860683"/>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2473616"/>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6345658"/>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1374887"/>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1078647"/>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916936752"/>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2314605390"/>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93055095"/>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414190942"/>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948993377"/>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031252328"/>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515000896"/>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1860555042"/>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793002772"/>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3751963081"/>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93142540"/>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226637439"/>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466147114"/>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387661946"/>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749495709"/>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867599129"/>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4691635"/>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139600165"/>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4267791008"/>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096049861"/>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58546398"/>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92606911"/>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4252308391"/>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08799348"/>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1794933653"/>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497489959"/>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576484588"/>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4093921842"/>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449091328"/>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775124139"/>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987264083"/>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546039673"/>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24215003"/>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4034203149"/>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1775502745"/>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394535397"/>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110504608"/>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017447886"/>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212143547"/>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1596039435"/>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3941827410"/>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1668309794"/>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4180900989"/>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1378240297"/>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489190357"/>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2805680754"/>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10417053"/>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3769401"/>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08909923"/>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1612043"/>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30903534"/>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22554682"/>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4442047"/>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86743225"/>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44778481"/>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4192556"/>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61751112"/>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20608631"/>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3088891639"/>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1741640283"/>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952336529"/>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656828528"/>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633690255"/>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4000069948"/>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2563730686"/>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2076375879"/>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522327402"/>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1604471921"/>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4228249914"/>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140278411"/>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0662896"/>
      </p:ext>
    </p:extLst>
  </p:cSld>
  <p:clrMapOvr>
    <a:masterClrMapping/>
  </p:clrMapOvr>
</p:sldLayout>
</file>

<file path=ppt/slideLayouts/slideLayout7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126027198"/>
      </p:ext>
    </p:extLst>
  </p:cSld>
  <p:clrMapOvr>
    <a:masterClrMapping/>
  </p:clrMapOvr>
</p:sldLayout>
</file>

<file path=ppt/slideLayouts/slideLayout7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368458"/>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675588"/>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7878759"/>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4199247"/>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3241211"/>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3219077"/>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4003312"/>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0999592"/>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5808799"/>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9858961"/>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643324"/>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5/16/21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24211526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5/16/21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0632980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5/16/21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83891218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5/16/21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69828129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5/16/21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45329359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5/16/21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41449365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5/16/21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920948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5/16/21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80484360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5/16/21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1204302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5/16/21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66680935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5/16/21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91712404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5873BB92-3248-4B4D-AE6B-0BFEA9C1BD46}"/>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A7BD9CEB-F31F-284C-A754-233CF0D44C17}"/>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79ECBB3-E6E7-854E-B1DA-2D3D43AB411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B34AC2EC-ABD5-5E48-8889-C2C327344621}"/>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A727A1A-5285-CD40-9657-336F272A5DC7}"/>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05DEE1D-4C1E-DA4E-B214-4B6256D458BA}"/>
              </a:ext>
            </a:extLst>
          </p:cNvPr>
          <p:cNvSpPr>
            <a:spLocks noGrp="1" noChangeArrowheads="1"/>
          </p:cNvSpPr>
          <p:nvPr>
            <p:ph type="sldNum" sz="quarter" idx="12"/>
          </p:nvPr>
        </p:nvSpPr>
        <p:spPr/>
        <p:txBody>
          <a:bodyPr/>
          <a:lstStyle>
            <a:lvl1pPr>
              <a:defRPr sz="1200"/>
            </a:lvl1pPr>
          </a:lstStyle>
          <a:p>
            <a:fld id="{6709BA62-F35F-D54B-852E-2293272EBF2E}" type="slidenum">
              <a:rPr lang="en-US" altLang="en-US"/>
              <a:pPr/>
              <a:t>‹#›</a:t>
            </a:fld>
            <a:endParaRPr lang="en-US" altLang="en-US"/>
          </a:p>
        </p:txBody>
      </p:sp>
    </p:spTree>
    <p:extLst>
      <p:ext uri="{BB962C8B-B14F-4D97-AF65-F5344CB8AC3E}">
        <p14:creationId xmlns:p14="http://schemas.microsoft.com/office/powerpoint/2010/main" val="2231552324"/>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8464E08-8DB9-234A-A9B2-183A9765D3E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190DAC-0168-EC44-8B77-818F42837CE5}"/>
              </a:ext>
            </a:extLst>
          </p:cNvPr>
          <p:cNvSpPr>
            <a:spLocks noGrp="1" noChangeArrowheads="1"/>
          </p:cNvSpPr>
          <p:nvPr>
            <p:ph type="sldNum" sz="quarter" idx="11"/>
          </p:nvPr>
        </p:nvSpPr>
        <p:spPr>
          <a:ln/>
        </p:spPr>
        <p:txBody>
          <a:bodyPr/>
          <a:lstStyle>
            <a:lvl1pPr>
              <a:defRPr/>
            </a:lvl1pPr>
          </a:lstStyle>
          <a:p>
            <a:fld id="{29DD7B3E-F146-D549-8F86-317FE8F8EAF3}" type="slidenum">
              <a:rPr lang="en-US" altLang="en-US"/>
              <a:pPr/>
              <a:t>‹#›</a:t>
            </a:fld>
            <a:endParaRPr lang="en-US" altLang="en-US"/>
          </a:p>
        </p:txBody>
      </p:sp>
    </p:spTree>
    <p:extLst>
      <p:ext uri="{BB962C8B-B14F-4D97-AF65-F5344CB8AC3E}">
        <p14:creationId xmlns:p14="http://schemas.microsoft.com/office/powerpoint/2010/main" val="3337917141"/>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1E701D41-89C8-1945-AB4B-F9A759EB32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DE47441-A234-F74D-9685-54AEAD92C41E}"/>
              </a:ext>
            </a:extLst>
          </p:cNvPr>
          <p:cNvSpPr>
            <a:spLocks noGrp="1" noChangeArrowheads="1"/>
          </p:cNvSpPr>
          <p:nvPr>
            <p:ph type="sldNum" sz="quarter" idx="11"/>
          </p:nvPr>
        </p:nvSpPr>
        <p:spPr>
          <a:ln/>
        </p:spPr>
        <p:txBody>
          <a:bodyPr/>
          <a:lstStyle>
            <a:lvl1pPr>
              <a:defRPr/>
            </a:lvl1pPr>
          </a:lstStyle>
          <a:p>
            <a:fld id="{C9F5C7BC-52BC-E54A-A5C3-BCF237E026FC}" type="slidenum">
              <a:rPr lang="en-US" altLang="en-US"/>
              <a:pPr/>
              <a:t>‹#›</a:t>
            </a:fld>
            <a:endParaRPr lang="en-US" altLang="en-US"/>
          </a:p>
        </p:txBody>
      </p:sp>
    </p:spTree>
    <p:extLst>
      <p:ext uri="{BB962C8B-B14F-4D97-AF65-F5344CB8AC3E}">
        <p14:creationId xmlns:p14="http://schemas.microsoft.com/office/powerpoint/2010/main" val="3861034111"/>
      </p:ext>
    </p:extLst>
  </p:cSld>
  <p:clrMapOvr>
    <a:masterClrMapping/>
  </p:clrMapOvr>
  <p:transition/>
</p:sldLayout>
</file>

<file path=ppt/slideLayouts/slideLayout8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830961D-C4FB-874D-B17D-6502F8054D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2A136FB-CEE0-0045-ACFB-4A73EC48FFCB}"/>
              </a:ext>
            </a:extLst>
          </p:cNvPr>
          <p:cNvSpPr>
            <a:spLocks noGrp="1" noChangeArrowheads="1"/>
          </p:cNvSpPr>
          <p:nvPr>
            <p:ph type="sldNum" sz="quarter" idx="11"/>
          </p:nvPr>
        </p:nvSpPr>
        <p:spPr>
          <a:ln/>
        </p:spPr>
        <p:txBody>
          <a:bodyPr/>
          <a:lstStyle>
            <a:lvl1pPr>
              <a:defRPr/>
            </a:lvl1pPr>
          </a:lstStyle>
          <a:p>
            <a:fld id="{369AB961-6B06-854E-ACDE-B5E7CB54EA13}" type="slidenum">
              <a:rPr lang="en-US" altLang="en-US"/>
              <a:pPr/>
              <a:t>‹#›</a:t>
            </a:fld>
            <a:endParaRPr lang="en-US" altLang="en-US"/>
          </a:p>
        </p:txBody>
      </p:sp>
    </p:spTree>
    <p:extLst>
      <p:ext uri="{BB962C8B-B14F-4D97-AF65-F5344CB8AC3E}">
        <p14:creationId xmlns:p14="http://schemas.microsoft.com/office/powerpoint/2010/main" val="3170511047"/>
      </p:ext>
    </p:extLst>
  </p:cSld>
  <p:clrMapOvr>
    <a:masterClrMapping/>
  </p:clrMapOvr>
  <p:transition/>
</p:sldLayout>
</file>

<file path=ppt/slideLayouts/slideLayout8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74C8AE33-8867-CC4D-B49C-64B2FEE5BCB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DF4CC9B-0737-A74D-9AD5-ED1F31C92DCD}"/>
              </a:ext>
            </a:extLst>
          </p:cNvPr>
          <p:cNvSpPr>
            <a:spLocks noGrp="1" noChangeArrowheads="1"/>
          </p:cNvSpPr>
          <p:nvPr>
            <p:ph type="sldNum" sz="quarter" idx="11"/>
          </p:nvPr>
        </p:nvSpPr>
        <p:spPr>
          <a:ln/>
        </p:spPr>
        <p:txBody>
          <a:bodyPr/>
          <a:lstStyle>
            <a:lvl1pPr>
              <a:defRPr/>
            </a:lvl1pPr>
          </a:lstStyle>
          <a:p>
            <a:fld id="{97EB953A-555D-664B-89B0-E63178C1A9D5}" type="slidenum">
              <a:rPr lang="en-US" altLang="en-US"/>
              <a:pPr/>
              <a:t>‹#›</a:t>
            </a:fld>
            <a:endParaRPr lang="en-US" altLang="en-US"/>
          </a:p>
        </p:txBody>
      </p:sp>
    </p:spTree>
    <p:extLst>
      <p:ext uri="{BB962C8B-B14F-4D97-AF65-F5344CB8AC3E}">
        <p14:creationId xmlns:p14="http://schemas.microsoft.com/office/powerpoint/2010/main" val="4046721235"/>
      </p:ext>
    </p:extLst>
  </p:cSld>
  <p:clrMapOvr>
    <a:masterClrMapping/>
  </p:clrMapOvr>
  <p:transition/>
</p:sldLayout>
</file>

<file path=ppt/slideLayouts/slideLayout8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B1C4E02-0242-1546-A9AE-35D74D0E94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040118BA-6A48-FB42-A1F3-6D3547700505}"/>
              </a:ext>
            </a:extLst>
          </p:cNvPr>
          <p:cNvSpPr>
            <a:spLocks noGrp="1" noChangeArrowheads="1"/>
          </p:cNvSpPr>
          <p:nvPr>
            <p:ph type="sldNum" sz="quarter" idx="11"/>
          </p:nvPr>
        </p:nvSpPr>
        <p:spPr>
          <a:ln/>
        </p:spPr>
        <p:txBody>
          <a:bodyPr/>
          <a:lstStyle>
            <a:lvl1pPr>
              <a:defRPr/>
            </a:lvl1pPr>
          </a:lstStyle>
          <a:p>
            <a:fld id="{27080174-F38B-5440-B809-353C1A3B1C52}" type="slidenum">
              <a:rPr lang="en-US" altLang="en-US"/>
              <a:pPr/>
              <a:t>‹#›</a:t>
            </a:fld>
            <a:endParaRPr lang="en-US" altLang="en-US"/>
          </a:p>
        </p:txBody>
      </p:sp>
    </p:spTree>
    <p:extLst>
      <p:ext uri="{BB962C8B-B14F-4D97-AF65-F5344CB8AC3E}">
        <p14:creationId xmlns:p14="http://schemas.microsoft.com/office/powerpoint/2010/main" val="1336199379"/>
      </p:ext>
    </p:extLst>
  </p:cSld>
  <p:clrMapOvr>
    <a:masterClrMapping/>
  </p:clrMapOvr>
  <p:transition/>
</p:sldLayout>
</file>

<file path=ppt/slideLayouts/slideLayout8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31D7A441-AF96-8546-9D3D-995899AF928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AF601902-4D3D-8149-A162-A234B44B8B09}"/>
              </a:ext>
            </a:extLst>
          </p:cNvPr>
          <p:cNvSpPr>
            <a:spLocks noGrp="1" noChangeArrowheads="1"/>
          </p:cNvSpPr>
          <p:nvPr>
            <p:ph type="sldNum" sz="quarter" idx="11"/>
          </p:nvPr>
        </p:nvSpPr>
        <p:spPr>
          <a:ln/>
        </p:spPr>
        <p:txBody>
          <a:bodyPr/>
          <a:lstStyle>
            <a:lvl1pPr>
              <a:defRPr/>
            </a:lvl1pPr>
          </a:lstStyle>
          <a:p>
            <a:fld id="{5DDED52B-1E96-294C-ADED-723D956BF9CE}" type="slidenum">
              <a:rPr lang="en-US" altLang="en-US"/>
              <a:pPr/>
              <a:t>‹#›</a:t>
            </a:fld>
            <a:endParaRPr lang="en-US" altLang="en-US"/>
          </a:p>
        </p:txBody>
      </p:sp>
    </p:spTree>
    <p:extLst>
      <p:ext uri="{BB962C8B-B14F-4D97-AF65-F5344CB8AC3E}">
        <p14:creationId xmlns:p14="http://schemas.microsoft.com/office/powerpoint/2010/main" val="3927041688"/>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054F5D93-0D97-8349-8649-40C11F35BFD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56A7F2-ECDC-9240-AA91-59BA50F3DCD8}"/>
              </a:ext>
            </a:extLst>
          </p:cNvPr>
          <p:cNvSpPr>
            <a:spLocks noGrp="1" noChangeArrowheads="1"/>
          </p:cNvSpPr>
          <p:nvPr>
            <p:ph type="sldNum" sz="quarter" idx="11"/>
          </p:nvPr>
        </p:nvSpPr>
        <p:spPr>
          <a:ln/>
        </p:spPr>
        <p:txBody>
          <a:bodyPr/>
          <a:lstStyle>
            <a:lvl1pPr>
              <a:defRPr/>
            </a:lvl1pPr>
          </a:lstStyle>
          <a:p>
            <a:fld id="{7BFE477E-92D2-E046-8DE1-8F086988ED63}" type="slidenum">
              <a:rPr lang="en-US" altLang="en-US"/>
              <a:pPr/>
              <a:t>‹#›</a:t>
            </a:fld>
            <a:endParaRPr lang="en-US" altLang="en-US"/>
          </a:p>
        </p:txBody>
      </p:sp>
    </p:spTree>
    <p:extLst>
      <p:ext uri="{BB962C8B-B14F-4D97-AF65-F5344CB8AC3E}">
        <p14:creationId xmlns:p14="http://schemas.microsoft.com/office/powerpoint/2010/main" val="598103659"/>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71E1F3B-B682-1E49-A234-496B5C754AF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8A6D26C-4FE8-C64A-A0CE-31A59AB12119}"/>
              </a:ext>
            </a:extLst>
          </p:cNvPr>
          <p:cNvSpPr>
            <a:spLocks noGrp="1" noChangeArrowheads="1"/>
          </p:cNvSpPr>
          <p:nvPr>
            <p:ph type="sldNum" sz="quarter" idx="11"/>
          </p:nvPr>
        </p:nvSpPr>
        <p:spPr>
          <a:ln/>
        </p:spPr>
        <p:txBody>
          <a:bodyPr/>
          <a:lstStyle>
            <a:lvl1pPr>
              <a:defRPr/>
            </a:lvl1pPr>
          </a:lstStyle>
          <a:p>
            <a:fld id="{81D91BCA-9E59-BB44-83CE-584F7CE3F979}" type="slidenum">
              <a:rPr lang="en-US" altLang="en-US"/>
              <a:pPr/>
              <a:t>‹#›</a:t>
            </a:fld>
            <a:endParaRPr lang="en-US" altLang="en-US"/>
          </a:p>
        </p:txBody>
      </p:sp>
    </p:spTree>
    <p:extLst>
      <p:ext uri="{BB962C8B-B14F-4D97-AF65-F5344CB8AC3E}">
        <p14:creationId xmlns:p14="http://schemas.microsoft.com/office/powerpoint/2010/main" val="1567476264"/>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1B18093-7FC2-BA4F-B543-E5FDF2342AA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CF4184-5282-E341-AE2D-974AD789F30B}"/>
              </a:ext>
            </a:extLst>
          </p:cNvPr>
          <p:cNvSpPr>
            <a:spLocks noGrp="1" noChangeArrowheads="1"/>
          </p:cNvSpPr>
          <p:nvPr>
            <p:ph type="sldNum" sz="quarter" idx="11"/>
          </p:nvPr>
        </p:nvSpPr>
        <p:spPr>
          <a:ln/>
        </p:spPr>
        <p:txBody>
          <a:bodyPr/>
          <a:lstStyle>
            <a:lvl1pPr>
              <a:defRPr/>
            </a:lvl1pPr>
          </a:lstStyle>
          <a:p>
            <a:fld id="{0C6B2D7A-7744-F04A-AEC2-39E49B04FB06}" type="slidenum">
              <a:rPr lang="en-US" altLang="en-US"/>
              <a:pPr/>
              <a:t>‹#›</a:t>
            </a:fld>
            <a:endParaRPr lang="en-US" altLang="en-US"/>
          </a:p>
        </p:txBody>
      </p:sp>
    </p:spTree>
    <p:extLst>
      <p:ext uri="{BB962C8B-B14F-4D97-AF65-F5344CB8AC3E}">
        <p14:creationId xmlns:p14="http://schemas.microsoft.com/office/powerpoint/2010/main" val="725751237"/>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7C596D-DDB0-874A-999D-1AD30546BD0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D9BD5E-1FF2-8C45-9530-40F692F96225}"/>
              </a:ext>
            </a:extLst>
          </p:cNvPr>
          <p:cNvSpPr>
            <a:spLocks noGrp="1" noChangeArrowheads="1"/>
          </p:cNvSpPr>
          <p:nvPr>
            <p:ph type="sldNum" sz="quarter" idx="11"/>
          </p:nvPr>
        </p:nvSpPr>
        <p:spPr>
          <a:ln/>
        </p:spPr>
        <p:txBody>
          <a:bodyPr/>
          <a:lstStyle>
            <a:lvl1pPr>
              <a:defRPr/>
            </a:lvl1pPr>
          </a:lstStyle>
          <a:p>
            <a:fld id="{D1B57D85-CDBE-324F-A439-5B63D3139289}" type="slidenum">
              <a:rPr lang="en-US" altLang="en-US"/>
              <a:pPr/>
              <a:t>‹#›</a:t>
            </a:fld>
            <a:endParaRPr lang="en-US" altLang="en-US"/>
          </a:p>
        </p:txBody>
      </p:sp>
    </p:spTree>
    <p:extLst>
      <p:ext uri="{BB962C8B-B14F-4D97-AF65-F5344CB8AC3E}">
        <p14:creationId xmlns:p14="http://schemas.microsoft.com/office/powerpoint/2010/main" val="2699548467"/>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1FC9EE-A394-7143-94B5-CACB1826923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E463A925-AE18-C343-82D9-260962F5E1D4}"/>
              </a:ext>
            </a:extLst>
          </p:cNvPr>
          <p:cNvSpPr>
            <a:spLocks noGrp="1" noChangeArrowheads="1"/>
          </p:cNvSpPr>
          <p:nvPr>
            <p:ph type="sldNum" sz="quarter" idx="11"/>
          </p:nvPr>
        </p:nvSpPr>
        <p:spPr>
          <a:ln/>
        </p:spPr>
        <p:txBody>
          <a:bodyPr/>
          <a:lstStyle>
            <a:lvl1pPr>
              <a:defRPr/>
            </a:lvl1pPr>
          </a:lstStyle>
          <a:p>
            <a:fld id="{CD291348-A34C-F647-A97F-F660C7B891F9}" type="slidenum">
              <a:rPr lang="en-US" altLang="en-US"/>
              <a:pPr/>
              <a:t>‹#›</a:t>
            </a:fld>
            <a:endParaRPr lang="en-US" altLang="en-US"/>
          </a:p>
        </p:txBody>
      </p:sp>
    </p:spTree>
    <p:extLst>
      <p:ext uri="{BB962C8B-B14F-4D97-AF65-F5344CB8AC3E}">
        <p14:creationId xmlns:p14="http://schemas.microsoft.com/office/powerpoint/2010/main" val="1838731038"/>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276053439"/>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889793532"/>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233196891"/>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171614"/>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599897957"/>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49656334"/>
      </p:ext>
    </p:extLst>
  </p:cSld>
  <p:clrMapOvr>
    <a:masterClrMapping/>
  </p:clrMapOvr>
  <p:transition/>
</p:sldLayout>
</file>

<file path=ppt/slideLayouts/slideLayout8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129939469"/>
      </p:ext>
    </p:extLst>
  </p:cSld>
  <p:clrMapOvr>
    <a:masterClrMapping/>
  </p:clrMapOvr>
  <p:transition/>
</p:sldLayout>
</file>

<file path=ppt/slideLayouts/slideLayout8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813247811"/>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770988671"/>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078226832"/>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546098445"/>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539379612"/>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1232897"/>
      </p:ext>
    </p:extLst>
  </p:cSld>
  <p:clrMapOvr>
    <a:masterClrMapping/>
  </p:clrMapOvr>
</p:sldLayout>
</file>

<file path=ppt/slideLayouts/slideLayout8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646309326"/>
      </p:ext>
    </p:extLst>
  </p:cSld>
  <p:clrMapOvr>
    <a:masterClrMapping/>
  </p:clrMapOvr>
</p:sldLayout>
</file>

<file path=ppt/slideLayouts/slideLayout832.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29885016"/>
      </p:ext>
    </p:extLst>
  </p:cSld>
  <p:clrMapOvr>
    <a:masterClrMapping/>
  </p:clrMapOvr>
</p:sldLayout>
</file>

<file path=ppt/slideLayouts/slideLayout83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5003961"/>
      </p:ext>
    </p:extLst>
  </p:cSld>
  <p:clrMapOvr>
    <a:masterClrMapping/>
  </p:clrMapOvr>
</p:sldLayout>
</file>

<file path=ppt/slideLayouts/slideLayout8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46695635"/>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536239928"/>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79960965"/>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132369081"/>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610347692"/>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664756829"/>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400362005"/>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163282615"/>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732047601"/>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50986119"/>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469110927"/>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889288850"/>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967342938"/>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19725937"/>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714812896"/>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4054651881"/>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213599995"/>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956130059"/>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343823720"/>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666490698"/>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226313045"/>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246848191"/>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12516061"/>
      </p:ext>
    </p:extLst>
  </p:cSld>
  <p:clrMapOvr>
    <a:masterClrMapping/>
  </p:clrMapOvr>
  <p:transition/>
</p:sldLayout>
</file>

<file path=ppt/slideLayouts/slideLayout8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000234271"/>
      </p:ext>
    </p:extLst>
  </p:cSld>
  <p:clrMapOvr>
    <a:masterClrMapping/>
  </p:clrMapOvr>
  <p:transition/>
</p:sldLayout>
</file>

<file path=ppt/slideLayouts/slideLayout8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2568720"/>
      </p:ext>
    </p:extLst>
  </p:cSld>
  <p:clrMapOvr>
    <a:masterClrMapping/>
  </p:clrMapOvr>
  <p:transition/>
</p:sldLayout>
</file>

<file path=ppt/slideLayouts/slideLayout8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3253561"/>
      </p:ext>
    </p:extLst>
  </p:cSld>
  <p:clrMapOvr>
    <a:masterClrMapping/>
  </p:clrMapOvr>
  <p:transition/>
</p:sldLayout>
</file>

<file path=ppt/slideLayouts/slideLayout8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3144578"/>
      </p:ext>
    </p:extLst>
  </p:cSld>
  <p:clrMapOvr>
    <a:masterClrMapping/>
  </p:clrMapOvr>
  <p:transition/>
</p:sldLayout>
</file>

<file path=ppt/slideLayouts/slideLayout8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65001"/>
      </p:ext>
    </p:extLst>
  </p:cSld>
  <p:clrMapOvr>
    <a:masterClrMapping/>
  </p:clrMapOvr>
  <p:transition/>
</p:sldLayout>
</file>

<file path=ppt/slideLayouts/slideLayout8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2648229"/>
      </p:ext>
    </p:extLst>
  </p:cSld>
  <p:clrMapOvr>
    <a:masterClrMapping/>
  </p:clrMapOvr>
  <p:transition/>
</p:sldLayout>
</file>

<file path=ppt/slideLayouts/slideLayout8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1647062"/>
      </p:ext>
    </p:extLst>
  </p:cSld>
  <p:clrMapOvr>
    <a:masterClrMapping/>
  </p:clrMapOvr>
  <p:transition/>
</p:sldLayout>
</file>

<file path=ppt/slideLayouts/slideLayout8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2682957"/>
      </p:ext>
    </p:extLst>
  </p:cSld>
  <p:clrMapOvr>
    <a:masterClrMapping/>
  </p:clrMapOvr>
  <p:transition/>
</p:sldLayout>
</file>

<file path=ppt/slideLayouts/slideLayout8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8118901"/>
      </p:ext>
    </p:extLst>
  </p:cSld>
  <p:clrMapOvr>
    <a:masterClrMapping/>
  </p:clrMapOvr>
  <p:transition/>
</p:sldLayout>
</file>

<file path=ppt/slideLayouts/slideLayout8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7076624"/>
      </p:ext>
    </p:extLst>
  </p:cSld>
  <p:clrMapOvr>
    <a:masterClrMapping/>
  </p:clrMapOvr>
  <p:transition/>
</p:sldLayout>
</file>

<file path=ppt/slideLayouts/slideLayout8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0918616"/>
      </p:ext>
    </p:extLst>
  </p:cSld>
  <p:clrMapOvr>
    <a:masterClrMapping/>
  </p:clrMapOvr>
  <p:transition/>
</p:sldLayout>
</file>

<file path=ppt/slideLayouts/slideLayout8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9628391"/>
      </p:ext>
    </p:extLst>
  </p:cSld>
  <p:clrMapOvr>
    <a:masterClrMapping/>
  </p:clrMapOvr>
  <p:transition/>
</p:sldLayout>
</file>

<file path=ppt/slideLayouts/slideLayout86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rPr>
              <a:pPr/>
              <a:t>5/16/21</a:t>
            </a:fld>
            <a:endParaRPr lang="en-US">
              <a:solidFill>
                <a:prstClr val="black">
                  <a:alpha val="75000"/>
                </a:prstClr>
              </a:solidFill>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271229554"/>
      </p:ext>
    </p:extLst>
  </p:cSld>
  <p:clrMapOvr>
    <a:overrideClrMapping bg1="lt1" tx1="dk1" bg2="lt2" tx2="dk2" accent1="accent1" accent2="accent2" accent3="accent3" accent4="accent4" accent5="accent5" accent6="accent6" hlink="hlink" folHlink="folHlink"/>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rPr>
              <a:pPr/>
              <a:t>5/16/21</a:t>
            </a:fld>
            <a:endParaRPr lang="en-US">
              <a:solidFill>
                <a:prstClr val="black">
                  <a:alpha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044553431"/>
      </p:ext>
    </p:extLst>
  </p:cSld>
  <p:clrMapOvr>
    <a:overrideClrMapping bg1="lt1" tx1="dk1" bg2="lt2" tx2="dk2" accent1="accent1" accent2="accent2" accent3="accent3" accent4="accent4" accent5="accent5" accent6="accent6" hlink="hlink" folHlink="folHlink"/>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rPr>
              <a:pPr/>
              <a:t>5/16/21</a:t>
            </a:fld>
            <a:endParaRPr lang="en-US">
              <a:solidFill>
                <a:prstClr val="black">
                  <a:alpha val="75000"/>
                </a:prstClr>
              </a:solidFill>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557390112"/>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rPr>
              <a:pPr/>
              <a:t>5/16/21</a:t>
            </a:fld>
            <a:endParaRPr lang="en-US">
              <a:solidFill>
                <a:prstClr val="black">
                  <a:alpha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102973384"/>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rPr>
              <a:pPr/>
              <a:t>5/16/21</a:t>
            </a:fld>
            <a:endParaRPr lang="en-US">
              <a:solidFill>
                <a:prstClr val="black">
                  <a:alpha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946146026"/>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rPr>
              <a:pPr/>
              <a:t>5/16/21</a:t>
            </a:fld>
            <a:endParaRPr lang="en-US">
              <a:solidFill>
                <a:prstClr val="black">
                  <a:alpha val="75000"/>
                </a:prstClr>
              </a:solidFill>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440355355"/>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rPr>
              <a:pPr/>
              <a:t>5/16/21</a:t>
            </a:fld>
            <a:endParaRPr lang="en-US">
              <a:solidFill>
                <a:prstClr val="black">
                  <a:alpha val="75000"/>
                </a:prstClr>
              </a:solidFill>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720322554"/>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rPr>
              <a:pPr/>
              <a:t>5/16/21</a:t>
            </a:fld>
            <a:endParaRPr lang="en-US">
              <a:solidFill>
                <a:prstClr val="black">
                  <a:alpha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45622680"/>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rPr>
              <a:pPr/>
              <a:t>5/16/21</a:t>
            </a:fld>
            <a:endParaRPr lang="en-US">
              <a:solidFill>
                <a:prstClr val="black">
                  <a:alpha val="75000"/>
                </a:prstClr>
              </a:solidFill>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660151509"/>
      </p:ext>
    </p:extLst>
  </p:cSld>
  <p:clrMapOvr>
    <a:masterClrMapping/>
  </p:clrMapOvr>
</p:sldLayout>
</file>

<file path=ppt/slideLayouts/slideLayout87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rPr>
              <a:pPr/>
              <a:t>5/16/21</a:t>
            </a:fld>
            <a:endParaRPr lang="en-US">
              <a:solidFill>
                <a:prstClr val="white">
                  <a:alpha val="75000"/>
                </a:prstClr>
              </a:solidFill>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33231654"/>
      </p:ext>
    </p:extLst>
  </p:cSld>
  <p:clrMapOvr>
    <a:overrideClrMapping bg1="dk1" tx1="lt1" bg2="dk2" tx2="lt2" accent1="accent1" accent2="accent2" accent3="accent3" accent4="accent4" accent5="accent5" accent6="accent6" hlink="hlink" folHlink="folHlink"/>
  </p:clrMapOvr>
</p:sldLayout>
</file>

<file path=ppt/slideLayouts/slideLayout8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rPr>
              <a:pPr/>
              <a:t>5/16/21</a:t>
            </a:fld>
            <a:endParaRPr lang="en-US">
              <a:solidFill>
                <a:prstClr val="black">
                  <a:alpha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691771290"/>
      </p:ext>
    </p:extLst>
  </p:cSld>
  <p:clrMapOvr>
    <a:masterClrMapping/>
  </p:clrMapOvr>
</p:sldLayout>
</file>

<file path=ppt/slideLayouts/slideLayout8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rPr>
              <a:pPr/>
              <a:t>5/16/21</a:t>
            </a:fld>
            <a:endParaRPr lang="en-US">
              <a:solidFill>
                <a:prstClr val="black">
                  <a:alpha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435371260"/>
      </p:ext>
    </p:extLst>
  </p:cSld>
  <p:clrMapOvr>
    <a:masterClrMapping/>
  </p:clrMapOvr>
</p:sldLayout>
</file>

<file path=ppt/slideLayouts/slideLayout88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5/16/21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691706845"/>
      </p:ext>
    </p:extLst>
  </p:cSld>
  <p:clrMapOvr>
    <a:overrideClrMapping bg1="lt1" tx1="dk1" bg2="lt2" tx2="dk2" accent1="accent1" accent2="accent2" accent3="accent3" accent4="accent4" accent5="accent5" accent6="accent6" hlink="hlink" folHlink="folHlink"/>
  </p:clrMapOvr>
</p:sldLayout>
</file>

<file path=ppt/slideLayouts/slideLayout88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5/16/21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313808675"/>
      </p:ext>
    </p:extLst>
  </p:cSld>
  <p:clrMapOvr>
    <a:overrideClrMapping bg1="lt1" tx1="dk1" bg2="lt2" tx2="dk2" accent1="accent1" accent2="accent2" accent3="accent3" accent4="accent4" accent5="accent5" accent6="accent6" hlink="hlink" folHlink="folHlink"/>
  </p:clrMapOvr>
</p:sldLayout>
</file>

<file path=ppt/slideLayouts/slideLayout88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5/16/21</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65080722"/>
      </p:ext>
    </p:extLst>
  </p:cSld>
  <p:clrMapOvr>
    <a:masterClrMapping/>
  </p:clrMapOvr>
</p:sldLayout>
</file>

<file path=ppt/slideLayouts/slideLayout8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5/16/21</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740857434"/>
      </p:ext>
    </p:extLst>
  </p:cSld>
  <p:clrMapOvr>
    <a:masterClrMapping/>
  </p:clrMapOvr>
</p:sldLayout>
</file>

<file path=ppt/slideLayouts/slideLayout8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5/16/21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275108"/>
      </p:ext>
    </p:extLst>
  </p:cSld>
  <p:clrMapOvr>
    <a:masterClrMapping/>
  </p:clrMapOvr>
</p:sldLayout>
</file>

<file path=ppt/slideLayouts/slideLayout88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5/16/21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923566557"/>
      </p:ext>
    </p:extLst>
  </p:cSld>
  <p:clrMapOvr>
    <a:masterClrMapping/>
  </p:clrMapOvr>
</p:sldLayout>
</file>

<file path=ppt/slideLayouts/slideLayout8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5/16/21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624550422"/>
      </p:ext>
    </p:extLst>
  </p:cSld>
  <p:clrMapOvr>
    <a:masterClrMapping/>
  </p:clrMapOvr>
</p:sldLayout>
</file>

<file path=ppt/slideLayouts/slideLayout8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5/16/21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922515106"/>
      </p:ext>
    </p:extLst>
  </p:cSld>
  <p:clrMapOvr>
    <a:masterClrMapping/>
  </p:clrMapOvr>
</p:sldLayout>
</file>

<file path=ppt/slideLayouts/slideLayout8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5/16/21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9534186"/>
      </p:ext>
    </p:extLst>
  </p:cSld>
  <p:clrMapOvr>
    <a:masterClrMapping/>
  </p:clrMapOvr>
</p:sldLayout>
</file>

<file path=ppt/slideLayouts/slideLayout89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5/16/21</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771784109"/>
      </p:ext>
    </p:extLst>
  </p:cSld>
  <p:clrMapOvr>
    <a:overrideClrMapping bg1="dk1" tx1="lt1" bg2="dk2" tx2="lt2" accent1="accent1" accent2="accent2" accent3="accent3" accent4="accent4" accent5="accent5" accent6="accent6" hlink="hlink" folHlink="folHlink"/>
  </p:clrMapOvr>
</p:sldLayout>
</file>

<file path=ppt/slideLayouts/slideLayout8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5/16/21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546056763"/>
      </p:ext>
    </p:extLst>
  </p:cSld>
  <p:clrMapOvr>
    <a:masterClrMapping/>
  </p:clrMapOvr>
</p:sldLayout>
</file>

<file path=ppt/slideLayouts/slideLayout8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5/16/21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589107705"/>
      </p:ext>
    </p:extLst>
  </p:cSld>
  <p:clrMapOvr>
    <a:masterClrMapping/>
  </p:clrMapOvr>
</p:sldLayout>
</file>

<file path=ppt/slideLayouts/slideLayout8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2277821570"/>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1329132562"/>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20796028"/>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1646007341"/>
      </p:ext>
    </p:extLst>
  </p:cSld>
  <p:clrMapOvr>
    <a:masterClrMapping/>
  </p:clrMapOvr>
  <p:transition/>
</p:sldLayout>
</file>

<file path=ppt/slideLayouts/slideLayout8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2821737665"/>
      </p:ext>
    </p:extLst>
  </p:cSld>
  <p:clrMapOvr>
    <a:masterClrMapping/>
  </p:clrMapOvr>
  <p:transition/>
</p:sldLayout>
</file>

<file path=ppt/slideLayouts/slideLayout8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2818153651"/>
      </p:ext>
    </p:extLst>
  </p:cSld>
  <p:clrMapOvr>
    <a:masterClrMapping/>
  </p:clrMapOvr>
  <p:transition/>
</p:sldLayout>
</file>

<file path=ppt/slideLayouts/slideLayout8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1268859900"/>
      </p:ext>
    </p:extLst>
  </p:cSld>
  <p:clrMapOvr>
    <a:masterClrMapping/>
  </p:clrMapOvr>
  <p:transition/>
</p:sldLayout>
</file>

<file path=ppt/slideLayouts/slideLayout9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3291093519"/>
      </p:ext>
    </p:extLst>
  </p:cSld>
  <p:clrMapOvr>
    <a:masterClrMapping/>
  </p:clrMapOvr>
  <p:transition/>
</p:sldLayout>
</file>

<file path=ppt/slideLayouts/slideLayout9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3116644791"/>
      </p:ext>
    </p:extLst>
  </p:cSld>
  <p:clrMapOvr>
    <a:masterClrMapping/>
  </p:clrMapOvr>
  <p:transition/>
</p:sldLayout>
</file>

<file path=ppt/slideLayouts/slideLayout9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1357644136"/>
      </p:ext>
    </p:extLst>
  </p:cSld>
  <p:clrMapOvr>
    <a:masterClrMapping/>
  </p:clrMapOvr>
  <p:transition/>
</p:sldLayout>
</file>

<file path=ppt/slideLayouts/slideLayout9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4105642547"/>
      </p:ext>
    </p:extLst>
  </p:cSld>
  <p:clrMapOvr>
    <a:masterClrMapping/>
  </p:clrMapOvr>
  <p:transition/>
</p:sldLayout>
</file>

<file path=ppt/slideLayouts/slideLayout90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1616058769"/>
      </p:ext>
    </p:extLst>
  </p:cSld>
  <p:clrMapOvr>
    <a:masterClrMapping/>
  </p:clrMapOvr>
  <p:transition/>
</p:sldLayout>
</file>

<file path=ppt/slideLayouts/slideLayout90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56731781"/>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3804008019"/>
      </p:ext>
    </p:extLst>
  </p:cSld>
  <p:clrMapOvr>
    <a:masterClrMapping/>
  </p:clrMapOvr>
</p:sldLayout>
</file>

<file path=ppt/slideLayouts/slideLayout907.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76503867"/>
      </p:ext>
    </p:extLst>
  </p:cSld>
  <p:clrMapOvr>
    <a:masterClrMapping/>
  </p:clrMapOvr>
</p:sldLayout>
</file>

<file path=ppt/slideLayouts/slideLayout90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78616491"/>
      </p:ext>
    </p:extLst>
  </p:cSld>
  <p:clrMapOvr>
    <a:masterClrMapping/>
  </p:clrMapOvr>
</p:sldLayout>
</file>

<file path=ppt/slideLayouts/slideLayout9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923904049"/>
      </p:ext>
    </p:extLst>
  </p:cSld>
  <p:clrMapOvr>
    <a:masterClrMapping/>
  </p:clrMapOvr>
  <p:transition/>
</p:sldLayout>
</file>

<file path=ppt/slideLayouts/slideLayout9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245382442"/>
      </p:ext>
    </p:extLst>
  </p:cSld>
  <p:clrMapOvr>
    <a:masterClrMapping/>
  </p:clrMapOvr>
  <p:transition/>
</p:sldLayout>
</file>

<file path=ppt/slideLayouts/slideLayout9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2949996777"/>
      </p:ext>
    </p:extLst>
  </p:cSld>
  <p:clrMapOvr>
    <a:masterClrMapping/>
  </p:clrMapOvr>
  <p:transition/>
</p:sldLayout>
</file>

<file path=ppt/slideLayouts/slideLayout9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791315297"/>
      </p:ext>
    </p:extLst>
  </p:cSld>
  <p:clrMapOvr>
    <a:masterClrMapping/>
  </p:clrMapOvr>
  <p:transition/>
</p:sldLayout>
</file>

<file path=ppt/slideLayouts/slideLayout9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749100300"/>
      </p:ext>
    </p:extLst>
  </p:cSld>
  <p:clrMapOvr>
    <a:masterClrMapping/>
  </p:clrMapOvr>
  <p:transition/>
</p:sldLayout>
</file>

<file path=ppt/slideLayouts/slideLayout9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1519458027"/>
      </p:ext>
    </p:extLst>
  </p:cSld>
  <p:clrMapOvr>
    <a:masterClrMapping/>
  </p:clrMapOvr>
  <p:transition/>
</p:sldLayout>
</file>

<file path=ppt/slideLayouts/slideLayout9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3155132241"/>
      </p:ext>
    </p:extLst>
  </p:cSld>
  <p:clrMapOvr>
    <a:masterClrMapping/>
  </p:clrMapOvr>
  <p:transition/>
</p:sldLayout>
</file>

<file path=ppt/slideLayouts/slideLayout9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3683834301"/>
      </p:ext>
    </p:extLst>
  </p:cSld>
  <p:clrMapOvr>
    <a:masterClrMapping/>
  </p:clrMapOvr>
  <p:transition/>
</p:sldLayout>
</file>

<file path=ppt/slideLayouts/slideLayout9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98910725"/>
      </p:ext>
    </p:extLst>
  </p:cSld>
  <p:clrMapOvr>
    <a:masterClrMapping/>
  </p:clrMapOvr>
  <p:transition/>
</p:sldLayout>
</file>

<file path=ppt/slideLayouts/slideLayout9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618687027"/>
      </p:ext>
    </p:extLst>
  </p:cSld>
  <p:clrMapOvr>
    <a:masterClrMapping/>
  </p:clrMapOvr>
  <p:transition/>
</p:sldLayout>
</file>

<file path=ppt/slideLayouts/slideLayout9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2242271756"/>
      </p:ext>
    </p:extLst>
  </p:cSld>
  <p:clrMapOvr>
    <a:masterClrMapping/>
  </p:clrMapOvr>
  <p:transition/>
</p:sldLayout>
</file>

<file path=ppt/slideLayouts/slideLayout92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2486770658"/>
      </p:ext>
    </p:extLst>
  </p:cSld>
  <p:clrMapOvr>
    <a:masterClrMapping/>
  </p:clrMapOvr>
  <p:transition/>
</p:sldLayout>
</file>

<file path=ppt/slideLayouts/slideLayout9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858686965"/>
      </p:ext>
    </p:extLst>
  </p:cSld>
  <p:clrMapOvr>
    <a:masterClrMapping/>
  </p:clrMapOvr>
  <p:transition/>
</p:sldLayout>
</file>

<file path=ppt/slideLayouts/slideLayout9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775176047"/>
      </p:ext>
    </p:extLst>
  </p:cSld>
  <p:clrMapOvr>
    <a:masterClrMapping/>
  </p:clrMapOvr>
  <p:transition/>
</p:sldLayout>
</file>

<file path=ppt/slideLayouts/slideLayout9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1027718225"/>
      </p:ext>
    </p:extLst>
  </p:cSld>
  <p:clrMapOvr>
    <a:masterClrMapping/>
  </p:clrMapOvr>
  <p:transition/>
</p:sldLayout>
</file>

<file path=ppt/slideLayouts/slideLayout9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511100414"/>
      </p:ext>
    </p:extLst>
  </p:cSld>
  <p:clrMapOvr>
    <a:masterClrMapping/>
  </p:clrMapOvr>
  <p:transition/>
</p:sldLayout>
</file>

<file path=ppt/slideLayouts/slideLayout9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362186444"/>
      </p:ext>
    </p:extLst>
  </p:cSld>
  <p:clrMapOvr>
    <a:masterClrMapping/>
  </p:clrMapOvr>
  <p:transition/>
</p:sldLayout>
</file>

<file path=ppt/slideLayouts/slideLayout9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175300292"/>
      </p:ext>
    </p:extLst>
  </p:cSld>
  <p:clrMapOvr>
    <a:masterClrMapping/>
  </p:clrMapOvr>
  <p:transition/>
</p:sldLayout>
</file>

<file path=ppt/slideLayouts/slideLayout9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2484932650"/>
      </p:ext>
    </p:extLst>
  </p:cSld>
  <p:clrMapOvr>
    <a:masterClrMapping/>
  </p:clrMapOvr>
  <p:transition/>
</p:sldLayout>
</file>

<file path=ppt/slideLayouts/slideLayout9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753159796"/>
      </p:ext>
    </p:extLst>
  </p:cSld>
  <p:clrMapOvr>
    <a:masterClrMapping/>
  </p:clrMapOvr>
  <p:transition/>
</p:sldLayout>
</file>

<file path=ppt/slideLayouts/slideLayout9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133617392"/>
      </p:ext>
    </p:extLst>
  </p:cSld>
  <p:clrMapOvr>
    <a:masterClrMapping/>
  </p:clrMapOvr>
  <p:transition/>
</p:sldLayout>
</file>

<file path=ppt/slideLayouts/slideLayout9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62733689"/>
      </p:ext>
    </p:extLst>
  </p:cSld>
  <p:clrMapOvr>
    <a:masterClrMapping/>
  </p:clrMapOvr>
  <p:transition/>
</p:sldLayout>
</file>

<file path=ppt/slideLayouts/slideLayout9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98989283"/>
      </p:ext>
    </p:extLst>
  </p:cSld>
  <p:clrMapOvr>
    <a:masterClrMapping/>
  </p:clrMapOvr>
  <p:transition/>
</p:sldLayout>
</file>

<file path=ppt/slideLayouts/slideLayout9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1325083028"/>
      </p:ext>
    </p:extLst>
  </p:cSld>
  <p:clrMapOvr>
    <a:masterClrMapping/>
  </p:clrMapOvr>
  <p:transition/>
</p:sldLayout>
</file>

<file path=ppt/slideLayouts/slideLayout9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6408298"/>
      </p:ext>
    </p:extLst>
  </p:cSld>
  <p:clrMapOvr>
    <a:masterClrMapping/>
  </p:clrMapOvr>
</p:sldLayout>
</file>

<file path=ppt/slideLayouts/slideLayout9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236409854"/>
      </p:ext>
    </p:extLst>
  </p:cSld>
  <p:clrMapOvr>
    <a:masterClrMapping/>
  </p:clrMapOvr>
</p:sldLayout>
</file>

<file path=ppt/slideLayouts/slideLayout9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9027644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8946240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12733267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2397223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22932639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9868295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8027378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32900383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819538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24655544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38995851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3818678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833446431"/>
      </p:ext>
    </p:extLst>
  </p:cSld>
  <p:clrMapOvr>
    <a:masterClrMapping/>
  </p:clrMapOvr>
  <p:transition/>
</p:sldLayout>
</file>

<file path=ppt/slideLayouts/slideLayout9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56033456"/>
      </p:ext>
    </p:extLst>
  </p:cSld>
  <p:clrMapOvr>
    <a:masterClrMapping/>
  </p:clrMapOvr>
  <p:transition/>
</p:sldLayout>
</file>

<file path=ppt/slideLayouts/slideLayout9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1624353890"/>
      </p:ext>
    </p:extLst>
  </p:cSld>
  <p:clrMapOvr>
    <a:masterClrMapping/>
  </p:clrMapOvr>
  <p:transition/>
</p:sldLayout>
</file>

<file path=ppt/slideLayouts/slideLayout9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2821809885"/>
      </p:ext>
    </p:extLst>
  </p:cSld>
  <p:clrMapOvr>
    <a:masterClrMapping/>
  </p:clrMapOvr>
  <p:transition/>
</p:sldLayout>
</file>

<file path=ppt/slideLayouts/slideLayout9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541807100"/>
      </p:ext>
    </p:extLst>
  </p:cSld>
  <p:clrMapOvr>
    <a:masterClrMapping/>
  </p:clrMapOvr>
  <p:transition/>
</p:sldLayout>
</file>

<file path=ppt/slideLayouts/slideLayout9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765264174"/>
      </p:ext>
    </p:extLst>
  </p:cSld>
  <p:clrMapOvr>
    <a:masterClrMapping/>
  </p:clrMapOvr>
  <p:transition/>
</p:sldLayout>
</file>

<file path=ppt/slideLayouts/slideLayout9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1255556417"/>
      </p:ext>
    </p:extLst>
  </p:cSld>
  <p:clrMapOvr>
    <a:masterClrMapping/>
  </p:clrMapOvr>
  <p:transition/>
</p:sldLayout>
</file>

<file path=ppt/slideLayouts/slideLayout9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2236117496"/>
      </p:ext>
    </p:extLst>
  </p:cSld>
  <p:clrMapOvr>
    <a:masterClrMapping/>
  </p:clrMapOvr>
  <p:transition/>
</p:sldLayout>
</file>

<file path=ppt/slideLayouts/slideLayout9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650295398"/>
      </p:ext>
    </p:extLst>
  </p:cSld>
  <p:clrMapOvr>
    <a:masterClrMapping/>
  </p:clrMapOvr>
  <p:transition/>
</p:sldLayout>
</file>

<file path=ppt/slideLayouts/slideLayout9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27141708"/>
      </p:ext>
    </p:extLst>
  </p:cSld>
  <p:clrMapOvr>
    <a:masterClrMapping/>
  </p:clrMapOvr>
  <p:transition/>
</p:sldLayout>
</file>

<file path=ppt/slideLayouts/slideLayout9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736778689"/>
      </p:ext>
    </p:extLst>
  </p:cSld>
  <p:clrMapOvr>
    <a:masterClrMapping/>
  </p:clrMapOvr>
  <p:transition/>
</p:sldLayout>
</file>

<file path=ppt/slideLayouts/slideLayout95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91612978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image" Target="../media/image1.png"/><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4.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4.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5.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image" Target="../media/image1.png"/><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6.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6.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theme" Target="../theme/theme17.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image" Target="../media/image1.png"/><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theme" Target="../theme/theme18.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8.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theme" Target="../theme/theme19.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13" Type="http://schemas.openxmlformats.org/officeDocument/2006/relationships/theme" Target="../theme/theme20.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slideLayout" Target="../slideLayouts/slideLayout213.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 Id="rId14" Type="http://schemas.openxmlformats.org/officeDocument/2006/relationships/image" Target="../media/image1.pn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theme" Target="../theme/theme21.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2.xml"/><Relationship Id="rId13" Type="http://schemas.openxmlformats.org/officeDocument/2006/relationships/image" Target="../media/image1.png"/><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theme" Target="../theme/theme22.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3.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theme" Target="../theme/theme23.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 Id="rId14" Type="http://schemas.openxmlformats.org/officeDocument/2006/relationships/image" Target="../media/image1.png"/></Relationships>
</file>

<file path=ppt/slideMasters/_rels/slideMaster27.xml.rels><?xml version="1.0" encoding="UTF-8" standalone="yes"?>
<Relationships xmlns="http://schemas.openxmlformats.org/package/2006/relationships"><Relationship Id="rId8" Type="http://schemas.openxmlformats.org/officeDocument/2006/relationships/theme" Target="../theme/theme27.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5" Type="http://schemas.openxmlformats.org/officeDocument/2006/relationships/slideLayout" Target="../slideLayouts/slideLayout287.xml"/><Relationship Id="rId4"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7.xml"/><Relationship Id="rId13" Type="http://schemas.openxmlformats.org/officeDocument/2006/relationships/image" Target="../media/image1.png"/><Relationship Id="rId3" Type="http://schemas.openxmlformats.org/officeDocument/2006/relationships/slideLayout" Target="../slideLayouts/slideLayout292.xml"/><Relationship Id="rId7" Type="http://schemas.openxmlformats.org/officeDocument/2006/relationships/slideLayout" Target="../slideLayouts/slideLayout296.xml"/><Relationship Id="rId12" Type="http://schemas.openxmlformats.org/officeDocument/2006/relationships/theme" Target="../theme/theme28.xml"/><Relationship Id="rId2" Type="http://schemas.openxmlformats.org/officeDocument/2006/relationships/slideLayout" Target="../slideLayouts/slideLayout291.xml"/><Relationship Id="rId1" Type="http://schemas.openxmlformats.org/officeDocument/2006/relationships/slideLayout" Target="../slideLayouts/slideLayout290.xml"/><Relationship Id="rId6" Type="http://schemas.openxmlformats.org/officeDocument/2006/relationships/slideLayout" Target="../slideLayouts/slideLayout295.xml"/><Relationship Id="rId11" Type="http://schemas.openxmlformats.org/officeDocument/2006/relationships/slideLayout" Target="../slideLayouts/slideLayout300.xml"/><Relationship Id="rId5" Type="http://schemas.openxmlformats.org/officeDocument/2006/relationships/slideLayout" Target="../slideLayouts/slideLayout294.xml"/><Relationship Id="rId10" Type="http://schemas.openxmlformats.org/officeDocument/2006/relationships/slideLayout" Target="../slideLayouts/slideLayout299.xml"/><Relationship Id="rId4" Type="http://schemas.openxmlformats.org/officeDocument/2006/relationships/slideLayout" Target="../slideLayouts/slideLayout293.xml"/><Relationship Id="rId9"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8.xml"/><Relationship Id="rId13" Type="http://schemas.openxmlformats.org/officeDocument/2006/relationships/image" Target="../media/image1.png"/><Relationship Id="rId3" Type="http://schemas.openxmlformats.org/officeDocument/2006/relationships/slideLayout" Target="../slideLayouts/slideLayout303.xml"/><Relationship Id="rId7" Type="http://schemas.openxmlformats.org/officeDocument/2006/relationships/slideLayout" Target="../slideLayouts/slideLayout307.xml"/><Relationship Id="rId12" Type="http://schemas.openxmlformats.org/officeDocument/2006/relationships/theme" Target="../theme/theme29.xml"/><Relationship Id="rId2" Type="http://schemas.openxmlformats.org/officeDocument/2006/relationships/slideLayout" Target="../slideLayouts/slideLayout302.xml"/><Relationship Id="rId1" Type="http://schemas.openxmlformats.org/officeDocument/2006/relationships/slideLayout" Target="../slideLayouts/slideLayout301.xml"/><Relationship Id="rId6" Type="http://schemas.openxmlformats.org/officeDocument/2006/relationships/slideLayout" Target="../slideLayouts/slideLayout306.xml"/><Relationship Id="rId11" Type="http://schemas.openxmlformats.org/officeDocument/2006/relationships/slideLayout" Target="../slideLayouts/slideLayout311.xml"/><Relationship Id="rId5" Type="http://schemas.openxmlformats.org/officeDocument/2006/relationships/slideLayout" Target="../slideLayouts/slideLayout305.xml"/><Relationship Id="rId10" Type="http://schemas.openxmlformats.org/officeDocument/2006/relationships/slideLayout" Target="../slideLayouts/slideLayout310.xml"/><Relationship Id="rId4" Type="http://schemas.openxmlformats.org/officeDocument/2006/relationships/slideLayout" Target="../slideLayouts/slideLayout304.xml"/><Relationship Id="rId9" Type="http://schemas.openxmlformats.org/officeDocument/2006/relationships/slideLayout" Target="../slideLayouts/slideLayout309.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9.xml"/><Relationship Id="rId13" Type="http://schemas.openxmlformats.org/officeDocument/2006/relationships/image" Target="../media/image1.png"/><Relationship Id="rId3" Type="http://schemas.openxmlformats.org/officeDocument/2006/relationships/slideLayout" Target="../slideLayouts/slideLayout314.xml"/><Relationship Id="rId7" Type="http://schemas.openxmlformats.org/officeDocument/2006/relationships/slideLayout" Target="../slideLayouts/slideLayout318.xml"/><Relationship Id="rId12" Type="http://schemas.openxmlformats.org/officeDocument/2006/relationships/theme" Target="../theme/theme30.xml"/><Relationship Id="rId2" Type="http://schemas.openxmlformats.org/officeDocument/2006/relationships/slideLayout" Target="../slideLayouts/slideLayout313.xml"/><Relationship Id="rId1" Type="http://schemas.openxmlformats.org/officeDocument/2006/relationships/slideLayout" Target="../slideLayouts/slideLayout312.xml"/><Relationship Id="rId6" Type="http://schemas.openxmlformats.org/officeDocument/2006/relationships/slideLayout" Target="../slideLayouts/slideLayout317.xml"/><Relationship Id="rId11" Type="http://schemas.openxmlformats.org/officeDocument/2006/relationships/slideLayout" Target="../slideLayouts/slideLayout322.xml"/><Relationship Id="rId5" Type="http://schemas.openxmlformats.org/officeDocument/2006/relationships/slideLayout" Target="../slideLayouts/slideLayout316.xml"/><Relationship Id="rId10" Type="http://schemas.openxmlformats.org/officeDocument/2006/relationships/slideLayout" Target="../slideLayouts/slideLayout321.xml"/><Relationship Id="rId4" Type="http://schemas.openxmlformats.org/officeDocument/2006/relationships/slideLayout" Target="../slideLayouts/slideLayout315.xml"/><Relationship Id="rId9" Type="http://schemas.openxmlformats.org/officeDocument/2006/relationships/slideLayout" Target="../slideLayouts/slideLayout320.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theme" Target="../theme/theme31.xml"/><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slideLayout" Target="../slideLayouts/slideLayout334.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2.xml"/><Relationship Id="rId13" Type="http://schemas.openxmlformats.org/officeDocument/2006/relationships/image" Target="../media/image1.png"/><Relationship Id="rId3" Type="http://schemas.openxmlformats.org/officeDocument/2006/relationships/slideLayout" Target="../slideLayouts/slideLayout337.xml"/><Relationship Id="rId7" Type="http://schemas.openxmlformats.org/officeDocument/2006/relationships/slideLayout" Target="../slideLayouts/slideLayout341.xml"/><Relationship Id="rId12" Type="http://schemas.openxmlformats.org/officeDocument/2006/relationships/theme" Target="../theme/theme32.xml"/><Relationship Id="rId2" Type="http://schemas.openxmlformats.org/officeDocument/2006/relationships/slideLayout" Target="../slideLayouts/slideLayout336.xml"/><Relationship Id="rId1" Type="http://schemas.openxmlformats.org/officeDocument/2006/relationships/slideLayout" Target="../slideLayouts/slideLayout335.xml"/><Relationship Id="rId6" Type="http://schemas.openxmlformats.org/officeDocument/2006/relationships/slideLayout" Target="../slideLayouts/slideLayout340.xml"/><Relationship Id="rId11" Type="http://schemas.openxmlformats.org/officeDocument/2006/relationships/slideLayout" Target="../slideLayouts/slideLayout345.xml"/><Relationship Id="rId5" Type="http://schemas.openxmlformats.org/officeDocument/2006/relationships/slideLayout" Target="../slideLayouts/slideLayout339.xml"/><Relationship Id="rId10" Type="http://schemas.openxmlformats.org/officeDocument/2006/relationships/slideLayout" Target="../slideLayouts/slideLayout344.xml"/><Relationship Id="rId4" Type="http://schemas.openxmlformats.org/officeDocument/2006/relationships/slideLayout" Target="../slideLayouts/slideLayout338.xml"/><Relationship Id="rId9"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3.xml"/><Relationship Id="rId3" Type="http://schemas.openxmlformats.org/officeDocument/2006/relationships/slideLayout" Target="../slideLayouts/slideLayout348.xml"/><Relationship Id="rId7" Type="http://schemas.openxmlformats.org/officeDocument/2006/relationships/slideLayout" Target="../slideLayouts/slideLayout352.xml"/><Relationship Id="rId12" Type="http://schemas.openxmlformats.org/officeDocument/2006/relationships/theme" Target="../theme/theme33.xml"/><Relationship Id="rId2" Type="http://schemas.openxmlformats.org/officeDocument/2006/relationships/slideLayout" Target="../slideLayouts/slideLayout347.xml"/><Relationship Id="rId1" Type="http://schemas.openxmlformats.org/officeDocument/2006/relationships/slideLayout" Target="../slideLayouts/slideLayout346.xml"/><Relationship Id="rId6" Type="http://schemas.openxmlformats.org/officeDocument/2006/relationships/slideLayout" Target="../slideLayouts/slideLayout351.xml"/><Relationship Id="rId11" Type="http://schemas.openxmlformats.org/officeDocument/2006/relationships/slideLayout" Target="../slideLayouts/slideLayout356.xml"/><Relationship Id="rId5" Type="http://schemas.openxmlformats.org/officeDocument/2006/relationships/slideLayout" Target="../slideLayouts/slideLayout350.xml"/><Relationship Id="rId10" Type="http://schemas.openxmlformats.org/officeDocument/2006/relationships/slideLayout" Target="../slideLayouts/slideLayout355.xml"/><Relationship Id="rId4" Type="http://schemas.openxmlformats.org/officeDocument/2006/relationships/slideLayout" Target="../slideLayouts/slideLayout349.xml"/><Relationship Id="rId9"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4.xml"/><Relationship Id="rId13" Type="http://schemas.openxmlformats.org/officeDocument/2006/relationships/image" Target="../media/image1.png"/><Relationship Id="rId3" Type="http://schemas.openxmlformats.org/officeDocument/2006/relationships/slideLayout" Target="../slideLayouts/slideLayout359.xml"/><Relationship Id="rId7" Type="http://schemas.openxmlformats.org/officeDocument/2006/relationships/slideLayout" Target="../slideLayouts/slideLayout363.xml"/><Relationship Id="rId12" Type="http://schemas.openxmlformats.org/officeDocument/2006/relationships/theme" Target="../theme/theme34.xml"/><Relationship Id="rId2" Type="http://schemas.openxmlformats.org/officeDocument/2006/relationships/slideLayout" Target="../slideLayouts/slideLayout358.xml"/><Relationship Id="rId1" Type="http://schemas.openxmlformats.org/officeDocument/2006/relationships/slideLayout" Target="../slideLayouts/slideLayout357.xml"/><Relationship Id="rId6" Type="http://schemas.openxmlformats.org/officeDocument/2006/relationships/slideLayout" Target="../slideLayouts/slideLayout362.xml"/><Relationship Id="rId11" Type="http://schemas.openxmlformats.org/officeDocument/2006/relationships/slideLayout" Target="../slideLayouts/slideLayout367.xml"/><Relationship Id="rId5" Type="http://schemas.openxmlformats.org/officeDocument/2006/relationships/slideLayout" Target="../slideLayouts/slideLayout361.xml"/><Relationship Id="rId10" Type="http://schemas.openxmlformats.org/officeDocument/2006/relationships/slideLayout" Target="../slideLayouts/slideLayout366.xml"/><Relationship Id="rId4" Type="http://schemas.openxmlformats.org/officeDocument/2006/relationships/slideLayout" Target="../slideLayouts/slideLayout360.xml"/><Relationship Id="rId9"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5.xml"/><Relationship Id="rId3" Type="http://schemas.openxmlformats.org/officeDocument/2006/relationships/slideLayout" Target="../slideLayouts/slideLayout370.xml"/><Relationship Id="rId7" Type="http://schemas.openxmlformats.org/officeDocument/2006/relationships/slideLayout" Target="../slideLayouts/slideLayout374.xml"/><Relationship Id="rId12" Type="http://schemas.openxmlformats.org/officeDocument/2006/relationships/theme" Target="../theme/theme35.xml"/><Relationship Id="rId2" Type="http://schemas.openxmlformats.org/officeDocument/2006/relationships/slideLayout" Target="../slideLayouts/slideLayout369.xml"/><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5" Type="http://schemas.openxmlformats.org/officeDocument/2006/relationships/slideLayout" Target="../slideLayouts/slideLayout372.xml"/><Relationship Id="rId10" Type="http://schemas.openxmlformats.org/officeDocument/2006/relationships/slideLayout" Target="../slideLayouts/slideLayout377.xml"/><Relationship Id="rId4" Type="http://schemas.openxmlformats.org/officeDocument/2006/relationships/slideLayout" Target="../slideLayouts/slideLayout371.xml"/><Relationship Id="rId9"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6.xml"/><Relationship Id="rId3" Type="http://schemas.openxmlformats.org/officeDocument/2006/relationships/slideLayout" Target="../slideLayouts/slideLayout381.xml"/><Relationship Id="rId7" Type="http://schemas.openxmlformats.org/officeDocument/2006/relationships/slideLayout" Target="../slideLayouts/slideLayout385.xml"/><Relationship Id="rId12" Type="http://schemas.openxmlformats.org/officeDocument/2006/relationships/theme" Target="../theme/theme36.xml"/><Relationship Id="rId2" Type="http://schemas.openxmlformats.org/officeDocument/2006/relationships/slideLayout" Target="../slideLayouts/slideLayout380.xml"/><Relationship Id="rId1" Type="http://schemas.openxmlformats.org/officeDocument/2006/relationships/slideLayout" Target="../slideLayouts/slideLayout379.xml"/><Relationship Id="rId6" Type="http://schemas.openxmlformats.org/officeDocument/2006/relationships/slideLayout" Target="../slideLayouts/slideLayout384.xml"/><Relationship Id="rId11" Type="http://schemas.openxmlformats.org/officeDocument/2006/relationships/slideLayout" Target="../slideLayouts/slideLayout389.xml"/><Relationship Id="rId5" Type="http://schemas.openxmlformats.org/officeDocument/2006/relationships/slideLayout" Target="../slideLayouts/slideLayout383.xml"/><Relationship Id="rId10" Type="http://schemas.openxmlformats.org/officeDocument/2006/relationships/slideLayout" Target="../slideLayouts/slideLayout388.xml"/><Relationship Id="rId4" Type="http://schemas.openxmlformats.org/officeDocument/2006/relationships/slideLayout" Target="../slideLayouts/slideLayout382.xml"/><Relationship Id="rId9"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7.xml"/><Relationship Id="rId13" Type="http://schemas.openxmlformats.org/officeDocument/2006/relationships/image" Target="../media/image1.png"/><Relationship Id="rId3" Type="http://schemas.openxmlformats.org/officeDocument/2006/relationships/slideLayout" Target="../slideLayouts/slideLayout392.xml"/><Relationship Id="rId7" Type="http://schemas.openxmlformats.org/officeDocument/2006/relationships/slideLayout" Target="../slideLayouts/slideLayout396.xml"/><Relationship Id="rId12" Type="http://schemas.openxmlformats.org/officeDocument/2006/relationships/theme" Target="../theme/theme37.xml"/><Relationship Id="rId2" Type="http://schemas.openxmlformats.org/officeDocument/2006/relationships/slideLayout" Target="../slideLayouts/slideLayout391.xml"/><Relationship Id="rId1" Type="http://schemas.openxmlformats.org/officeDocument/2006/relationships/slideLayout" Target="../slideLayouts/slideLayout390.xml"/><Relationship Id="rId6" Type="http://schemas.openxmlformats.org/officeDocument/2006/relationships/slideLayout" Target="../slideLayouts/slideLayout395.xml"/><Relationship Id="rId11" Type="http://schemas.openxmlformats.org/officeDocument/2006/relationships/slideLayout" Target="../slideLayouts/slideLayout400.xml"/><Relationship Id="rId5" Type="http://schemas.openxmlformats.org/officeDocument/2006/relationships/slideLayout" Target="../slideLayouts/slideLayout394.xml"/><Relationship Id="rId10" Type="http://schemas.openxmlformats.org/officeDocument/2006/relationships/slideLayout" Target="../slideLayouts/slideLayout399.xml"/><Relationship Id="rId4" Type="http://schemas.openxmlformats.org/officeDocument/2006/relationships/slideLayout" Target="../slideLayouts/slideLayout393.xml"/><Relationship Id="rId9" Type="http://schemas.openxmlformats.org/officeDocument/2006/relationships/slideLayout" Target="../slideLayouts/slideLayout398.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8.xml"/><Relationship Id="rId13" Type="http://schemas.openxmlformats.org/officeDocument/2006/relationships/image" Target="../media/image1.png"/><Relationship Id="rId3" Type="http://schemas.openxmlformats.org/officeDocument/2006/relationships/slideLayout" Target="../slideLayouts/slideLayout403.xml"/><Relationship Id="rId7" Type="http://schemas.openxmlformats.org/officeDocument/2006/relationships/slideLayout" Target="../slideLayouts/slideLayout407.xml"/><Relationship Id="rId12" Type="http://schemas.openxmlformats.org/officeDocument/2006/relationships/theme" Target="../theme/theme38.xml"/><Relationship Id="rId2" Type="http://schemas.openxmlformats.org/officeDocument/2006/relationships/slideLayout" Target="../slideLayouts/slideLayout402.xml"/><Relationship Id="rId1" Type="http://schemas.openxmlformats.org/officeDocument/2006/relationships/slideLayout" Target="../slideLayouts/slideLayout401.xml"/><Relationship Id="rId6" Type="http://schemas.openxmlformats.org/officeDocument/2006/relationships/slideLayout" Target="../slideLayouts/slideLayout406.xml"/><Relationship Id="rId11" Type="http://schemas.openxmlformats.org/officeDocument/2006/relationships/slideLayout" Target="../slideLayouts/slideLayout411.xml"/><Relationship Id="rId5" Type="http://schemas.openxmlformats.org/officeDocument/2006/relationships/slideLayout" Target="../slideLayouts/slideLayout405.xml"/><Relationship Id="rId10" Type="http://schemas.openxmlformats.org/officeDocument/2006/relationships/slideLayout" Target="../slideLayouts/slideLayout410.xml"/><Relationship Id="rId4" Type="http://schemas.openxmlformats.org/officeDocument/2006/relationships/slideLayout" Target="../slideLayouts/slideLayout404.xml"/><Relationship Id="rId9" Type="http://schemas.openxmlformats.org/officeDocument/2006/relationships/slideLayout" Target="../slideLayouts/slideLayout409.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9.xml"/><Relationship Id="rId3" Type="http://schemas.openxmlformats.org/officeDocument/2006/relationships/slideLayout" Target="../slideLayouts/slideLayout414.xml"/><Relationship Id="rId7" Type="http://schemas.openxmlformats.org/officeDocument/2006/relationships/slideLayout" Target="../slideLayouts/slideLayout418.xml"/><Relationship Id="rId12" Type="http://schemas.openxmlformats.org/officeDocument/2006/relationships/theme" Target="../theme/theme39.xml"/><Relationship Id="rId2" Type="http://schemas.openxmlformats.org/officeDocument/2006/relationships/slideLayout" Target="../slideLayouts/slideLayout413.xml"/><Relationship Id="rId1" Type="http://schemas.openxmlformats.org/officeDocument/2006/relationships/slideLayout" Target="../slideLayouts/slideLayout412.xml"/><Relationship Id="rId6" Type="http://schemas.openxmlformats.org/officeDocument/2006/relationships/slideLayout" Target="../slideLayouts/slideLayout417.xml"/><Relationship Id="rId11" Type="http://schemas.openxmlformats.org/officeDocument/2006/relationships/slideLayout" Target="../slideLayouts/slideLayout422.xml"/><Relationship Id="rId5" Type="http://schemas.openxmlformats.org/officeDocument/2006/relationships/slideLayout" Target="../slideLayouts/slideLayout416.xml"/><Relationship Id="rId10" Type="http://schemas.openxmlformats.org/officeDocument/2006/relationships/slideLayout" Target="../slideLayouts/slideLayout421.xml"/><Relationship Id="rId4" Type="http://schemas.openxmlformats.org/officeDocument/2006/relationships/slideLayout" Target="../slideLayouts/slideLayout415.xml"/><Relationship Id="rId9" Type="http://schemas.openxmlformats.org/officeDocument/2006/relationships/slideLayout" Target="../slideLayouts/slideLayout420.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0.xml"/><Relationship Id="rId3" Type="http://schemas.openxmlformats.org/officeDocument/2006/relationships/slideLayout" Target="../slideLayouts/slideLayout425.xml"/><Relationship Id="rId7" Type="http://schemas.openxmlformats.org/officeDocument/2006/relationships/slideLayout" Target="../slideLayouts/slideLayout429.xml"/><Relationship Id="rId12" Type="http://schemas.openxmlformats.org/officeDocument/2006/relationships/theme" Target="../theme/theme40.xml"/><Relationship Id="rId2" Type="http://schemas.openxmlformats.org/officeDocument/2006/relationships/slideLayout" Target="../slideLayouts/slideLayout424.xml"/><Relationship Id="rId1" Type="http://schemas.openxmlformats.org/officeDocument/2006/relationships/slideLayout" Target="../slideLayouts/slideLayout423.xml"/><Relationship Id="rId6" Type="http://schemas.openxmlformats.org/officeDocument/2006/relationships/slideLayout" Target="../slideLayouts/slideLayout428.xml"/><Relationship Id="rId11" Type="http://schemas.openxmlformats.org/officeDocument/2006/relationships/slideLayout" Target="../slideLayouts/slideLayout433.xml"/><Relationship Id="rId5" Type="http://schemas.openxmlformats.org/officeDocument/2006/relationships/slideLayout" Target="../slideLayouts/slideLayout427.xml"/><Relationship Id="rId10" Type="http://schemas.openxmlformats.org/officeDocument/2006/relationships/slideLayout" Target="../slideLayouts/slideLayout432.xml"/><Relationship Id="rId4" Type="http://schemas.openxmlformats.org/officeDocument/2006/relationships/slideLayout" Target="../slideLayouts/slideLayout426.xml"/><Relationship Id="rId9" Type="http://schemas.openxmlformats.org/officeDocument/2006/relationships/slideLayout" Target="../slideLayouts/slideLayout431.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13" Type="http://schemas.openxmlformats.org/officeDocument/2006/relationships/theme" Target="../theme/theme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slideLayout" Target="../slideLayouts/slideLayout445.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3.xml"/><Relationship Id="rId13" Type="http://schemas.openxmlformats.org/officeDocument/2006/relationships/image" Target="../media/image1.png"/><Relationship Id="rId3" Type="http://schemas.openxmlformats.org/officeDocument/2006/relationships/slideLayout" Target="../slideLayouts/slideLayout448.xml"/><Relationship Id="rId7" Type="http://schemas.openxmlformats.org/officeDocument/2006/relationships/slideLayout" Target="../slideLayouts/slideLayout452.xml"/><Relationship Id="rId12" Type="http://schemas.openxmlformats.org/officeDocument/2006/relationships/theme" Target="../theme/theme42.xml"/><Relationship Id="rId2" Type="http://schemas.openxmlformats.org/officeDocument/2006/relationships/slideLayout" Target="../slideLayouts/slideLayout447.xml"/><Relationship Id="rId1" Type="http://schemas.openxmlformats.org/officeDocument/2006/relationships/slideLayout" Target="../slideLayouts/slideLayout446.xml"/><Relationship Id="rId6" Type="http://schemas.openxmlformats.org/officeDocument/2006/relationships/slideLayout" Target="../slideLayouts/slideLayout451.xml"/><Relationship Id="rId11" Type="http://schemas.openxmlformats.org/officeDocument/2006/relationships/slideLayout" Target="../slideLayouts/slideLayout456.xml"/><Relationship Id="rId5" Type="http://schemas.openxmlformats.org/officeDocument/2006/relationships/slideLayout" Target="../slideLayouts/slideLayout450.xml"/><Relationship Id="rId10" Type="http://schemas.openxmlformats.org/officeDocument/2006/relationships/slideLayout" Target="../slideLayouts/slideLayout455.xml"/><Relationship Id="rId4" Type="http://schemas.openxmlformats.org/officeDocument/2006/relationships/slideLayout" Target="../slideLayouts/slideLayout449.xml"/><Relationship Id="rId9" Type="http://schemas.openxmlformats.org/officeDocument/2006/relationships/slideLayout" Target="../slideLayouts/slideLayout454.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4.xml"/><Relationship Id="rId13" Type="http://schemas.openxmlformats.org/officeDocument/2006/relationships/theme" Target="../theme/theme43.xml"/><Relationship Id="rId3" Type="http://schemas.openxmlformats.org/officeDocument/2006/relationships/slideLayout" Target="../slideLayouts/slideLayout459.xml"/><Relationship Id="rId7" Type="http://schemas.openxmlformats.org/officeDocument/2006/relationships/slideLayout" Target="../slideLayouts/slideLayout463.xml"/><Relationship Id="rId12" Type="http://schemas.openxmlformats.org/officeDocument/2006/relationships/slideLayout" Target="../slideLayouts/slideLayout468.xml"/><Relationship Id="rId2" Type="http://schemas.openxmlformats.org/officeDocument/2006/relationships/slideLayout" Target="../slideLayouts/slideLayout458.xml"/><Relationship Id="rId1" Type="http://schemas.openxmlformats.org/officeDocument/2006/relationships/slideLayout" Target="../slideLayouts/slideLayout457.xml"/><Relationship Id="rId6" Type="http://schemas.openxmlformats.org/officeDocument/2006/relationships/slideLayout" Target="../slideLayouts/slideLayout462.xml"/><Relationship Id="rId11" Type="http://schemas.openxmlformats.org/officeDocument/2006/relationships/slideLayout" Target="../slideLayouts/slideLayout467.xml"/><Relationship Id="rId5" Type="http://schemas.openxmlformats.org/officeDocument/2006/relationships/slideLayout" Target="../slideLayouts/slideLayout461.xml"/><Relationship Id="rId10" Type="http://schemas.openxmlformats.org/officeDocument/2006/relationships/slideLayout" Target="../slideLayouts/slideLayout466.xml"/><Relationship Id="rId4" Type="http://schemas.openxmlformats.org/officeDocument/2006/relationships/slideLayout" Target="../slideLayouts/slideLayout460.xml"/><Relationship Id="rId9" Type="http://schemas.openxmlformats.org/officeDocument/2006/relationships/slideLayout" Target="../slideLayouts/slideLayout46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6.xml"/><Relationship Id="rId3" Type="http://schemas.openxmlformats.org/officeDocument/2006/relationships/slideLayout" Target="../slideLayouts/slideLayout471.xml"/><Relationship Id="rId7" Type="http://schemas.openxmlformats.org/officeDocument/2006/relationships/slideLayout" Target="../slideLayouts/slideLayout475.xml"/><Relationship Id="rId12" Type="http://schemas.openxmlformats.org/officeDocument/2006/relationships/theme" Target="../theme/theme44.xml"/><Relationship Id="rId2" Type="http://schemas.openxmlformats.org/officeDocument/2006/relationships/slideLayout" Target="../slideLayouts/slideLayout470.xml"/><Relationship Id="rId1" Type="http://schemas.openxmlformats.org/officeDocument/2006/relationships/slideLayout" Target="../slideLayouts/slideLayout469.xml"/><Relationship Id="rId6" Type="http://schemas.openxmlformats.org/officeDocument/2006/relationships/slideLayout" Target="../slideLayouts/slideLayout474.xml"/><Relationship Id="rId11" Type="http://schemas.openxmlformats.org/officeDocument/2006/relationships/slideLayout" Target="../slideLayouts/slideLayout479.xml"/><Relationship Id="rId5" Type="http://schemas.openxmlformats.org/officeDocument/2006/relationships/slideLayout" Target="../slideLayouts/slideLayout473.xml"/><Relationship Id="rId10" Type="http://schemas.openxmlformats.org/officeDocument/2006/relationships/slideLayout" Target="../slideLayouts/slideLayout478.xml"/><Relationship Id="rId4" Type="http://schemas.openxmlformats.org/officeDocument/2006/relationships/slideLayout" Target="../slideLayouts/slideLayout472.xml"/><Relationship Id="rId9" Type="http://schemas.openxmlformats.org/officeDocument/2006/relationships/slideLayout" Target="../slideLayouts/slideLayout477.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7.xml"/><Relationship Id="rId3" Type="http://schemas.openxmlformats.org/officeDocument/2006/relationships/slideLayout" Target="../slideLayouts/slideLayout482.xml"/><Relationship Id="rId7" Type="http://schemas.openxmlformats.org/officeDocument/2006/relationships/slideLayout" Target="../slideLayouts/slideLayout486.xml"/><Relationship Id="rId12" Type="http://schemas.openxmlformats.org/officeDocument/2006/relationships/theme" Target="../theme/theme45.xml"/><Relationship Id="rId2" Type="http://schemas.openxmlformats.org/officeDocument/2006/relationships/slideLayout" Target="../slideLayouts/slideLayout481.xml"/><Relationship Id="rId1" Type="http://schemas.openxmlformats.org/officeDocument/2006/relationships/slideLayout" Target="../slideLayouts/slideLayout480.xml"/><Relationship Id="rId6" Type="http://schemas.openxmlformats.org/officeDocument/2006/relationships/slideLayout" Target="../slideLayouts/slideLayout485.xml"/><Relationship Id="rId11" Type="http://schemas.openxmlformats.org/officeDocument/2006/relationships/slideLayout" Target="../slideLayouts/slideLayout490.xml"/><Relationship Id="rId5" Type="http://schemas.openxmlformats.org/officeDocument/2006/relationships/slideLayout" Target="../slideLayouts/slideLayout484.xml"/><Relationship Id="rId10" Type="http://schemas.openxmlformats.org/officeDocument/2006/relationships/slideLayout" Target="../slideLayouts/slideLayout489.xml"/><Relationship Id="rId4" Type="http://schemas.openxmlformats.org/officeDocument/2006/relationships/slideLayout" Target="../slideLayouts/slideLayout483.xml"/><Relationship Id="rId9" Type="http://schemas.openxmlformats.org/officeDocument/2006/relationships/slideLayout" Target="../slideLayouts/slideLayout488.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8.xml"/><Relationship Id="rId3" Type="http://schemas.openxmlformats.org/officeDocument/2006/relationships/slideLayout" Target="../slideLayouts/slideLayout493.xml"/><Relationship Id="rId7" Type="http://schemas.openxmlformats.org/officeDocument/2006/relationships/slideLayout" Target="../slideLayouts/slideLayout497.xml"/><Relationship Id="rId12" Type="http://schemas.openxmlformats.org/officeDocument/2006/relationships/theme" Target="../theme/theme46.xml"/><Relationship Id="rId2" Type="http://schemas.openxmlformats.org/officeDocument/2006/relationships/slideLayout" Target="../slideLayouts/slideLayout492.xml"/><Relationship Id="rId1" Type="http://schemas.openxmlformats.org/officeDocument/2006/relationships/slideLayout" Target="../slideLayouts/slideLayout491.xml"/><Relationship Id="rId6" Type="http://schemas.openxmlformats.org/officeDocument/2006/relationships/slideLayout" Target="../slideLayouts/slideLayout496.xml"/><Relationship Id="rId11" Type="http://schemas.openxmlformats.org/officeDocument/2006/relationships/slideLayout" Target="../slideLayouts/slideLayout501.xml"/><Relationship Id="rId5" Type="http://schemas.openxmlformats.org/officeDocument/2006/relationships/slideLayout" Target="../slideLayouts/slideLayout495.xml"/><Relationship Id="rId10" Type="http://schemas.openxmlformats.org/officeDocument/2006/relationships/slideLayout" Target="../slideLayouts/slideLayout500.xml"/><Relationship Id="rId4" Type="http://schemas.openxmlformats.org/officeDocument/2006/relationships/slideLayout" Target="../slideLayouts/slideLayout494.xml"/><Relationship Id="rId9" Type="http://schemas.openxmlformats.org/officeDocument/2006/relationships/slideLayout" Target="../slideLayouts/slideLayout499.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9.xml"/><Relationship Id="rId13" Type="http://schemas.openxmlformats.org/officeDocument/2006/relationships/image" Target="../media/image1.png"/><Relationship Id="rId3" Type="http://schemas.openxmlformats.org/officeDocument/2006/relationships/slideLayout" Target="../slideLayouts/slideLayout504.xml"/><Relationship Id="rId7" Type="http://schemas.openxmlformats.org/officeDocument/2006/relationships/slideLayout" Target="../slideLayouts/slideLayout508.xml"/><Relationship Id="rId12" Type="http://schemas.openxmlformats.org/officeDocument/2006/relationships/theme" Target="../theme/theme47.xml"/><Relationship Id="rId2" Type="http://schemas.openxmlformats.org/officeDocument/2006/relationships/slideLayout" Target="../slideLayouts/slideLayout503.xml"/><Relationship Id="rId1" Type="http://schemas.openxmlformats.org/officeDocument/2006/relationships/slideLayout" Target="../slideLayouts/slideLayout502.xml"/><Relationship Id="rId6" Type="http://schemas.openxmlformats.org/officeDocument/2006/relationships/slideLayout" Target="../slideLayouts/slideLayout507.xml"/><Relationship Id="rId11" Type="http://schemas.openxmlformats.org/officeDocument/2006/relationships/slideLayout" Target="../slideLayouts/slideLayout512.xml"/><Relationship Id="rId5" Type="http://schemas.openxmlformats.org/officeDocument/2006/relationships/slideLayout" Target="../slideLayouts/slideLayout506.xml"/><Relationship Id="rId10" Type="http://schemas.openxmlformats.org/officeDocument/2006/relationships/slideLayout" Target="../slideLayouts/slideLayout511.xml"/><Relationship Id="rId4" Type="http://schemas.openxmlformats.org/officeDocument/2006/relationships/slideLayout" Target="../slideLayouts/slideLayout505.xml"/><Relationship Id="rId9" Type="http://schemas.openxmlformats.org/officeDocument/2006/relationships/slideLayout" Target="../slideLayouts/slideLayout510.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0.xml"/><Relationship Id="rId13" Type="http://schemas.openxmlformats.org/officeDocument/2006/relationships/image" Target="../media/image1.png"/><Relationship Id="rId3" Type="http://schemas.openxmlformats.org/officeDocument/2006/relationships/slideLayout" Target="../slideLayouts/slideLayout515.xml"/><Relationship Id="rId7" Type="http://schemas.openxmlformats.org/officeDocument/2006/relationships/slideLayout" Target="../slideLayouts/slideLayout519.xml"/><Relationship Id="rId12" Type="http://schemas.openxmlformats.org/officeDocument/2006/relationships/theme" Target="../theme/theme48.xml"/><Relationship Id="rId2" Type="http://schemas.openxmlformats.org/officeDocument/2006/relationships/slideLayout" Target="../slideLayouts/slideLayout514.xml"/><Relationship Id="rId1" Type="http://schemas.openxmlformats.org/officeDocument/2006/relationships/slideLayout" Target="../slideLayouts/slideLayout513.xml"/><Relationship Id="rId6" Type="http://schemas.openxmlformats.org/officeDocument/2006/relationships/slideLayout" Target="../slideLayouts/slideLayout518.xml"/><Relationship Id="rId11" Type="http://schemas.openxmlformats.org/officeDocument/2006/relationships/slideLayout" Target="../slideLayouts/slideLayout523.xml"/><Relationship Id="rId5" Type="http://schemas.openxmlformats.org/officeDocument/2006/relationships/slideLayout" Target="../slideLayouts/slideLayout517.xml"/><Relationship Id="rId10" Type="http://schemas.openxmlformats.org/officeDocument/2006/relationships/slideLayout" Target="../slideLayouts/slideLayout522.xml"/><Relationship Id="rId4" Type="http://schemas.openxmlformats.org/officeDocument/2006/relationships/slideLayout" Target="../slideLayouts/slideLayout516.xml"/><Relationship Id="rId9" Type="http://schemas.openxmlformats.org/officeDocument/2006/relationships/slideLayout" Target="../slideLayouts/slideLayout521.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1.xml"/><Relationship Id="rId3" Type="http://schemas.openxmlformats.org/officeDocument/2006/relationships/slideLayout" Target="../slideLayouts/slideLayout526.xml"/><Relationship Id="rId7" Type="http://schemas.openxmlformats.org/officeDocument/2006/relationships/slideLayout" Target="../slideLayouts/slideLayout530.xml"/><Relationship Id="rId12" Type="http://schemas.openxmlformats.org/officeDocument/2006/relationships/theme" Target="../theme/theme49.xml"/><Relationship Id="rId2" Type="http://schemas.openxmlformats.org/officeDocument/2006/relationships/slideLayout" Target="../slideLayouts/slideLayout525.xml"/><Relationship Id="rId1" Type="http://schemas.openxmlformats.org/officeDocument/2006/relationships/slideLayout" Target="../slideLayouts/slideLayout524.xml"/><Relationship Id="rId6" Type="http://schemas.openxmlformats.org/officeDocument/2006/relationships/slideLayout" Target="../slideLayouts/slideLayout529.xml"/><Relationship Id="rId11" Type="http://schemas.openxmlformats.org/officeDocument/2006/relationships/slideLayout" Target="../slideLayouts/slideLayout534.xml"/><Relationship Id="rId5" Type="http://schemas.openxmlformats.org/officeDocument/2006/relationships/slideLayout" Target="../slideLayouts/slideLayout528.xml"/><Relationship Id="rId10" Type="http://schemas.openxmlformats.org/officeDocument/2006/relationships/slideLayout" Target="../slideLayouts/slideLayout533.xml"/><Relationship Id="rId4" Type="http://schemas.openxmlformats.org/officeDocument/2006/relationships/slideLayout" Target="../slideLayouts/slideLayout527.xml"/><Relationship Id="rId9" Type="http://schemas.openxmlformats.org/officeDocument/2006/relationships/slideLayout" Target="../slideLayouts/slideLayout53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1.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theme" Target="../theme/theme52.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theme" Target="../theme/theme54.xml"/><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slideLayout" Target="../slideLayouts/slideLayout590.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8.xml"/><Relationship Id="rId3" Type="http://schemas.openxmlformats.org/officeDocument/2006/relationships/slideLayout" Target="../slideLayouts/slideLayout593.xml"/><Relationship Id="rId7" Type="http://schemas.openxmlformats.org/officeDocument/2006/relationships/slideLayout" Target="../slideLayouts/slideLayout597.xml"/><Relationship Id="rId12" Type="http://schemas.openxmlformats.org/officeDocument/2006/relationships/theme" Target="../theme/theme55.xml"/><Relationship Id="rId2" Type="http://schemas.openxmlformats.org/officeDocument/2006/relationships/slideLayout" Target="../slideLayouts/slideLayout592.xml"/><Relationship Id="rId1" Type="http://schemas.openxmlformats.org/officeDocument/2006/relationships/slideLayout" Target="../slideLayouts/slideLayout591.xml"/><Relationship Id="rId6" Type="http://schemas.openxmlformats.org/officeDocument/2006/relationships/slideLayout" Target="../slideLayouts/slideLayout596.xml"/><Relationship Id="rId11" Type="http://schemas.openxmlformats.org/officeDocument/2006/relationships/slideLayout" Target="../slideLayouts/slideLayout601.xml"/><Relationship Id="rId5" Type="http://schemas.openxmlformats.org/officeDocument/2006/relationships/slideLayout" Target="../slideLayouts/slideLayout595.xml"/><Relationship Id="rId10" Type="http://schemas.openxmlformats.org/officeDocument/2006/relationships/slideLayout" Target="../slideLayouts/slideLayout600.xml"/><Relationship Id="rId4" Type="http://schemas.openxmlformats.org/officeDocument/2006/relationships/slideLayout" Target="../slideLayouts/slideLayout594.xml"/><Relationship Id="rId9"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9.xml"/><Relationship Id="rId13" Type="http://schemas.openxmlformats.org/officeDocument/2006/relationships/image" Target="../media/image1.png"/><Relationship Id="rId3" Type="http://schemas.openxmlformats.org/officeDocument/2006/relationships/slideLayout" Target="../slideLayouts/slideLayout604.xml"/><Relationship Id="rId7" Type="http://schemas.openxmlformats.org/officeDocument/2006/relationships/slideLayout" Target="../slideLayouts/slideLayout608.xml"/><Relationship Id="rId12" Type="http://schemas.openxmlformats.org/officeDocument/2006/relationships/theme" Target="../theme/theme56.xml"/><Relationship Id="rId2" Type="http://schemas.openxmlformats.org/officeDocument/2006/relationships/slideLayout" Target="../slideLayouts/slideLayout603.xml"/><Relationship Id="rId1" Type="http://schemas.openxmlformats.org/officeDocument/2006/relationships/slideLayout" Target="../slideLayouts/slideLayout602.xml"/><Relationship Id="rId6" Type="http://schemas.openxmlformats.org/officeDocument/2006/relationships/slideLayout" Target="../slideLayouts/slideLayout607.xml"/><Relationship Id="rId11" Type="http://schemas.openxmlformats.org/officeDocument/2006/relationships/slideLayout" Target="../slideLayouts/slideLayout612.xml"/><Relationship Id="rId5" Type="http://schemas.openxmlformats.org/officeDocument/2006/relationships/slideLayout" Target="../slideLayouts/slideLayout606.xml"/><Relationship Id="rId10" Type="http://schemas.openxmlformats.org/officeDocument/2006/relationships/slideLayout" Target="../slideLayouts/slideLayout611.xml"/><Relationship Id="rId4" Type="http://schemas.openxmlformats.org/officeDocument/2006/relationships/slideLayout" Target="../slideLayouts/slideLayout605.xml"/><Relationship Id="rId9" Type="http://schemas.openxmlformats.org/officeDocument/2006/relationships/slideLayout" Target="../slideLayouts/slideLayout610.xml"/></Relationships>
</file>

<file path=ppt/slideMasters/_rels/slideMaster57.xml.rels><?xml version="1.0" encoding="UTF-8" standalone="yes"?>
<Relationships xmlns="http://schemas.openxmlformats.org/package/2006/relationships"><Relationship Id="rId3" Type="http://schemas.openxmlformats.org/officeDocument/2006/relationships/slideLayout" Target="../slideLayouts/slideLayout615.xml"/><Relationship Id="rId7" Type="http://schemas.openxmlformats.org/officeDocument/2006/relationships/theme" Target="../theme/theme57.xml"/><Relationship Id="rId2" Type="http://schemas.openxmlformats.org/officeDocument/2006/relationships/slideLayout" Target="../slideLayouts/slideLayout614.xml"/><Relationship Id="rId1" Type="http://schemas.openxmlformats.org/officeDocument/2006/relationships/slideLayout" Target="../slideLayouts/slideLayout613.xml"/><Relationship Id="rId6" Type="http://schemas.openxmlformats.org/officeDocument/2006/relationships/slideLayout" Target="../slideLayouts/slideLayout618.xml"/><Relationship Id="rId5" Type="http://schemas.openxmlformats.org/officeDocument/2006/relationships/slideLayout" Target="../slideLayouts/slideLayout617.xml"/><Relationship Id="rId4" Type="http://schemas.openxmlformats.org/officeDocument/2006/relationships/slideLayout" Target="../slideLayouts/slideLayout616.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26.xml"/><Relationship Id="rId3" Type="http://schemas.openxmlformats.org/officeDocument/2006/relationships/slideLayout" Target="../slideLayouts/slideLayout621.xml"/><Relationship Id="rId7" Type="http://schemas.openxmlformats.org/officeDocument/2006/relationships/slideLayout" Target="../slideLayouts/slideLayout625.xml"/><Relationship Id="rId12" Type="http://schemas.openxmlformats.org/officeDocument/2006/relationships/theme" Target="../theme/theme58.xml"/><Relationship Id="rId2" Type="http://schemas.openxmlformats.org/officeDocument/2006/relationships/slideLayout" Target="../slideLayouts/slideLayout620.xml"/><Relationship Id="rId1" Type="http://schemas.openxmlformats.org/officeDocument/2006/relationships/slideLayout" Target="../slideLayouts/slideLayout619.xml"/><Relationship Id="rId6" Type="http://schemas.openxmlformats.org/officeDocument/2006/relationships/slideLayout" Target="../slideLayouts/slideLayout624.xml"/><Relationship Id="rId11" Type="http://schemas.openxmlformats.org/officeDocument/2006/relationships/slideLayout" Target="../slideLayouts/slideLayout629.xml"/><Relationship Id="rId5" Type="http://schemas.openxmlformats.org/officeDocument/2006/relationships/slideLayout" Target="../slideLayouts/slideLayout623.xml"/><Relationship Id="rId10" Type="http://schemas.openxmlformats.org/officeDocument/2006/relationships/slideLayout" Target="../slideLayouts/slideLayout628.xml"/><Relationship Id="rId4" Type="http://schemas.openxmlformats.org/officeDocument/2006/relationships/slideLayout" Target="../slideLayouts/slideLayout622.xml"/><Relationship Id="rId9" Type="http://schemas.openxmlformats.org/officeDocument/2006/relationships/slideLayout" Target="../slideLayouts/slideLayout627.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37.xml"/><Relationship Id="rId13" Type="http://schemas.openxmlformats.org/officeDocument/2006/relationships/slideLayout" Target="../slideLayouts/slideLayout642.xml"/><Relationship Id="rId3" Type="http://schemas.openxmlformats.org/officeDocument/2006/relationships/slideLayout" Target="../slideLayouts/slideLayout632.xml"/><Relationship Id="rId7" Type="http://schemas.openxmlformats.org/officeDocument/2006/relationships/slideLayout" Target="../slideLayouts/slideLayout636.xml"/><Relationship Id="rId12" Type="http://schemas.openxmlformats.org/officeDocument/2006/relationships/slideLayout" Target="../slideLayouts/slideLayout641.xml"/><Relationship Id="rId2" Type="http://schemas.openxmlformats.org/officeDocument/2006/relationships/slideLayout" Target="../slideLayouts/slideLayout631.xml"/><Relationship Id="rId1" Type="http://schemas.openxmlformats.org/officeDocument/2006/relationships/slideLayout" Target="../slideLayouts/slideLayout630.xml"/><Relationship Id="rId6" Type="http://schemas.openxmlformats.org/officeDocument/2006/relationships/slideLayout" Target="../slideLayouts/slideLayout635.xml"/><Relationship Id="rId11" Type="http://schemas.openxmlformats.org/officeDocument/2006/relationships/slideLayout" Target="../slideLayouts/slideLayout640.xml"/><Relationship Id="rId5" Type="http://schemas.openxmlformats.org/officeDocument/2006/relationships/slideLayout" Target="../slideLayouts/slideLayout634.xml"/><Relationship Id="rId15" Type="http://schemas.openxmlformats.org/officeDocument/2006/relationships/image" Target="../media/image8.png"/><Relationship Id="rId10" Type="http://schemas.openxmlformats.org/officeDocument/2006/relationships/slideLayout" Target="../slideLayouts/slideLayout639.xml"/><Relationship Id="rId4" Type="http://schemas.openxmlformats.org/officeDocument/2006/relationships/slideLayout" Target="../slideLayouts/slideLayout633.xml"/><Relationship Id="rId9" Type="http://schemas.openxmlformats.org/officeDocument/2006/relationships/slideLayout" Target="../slideLayouts/slideLayout638.xml"/><Relationship Id="rId14" Type="http://schemas.openxmlformats.org/officeDocument/2006/relationships/theme" Target="../theme/theme59.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0.xml"/><Relationship Id="rId3" Type="http://schemas.openxmlformats.org/officeDocument/2006/relationships/slideLayout" Target="../slideLayouts/slideLayout645.xml"/><Relationship Id="rId7" Type="http://schemas.openxmlformats.org/officeDocument/2006/relationships/slideLayout" Target="../slideLayouts/slideLayout649.xml"/><Relationship Id="rId12" Type="http://schemas.openxmlformats.org/officeDocument/2006/relationships/theme" Target="../theme/theme60.xml"/><Relationship Id="rId2" Type="http://schemas.openxmlformats.org/officeDocument/2006/relationships/slideLayout" Target="../slideLayouts/slideLayout644.xml"/><Relationship Id="rId1" Type="http://schemas.openxmlformats.org/officeDocument/2006/relationships/slideLayout" Target="../slideLayouts/slideLayout643.xml"/><Relationship Id="rId6" Type="http://schemas.openxmlformats.org/officeDocument/2006/relationships/slideLayout" Target="../slideLayouts/slideLayout648.xml"/><Relationship Id="rId11" Type="http://schemas.openxmlformats.org/officeDocument/2006/relationships/slideLayout" Target="../slideLayouts/slideLayout653.xml"/><Relationship Id="rId5" Type="http://schemas.openxmlformats.org/officeDocument/2006/relationships/slideLayout" Target="../slideLayouts/slideLayout647.xml"/><Relationship Id="rId10" Type="http://schemas.openxmlformats.org/officeDocument/2006/relationships/slideLayout" Target="../slideLayouts/slideLayout652.xml"/><Relationship Id="rId4" Type="http://schemas.openxmlformats.org/officeDocument/2006/relationships/slideLayout" Target="../slideLayouts/slideLayout646.xml"/><Relationship Id="rId9" Type="http://schemas.openxmlformats.org/officeDocument/2006/relationships/slideLayout" Target="../slideLayouts/slideLayout651.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1.xml"/><Relationship Id="rId3" Type="http://schemas.openxmlformats.org/officeDocument/2006/relationships/slideLayout" Target="../slideLayouts/slideLayout656.xml"/><Relationship Id="rId7" Type="http://schemas.openxmlformats.org/officeDocument/2006/relationships/slideLayout" Target="../slideLayouts/slideLayout660.xml"/><Relationship Id="rId12" Type="http://schemas.openxmlformats.org/officeDocument/2006/relationships/theme" Target="../theme/theme61.xml"/><Relationship Id="rId2" Type="http://schemas.openxmlformats.org/officeDocument/2006/relationships/slideLayout" Target="../slideLayouts/slideLayout655.xml"/><Relationship Id="rId1" Type="http://schemas.openxmlformats.org/officeDocument/2006/relationships/slideLayout" Target="../slideLayouts/slideLayout654.xml"/><Relationship Id="rId6" Type="http://schemas.openxmlformats.org/officeDocument/2006/relationships/slideLayout" Target="../slideLayouts/slideLayout659.xml"/><Relationship Id="rId11" Type="http://schemas.openxmlformats.org/officeDocument/2006/relationships/slideLayout" Target="../slideLayouts/slideLayout664.xml"/><Relationship Id="rId5" Type="http://schemas.openxmlformats.org/officeDocument/2006/relationships/slideLayout" Target="../slideLayouts/slideLayout658.xml"/><Relationship Id="rId10" Type="http://schemas.openxmlformats.org/officeDocument/2006/relationships/slideLayout" Target="../slideLayouts/slideLayout663.xml"/><Relationship Id="rId4" Type="http://schemas.openxmlformats.org/officeDocument/2006/relationships/slideLayout" Target="../slideLayouts/slideLayout657.xml"/><Relationship Id="rId9" Type="http://schemas.openxmlformats.org/officeDocument/2006/relationships/slideLayout" Target="../slideLayouts/slideLayout662.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2.xml"/><Relationship Id="rId3" Type="http://schemas.openxmlformats.org/officeDocument/2006/relationships/slideLayout" Target="../slideLayouts/slideLayout667.xml"/><Relationship Id="rId7" Type="http://schemas.openxmlformats.org/officeDocument/2006/relationships/slideLayout" Target="../slideLayouts/slideLayout671.xml"/><Relationship Id="rId12" Type="http://schemas.openxmlformats.org/officeDocument/2006/relationships/theme" Target="../theme/theme62.xml"/><Relationship Id="rId2" Type="http://schemas.openxmlformats.org/officeDocument/2006/relationships/slideLayout" Target="../slideLayouts/slideLayout666.xml"/><Relationship Id="rId1" Type="http://schemas.openxmlformats.org/officeDocument/2006/relationships/slideLayout" Target="../slideLayouts/slideLayout665.xml"/><Relationship Id="rId6" Type="http://schemas.openxmlformats.org/officeDocument/2006/relationships/slideLayout" Target="../slideLayouts/slideLayout670.xml"/><Relationship Id="rId11" Type="http://schemas.openxmlformats.org/officeDocument/2006/relationships/slideLayout" Target="../slideLayouts/slideLayout675.xml"/><Relationship Id="rId5" Type="http://schemas.openxmlformats.org/officeDocument/2006/relationships/slideLayout" Target="../slideLayouts/slideLayout669.xml"/><Relationship Id="rId10" Type="http://schemas.openxmlformats.org/officeDocument/2006/relationships/slideLayout" Target="../slideLayouts/slideLayout674.xml"/><Relationship Id="rId4" Type="http://schemas.openxmlformats.org/officeDocument/2006/relationships/slideLayout" Target="../slideLayouts/slideLayout668.xml"/><Relationship Id="rId9" Type="http://schemas.openxmlformats.org/officeDocument/2006/relationships/slideLayout" Target="../slideLayouts/slideLayout673.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3.xml"/><Relationship Id="rId13" Type="http://schemas.openxmlformats.org/officeDocument/2006/relationships/theme" Target="../theme/theme63.xml"/><Relationship Id="rId3" Type="http://schemas.openxmlformats.org/officeDocument/2006/relationships/slideLayout" Target="../slideLayouts/slideLayout678.xml"/><Relationship Id="rId7" Type="http://schemas.openxmlformats.org/officeDocument/2006/relationships/slideLayout" Target="../slideLayouts/slideLayout682.xml"/><Relationship Id="rId12" Type="http://schemas.openxmlformats.org/officeDocument/2006/relationships/slideLayout" Target="../slideLayouts/slideLayout687.xml"/><Relationship Id="rId2" Type="http://schemas.openxmlformats.org/officeDocument/2006/relationships/slideLayout" Target="../slideLayouts/slideLayout677.xml"/><Relationship Id="rId1" Type="http://schemas.openxmlformats.org/officeDocument/2006/relationships/slideLayout" Target="../slideLayouts/slideLayout676.xml"/><Relationship Id="rId6" Type="http://schemas.openxmlformats.org/officeDocument/2006/relationships/slideLayout" Target="../slideLayouts/slideLayout681.xml"/><Relationship Id="rId11" Type="http://schemas.openxmlformats.org/officeDocument/2006/relationships/slideLayout" Target="../slideLayouts/slideLayout686.xml"/><Relationship Id="rId5" Type="http://schemas.openxmlformats.org/officeDocument/2006/relationships/slideLayout" Target="../slideLayouts/slideLayout680.xml"/><Relationship Id="rId10" Type="http://schemas.openxmlformats.org/officeDocument/2006/relationships/slideLayout" Target="../slideLayouts/slideLayout685.xml"/><Relationship Id="rId4" Type="http://schemas.openxmlformats.org/officeDocument/2006/relationships/slideLayout" Target="../slideLayouts/slideLayout679.xml"/><Relationship Id="rId9" Type="http://schemas.openxmlformats.org/officeDocument/2006/relationships/slideLayout" Target="../slideLayouts/slideLayout684.xml"/></Relationships>
</file>

<file path=ppt/slideMasters/_rels/slideMaster64.xml.rels><?xml version="1.0" encoding="UTF-8" standalone="yes"?>
<Relationships xmlns="http://schemas.openxmlformats.org/package/2006/relationships"><Relationship Id="rId3" Type="http://schemas.openxmlformats.org/officeDocument/2006/relationships/theme" Target="../theme/theme64.xml"/><Relationship Id="rId2" Type="http://schemas.openxmlformats.org/officeDocument/2006/relationships/slideLayout" Target="../slideLayouts/slideLayout689.xml"/><Relationship Id="rId1" Type="http://schemas.openxmlformats.org/officeDocument/2006/relationships/slideLayout" Target="../slideLayouts/slideLayout688.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697.xml"/><Relationship Id="rId13" Type="http://schemas.openxmlformats.org/officeDocument/2006/relationships/image" Target="../media/image1.png"/><Relationship Id="rId3" Type="http://schemas.openxmlformats.org/officeDocument/2006/relationships/slideLayout" Target="../slideLayouts/slideLayout692.xml"/><Relationship Id="rId7" Type="http://schemas.openxmlformats.org/officeDocument/2006/relationships/slideLayout" Target="../slideLayouts/slideLayout696.xml"/><Relationship Id="rId12" Type="http://schemas.openxmlformats.org/officeDocument/2006/relationships/theme" Target="../theme/theme65.xml"/><Relationship Id="rId2" Type="http://schemas.openxmlformats.org/officeDocument/2006/relationships/slideLayout" Target="../slideLayouts/slideLayout691.xml"/><Relationship Id="rId1" Type="http://schemas.openxmlformats.org/officeDocument/2006/relationships/slideLayout" Target="../slideLayouts/slideLayout690.xml"/><Relationship Id="rId6" Type="http://schemas.openxmlformats.org/officeDocument/2006/relationships/slideLayout" Target="../slideLayouts/slideLayout695.xml"/><Relationship Id="rId11" Type="http://schemas.openxmlformats.org/officeDocument/2006/relationships/slideLayout" Target="../slideLayouts/slideLayout700.xml"/><Relationship Id="rId5" Type="http://schemas.openxmlformats.org/officeDocument/2006/relationships/slideLayout" Target="../slideLayouts/slideLayout694.xml"/><Relationship Id="rId10" Type="http://schemas.openxmlformats.org/officeDocument/2006/relationships/slideLayout" Target="../slideLayouts/slideLayout699.xml"/><Relationship Id="rId4" Type="http://schemas.openxmlformats.org/officeDocument/2006/relationships/slideLayout" Target="../slideLayouts/slideLayout693.xml"/><Relationship Id="rId9" Type="http://schemas.openxmlformats.org/officeDocument/2006/relationships/slideLayout" Target="../slideLayouts/slideLayout698.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08.xml"/><Relationship Id="rId13" Type="http://schemas.openxmlformats.org/officeDocument/2006/relationships/image" Target="../media/image1.png"/><Relationship Id="rId3" Type="http://schemas.openxmlformats.org/officeDocument/2006/relationships/slideLayout" Target="../slideLayouts/slideLayout703.xml"/><Relationship Id="rId7" Type="http://schemas.openxmlformats.org/officeDocument/2006/relationships/slideLayout" Target="../slideLayouts/slideLayout707.xml"/><Relationship Id="rId12" Type="http://schemas.openxmlformats.org/officeDocument/2006/relationships/theme" Target="../theme/theme66.xml"/><Relationship Id="rId2" Type="http://schemas.openxmlformats.org/officeDocument/2006/relationships/slideLayout" Target="../slideLayouts/slideLayout702.xml"/><Relationship Id="rId1" Type="http://schemas.openxmlformats.org/officeDocument/2006/relationships/slideLayout" Target="../slideLayouts/slideLayout701.xml"/><Relationship Id="rId6" Type="http://schemas.openxmlformats.org/officeDocument/2006/relationships/slideLayout" Target="../slideLayouts/slideLayout706.xml"/><Relationship Id="rId11" Type="http://schemas.openxmlformats.org/officeDocument/2006/relationships/slideLayout" Target="../slideLayouts/slideLayout711.xml"/><Relationship Id="rId5" Type="http://schemas.openxmlformats.org/officeDocument/2006/relationships/slideLayout" Target="../slideLayouts/slideLayout705.xml"/><Relationship Id="rId10" Type="http://schemas.openxmlformats.org/officeDocument/2006/relationships/slideLayout" Target="../slideLayouts/slideLayout710.xml"/><Relationship Id="rId4" Type="http://schemas.openxmlformats.org/officeDocument/2006/relationships/slideLayout" Target="../slideLayouts/slideLayout704.xml"/><Relationship Id="rId9" Type="http://schemas.openxmlformats.org/officeDocument/2006/relationships/slideLayout" Target="../slideLayouts/slideLayout709.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19.xml"/><Relationship Id="rId13" Type="http://schemas.openxmlformats.org/officeDocument/2006/relationships/theme" Target="../theme/theme67.xml"/><Relationship Id="rId3" Type="http://schemas.openxmlformats.org/officeDocument/2006/relationships/slideLayout" Target="../slideLayouts/slideLayout714.xml"/><Relationship Id="rId7" Type="http://schemas.openxmlformats.org/officeDocument/2006/relationships/slideLayout" Target="../slideLayouts/slideLayout718.xml"/><Relationship Id="rId12" Type="http://schemas.openxmlformats.org/officeDocument/2006/relationships/slideLayout" Target="../slideLayouts/slideLayout723.xml"/><Relationship Id="rId2" Type="http://schemas.openxmlformats.org/officeDocument/2006/relationships/slideLayout" Target="../slideLayouts/slideLayout713.xml"/><Relationship Id="rId1" Type="http://schemas.openxmlformats.org/officeDocument/2006/relationships/slideLayout" Target="../slideLayouts/slideLayout712.xml"/><Relationship Id="rId6" Type="http://schemas.openxmlformats.org/officeDocument/2006/relationships/slideLayout" Target="../slideLayouts/slideLayout717.xml"/><Relationship Id="rId11" Type="http://schemas.openxmlformats.org/officeDocument/2006/relationships/slideLayout" Target="../slideLayouts/slideLayout722.xml"/><Relationship Id="rId5" Type="http://schemas.openxmlformats.org/officeDocument/2006/relationships/slideLayout" Target="../slideLayouts/slideLayout716.xml"/><Relationship Id="rId10" Type="http://schemas.openxmlformats.org/officeDocument/2006/relationships/slideLayout" Target="../slideLayouts/slideLayout721.xml"/><Relationship Id="rId4" Type="http://schemas.openxmlformats.org/officeDocument/2006/relationships/slideLayout" Target="../slideLayouts/slideLayout715.xml"/><Relationship Id="rId9" Type="http://schemas.openxmlformats.org/officeDocument/2006/relationships/slideLayout" Target="../slideLayouts/slideLayout720.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31.xml"/><Relationship Id="rId13" Type="http://schemas.openxmlformats.org/officeDocument/2006/relationships/image" Target="../media/image1.png"/><Relationship Id="rId3" Type="http://schemas.openxmlformats.org/officeDocument/2006/relationships/slideLayout" Target="../slideLayouts/slideLayout726.xml"/><Relationship Id="rId7" Type="http://schemas.openxmlformats.org/officeDocument/2006/relationships/slideLayout" Target="../slideLayouts/slideLayout730.xml"/><Relationship Id="rId12" Type="http://schemas.openxmlformats.org/officeDocument/2006/relationships/theme" Target="../theme/theme68.xml"/><Relationship Id="rId2" Type="http://schemas.openxmlformats.org/officeDocument/2006/relationships/slideLayout" Target="../slideLayouts/slideLayout725.xml"/><Relationship Id="rId1" Type="http://schemas.openxmlformats.org/officeDocument/2006/relationships/slideLayout" Target="../slideLayouts/slideLayout724.xml"/><Relationship Id="rId6" Type="http://schemas.openxmlformats.org/officeDocument/2006/relationships/slideLayout" Target="../slideLayouts/slideLayout729.xml"/><Relationship Id="rId11" Type="http://schemas.openxmlformats.org/officeDocument/2006/relationships/slideLayout" Target="../slideLayouts/slideLayout734.xml"/><Relationship Id="rId5" Type="http://schemas.openxmlformats.org/officeDocument/2006/relationships/slideLayout" Target="../slideLayouts/slideLayout728.xml"/><Relationship Id="rId10" Type="http://schemas.openxmlformats.org/officeDocument/2006/relationships/slideLayout" Target="../slideLayouts/slideLayout733.xml"/><Relationship Id="rId4" Type="http://schemas.openxmlformats.org/officeDocument/2006/relationships/slideLayout" Target="../slideLayouts/slideLayout727.xml"/><Relationship Id="rId9" Type="http://schemas.openxmlformats.org/officeDocument/2006/relationships/slideLayout" Target="../slideLayouts/slideLayout732.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2.xml"/><Relationship Id="rId13" Type="http://schemas.openxmlformats.org/officeDocument/2006/relationships/image" Target="../media/image1.png"/><Relationship Id="rId3" Type="http://schemas.openxmlformats.org/officeDocument/2006/relationships/slideLayout" Target="../slideLayouts/slideLayout737.xml"/><Relationship Id="rId7" Type="http://schemas.openxmlformats.org/officeDocument/2006/relationships/slideLayout" Target="../slideLayouts/slideLayout741.xml"/><Relationship Id="rId12" Type="http://schemas.openxmlformats.org/officeDocument/2006/relationships/theme" Target="../theme/theme69.xml"/><Relationship Id="rId2" Type="http://schemas.openxmlformats.org/officeDocument/2006/relationships/slideLayout" Target="../slideLayouts/slideLayout736.xml"/><Relationship Id="rId1" Type="http://schemas.openxmlformats.org/officeDocument/2006/relationships/slideLayout" Target="../slideLayouts/slideLayout735.xml"/><Relationship Id="rId6" Type="http://schemas.openxmlformats.org/officeDocument/2006/relationships/slideLayout" Target="../slideLayouts/slideLayout740.xml"/><Relationship Id="rId11" Type="http://schemas.openxmlformats.org/officeDocument/2006/relationships/slideLayout" Target="../slideLayouts/slideLayout745.xml"/><Relationship Id="rId5" Type="http://schemas.openxmlformats.org/officeDocument/2006/relationships/slideLayout" Target="../slideLayouts/slideLayout739.xml"/><Relationship Id="rId10" Type="http://schemas.openxmlformats.org/officeDocument/2006/relationships/slideLayout" Target="../slideLayouts/slideLayout744.xml"/><Relationship Id="rId4" Type="http://schemas.openxmlformats.org/officeDocument/2006/relationships/slideLayout" Target="../slideLayouts/slideLayout738.xml"/><Relationship Id="rId9" Type="http://schemas.openxmlformats.org/officeDocument/2006/relationships/slideLayout" Target="../slideLayouts/slideLayout743.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53.xml"/><Relationship Id="rId13" Type="http://schemas.openxmlformats.org/officeDocument/2006/relationships/theme" Target="../theme/theme70.xml"/><Relationship Id="rId3" Type="http://schemas.openxmlformats.org/officeDocument/2006/relationships/slideLayout" Target="../slideLayouts/slideLayout748.xml"/><Relationship Id="rId7" Type="http://schemas.openxmlformats.org/officeDocument/2006/relationships/slideLayout" Target="../slideLayouts/slideLayout752.xml"/><Relationship Id="rId12" Type="http://schemas.openxmlformats.org/officeDocument/2006/relationships/slideLayout" Target="../slideLayouts/slideLayout757.xml"/><Relationship Id="rId2" Type="http://schemas.openxmlformats.org/officeDocument/2006/relationships/slideLayout" Target="../slideLayouts/slideLayout747.xml"/><Relationship Id="rId1" Type="http://schemas.openxmlformats.org/officeDocument/2006/relationships/slideLayout" Target="../slideLayouts/slideLayout746.xml"/><Relationship Id="rId6" Type="http://schemas.openxmlformats.org/officeDocument/2006/relationships/slideLayout" Target="../slideLayouts/slideLayout751.xml"/><Relationship Id="rId11" Type="http://schemas.openxmlformats.org/officeDocument/2006/relationships/slideLayout" Target="../slideLayouts/slideLayout756.xml"/><Relationship Id="rId5" Type="http://schemas.openxmlformats.org/officeDocument/2006/relationships/slideLayout" Target="../slideLayouts/slideLayout750.xml"/><Relationship Id="rId10" Type="http://schemas.openxmlformats.org/officeDocument/2006/relationships/slideLayout" Target="../slideLayouts/slideLayout755.xml"/><Relationship Id="rId4" Type="http://schemas.openxmlformats.org/officeDocument/2006/relationships/slideLayout" Target="../slideLayouts/slideLayout749.xml"/><Relationship Id="rId9" Type="http://schemas.openxmlformats.org/officeDocument/2006/relationships/slideLayout" Target="../slideLayouts/slideLayout754.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65.xml"/><Relationship Id="rId13" Type="http://schemas.openxmlformats.org/officeDocument/2006/relationships/theme" Target="../theme/theme71.xml"/><Relationship Id="rId3" Type="http://schemas.openxmlformats.org/officeDocument/2006/relationships/slideLayout" Target="../slideLayouts/slideLayout760.xml"/><Relationship Id="rId7" Type="http://schemas.openxmlformats.org/officeDocument/2006/relationships/slideLayout" Target="../slideLayouts/slideLayout764.xml"/><Relationship Id="rId12" Type="http://schemas.openxmlformats.org/officeDocument/2006/relationships/slideLayout" Target="../slideLayouts/slideLayout769.xml"/><Relationship Id="rId2" Type="http://schemas.openxmlformats.org/officeDocument/2006/relationships/slideLayout" Target="../slideLayouts/slideLayout759.xml"/><Relationship Id="rId1" Type="http://schemas.openxmlformats.org/officeDocument/2006/relationships/slideLayout" Target="../slideLayouts/slideLayout758.xml"/><Relationship Id="rId6" Type="http://schemas.openxmlformats.org/officeDocument/2006/relationships/slideLayout" Target="../slideLayouts/slideLayout763.xml"/><Relationship Id="rId11" Type="http://schemas.openxmlformats.org/officeDocument/2006/relationships/slideLayout" Target="../slideLayouts/slideLayout768.xml"/><Relationship Id="rId5" Type="http://schemas.openxmlformats.org/officeDocument/2006/relationships/slideLayout" Target="../slideLayouts/slideLayout762.xml"/><Relationship Id="rId10" Type="http://schemas.openxmlformats.org/officeDocument/2006/relationships/slideLayout" Target="../slideLayouts/slideLayout767.xml"/><Relationship Id="rId4" Type="http://schemas.openxmlformats.org/officeDocument/2006/relationships/slideLayout" Target="../slideLayouts/slideLayout761.xml"/><Relationship Id="rId9" Type="http://schemas.openxmlformats.org/officeDocument/2006/relationships/slideLayout" Target="../slideLayouts/slideLayout766.xml"/><Relationship Id="rId14" Type="http://schemas.openxmlformats.org/officeDocument/2006/relationships/image" Target="../media/image1.png"/></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77.xml"/><Relationship Id="rId13" Type="http://schemas.openxmlformats.org/officeDocument/2006/relationships/theme" Target="../theme/theme72.xml"/><Relationship Id="rId3" Type="http://schemas.openxmlformats.org/officeDocument/2006/relationships/slideLayout" Target="../slideLayouts/slideLayout772.xml"/><Relationship Id="rId7" Type="http://schemas.openxmlformats.org/officeDocument/2006/relationships/slideLayout" Target="../slideLayouts/slideLayout776.xml"/><Relationship Id="rId12" Type="http://schemas.openxmlformats.org/officeDocument/2006/relationships/slideLayout" Target="../slideLayouts/slideLayout781.xml"/><Relationship Id="rId2" Type="http://schemas.openxmlformats.org/officeDocument/2006/relationships/slideLayout" Target="../slideLayouts/slideLayout771.xml"/><Relationship Id="rId1" Type="http://schemas.openxmlformats.org/officeDocument/2006/relationships/slideLayout" Target="../slideLayouts/slideLayout770.xml"/><Relationship Id="rId6" Type="http://schemas.openxmlformats.org/officeDocument/2006/relationships/slideLayout" Target="../slideLayouts/slideLayout775.xml"/><Relationship Id="rId11" Type="http://schemas.openxmlformats.org/officeDocument/2006/relationships/slideLayout" Target="../slideLayouts/slideLayout780.xml"/><Relationship Id="rId5" Type="http://schemas.openxmlformats.org/officeDocument/2006/relationships/slideLayout" Target="../slideLayouts/slideLayout774.xml"/><Relationship Id="rId10" Type="http://schemas.openxmlformats.org/officeDocument/2006/relationships/slideLayout" Target="../slideLayouts/slideLayout779.xml"/><Relationship Id="rId4" Type="http://schemas.openxmlformats.org/officeDocument/2006/relationships/slideLayout" Target="../slideLayouts/slideLayout773.xml"/><Relationship Id="rId9" Type="http://schemas.openxmlformats.org/officeDocument/2006/relationships/slideLayout" Target="../slideLayouts/slideLayout778.xml"/></Relationships>
</file>

<file path=ppt/slideMasters/_rels/slideMaster73.xml.rels><?xml version="1.0" encoding="UTF-8" standalone="yes"?>
<Relationships xmlns="http://schemas.openxmlformats.org/package/2006/relationships"><Relationship Id="rId3" Type="http://schemas.openxmlformats.org/officeDocument/2006/relationships/theme" Target="../theme/theme73.xml"/><Relationship Id="rId2" Type="http://schemas.openxmlformats.org/officeDocument/2006/relationships/slideLayout" Target="../slideLayouts/slideLayout783.xml"/><Relationship Id="rId1" Type="http://schemas.openxmlformats.org/officeDocument/2006/relationships/slideLayout" Target="../slideLayouts/slideLayout782.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1.xml"/><Relationship Id="rId13" Type="http://schemas.openxmlformats.org/officeDocument/2006/relationships/image" Target="../media/image1.png"/><Relationship Id="rId3" Type="http://schemas.openxmlformats.org/officeDocument/2006/relationships/slideLayout" Target="../slideLayouts/slideLayout786.xml"/><Relationship Id="rId7" Type="http://schemas.openxmlformats.org/officeDocument/2006/relationships/slideLayout" Target="../slideLayouts/slideLayout790.xml"/><Relationship Id="rId12" Type="http://schemas.openxmlformats.org/officeDocument/2006/relationships/theme" Target="../theme/theme74.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6" Type="http://schemas.openxmlformats.org/officeDocument/2006/relationships/slideLayout" Target="../slideLayouts/slideLayout789.xml"/><Relationship Id="rId11" Type="http://schemas.openxmlformats.org/officeDocument/2006/relationships/slideLayout" Target="../slideLayouts/slideLayout794.xml"/><Relationship Id="rId5" Type="http://schemas.openxmlformats.org/officeDocument/2006/relationships/slideLayout" Target="../slideLayouts/slideLayout788.xml"/><Relationship Id="rId10" Type="http://schemas.openxmlformats.org/officeDocument/2006/relationships/slideLayout" Target="../slideLayouts/slideLayout793.xml"/><Relationship Id="rId4" Type="http://schemas.openxmlformats.org/officeDocument/2006/relationships/slideLayout" Target="../slideLayouts/slideLayout787.xml"/><Relationship Id="rId9" Type="http://schemas.openxmlformats.org/officeDocument/2006/relationships/slideLayout" Target="../slideLayouts/slideLayout792.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02.xml"/><Relationship Id="rId3" Type="http://schemas.openxmlformats.org/officeDocument/2006/relationships/slideLayout" Target="../slideLayouts/slideLayout797.xml"/><Relationship Id="rId7" Type="http://schemas.openxmlformats.org/officeDocument/2006/relationships/slideLayout" Target="../slideLayouts/slideLayout801.xml"/><Relationship Id="rId12" Type="http://schemas.openxmlformats.org/officeDocument/2006/relationships/theme" Target="../theme/theme75.xml"/><Relationship Id="rId2" Type="http://schemas.openxmlformats.org/officeDocument/2006/relationships/slideLayout" Target="../slideLayouts/slideLayout796.xml"/><Relationship Id="rId1" Type="http://schemas.openxmlformats.org/officeDocument/2006/relationships/slideLayout" Target="../slideLayouts/slideLayout795.xml"/><Relationship Id="rId6" Type="http://schemas.openxmlformats.org/officeDocument/2006/relationships/slideLayout" Target="../slideLayouts/slideLayout800.xml"/><Relationship Id="rId11" Type="http://schemas.openxmlformats.org/officeDocument/2006/relationships/slideLayout" Target="../slideLayouts/slideLayout805.xml"/><Relationship Id="rId5" Type="http://schemas.openxmlformats.org/officeDocument/2006/relationships/slideLayout" Target="../slideLayouts/slideLayout799.xml"/><Relationship Id="rId10" Type="http://schemas.openxmlformats.org/officeDocument/2006/relationships/slideLayout" Target="../slideLayouts/slideLayout804.xml"/><Relationship Id="rId4" Type="http://schemas.openxmlformats.org/officeDocument/2006/relationships/slideLayout" Target="../slideLayouts/slideLayout798.xml"/><Relationship Id="rId9" Type="http://schemas.openxmlformats.org/officeDocument/2006/relationships/slideLayout" Target="../slideLayouts/slideLayout803.xml"/></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13.xml"/><Relationship Id="rId13" Type="http://schemas.openxmlformats.org/officeDocument/2006/relationships/theme" Target="../theme/theme76.xml"/><Relationship Id="rId3" Type="http://schemas.openxmlformats.org/officeDocument/2006/relationships/slideLayout" Target="../slideLayouts/slideLayout808.xml"/><Relationship Id="rId7" Type="http://schemas.openxmlformats.org/officeDocument/2006/relationships/slideLayout" Target="../slideLayouts/slideLayout812.xml"/><Relationship Id="rId12" Type="http://schemas.openxmlformats.org/officeDocument/2006/relationships/slideLayout" Target="../slideLayouts/slideLayout817.xml"/><Relationship Id="rId2" Type="http://schemas.openxmlformats.org/officeDocument/2006/relationships/slideLayout" Target="../slideLayouts/slideLayout807.xml"/><Relationship Id="rId1" Type="http://schemas.openxmlformats.org/officeDocument/2006/relationships/slideLayout" Target="../slideLayouts/slideLayout806.xml"/><Relationship Id="rId6" Type="http://schemas.openxmlformats.org/officeDocument/2006/relationships/slideLayout" Target="../slideLayouts/slideLayout811.xml"/><Relationship Id="rId11" Type="http://schemas.openxmlformats.org/officeDocument/2006/relationships/slideLayout" Target="../slideLayouts/slideLayout816.xml"/><Relationship Id="rId5" Type="http://schemas.openxmlformats.org/officeDocument/2006/relationships/slideLayout" Target="../slideLayouts/slideLayout810.xml"/><Relationship Id="rId10" Type="http://schemas.openxmlformats.org/officeDocument/2006/relationships/slideLayout" Target="../slideLayouts/slideLayout815.xml"/><Relationship Id="rId4" Type="http://schemas.openxmlformats.org/officeDocument/2006/relationships/slideLayout" Target="../slideLayouts/slideLayout809.xml"/><Relationship Id="rId9" Type="http://schemas.openxmlformats.org/officeDocument/2006/relationships/slideLayout" Target="../slideLayouts/slideLayout814.xml"/></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825.xml"/><Relationship Id="rId13" Type="http://schemas.openxmlformats.org/officeDocument/2006/relationships/theme" Target="../theme/theme77.xml"/><Relationship Id="rId3" Type="http://schemas.openxmlformats.org/officeDocument/2006/relationships/slideLayout" Target="../slideLayouts/slideLayout820.xml"/><Relationship Id="rId7" Type="http://schemas.openxmlformats.org/officeDocument/2006/relationships/slideLayout" Target="../slideLayouts/slideLayout824.xml"/><Relationship Id="rId12" Type="http://schemas.openxmlformats.org/officeDocument/2006/relationships/slideLayout" Target="../slideLayouts/slideLayout829.xml"/><Relationship Id="rId2" Type="http://schemas.openxmlformats.org/officeDocument/2006/relationships/slideLayout" Target="../slideLayouts/slideLayout819.xml"/><Relationship Id="rId1" Type="http://schemas.openxmlformats.org/officeDocument/2006/relationships/slideLayout" Target="../slideLayouts/slideLayout818.xml"/><Relationship Id="rId6" Type="http://schemas.openxmlformats.org/officeDocument/2006/relationships/slideLayout" Target="../slideLayouts/slideLayout823.xml"/><Relationship Id="rId11" Type="http://schemas.openxmlformats.org/officeDocument/2006/relationships/slideLayout" Target="../slideLayouts/slideLayout828.xml"/><Relationship Id="rId5" Type="http://schemas.openxmlformats.org/officeDocument/2006/relationships/slideLayout" Target="../slideLayouts/slideLayout822.xml"/><Relationship Id="rId10" Type="http://schemas.openxmlformats.org/officeDocument/2006/relationships/slideLayout" Target="../slideLayouts/slideLayout827.xml"/><Relationship Id="rId4" Type="http://schemas.openxmlformats.org/officeDocument/2006/relationships/slideLayout" Target="../slideLayouts/slideLayout821.xml"/><Relationship Id="rId9" Type="http://schemas.openxmlformats.org/officeDocument/2006/relationships/slideLayout" Target="../slideLayouts/slideLayout826.xml"/><Relationship Id="rId14" Type="http://schemas.openxmlformats.org/officeDocument/2006/relationships/image" Target="../media/image1.png"/></Relationships>
</file>

<file path=ppt/slideMasters/_rels/slideMaster78.xml.rels><?xml version="1.0" encoding="UTF-8" standalone="yes"?>
<Relationships xmlns="http://schemas.openxmlformats.org/package/2006/relationships"><Relationship Id="rId3" Type="http://schemas.openxmlformats.org/officeDocument/2006/relationships/slideLayout" Target="../slideLayouts/slideLayout832.xml"/><Relationship Id="rId2" Type="http://schemas.openxmlformats.org/officeDocument/2006/relationships/slideLayout" Target="../slideLayouts/slideLayout831.xml"/><Relationship Id="rId1" Type="http://schemas.openxmlformats.org/officeDocument/2006/relationships/slideLayout" Target="../slideLayouts/slideLayout830.xml"/><Relationship Id="rId5" Type="http://schemas.openxmlformats.org/officeDocument/2006/relationships/theme" Target="../theme/theme78.xml"/><Relationship Id="rId4" Type="http://schemas.openxmlformats.org/officeDocument/2006/relationships/slideLayout" Target="../slideLayouts/slideLayout833.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41.xml"/><Relationship Id="rId13" Type="http://schemas.openxmlformats.org/officeDocument/2006/relationships/theme" Target="../theme/theme79.xml"/><Relationship Id="rId3" Type="http://schemas.openxmlformats.org/officeDocument/2006/relationships/slideLayout" Target="../slideLayouts/slideLayout836.xml"/><Relationship Id="rId7" Type="http://schemas.openxmlformats.org/officeDocument/2006/relationships/slideLayout" Target="../slideLayouts/slideLayout840.xml"/><Relationship Id="rId12" Type="http://schemas.openxmlformats.org/officeDocument/2006/relationships/slideLayout" Target="../slideLayouts/slideLayout845.xml"/><Relationship Id="rId2" Type="http://schemas.openxmlformats.org/officeDocument/2006/relationships/slideLayout" Target="../slideLayouts/slideLayout835.xml"/><Relationship Id="rId1" Type="http://schemas.openxmlformats.org/officeDocument/2006/relationships/slideLayout" Target="../slideLayouts/slideLayout834.xml"/><Relationship Id="rId6" Type="http://schemas.openxmlformats.org/officeDocument/2006/relationships/slideLayout" Target="../slideLayouts/slideLayout839.xml"/><Relationship Id="rId11" Type="http://schemas.openxmlformats.org/officeDocument/2006/relationships/slideLayout" Target="../slideLayouts/slideLayout844.xml"/><Relationship Id="rId5" Type="http://schemas.openxmlformats.org/officeDocument/2006/relationships/slideLayout" Target="../slideLayouts/slideLayout838.xml"/><Relationship Id="rId10" Type="http://schemas.openxmlformats.org/officeDocument/2006/relationships/slideLayout" Target="../slideLayouts/slideLayout843.xml"/><Relationship Id="rId4" Type="http://schemas.openxmlformats.org/officeDocument/2006/relationships/slideLayout" Target="../slideLayouts/slideLayout837.xml"/><Relationship Id="rId9" Type="http://schemas.openxmlformats.org/officeDocument/2006/relationships/slideLayout" Target="../slideLayouts/slideLayout842.xml"/><Relationship Id="rId14" Type="http://schemas.openxmlformats.org/officeDocument/2006/relationships/image" Target="../media/image1.png"/></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53.xml"/><Relationship Id="rId13" Type="http://schemas.openxmlformats.org/officeDocument/2006/relationships/theme" Target="../theme/theme80.xml"/><Relationship Id="rId3" Type="http://schemas.openxmlformats.org/officeDocument/2006/relationships/slideLayout" Target="../slideLayouts/slideLayout848.xml"/><Relationship Id="rId7" Type="http://schemas.openxmlformats.org/officeDocument/2006/relationships/slideLayout" Target="../slideLayouts/slideLayout852.xml"/><Relationship Id="rId12" Type="http://schemas.openxmlformats.org/officeDocument/2006/relationships/slideLayout" Target="../slideLayouts/slideLayout857.xml"/><Relationship Id="rId2" Type="http://schemas.openxmlformats.org/officeDocument/2006/relationships/slideLayout" Target="../slideLayouts/slideLayout847.xml"/><Relationship Id="rId1" Type="http://schemas.openxmlformats.org/officeDocument/2006/relationships/slideLayout" Target="../slideLayouts/slideLayout846.xml"/><Relationship Id="rId6" Type="http://schemas.openxmlformats.org/officeDocument/2006/relationships/slideLayout" Target="../slideLayouts/slideLayout851.xml"/><Relationship Id="rId11" Type="http://schemas.openxmlformats.org/officeDocument/2006/relationships/slideLayout" Target="../slideLayouts/slideLayout856.xml"/><Relationship Id="rId5" Type="http://schemas.openxmlformats.org/officeDocument/2006/relationships/slideLayout" Target="../slideLayouts/slideLayout850.xml"/><Relationship Id="rId10" Type="http://schemas.openxmlformats.org/officeDocument/2006/relationships/slideLayout" Target="../slideLayouts/slideLayout855.xml"/><Relationship Id="rId4" Type="http://schemas.openxmlformats.org/officeDocument/2006/relationships/slideLayout" Target="../slideLayouts/slideLayout849.xml"/><Relationship Id="rId9" Type="http://schemas.openxmlformats.org/officeDocument/2006/relationships/slideLayout" Target="../slideLayouts/slideLayout854.xml"/><Relationship Id="rId14" Type="http://schemas.openxmlformats.org/officeDocument/2006/relationships/image" Target="../media/image1.png"/></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65.xml"/><Relationship Id="rId13" Type="http://schemas.openxmlformats.org/officeDocument/2006/relationships/image" Target="../media/image1.png"/><Relationship Id="rId3" Type="http://schemas.openxmlformats.org/officeDocument/2006/relationships/slideLayout" Target="../slideLayouts/slideLayout860.xml"/><Relationship Id="rId7" Type="http://schemas.openxmlformats.org/officeDocument/2006/relationships/slideLayout" Target="../slideLayouts/slideLayout864.xml"/><Relationship Id="rId12" Type="http://schemas.openxmlformats.org/officeDocument/2006/relationships/theme" Target="../theme/theme81.xml"/><Relationship Id="rId2" Type="http://schemas.openxmlformats.org/officeDocument/2006/relationships/slideLayout" Target="../slideLayouts/slideLayout859.xml"/><Relationship Id="rId1" Type="http://schemas.openxmlformats.org/officeDocument/2006/relationships/slideLayout" Target="../slideLayouts/slideLayout858.xml"/><Relationship Id="rId6" Type="http://schemas.openxmlformats.org/officeDocument/2006/relationships/slideLayout" Target="../slideLayouts/slideLayout863.xml"/><Relationship Id="rId11" Type="http://schemas.openxmlformats.org/officeDocument/2006/relationships/slideLayout" Target="../slideLayouts/slideLayout868.xml"/><Relationship Id="rId5" Type="http://schemas.openxmlformats.org/officeDocument/2006/relationships/slideLayout" Target="../slideLayouts/slideLayout862.xml"/><Relationship Id="rId10" Type="http://schemas.openxmlformats.org/officeDocument/2006/relationships/slideLayout" Target="../slideLayouts/slideLayout867.xml"/><Relationship Id="rId4" Type="http://schemas.openxmlformats.org/officeDocument/2006/relationships/slideLayout" Target="../slideLayouts/slideLayout861.xml"/><Relationship Id="rId9" Type="http://schemas.openxmlformats.org/officeDocument/2006/relationships/slideLayout" Target="../slideLayouts/slideLayout866.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76.xml"/><Relationship Id="rId13" Type="http://schemas.openxmlformats.org/officeDocument/2006/relationships/theme" Target="../theme/theme82.xml"/><Relationship Id="rId3" Type="http://schemas.openxmlformats.org/officeDocument/2006/relationships/slideLayout" Target="../slideLayouts/slideLayout871.xml"/><Relationship Id="rId7" Type="http://schemas.openxmlformats.org/officeDocument/2006/relationships/slideLayout" Target="../slideLayouts/slideLayout875.xml"/><Relationship Id="rId12" Type="http://schemas.openxmlformats.org/officeDocument/2006/relationships/slideLayout" Target="../slideLayouts/slideLayout880.xml"/><Relationship Id="rId2" Type="http://schemas.openxmlformats.org/officeDocument/2006/relationships/slideLayout" Target="../slideLayouts/slideLayout870.xml"/><Relationship Id="rId1" Type="http://schemas.openxmlformats.org/officeDocument/2006/relationships/slideLayout" Target="../slideLayouts/slideLayout869.xml"/><Relationship Id="rId6" Type="http://schemas.openxmlformats.org/officeDocument/2006/relationships/slideLayout" Target="../slideLayouts/slideLayout874.xml"/><Relationship Id="rId11" Type="http://schemas.openxmlformats.org/officeDocument/2006/relationships/slideLayout" Target="../slideLayouts/slideLayout879.xml"/><Relationship Id="rId5" Type="http://schemas.openxmlformats.org/officeDocument/2006/relationships/slideLayout" Target="../slideLayouts/slideLayout873.xml"/><Relationship Id="rId10" Type="http://schemas.openxmlformats.org/officeDocument/2006/relationships/slideLayout" Target="../slideLayouts/slideLayout878.xml"/><Relationship Id="rId4" Type="http://schemas.openxmlformats.org/officeDocument/2006/relationships/slideLayout" Target="../slideLayouts/slideLayout872.xml"/><Relationship Id="rId9" Type="http://schemas.openxmlformats.org/officeDocument/2006/relationships/slideLayout" Target="../slideLayouts/slideLayout877.xml"/></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888.xml"/><Relationship Id="rId13" Type="http://schemas.openxmlformats.org/officeDocument/2006/relationships/theme" Target="../theme/theme83.xml"/><Relationship Id="rId3" Type="http://schemas.openxmlformats.org/officeDocument/2006/relationships/slideLayout" Target="../slideLayouts/slideLayout883.xml"/><Relationship Id="rId7" Type="http://schemas.openxmlformats.org/officeDocument/2006/relationships/slideLayout" Target="../slideLayouts/slideLayout887.xml"/><Relationship Id="rId12" Type="http://schemas.openxmlformats.org/officeDocument/2006/relationships/slideLayout" Target="../slideLayouts/slideLayout892.xml"/><Relationship Id="rId2" Type="http://schemas.openxmlformats.org/officeDocument/2006/relationships/slideLayout" Target="../slideLayouts/slideLayout882.xml"/><Relationship Id="rId1" Type="http://schemas.openxmlformats.org/officeDocument/2006/relationships/slideLayout" Target="../slideLayouts/slideLayout881.xml"/><Relationship Id="rId6" Type="http://schemas.openxmlformats.org/officeDocument/2006/relationships/slideLayout" Target="../slideLayouts/slideLayout886.xml"/><Relationship Id="rId11" Type="http://schemas.openxmlformats.org/officeDocument/2006/relationships/slideLayout" Target="../slideLayouts/slideLayout891.xml"/><Relationship Id="rId5" Type="http://schemas.openxmlformats.org/officeDocument/2006/relationships/slideLayout" Target="../slideLayouts/slideLayout885.xml"/><Relationship Id="rId10" Type="http://schemas.openxmlformats.org/officeDocument/2006/relationships/slideLayout" Target="../slideLayouts/slideLayout890.xml"/><Relationship Id="rId4" Type="http://schemas.openxmlformats.org/officeDocument/2006/relationships/slideLayout" Target="../slideLayouts/slideLayout884.xml"/><Relationship Id="rId9" Type="http://schemas.openxmlformats.org/officeDocument/2006/relationships/slideLayout" Target="../slideLayouts/slideLayout889.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900.xml"/><Relationship Id="rId13" Type="http://schemas.openxmlformats.org/officeDocument/2006/relationships/theme" Target="../theme/theme84.xml"/><Relationship Id="rId3" Type="http://schemas.openxmlformats.org/officeDocument/2006/relationships/slideLayout" Target="../slideLayouts/slideLayout895.xml"/><Relationship Id="rId7" Type="http://schemas.openxmlformats.org/officeDocument/2006/relationships/slideLayout" Target="../slideLayouts/slideLayout899.xml"/><Relationship Id="rId12" Type="http://schemas.openxmlformats.org/officeDocument/2006/relationships/slideLayout" Target="../slideLayouts/slideLayout904.xml"/><Relationship Id="rId2" Type="http://schemas.openxmlformats.org/officeDocument/2006/relationships/slideLayout" Target="../slideLayouts/slideLayout894.xml"/><Relationship Id="rId1" Type="http://schemas.openxmlformats.org/officeDocument/2006/relationships/slideLayout" Target="../slideLayouts/slideLayout893.xml"/><Relationship Id="rId6" Type="http://schemas.openxmlformats.org/officeDocument/2006/relationships/slideLayout" Target="../slideLayouts/slideLayout898.xml"/><Relationship Id="rId11" Type="http://schemas.openxmlformats.org/officeDocument/2006/relationships/slideLayout" Target="../slideLayouts/slideLayout903.xml"/><Relationship Id="rId5" Type="http://schemas.openxmlformats.org/officeDocument/2006/relationships/slideLayout" Target="../slideLayouts/slideLayout897.xml"/><Relationship Id="rId10" Type="http://schemas.openxmlformats.org/officeDocument/2006/relationships/slideLayout" Target="../slideLayouts/slideLayout902.xml"/><Relationship Id="rId4" Type="http://schemas.openxmlformats.org/officeDocument/2006/relationships/slideLayout" Target="../slideLayouts/slideLayout896.xml"/><Relationship Id="rId9" Type="http://schemas.openxmlformats.org/officeDocument/2006/relationships/slideLayout" Target="../slideLayouts/slideLayout901.xml"/></Relationships>
</file>

<file path=ppt/slideMasters/_rels/slideMaster85.xml.rels><?xml version="1.0" encoding="UTF-8" standalone="yes"?>
<Relationships xmlns="http://schemas.openxmlformats.org/package/2006/relationships"><Relationship Id="rId3" Type="http://schemas.openxmlformats.org/officeDocument/2006/relationships/slideLayout" Target="../slideLayouts/slideLayout907.xml"/><Relationship Id="rId2" Type="http://schemas.openxmlformats.org/officeDocument/2006/relationships/slideLayout" Target="../slideLayouts/slideLayout906.xml"/><Relationship Id="rId1" Type="http://schemas.openxmlformats.org/officeDocument/2006/relationships/slideLayout" Target="../slideLayouts/slideLayout905.xml"/><Relationship Id="rId5" Type="http://schemas.openxmlformats.org/officeDocument/2006/relationships/theme" Target="../theme/theme85.xml"/><Relationship Id="rId4" Type="http://schemas.openxmlformats.org/officeDocument/2006/relationships/slideLayout" Target="../slideLayouts/slideLayout908.xml"/></Relationships>
</file>

<file path=ppt/slideMasters/_rels/slideMaster86.xml.rels><?xml version="1.0" encoding="UTF-8" standalone="yes"?>
<Relationships xmlns="http://schemas.openxmlformats.org/package/2006/relationships"><Relationship Id="rId8" Type="http://schemas.openxmlformats.org/officeDocument/2006/relationships/slideLayout" Target="../slideLayouts/slideLayout916.xml"/><Relationship Id="rId13" Type="http://schemas.openxmlformats.org/officeDocument/2006/relationships/theme" Target="../theme/theme86.xml"/><Relationship Id="rId3" Type="http://schemas.openxmlformats.org/officeDocument/2006/relationships/slideLayout" Target="../slideLayouts/slideLayout911.xml"/><Relationship Id="rId7" Type="http://schemas.openxmlformats.org/officeDocument/2006/relationships/slideLayout" Target="../slideLayouts/slideLayout915.xml"/><Relationship Id="rId12" Type="http://schemas.openxmlformats.org/officeDocument/2006/relationships/slideLayout" Target="../slideLayouts/slideLayout920.xml"/><Relationship Id="rId2" Type="http://schemas.openxmlformats.org/officeDocument/2006/relationships/slideLayout" Target="../slideLayouts/slideLayout910.xml"/><Relationship Id="rId1" Type="http://schemas.openxmlformats.org/officeDocument/2006/relationships/slideLayout" Target="../slideLayouts/slideLayout909.xml"/><Relationship Id="rId6" Type="http://schemas.openxmlformats.org/officeDocument/2006/relationships/slideLayout" Target="../slideLayouts/slideLayout914.xml"/><Relationship Id="rId11" Type="http://schemas.openxmlformats.org/officeDocument/2006/relationships/slideLayout" Target="../slideLayouts/slideLayout919.xml"/><Relationship Id="rId5" Type="http://schemas.openxmlformats.org/officeDocument/2006/relationships/slideLayout" Target="../slideLayouts/slideLayout913.xml"/><Relationship Id="rId10" Type="http://schemas.openxmlformats.org/officeDocument/2006/relationships/slideLayout" Target="../slideLayouts/slideLayout918.xml"/><Relationship Id="rId4" Type="http://schemas.openxmlformats.org/officeDocument/2006/relationships/slideLayout" Target="../slideLayouts/slideLayout912.xml"/><Relationship Id="rId9" Type="http://schemas.openxmlformats.org/officeDocument/2006/relationships/slideLayout" Target="../slideLayouts/slideLayout917.xml"/></Relationships>
</file>

<file path=ppt/slideMasters/_rels/slideMaster87.xml.rels><?xml version="1.0" encoding="UTF-8" standalone="yes"?>
<Relationships xmlns="http://schemas.openxmlformats.org/package/2006/relationships"><Relationship Id="rId8" Type="http://schemas.openxmlformats.org/officeDocument/2006/relationships/slideLayout" Target="../slideLayouts/slideLayout928.xml"/><Relationship Id="rId13" Type="http://schemas.openxmlformats.org/officeDocument/2006/relationships/theme" Target="../theme/theme87.xml"/><Relationship Id="rId3" Type="http://schemas.openxmlformats.org/officeDocument/2006/relationships/slideLayout" Target="../slideLayouts/slideLayout923.xml"/><Relationship Id="rId7" Type="http://schemas.openxmlformats.org/officeDocument/2006/relationships/slideLayout" Target="../slideLayouts/slideLayout927.xml"/><Relationship Id="rId12" Type="http://schemas.openxmlformats.org/officeDocument/2006/relationships/slideLayout" Target="../slideLayouts/slideLayout932.xml"/><Relationship Id="rId2" Type="http://schemas.openxmlformats.org/officeDocument/2006/relationships/slideLayout" Target="../slideLayouts/slideLayout922.xml"/><Relationship Id="rId1" Type="http://schemas.openxmlformats.org/officeDocument/2006/relationships/slideLayout" Target="../slideLayouts/slideLayout921.xml"/><Relationship Id="rId6" Type="http://schemas.openxmlformats.org/officeDocument/2006/relationships/slideLayout" Target="../slideLayouts/slideLayout926.xml"/><Relationship Id="rId11" Type="http://schemas.openxmlformats.org/officeDocument/2006/relationships/slideLayout" Target="../slideLayouts/slideLayout931.xml"/><Relationship Id="rId5" Type="http://schemas.openxmlformats.org/officeDocument/2006/relationships/slideLayout" Target="../slideLayouts/slideLayout925.xml"/><Relationship Id="rId10" Type="http://schemas.openxmlformats.org/officeDocument/2006/relationships/slideLayout" Target="../slideLayouts/slideLayout930.xml"/><Relationship Id="rId4" Type="http://schemas.openxmlformats.org/officeDocument/2006/relationships/slideLayout" Target="../slideLayouts/slideLayout924.xml"/><Relationship Id="rId9" Type="http://schemas.openxmlformats.org/officeDocument/2006/relationships/slideLayout" Target="../slideLayouts/slideLayout929.xml"/></Relationships>
</file>

<file path=ppt/slideMasters/_rels/slideMaster88.xml.rels><?xml version="1.0" encoding="UTF-8" standalone="yes"?>
<Relationships xmlns="http://schemas.openxmlformats.org/package/2006/relationships"><Relationship Id="rId3" Type="http://schemas.openxmlformats.org/officeDocument/2006/relationships/theme" Target="../theme/theme88.xml"/><Relationship Id="rId2" Type="http://schemas.openxmlformats.org/officeDocument/2006/relationships/slideLayout" Target="../slideLayouts/slideLayout934.xml"/><Relationship Id="rId1" Type="http://schemas.openxmlformats.org/officeDocument/2006/relationships/slideLayout" Target="../slideLayouts/slideLayout933.xml"/></Relationships>
</file>

<file path=ppt/slideMasters/_rels/slideMaster89.xml.rels><?xml version="1.0" encoding="UTF-8" standalone="yes"?>
<Relationships xmlns="http://schemas.openxmlformats.org/package/2006/relationships"><Relationship Id="rId8" Type="http://schemas.openxmlformats.org/officeDocument/2006/relationships/slideLayout" Target="../slideLayouts/slideLayout942.xml"/><Relationship Id="rId13" Type="http://schemas.openxmlformats.org/officeDocument/2006/relationships/theme" Target="../theme/theme89.xml"/><Relationship Id="rId3" Type="http://schemas.openxmlformats.org/officeDocument/2006/relationships/slideLayout" Target="../slideLayouts/slideLayout937.xml"/><Relationship Id="rId7" Type="http://schemas.openxmlformats.org/officeDocument/2006/relationships/slideLayout" Target="../slideLayouts/slideLayout941.xml"/><Relationship Id="rId12" Type="http://schemas.openxmlformats.org/officeDocument/2006/relationships/slideLayout" Target="../slideLayouts/slideLayout946.xml"/><Relationship Id="rId2" Type="http://schemas.openxmlformats.org/officeDocument/2006/relationships/slideLayout" Target="../slideLayouts/slideLayout936.xml"/><Relationship Id="rId1" Type="http://schemas.openxmlformats.org/officeDocument/2006/relationships/slideLayout" Target="../slideLayouts/slideLayout935.xml"/><Relationship Id="rId6" Type="http://schemas.openxmlformats.org/officeDocument/2006/relationships/slideLayout" Target="../slideLayouts/slideLayout940.xml"/><Relationship Id="rId11" Type="http://schemas.openxmlformats.org/officeDocument/2006/relationships/slideLayout" Target="../slideLayouts/slideLayout945.xml"/><Relationship Id="rId5" Type="http://schemas.openxmlformats.org/officeDocument/2006/relationships/slideLayout" Target="../slideLayouts/slideLayout939.xml"/><Relationship Id="rId10" Type="http://schemas.openxmlformats.org/officeDocument/2006/relationships/slideLayout" Target="../slideLayouts/slideLayout944.xml"/><Relationship Id="rId4" Type="http://schemas.openxmlformats.org/officeDocument/2006/relationships/slideLayout" Target="../slideLayouts/slideLayout938.xml"/><Relationship Id="rId9" Type="http://schemas.openxmlformats.org/officeDocument/2006/relationships/slideLayout" Target="../slideLayouts/slideLayout943.xml"/><Relationship Id="rId14" Type="http://schemas.openxmlformats.org/officeDocument/2006/relationships/image" Target="../media/image1.png"/></Relationships>
</file>

<file path=ppt/slideMasters/_rels/slideMaster90.xml.rels><?xml version="1.0" encoding="UTF-8" standalone="yes"?>
<Relationships xmlns="http://schemas.openxmlformats.org/package/2006/relationships"><Relationship Id="rId8" Type="http://schemas.openxmlformats.org/officeDocument/2006/relationships/slideLayout" Target="../slideLayouts/slideLayout954.xml"/><Relationship Id="rId13" Type="http://schemas.openxmlformats.org/officeDocument/2006/relationships/theme" Target="../theme/theme90.xml"/><Relationship Id="rId3" Type="http://schemas.openxmlformats.org/officeDocument/2006/relationships/slideLayout" Target="../slideLayouts/slideLayout949.xml"/><Relationship Id="rId7" Type="http://schemas.openxmlformats.org/officeDocument/2006/relationships/slideLayout" Target="../slideLayouts/slideLayout953.xml"/><Relationship Id="rId12" Type="http://schemas.openxmlformats.org/officeDocument/2006/relationships/slideLayout" Target="../slideLayouts/slideLayout958.xml"/><Relationship Id="rId2" Type="http://schemas.openxmlformats.org/officeDocument/2006/relationships/slideLayout" Target="../slideLayouts/slideLayout948.xml"/><Relationship Id="rId1" Type="http://schemas.openxmlformats.org/officeDocument/2006/relationships/slideLayout" Target="../slideLayouts/slideLayout947.xml"/><Relationship Id="rId6" Type="http://schemas.openxmlformats.org/officeDocument/2006/relationships/slideLayout" Target="../slideLayouts/slideLayout952.xml"/><Relationship Id="rId11" Type="http://schemas.openxmlformats.org/officeDocument/2006/relationships/slideLayout" Target="../slideLayouts/slideLayout957.xml"/><Relationship Id="rId5" Type="http://schemas.openxmlformats.org/officeDocument/2006/relationships/slideLayout" Target="../slideLayouts/slideLayout951.xml"/><Relationship Id="rId10" Type="http://schemas.openxmlformats.org/officeDocument/2006/relationships/slideLayout" Target="../slideLayouts/slideLayout956.xml"/><Relationship Id="rId4" Type="http://schemas.openxmlformats.org/officeDocument/2006/relationships/slideLayout" Target="../slideLayouts/slideLayout950.xml"/><Relationship Id="rId9" Type="http://schemas.openxmlformats.org/officeDocument/2006/relationships/slideLayout" Target="../slideLayouts/slideLayout955.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5/16/21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2021. 5. 16.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5/16/21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5/16/21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279788953"/>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964001"/>
      </p:ext>
    </p:extLst>
  </p:cSld>
  <p:clrMap bg1="lt1" tx1="dk1" bg2="lt2" tx2="dk2" accent1="accent1" accent2="accent2" accent3="accent3" accent4="accent4" accent5="accent5" accent6="accent6" hlink="hlink" folHlink="folHlink"/>
  <p:sldLayoutIdLst>
    <p:sldLayoutId id="2147487756" r:id="rId1"/>
    <p:sldLayoutId id="2147487757" r:id="rId2"/>
    <p:sldLayoutId id="2147487758" r:id="rId3"/>
    <p:sldLayoutId id="2147487759" r:id="rId4"/>
    <p:sldLayoutId id="2147487760" r:id="rId5"/>
    <p:sldLayoutId id="2147487761" r:id="rId6"/>
    <p:sldLayoutId id="2147487762" r:id="rId7"/>
    <p:sldLayoutId id="2147487763" r:id="rId8"/>
    <p:sldLayoutId id="2147487764" r:id="rId9"/>
    <p:sldLayoutId id="2147487765" r:id="rId10"/>
    <p:sldLayoutId id="21474877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042111834"/>
      </p:ext>
    </p:extLst>
  </p:cSld>
  <p:clrMap bg1="lt1" tx1="dk1" bg2="lt2" tx2="dk2" accent1="accent1" accent2="accent2" accent3="accent3" accent4="accent4" accent5="accent5" accent6="accent6" hlink="hlink" folHlink="folHlink"/>
  <p:sldLayoutIdLst>
    <p:sldLayoutId id="2147488051" r:id="rId1"/>
    <p:sldLayoutId id="2147488052" r:id="rId2"/>
    <p:sldLayoutId id="2147488053" r:id="rId3"/>
    <p:sldLayoutId id="2147488054" r:id="rId4"/>
    <p:sldLayoutId id="2147488055" r:id="rId5"/>
    <p:sldLayoutId id="2147488056" r:id="rId6"/>
    <p:sldLayoutId id="2147488057" r:id="rId7"/>
    <p:sldLayoutId id="2147488058" r:id="rId8"/>
    <p:sldLayoutId id="2147488059" r:id="rId9"/>
    <p:sldLayoutId id="2147488060" r:id="rId10"/>
    <p:sldLayoutId id="2147488061" r:id="rId11"/>
    <p:sldLayoutId id="214748806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741370012"/>
      </p:ext>
    </p:extLst>
  </p:cSld>
  <p:clrMap bg1="lt1" tx1="dk1" bg2="lt2" tx2="dk2" accent1="accent1" accent2="accent2" accent3="accent3" accent4="accent4" accent5="accent5" accent6="accent6" hlink="hlink" folHlink="folHlink"/>
  <p:sldLayoutIdLst>
    <p:sldLayoutId id="2147488102" r:id="rId1"/>
    <p:sldLayoutId id="2147488103" r:id="rId2"/>
    <p:sldLayoutId id="2147488104" r:id="rId3"/>
    <p:sldLayoutId id="2147488105" r:id="rId4"/>
    <p:sldLayoutId id="2147488106" r:id="rId5"/>
    <p:sldLayoutId id="2147488107" r:id="rId6"/>
    <p:sldLayoutId id="2147488108" r:id="rId7"/>
    <p:sldLayoutId id="2147488109" r:id="rId8"/>
    <p:sldLayoutId id="2147488110" r:id="rId9"/>
    <p:sldLayoutId id="2147488111" r:id="rId10"/>
    <p:sldLayoutId id="2147488112" r:id="rId11"/>
    <p:sldLayoutId id="214748811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4035824772"/>
      </p:ext>
    </p:extLst>
  </p:cSld>
  <p:clrMap bg1="lt1" tx1="dk1" bg2="lt2" tx2="dk2" accent1="accent1" accent2="accent2" accent3="accent3" accent4="accent4" accent5="accent5" accent6="accent6" hlink="hlink" folHlink="folHlink"/>
  <p:sldLayoutIdLst>
    <p:sldLayoutId id="2147488153" r:id="rId1"/>
    <p:sldLayoutId id="2147488154" r:id="rId2"/>
    <p:sldLayoutId id="2147488155" r:id="rId3"/>
    <p:sldLayoutId id="2147488156" r:id="rId4"/>
    <p:sldLayoutId id="2147488157" r:id="rId5"/>
    <p:sldLayoutId id="2147488158" r:id="rId6"/>
    <p:sldLayoutId id="2147488159" r:id="rId7"/>
    <p:sldLayoutId id="2147488160" r:id="rId8"/>
    <p:sldLayoutId id="2147488161" r:id="rId9"/>
    <p:sldLayoutId id="2147488162" r:id="rId10"/>
    <p:sldLayoutId id="214748816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Tree>
    <p:extLst>
      <p:ext uri="{BB962C8B-B14F-4D97-AF65-F5344CB8AC3E}">
        <p14:creationId xmlns:p14="http://schemas.microsoft.com/office/powerpoint/2010/main" val="4254399577"/>
      </p:ext>
    </p:extLst>
  </p:cSld>
  <p:clrMap bg1="lt1" tx1="dk1" bg2="lt2" tx2="dk2" accent1="accent1" accent2="accent2" accent3="accent3" accent4="accent4" accent5="accent5" accent6="accent6" hlink="hlink" folHlink="folHlink"/>
  <p:sldLayoutIdLst>
    <p:sldLayoutId id="2147488165" r:id="rId1"/>
    <p:sldLayoutId id="2147488166" r:id="rId2"/>
    <p:sldLayoutId id="2147488167" r:id="rId3"/>
    <p:sldLayoutId id="2147488168" r:id="rId4"/>
    <p:sldLayoutId id="2147488169" r:id="rId5"/>
    <p:sldLayoutId id="2147488170" r:id="rId6"/>
    <p:sldLayoutId id="2147488171" r:id="rId7"/>
    <p:sldLayoutId id="2147488172" r:id="rId8"/>
    <p:sldLayoutId id="2147488173" r:id="rId9"/>
    <p:sldLayoutId id="2147488174" r:id="rId10"/>
    <p:sldLayoutId id="214748817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2695229678"/>
      </p:ext>
    </p:extLst>
  </p:cSld>
  <p:clrMap bg1="lt1" tx1="dk1" bg2="lt2" tx2="dk2" accent1="accent1" accent2="accent2" accent3="accent3" accent4="accent4" accent5="accent5" accent6="accent6" hlink="hlink" folHlink="folHlink"/>
  <p:sldLayoutIdLst>
    <p:sldLayoutId id="2147488190" r:id="rId1"/>
    <p:sldLayoutId id="2147488191" r:id="rId2"/>
    <p:sldLayoutId id="2147488192" r:id="rId3"/>
    <p:sldLayoutId id="2147488193" r:id="rId4"/>
    <p:sldLayoutId id="2147488194" r:id="rId5"/>
    <p:sldLayoutId id="2147488195" r:id="rId6"/>
    <p:sldLayoutId id="2147488196" r:id="rId7"/>
    <p:sldLayoutId id="2147488197" r:id="rId8"/>
    <p:sldLayoutId id="2147488198" r:id="rId9"/>
    <p:sldLayoutId id="2147488199" r:id="rId10"/>
    <p:sldLayoutId id="214748820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098556464"/>
      </p:ext>
    </p:extLst>
  </p:cSld>
  <p:clrMap bg1="lt1" tx1="dk1" bg2="lt2" tx2="dk2" accent1="accent1" accent2="accent2" accent3="accent3" accent4="accent4" accent5="accent5" accent6="accent6" hlink="hlink" folHlink="folHlink"/>
  <p:sldLayoutIdLst>
    <p:sldLayoutId id="2147488242" r:id="rId1"/>
    <p:sldLayoutId id="2147488243" r:id="rId2"/>
    <p:sldLayoutId id="2147488244" r:id="rId3"/>
    <p:sldLayoutId id="2147488245" r:id="rId4"/>
    <p:sldLayoutId id="2147488246" r:id="rId5"/>
    <p:sldLayoutId id="2147488247" r:id="rId6"/>
    <p:sldLayoutId id="2147488248" r:id="rId7"/>
    <p:sldLayoutId id="2147488249" r:id="rId8"/>
    <p:sldLayoutId id="2147488250" r:id="rId9"/>
    <p:sldLayoutId id="2147488251" r:id="rId10"/>
    <p:sldLayoutId id="214748825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12376025"/>
      </p:ext>
    </p:extLst>
  </p:cSld>
  <p:clrMap bg1="lt1" tx1="dk1" bg2="lt2" tx2="dk2" accent1="accent1" accent2="accent2" accent3="accent3" accent4="accent4" accent5="accent5" accent6="accent6" hlink="hlink" folHlink="folHlink"/>
  <p:sldLayoutIdLst>
    <p:sldLayoutId id="2147488254" r:id="rId1"/>
    <p:sldLayoutId id="2147488255" r:id="rId2"/>
    <p:sldLayoutId id="2147488256" r:id="rId3"/>
    <p:sldLayoutId id="2147488257" r:id="rId4"/>
    <p:sldLayoutId id="2147488258" r:id="rId5"/>
    <p:sldLayoutId id="2147488259" r:id="rId6"/>
    <p:sldLayoutId id="2147488260" r:id="rId7"/>
    <p:sldLayoutId id="2147488261" r:id="rId8"/>
    <p:sldLayoutId id="2147488262" r:id="rId9"/>
    <p:sldLayoutId id="2147488263" r:id="rId10"/>
    <p:sldLayoutId id="214748826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ＭＳ Ｐゴシック" charset="0"/>
                <a:cs typeface="ＭＳ Ｐゴシック" charset="0"/>
              </a:rPr>
              <a:pPr eaLnBrk="1" fontAlgn="auto" hangingPunct="1">
                <a:spcBef>
                  <a:spcPts val="0"/>
                </a:spcBef>
                <a:spcAft>
                  <a:spcPts val="0"/>
                </a:spcAft>
              </a:pPr>
              <a:t>‹#›</a:t>
            </a:fld>
            <a:endParaRPr lang="en-US" altLang="en-US">
              <a:solidFill>
                <a:srgbClr val="000000"/>
              </a:solidFill>
              <a:ea typeface="ＭＳ Ｐゴシック" charset="0"/>
              <a:cs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Tree>
    <p:extLst>
      <p:ext uri="{BB962C8B-B14F-4D97-AF65-F5344CB8AC3E}">
        <p14:creationId xmlns:p14="http://schemas.microsoft.com/office/powerpoint/2010/main" val="1591475840"/>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eaLnBrk="1" fontAlgn="auto" hangingPunct="1">
              <a:spcBef>
                <a:spcPts val="0"/>
              </a:spcBef>
              <a:spcAft>
                <a:spcPts val="0"/>
              </a:spcAft>
            </a:pPr>
            <a:fld id="{6F400BD0-49BF-48FC-8114-37C1D4F5AB3D}" type="slidenum">
              <a:rPr lang="en-US" altLang="en-US">
                <a:solidFill>
                  <a:srgbClr val="000000"/>
                </a:solidFill>
                <a:ea typeface=""/>
              </a:rPr>
              <a:pPr defTabSz="914259"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861827275"/>
      </p:ext>
    </p:extLst>
  </p:cSld>
  <p:clrMap bg1="lt1" tx1="dk1" bg2="lt2" tx2="dk2" accent1="accent1" accent2="accent2" accent3="accent3" accent4="accent4" accent5="accent5" accent6="accent6" hlink="hlink" folHlink="folHlink"/>
  <p:sldLayoutIdLst>
    <p:sldLayoutId id="2147488278" r:id="rId1"/>
    <p:sldLayoutId id="2147488279" r:id="rId2"/>
    <p:sldLayoutId id="2147488280" r:id="rId3"/>
    <p:sldLayoutId id="2147488281" r:id="rId4"/>
    <p:sldLayoutId id="2147488282" r:id="rId5"/>
    <p:sldLayoutId id="2147488283" r:id="rId6"/>
    <p:sldLayoutId id="2147488284" r:id="rId7"/>
    <p:sldLayoutId id="2147488285" r:id="rId8"/>
    <p:sldLayoutId id="2147488286" r:id="rId9"/>
    <p:sldLayoutId id="2147488287" r:id="rId10"/>
    <p:sldLayoutId id="2147488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US" altLang="en-US" dirty="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4EBE9CF4-FEF8-6C4E-93E0-DBB5FD807A09}" type="slidenum">
              <a:rPr lang="en-US" smtClean="0">
                <a:solidFill>
                  <a:srgbClr val="000000">
                    <a:tint val="75000"/>
                  </a:srgbClr>
                </a:solidFill>
                <a:latin typeface="Tahoma"/>
                <a:ea typeface=""/>
              </a:rPr>
              <a:pPr defTabSz="457200" eaLnBrk="1" fontAlgn="auto" hangingPunct="1">
                <a:spcBef>
                  <a:spcPts val="0"/>
                </a:spcBef>
                <a:spcAft>
                  <a:spcPts val="0"/>
                </a:spcAft>
              </a:pPr>
              <a:t>‹#›</a:t>
            </a:fld>
            <a:endParaRPr lang="en-US">
              <a:solidFill>
                <a:srgbClr val="000000">
                  <a:tint val="75000"/>
                </a:srgbClr>
              </a:solidFill>
              <a:latin typeface="Tahoma"/>
              <a:ea typeface=""/>
            </a:endParaRPr>
          </a:p>
        </p:txBody>
      </p:sp>
    </p:spTree>
    <p:extLst>
      <p:ext uri="{BB962C8B-B14F-4D97-AF65-F5344CB8AC3E}">
        <p14:creationId xmlns:p14="http://schemas.microsoft.com/office/powerpoint/2010/main" val="3275704331"/>
      </p:ext>
    </p:extLst>
  </p:cSld>
  <p:clrMap bg1="lt1" tx1="dk1" bg2="lt2" tx2="dk2" accent1="accent1" accent2="accent2" accent3="accent3" accent4="accent4" accent5="accent5" accent6="accent6" hlink="hlink" folHlink="folHlink"/>
  <p:sldLayoutIdLst>
    <p:sldLayoutId id="2147488290" r:id="rId1"/>
    <p:sldLayoutId id="2147488291" r:id="rId2"/>
    <p:sldLayoutId id="2147488292" r:id="rId3"/>
    <p:sldLayoutId id="2147488293" r:id="rId4"/>
    <p:sldLayoutId id="2147488294" r:id="rId5"/>
    <p:sldLayoutId id="2147488295" r:id="rId6"/>
    <p:sldLayoutId id="2147488296" r:id="rId7"/>
    <p:sldLayoutId id="2147488297" r:id="rId8"/>
    <p:sldLayoutId id="2147488298" r:id="rId9"/>
    <p:sldLayoutId id="2147488299" r:id="rId10"/>
    <p:sldLayoutId id="2147488300" r:id="rId11"/>
  </p:sldLayoutIdLst>
  <p:transition/>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200">
          <a:solidFill>
            <a:schemeClr val="tx1"/>
          </a:solidFill>
          <a:latin typeface="Perpetua"/>
          <a:ea typeface="+mn-ea"/>
          <a:cs typeface="Perpetua"/>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800">
          <a:solidFill>
            <a:schemeClr val="tx1"/>
          </a:solidFill>
          <a:latin typeface="Perpetua"/>
          <a:cs typeface="Perpetua"/>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800">
          <a:solidFill>
            <a:schemeClr val="tx1"/>
          </a:solidFill>
          <a:latin typeface="Perpetua"/>
          <a:cs typeface="Perpetua"/>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400">
          <a:solidFill>
            <a:schemeClr val="tx1"/>
          </a:solidFill>
          <a:latin typeface="Perpetua"/>
          <a:cs typeface="Perpetua"/>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Perpetua"/>
          <a:cs typeface="Perpetua"/>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eaLnBrk="1" fontAlgn="auto" hangingPunct="1">
              <a:spcBef>
                <a:spcPts val="0"/>
              </a:spcBef>
              <a:spcAft>
                <a:spcPts val="0"/>
              </a:spcAft>
            </a:pPr>
            <a:fld id="{6F400BD0-49BF-48FC-8114-37C1D4F5AB3D}" type="slidenum">
              <a:rPr lang="en-US" altLang="en-US" smtClean="0">
                <a:solidFill>
                  <a:srgbClr val="000000"/>
                </a:solidFill>
                <a:ea typeface=""/>
              </a:rPr>
              <a:pPr defTabSz="914165"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2650846847"/>
      </p:ext>
    </p:extLst>
  </p:cSld>
  <p:clrMap bg1="lt1" tx1="dk1" bg2="lt2" tx2="dk2" accent1="accent1" accent2="accent2" accent3="accent3" accent4="accent4" accent5="accent5" accent6="accent6" hlink="hlink" folHlink="folHlink"/>
  <p:sldLayoutIdLst>
    <p:sldLayoutId id="2147488330" r:id="rId1"/>
    <p:sldLayoutId id="2147488331" r:id="rId2"/>
    <p:sldLayoutId id="2147488332" r:id="rId3"/>
    <p:sldLayoutId id="2147488333" r:id="rId4"/>
    <p:sldLayoutId id="2147488334" r:id="rId5"/>
    <p:sldLayoutId id="2147488335" r:id="rId6"/>
    <p:sldLayoutId id="2147488336" r:id="rId7"/>
    <p:sldLayoutId id="2147488337" r:id="rId8"/>
    <p:sldLayoutId id="2147488338" r:id="rId9"/>
    <p:sldLayoutId id="2147488339" r:id="rId10"/>
    <p:sldLayoutId id="214748834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54713066"/>
      </p:ext>
    </p:extLst>
  </p:cSld>
  <p:clrMap bg1="lt1" tx1="dk1" bg2="lt2" tx2="dk2" accent1="accent1" accent2="accent2" accent3="accent3" accent4="accent4" accent5="accent5" accent6="accent6" hlink="hlink" folHlink="folHlink"/>
  <p:sldLayoutIdLst>
    <p:sldLayoutId id="2147488380" r:id="rId1"/>
    <p:sldLayoutId id="2147488381" r:id="rId2"/>
    <p:sldLayoutId id="2147488382" r:id="rId3"/>
    <p:sldLayoutId id="2147488383" r:id="rId4"/>
    <p:sldLayoutId id="2147488384" r:id="rId5"/>
    <p:sldLayoutId id="2147488385" r:id="rId6"/>
    <p:sldLayoutId id="2147488386" r:id="rId7"/>
    <p:sldLayoutId id="2147488387" r:id="rId8"/>
    <p:sldLayoutId id="2147488388" r:id="rId9"/>
    <p:sldLayoutId id="2147488389" r:id="rId10"/>
    <p:sldLayoutId id="2147488390"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013023667"/>
      </p:ext>
    </p:extLst>
  </p:cSld>
  <p:clrMap bg1="lt1" tx1="dk1" bg2="lt2" tx2="dk2" accent1="accent1" accent2="accent2" accent3="accent3" accent4="accent4" accent5="accent5" accent6="accent6" hlink="hlink" folHlink="folHlink"/>
  <p:sldLayoutIdLst>
    <p:sldLayoutId id="2147488500" r:id="rId1"/>
    <p:sldLayoutId id="2147488501" r:id="rId2"/>
    <p:sldLayoutId id="2147488502" r:id="rId3"/>
    <p:sldLayoutId id="2147488503" r:id="rId4"/>
    <p:sldLayoutId id="2147488504" r:id="rId5"/>
    <p:sldLayoutId id="2147488505" r:id="rId6"/>
    <p:sldLayoutId id="2147488506" r:id="rId7"/>
    <p:sldLayoutId id="2147488507" r:id="rId8"/>
    <p:sldLayoutId id="2147488508" r:id="rId9"/>
    <p:sldLayoutId id="2147488509" r:id="rId10"/>
    <p:sldLayoutId id="2147488510" r:id="rId11"/>
    <p:sldLayoutId id="214748851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29943817"/>
      </p:ext>
    </p:extLst>
  </p:cSld>
  <p:clrMap bg1="lt1" tx1="dk1" bg2="lt2" tx2="dk2" accent1="accent1" accent2="accent2" accent3="accent3" accent4="accent4" accent5="accent5" accent6="accent6" hlink="hlink" folHlink="folHlink"/>
  <p:sldLayoutIdLst>
    <p:sldLayoutId id="2147488513" r:id="rId1"/>
    <p:sldLayoutId id="2147488514" r:id="rId2"/>
    <p:sldLayoutId id="2147488515" r:id="rId3"/>
    <p:sldLayoutId id="2147488516" r:id="rId4"/>
    <p:sldLayoutId id="2147488517" r:id="rId5"/>
    <p:sldLayoutId id="2147488518" r:id="rId6"/>
    <p:sldLayoutId id="2147488519" r:id="rId7"/>
    <p:sldLayoutId id="2147488520" r:id="rId8"/>
    <p:sldLayoutId id="2147488521" r:id="rId9"/>
    <p:sldLayoutId id="2147488522" r:id="rId10"/>
    <p:sldLayoutId id="214748852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50001896"/>
      </p:ext>
    </p:extLst>
  </p:cSld>
  <p:clrMap bg1="lt1" tx1="dk1" bg2="lt2" tx2="dk2" accent1="accent1" accent2="accent2" accent3="accent3" accent4="accent4" accent5="accent5" accent6="accent6" hlink="hlink" folHlink="folHlink"/>
  <p:sldLayoutIdLst>
    <p:sldLayoutId id="2147488525" r:id="rId1"/>
    <p:sldLayoutId id="2147488526" r:id="rId2"/>
    <p:sldLayoutId id="2147488527" r:id="rId3"/>
    <p:sldLayoutId id="2147488528" r:id="rId4"/>
    <p:sldLayoutId id="2147488529" r:id="rId5"/>
    <p:sldLayoutId id="2147488530" r:id="rId6"/>
    <p:sldLayoutId id="2147488531" r:id="rId7"/>
    <p:sldLayoutId id="2147488532" r:id="rId8"/>
    <p:sldLayoutId id="2147488533" r:id="rId9"/>
    <p:sldLayoutId id="2147488534" r:id="rId10"/>
    <p:sldLayoutId id="21474885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203907"/>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5/16/21</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3715327677"/>
      </p:ext>
    </p:extLst>
  </p:cSld>
  <p:clrMap bg1="lt1" tx1="dk1" bg2="lt2" tx2="dk2" accent1="accent1" accent2="accent2" accent3="accent3" accent4="accent4" accent5="accent5" accent6="accent6" hlink="hlink" folHlink="folHlink"/>
  <p:sldLayoutIdLst>
    <p:sldLayoutId id="2147488581" r:id="rId1"/>
    <p:sldLayoutId id="2147488582" r:id="rId2"/>
    <p:sldLayoutId id="2147488583" r:id="rId3"/>
    <p:sldLayoutId id="2147488584" r:id="rId4"/>
    <p:sldLayoutId id="2147488585" r:id="rId5"/>
    <p:sldLayoutId id="2147488586" r:id="rId6"/>
    <p:sldLayoutId id="2147488587" r:id="rId7"/>
    <p:sldLayoutId id="2147488588" r:id="rId8"/>
    <p:sldLayoutId id="2147488589" r:id="rId9"/>
    <p:sldLayoutId id="2147488590" r:id="rId10"/>
    <p:sldLayoutId id="2147488591"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038602" y="6400800"/>
            <a:ext cx="1343025" cy="26193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28482553"/>
      </p:ext>
    </p:extLst>
  </p:cSld>
  <p:clrMap bg1="lt1" tx1="dk1" bg2="lt2" tx2="dk2" accent1="accent1" accent2="accent2" accent3="accent3" accent4="accent4" accent5="accent5" accent6="accent6" hlink="hlink" folHlink="folHlink"/>
  <p:sldLayoutIdLst>
    <p:sldLayoutId id="2147488654" r:id="rId1"/>
    <p:sldLayoutId id="2147488655" r:id="rId2"/>
    <p:sldLayoutId id="2147488656" r:id="rId3"/>
    <p:sldLayoutId id="2147488657" r:id="rId4"/>
    <p:sldLayoutId id="2147488658" r:id="rId5"/>
    <p:sldLayoutId id="2147488659" r:id="rId6"/>
    <p:sldLayoutId id="2147488660" r:id="rId7"/>
    <p:sldLayoutId id="2147488661" r:id="rId8"/>
    <p:sldLayoutId id="2147488662" r:id="rId9"/>
    <p:sldLayoutId id="2147488663" r:id="rId10"/>
    <p:sldLayoutId id="2147488664" r:id="rId11"/>
    <p:sldLayoutId id="2147488665" r:id="rId12"/>
    <p:sldLayoutId id="2147488666"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dirty="0">
              <a:solidFill>
                <a:srgbClr val="000000"/>
              </a:solidFill>
              <a:ea typeface=""/>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3945303988"/>
      </p:ext>
    </p:extLst>
  </p:cSld>
  <p:clrMap bg1="lt1" tx1="dk1" bg2="lt2" tx2="dk2" accent1="accent1" accent2="accent2" accent3="accent3" accent4="accent4" accent5="accent5" accent6="accent6" hlink="hlink" folHlink="folHlink"/>
  <p:sldLayoutIdLst>
    <p:sldLayoutId id="2147488719" r:id="rId1"/>
    <p:sldLayoutId id="2147488720" r:id="rId2"/>
    <p:sldLayoutId id="2147488721" r:id="rId3"/>
    <p:sldLayoutId id="2147488722" r:id="rId4"/>
    <p:sldLayoutId id="2147488723" r:id="rId5"/>
    <p:sldLayoutId id="2147488724" r:id="rId6"/>
    <p:sldLayoutId id="2147488725" r:id="rId7"/>
    <p:sldLayoutId id="2147488726" r:id="rId8"/>
    <p:sldLayoutId id="2147488727" r:id="rId9"/>
    <p:sldLayoutId id="2147488728" r:id="rId10"/>
    <p:sldLayoutId id="214748872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64554631"/>
      </p:ext>
    </p:extLst>
  </p:cSld>
  <p:clrMap bg1="lt1" tx1="dk1" bg2="lt2" tx2="dk2" accent1="accent1" accent2="accent2" accent3="accent3" accent4="accent4" accent5="accent5" accent6="accent6" hlink="hlink" folHlink="folHlink"/>
  <p:sldLayoutIdLst>
    <p:sldLayoutId id="2147488744" r:id="rId1"/>
    <p:sldLayoutId id="2147488745" r:id="rId2"/>
    <p:sldLayoutId id="2147488746" r:id="rId3"/>
    <p:sldLayoutId id="2147488747" r:id="rId4"/>
    <p:sldLayoutId id="2147488748" r:id="rId5"/>
    <p:sldLayoutId id="2147488749" r:id="rId6"/>
    <p:sldLayoutId id="2147488750" r:id="rId7"/>
    <p:sldLayoutId id="2147488751" r:id="rId8"/>
    <p:sldLayoutId id="2147488752" r:id="rId9"/>
    <p:sldLayoutId id="2147488753" r:id="rId10"/>
    <p:sldLayoutId id="2147488754"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803328184"/>
      </p:ext>
    </p:extLst>
  </p:cSld>
  <p:clrMap bg1="lt1" tx1="dk1" bg2="lt2" tx2="dk2" accent1="accent1" accent2="accent2" accent3="accent3" accent4="accent4" accent5="accent5" accent6="accent6" hlink="hlink" folHlink="folHlink"/>
  <p:sldLayoutIdLst>
    <p:sldLayoutId id="2147488805" r:id="rId1"/>
    <p:sldLayoutId id="2147488806" r:id="rId2"/>
    <p:sldLayoutId id="2147488807" r:id="rId3"/>
    <p:sldLayoutId id="2147488808" r:id="rId4"/>
    <p:sldLayoutId id="2147488809" r:id="rId5"/>
    <p:sldLayoutId id="2147488810" r:id="rId6"/>
    <p:sldLayoutId id="2147488811" r:id="rId7"/>
    <p:sldLayoutId id="2147488812" r:id="rId8"/>
    <p:sldLayoutId id="2147488813" r:id="rId9"/>
    <p:sldLayoutId id="2147488814" r:id="rId10"/>
    <p:sldLayoutId id="214748881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737050443"/>
      </p:ext>
    </p:extLst>
  </p:cSld>
  <p:clrMap bg1="lt1" tx1="dk1" bg2="lt2" tx2="dk2" accent1="accent1" accent2="accent2" accent3="accent3" accent4="accent4" accent5="accent5" accent6="accent6" hlink="hlink" folHlink="folHlink"/>
  <p:sldLayoutIdLst>
    <p:sldLayoutId id="2147488817" r:id="rId1"/>
    <p:sldLayoutId id="2147488818" r:id="rId2"/>
    <p:sldLayoutId id="2147488819" r:id="rId3"/>
    <p:sldLayoutId id="2147488820" r:id="rId4"/>
    <p:sldLayoutId id="2147488821" r:id="rId5"/>
    <p:sldLayoutId id="2147488822" r:id="rId6"/>
    <p:sldLayoutId id="2147488823" r:id="rId7"/>
    <p:sldLayoutId id="2147488824" r:id="rId8"/>
    <p:sldLayoutId id="2147488825" r:id="rId9"/>
    <p:sldLayoutId id="2147488826" r:id="rId10"/>
    <p:sldLayoutId id="2147488827" r:id="rId11"/>
    <p:sldLayoutId id="214748882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2042112"/>
      </p:ext>
    </p:extLst>
  </p:cSld>
  <p:clrMap bg1="lt1" tx1="dk1" bg2="lt2" tx2="dk2" accent1="accent1" accent2="accent2" accent3="accent3" accent4="accent4" accent5="accent5" accent6="accent6" hlink="hlink" folHlink="folHlink"/>
  <p:sldLayoutIdLst>
    <p:sldLayoutId id="2147488830" r:id="rId1"/>
    <p:sldLayoutId id="214748883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25740892"/>
      </p:ext>
    </p:extLst>
  </p:cSld>
  <p:clrMap bg1="lt1" tx1="dk1" bg2="lt2" tx2="dk2" accent1="accent1" accent2="accent2" accent3="accent3" accent4="accent4" accent5="accent5" accent6="accent6" hlink="hlink" folHlink="folHlink"/>
  <p:sldLayoutIdLst>
    <p:sldLayoutId id="2147488833" r:id="rId1"/>
    <p:sldLayoutId id="2147488834" r:id="rId2"/>
    <p:sldLayoutId id="2147488835" r:id="rId3"/>
    <p:sldLayoutId id="2147488836" r:id="rId4"/>
    <p:sldLayoutId id="2147488837" r:id="rId5"/>
    <p:sldLayoutId id="2147488838" r:id="rId6"/>
    <p:sldLayoutId id="2147488839" r:id="rId7"/>
    <p:sldLayoutId id="2147488840" r:id="rId8"/>
    <p:sldLayoutId id="2147488841" r:id="rId9"/>
    <p:sldLayoutId id="2147488842" r:id="rId10"/>
    <p:sldLayoutId id="21474888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173346654"/>
      </p:ext>
    </p:extLst>
  </p:cSld>
  <p:clrMap bg1="lt1" tx1="dk1" bg2="lt2" tx2="dk2" accent1="accent1" accent2="accent2" accent3="accent3" accent4="accent4" accent5="accent5" accent6="accent6" hlink="hlink" folHlink="folHlink"/>
  <p:sldLayoutIdLst>
    <p:sldLayoutId id="2147488858" r:id="rId1"/>
    <p:sldLayoutId id="2147488859" r:id="rId2"/>
    <p:sldLayoutId id="2147488860" r:id="rId3"/>
    <p:sldLayoutId id="2147488861" r:id="rId4"/>
    <p:sldLayoutId id="2147488862" r:id="rId5"/>
    <p:sldLayoutId id="2147488863" r:id="rId6"/>
    <p:sldLayoutId id="2147488864" r:id="rId7"/>
    <p:sldLayoutId id="2147488865" r:id="rId8"/>
    <p:sldLayoutId id="2147488866" r:id="rId9"/>
    <p:sldLayoutId id="2147488867" r:id="rId10"/>
    <p:sldLayoutId id="214748886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714340324"/>
      </p:ext>
    </p:extLst>
  </p:cSld>
  <p:clrMap bg1="lt1" tx1="dk1" bg2="lt2" tx2="dk2" accent1="accent1" accent2="accent2" accent3="accent3" accent4="accent4" accent5="accent5" accent6="accent6" hlink="hlink" folHlink="folHlink"/>
  <p:sldLayoutIdLst>
    <p:sldLayoutId id="2147488875" r:id="rId1"/>
    <p:sldLayoutId id="2147488876" r:id="rId2"/>
    <p:sldLayoutId id="2147488877" r:id="rId3"/>
    <p:sldLayoutId id="2147488878" r:id="rId4"/>
    <p:sldLayoutId id="2147488879" r:id="rId5"/>
    <p:sldLayoutId id="2147488880" r:id="rId6"/>
    <p:sldLayoutId id="2147488881" r:id="rId7"/>
    <p:sldLayoutId id="2147488882" r:id="rId8"/>
    <p:sldLayoutId id="2147488883" r:id="rId9"/>
    <p:sldLayoutId id="2147488884" r:id="rId10"/>
    <p:sldLayoutId id="2147488885" r:id="rId11"/>
    <p:sldLayoutId id="21474888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60187977"/>
      </p:ext>
    </p:extLst>
  </p:cSld>
  <p:clrMap bg1="lt1" tx1="dk1" bg2="lt2" tx2="dk2" accent1="accent1" accent2="accent2" accent3="accent3" accent4="accent4" accent5="accent5" accent6="accent6" hlink="hlink" folHlink="folHlink"/>
  <p:sldLayoutIdLst>
    <p:sldLayoutId id="2147488901" r:id="rId1"/>
    <p:sldLayoutId id="2147488902" r:id="rId2"/>
    <p:sldLayoutId id="2147488903" r:id="rId3"/>
    <p:sldLayoutId id="2147488904" r:id="rId4"/>
    <p:sldLayoutId id="2147488905" r:id="rId5"/>
    <p:sldLayoutId id="2147488906" r:id="rId6"/>
    <p:sldLayoutId id="2147488907" r:id="rId7"/>
    <p:sldLayoutId id="2147488908" r:id="rId8"/>
    <p:sldLayoutId id="2147488909" r:id="rId9"/>
    <p:sldLayoutId id="2147488910" r:id="rId10"/>
    <p:sldLayoutId id="214748891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80985589"/>
      </p:ext>
    </p:extLst>
  </p:cSld>
  <p:clrMap bg1="lt1" tx1="dk1" bg2="lt2" tx2="dk2" accent1="accent1" accent2="accent2" accent3="accent3" accent4="accent4" accent5="accent5" accent6="accent6" hlink="hlink" folHlink="folHlink"/>
  <p:sldLayoutIdLst>
    <p:sldLayoutId id="2147488913" r:id="rId1"/>
    <p:sldLayoutId id="2147488914" r:id="rId2"/>
    <p:sldLayoutId id="2147488915" r:id="rId3"/>
    <p:sldLayoutId id="2147488916" r:id="rId4"/>
    <p:sldLayoutId id="2147488917" r:id="rId5"/>
    <p:sldLayoutId id="2147488918" r:id="rId6"/>
    <p:sldLayoutId id="2147488919" r:id="rId7"/>
    <p:sldLayoutId id="2147488920" r:id="rId8"/>
    <p:sldLayoutId id="2147488921" r:id="rId9"/>
    <p:sldLayoutId id="2147488922" r:id="rId10"/>
    <p:sldLayoutId id="214748892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4194393428"/>
      </p:ext>
    </p:extLst>
  </p:cSld>
  <p:clrMap bg1="lt1" tx1="dk1" bg2="lt2" tx2="dk2" accent1="accent1" accent2="accent2" accent3="accent3" accent4="accent4" accent5="accent5" accent6="accent6" hlink="hlink" folHlink="folHlink"/>
  <p:sldLayoutIdLst>
    <p:sldLayoutId id="2147488925" r:id="rId1"/>
    <p:sldLayoutId id="2147488926" r:id="rId2"/>
    <p:sldLayoutId id="2147488927" r:id="rId3"/>
    <p:sldLayoutId id="2147488928" r:id="rId4"/>
    <p:sldLayoutId id="2147488929" r:id="rId5"/>
    <p:sldLayoutId id="2147488930" r:id="rId6"/>
    <p:sldLayoutId id="2147488931" r:id="rId7"/>
    <p:sldLayoutId id="2147488932" r:id="rId8"/>
    <p:sldLayoutId id="2147488933" r:id="rId9"/>
    <p:sldLayoutId id="2147488934" r:id="rId10"/>
    <p:sldLayoutId id="2147488935" r:id="rId11"/>
    <p:sldLayoutId id="21474889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214737908"/>
      </p:ext>
    </p:extLst>
  </p:cSld>
  <p:clrMap bg1="lt1" tx1="dk1" bg2="lt2" tx2="dk2" accent1="accent1" accent2="accent2" accent3="accent3" accent4="accent4" accent5="accent5" accent6="accent6" hlink="hlink" folHlink="folHlink"/>
  <p:sldLayoutIdLst>
    <p:sldLayoutId id="2147488938" r:id="rId1"/>
    <p:sldLayoutId id="2147488939" r:id="rId2"/>
    <p:sldLayoutId id="2147488940" r:id="rId3"/>
    <p:sldLayoutId id="2147488941" r:id="rId4"/>
    <p:sldLayoutId id="2147488942" r:id="rId5"/>
    <p:sldLayoutId id="2147488943" r:id="rId6"/>
    <p:sldLayoutId id="2147488944" r:id="rId7"/>
    <p:sldLayoutId id="2147488945" r:id="rId8"/>
    <p:sldLayoutId id="2147488946" r:id="rId9"/>
    <p:sldLayoutId id="2147488947" r:id="rId10"/>
    <p:sldLayoutId id="2147488948" r:id="rId11"/>
    <p:sldLayoutId id="214748894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379078807"/>
      </p:ext>
    </p:extLst>
  </p:cSld>
  <p:clrMap bg1="lt1" tx1="dk1" bg2="lt2" tx2="dk2" accent1="accent1" accent2="accent2" accent3="accent3" accent4="accent4" accent5="accent5" accent6="accent6" hlink="hlink" folHlink="folHlink"/>
  <p:sldLayoutIdLst>
    <p:sldLayoutId id="2147488951" r:id="rId1"/>
    <p:sldLayoutId id="2147488952" r:id="rId2"/>
    <p:sldLayoutId id="2147488953" r:id="rId3"/>
    <p:sldLayoutId id="2147488954" r:id="rId4"/>
    <p:sldLayoutId id="2147488955" r:id="rId5"/>
    <p:sldLayoutId id="2147488956" r:id="rId6"/>
    <p:sldLayoutId id="2147488957" r:id="rId7"/>
    <p:sldLayoutId id="2147488958" r:id="rId8"/>
    <p:sldLayoutId id="2147488959" r:id="rId9"/>
    <p:sldLayoutId id="2147488960" r:id="rId10"/>
    <p:sldLayoutId id="2147488961" r:id="rId11"/>
    <p:sldLayoutId id="214748896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0037542"/>
      </p:ext>
    </p:extLst>
  </p:cSld>
  <p:clrMap bg1="lt1" tx1="dk1" bg2="lt2" tx2="dk2" accent1="accent1" accent2="accent2" accent3="accent3" accent4="accent4" accent5="accent5" accent6="accent6" hlink="hlink" folHlink="folHlink"/>
  <p:sldLayoutIdLst>
    <p:sldLayoutId id="2147488964" r:id="rId1"/>
    <p:sldLayoutId id="214748896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31724885"/>
      </p:ext>
    </p:extLst>
  </p:cSld>
  <p:clrMap bg1="lt1" tx1="dk1" bg2="lt2" tx2="dk2" accent1="accent1" accent2="accent2" accent3="accent3" accent4="accent4" accent5="accent5" accent6="accent6" hlink="hlink" folHlink="folHlink"/>
  <p:sldLayoutIdLst>
    <p:sldLayoutId id="2147488967" r:id="rId1"/>
    <p:sldLayoutId id="2147488968" r:id="rId2"/>
    <p:sldLayoutId id="2147488969" r:id="rId3"/>
    <p:sldLayoutId id="2147488970" r:id="rId4"/>
    <p:sldLayoutId id="2147488971" r:id="rId5"/>
    <p:sldLayoutId id="2147488972" r:id="rId6"/>
    <p:sldLayoutId id="2147488973" r:id="rId7"/>
    <p:sldLayoutId id="2147488974" r:id="rId8"/>
    <p:sldLayoutId id="2147488975" r:id="rId9"/>
    <p:sldLayoutId id="2147488976" r:id="rId10"/>
    <p:sldLayoutId id="2147488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5/16/21</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3820984582"/>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a:extLst>
              <a:ext uri="{FF2B5EF4-FFF2-40B4-BE49-F238E27FC236}">
                <a16:creationId xmlns:a16="http://schemas.microsoft.com/office/drawing/2014/main" id="{BD7B2258-A8E4-1745-AE81-9146E941845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339" name="Rectangle 1027">
            <a:extLst>
              <a:ext uri="{FF2B5EF4-FFF2-40B4-BE49-F238E27FC236}">
                <a16:creationId xmlns:a16="http://schemas.microsoft.com/office/drawing/2014/main" id="{CADA187D-6030-F144-A542-C331FFF4B5F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8083BBE5-AE0B-ED40-A454-97D930F37B5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F287901D-0953-3E49-BE3E-9BEF5AE42E1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44CD22E2-D0D4-7445-B496-F2D3E7DC6902}" type="slidenum">
              <a:rPr lang="en-US" altLang="en-US"/>
              <a:pPr/>
              <a:t>‹#›</a:t>
            </a:fld>
            <a:endParaRPr lang="en-US" altLang="en-US"/>
          </a:p>
        </p:txBody>
      </p:sp>
      <p:sp>
        <p:nvSpPr>
          <p:cNvPr id="14342" name="Line 1032">
            <a:extLst>
              <a:ext uri="{FF2B5EF4-FFF2-40B4-BE49-F238E27FC236}">
                <a16:creationId xmlns:a16="http://schemas.microsoft.com/office/drawing/2014/main" id="{EC98EB95-C383-9A49-BD21-023D076D02F5}"/>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43" name="Line 1033">
            <a:extLst>
              <a:ext uri="{FF2B5EF4-FFF2-40B4-BE49-F238E27FC236}">
                <a16:creationId xmlns:a16="http://schemas.microsoft.com/office/drawing/2014/main" id="{3CCED3A5-331E-4D4D-BD82-B148490984C8}"/>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07855805"/>
      </p:ext>
    </p:extLst>
  </p:cSld>
  <p:clrMap bg1="lt1" tx1="dk1" bg2="lt2" tx2="dk2" accent1="accent1" accent2="accent2" accent3="accent3" accent4="accent4" accent5="accent5" accent6="accent6" hlink="hlink" folHlink="folHlink"/>
  <p:sldLayoutIdLst>
    <p:sldLayoutId id="2147488991" r:id="rId1"/>
    <p:sldLayoutId id="2147488992" r:id="rId2"/>
    <p:sldLayoutId id="2147488993" r:id="rId3"/>
    <p:sldLayoutId id="2147488994" r:id="rId4"/>
    <p:sldLayoutId id="2147488995" r:id="rId5"/>
    <p:sldLayoutId id="2147488996" r:id="rId6"/>
    <p:sldLayoutId id="2147488997" r:id="rId7"/>
    <p:sldLayoutId id="2147488998" r:id="rId8"/>
    <p:sldLayoutId id="2147488999" r:id="rId9"/>
    <p:sldLayoutId id="2147489000" r:id="rId10"/>
    <p:sldLayoutId id="2147489001" r:id="rId11"/>
    <p:sldLayoutId id="21474890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A7361BF2-EEC8-BD44-B1FF-0E6EA04503FC}"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647252961"/>
      </p:ext>
    </p:extLst>
  </p:cSld>
  <p:clrMap bg1="lt1" tx1="dk1" bg2="lt2" tx2="dk2" accent1="accent1" accent2="accent2" accent3="accent3" accent4="accent4" accent5="accent5" accent6="accent6" hlink="hlink" folHlink="folHlink"/>
  <p:sldLayoutIdLst>
    <p:sldLayoutId id="2147489004" r:id="rId1"/>
    <p:sldLayoutId id="2147489005" r:id="rId2"/>
    <p:sldLayoutId id="2147489006" r:id="rId3"/>
    <p:sldLayoutId id="2147489007" r:id="rId4"/>
    <p:sldLayoutId id="2147489008" r:id="rId5"/>
    <p:sldLayoutId id="2147489009" r:id="rId6"/>
    <p:sldLayoutId id="2147489010" r:id="rId7"/>
    <p:sldLayoutId id="2147489011" r:id="rId8"/>
    <p:sldLayoutId id="2147489012" r:id="rId9"/>
    <p:sldLayoutId id="2147489013" r:id="rId10"/>
    <p:sldLayoutId id="2147489014" r:id="rId11"/>
    <p:sldLayoutId id="214748901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7242569"/>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112615837"/>
      </p:ext>
    </p:extLst>
  </p:cSld>
  <p:clrMap bg1="lt1" tx1="dk1" bg2="lt2" tx2="dk2" accent1="accent1" accent2="accent2" accent3="accent3" accent4="accent4" accent5="accent5" accent6="accent6" hlink="hlink" folHlink="folHlink"/>
  <p:sldLayoutIdLst>
    <p:sldLayoutId id="2147489022" r:id="rId1"/>
    <p:sldLayoutId id="2147489023" r:id="rId2"/>
    <p:sldLayoutId id="2147489024" r:id="rId3"/>
    <p:sldLayoutId id="2147489025" r:id="rId4"/>
    <p:sldLayoutId id="2147489026" r:id="rId5"/>
    <p:sldLayoutId id="2147489027" r:id="rId6"/>
    <p:sldLayoutId id="2147489028" r:id="rId7"/>
    <p:sldLayoutId id="2147489029" r:id="rId8"/>
    <p:sldLayoutId id="2147489030" r:id="rId9"/>
    <p:sldLayoutId id="2147489031" r:id="rId10"/>
    <p:sldLayoutId id="2147489032" r:id="rId11"/>
    <p:sldLayoutId id="21474890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109775295"/>
      </p:ext>
    </p:extLst>
  </p:cSld>
  <p:clrMap bg1="lt1" tx1="dk1" bg2="lt2" tx2="dk2" accent1="accent1" accent2="accent2" accent3="accent3" accent4="accent4" accent5="accent5" accent6="accent6" hlink="hlink" folHlink="folHlink"/>
  <p:sldLayoutIdLst>
    <p:sldLayoutId id="2147489035" r:id="rId1"/>
    <p:sldLayoutId id="2147489036" r:id="rId2"/>
    <p:sldLayoutId id="2147489037" r:id="rId3"/>
    <p:sldLayoutId id="2147489038" r:id="rId4"/>
    <p:sldLayoutId id="2147489039" r:id="rId5"/>
    <p:sldLayoutId id="2147489040" r:id="rId6"/>
    <p:sldLayoutId id="2147489041" r:id="rId7"/>
    <p:sldLayoutId id="2147489042" r:id="rId8"/>
    <p:sldLayoutId id="2147489043" r:id="rId9"/>
    <p:sldLayoutId id="2147489044" r:id="rId10"/>
    <p:sldLayoutId id="2147489045" r:id="rId11"/>
    <p:sldLayoutId id="214748904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00003"/>
      </p:ext>
    </p:extLst>
  </p:cSld>
  <p:clrMap bg1="lt1" tx1="dk1" bg2="lt2" tx2="dk2" accent1="accent1" accent2="accent2" accent3="accent3" accent4="accent4" accent5="accent5" accent6="accent6" hlink="hlink" folHlink="folHlink"/>
  <p:sldLayoutIdLst>
    <p:sldLayoutId id="2147489048" r:id="rId1"/>
    <p:sldLayoutId id="2147489049" r:id="rId2"/>
    <p:sldLayoutId id="2147489050" r:id="rId3"/>
    <p:sldLayoutId id="2147489051" r:id="rId4"/>
    <p:sldLayoutId id="2147489052" r:id="rId5"/>
    <p:sldLayoutId id="2147489053" r:id="rId6"/>
    <p:sldLayoutId id="2147489054" r:id="rId7"/>
    <p:sldLayoutId id="2147489055" r:id="rId8"/>
    <p:sldLayoutId id="2147489056" r:id="rId9"/>
    <p:sldLayoutId id="2147489057" r:id="rId10"/>
    <p:sldLayoutId id="214748905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pPr eaLnBrk="1" fontAlgn="auto" hangingPunct="1">
              <a:spcBef>
                <a:spcPts val="0"/>
              </a:spcBef>
              <a:spcAft>
                <a:spcPts val="0"/>
              </a:spcAft>
            </a:pPr>
            <a:fld id="{9FD9DB3E-E709-42CF-B11F-1DFE1D210A82}" type="datetime1">
              <a:rPr lang="en-US" smtClean="0">
                <a:solidFill>
                  <a:prstClr val="black">
                    <a:alpha val="75000"/>
                  </a:prstClr>
                </a:solidFill>
                <a:latin typeface="Calibri"/>
                <a:ea typeface=""/>
              </a:rPr>
              <a:pPr eaLnBrk="1" fontAlgn="auto" hangingPunct="1">
                <a:spcBef>
                  <a:spcPts val="0"/>
                </a:spcBef>
                <a:spcAft>
                  <a:spcPts val="0"/>
                </a:spcAft>
              </a:pPr>
              <a:t>5/16/21</a:t>
            </a:fld>
            <a:endParaRPr lang="en-US">
              <a:solidFill>
                <a:prstClr val="black">
                  <a:alpha val="75000"/>
                </a:prstClr>
              </a:solidFill>
              <a:latin typeface="Calibri"/>
              <a:ea typeface=""/>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pPr eaLnBrk="1" fontAlgn="auto" hangingPunct="1">
              <a:spcBef>
                <a:spcPts val="0"/>
              </a:spcBef>
              <a:spcAft>
                <a:spcPts val="0"/>
              </a:spcAft>
            </a:pPr>
            <a:endParaRPr lang="en-US" dirty="0">
              <a:solidFill>
                <a:prstClr val="black">
                  <a:alpha val="75000"/>
                </a:prstClr>
              </a:solidFill>
              <a:latin typeface="Calibri"/>
              <a:ea typeface=""/>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pPr eaLnBrk="1" fontAlgn="auto" hangingPunct="1">
              <a:spcBef>
                <a:spcPts val="0"/>
              </a:spcBef>
              <a:spcAft>
                <a:spcPts val="0"/>
              </a:spcAft>
            </a:pPr>
            <a:fld id="{659951FD-F195-4FF4-B5D0-ABFF8986B8DF}" type="slidenum">
              <a:rPr lang="en-US" smtClean="0">
                <a:solidFill>
                  <a:prstClr val="black"/>
                </a:solidFill>
                <a:latin typeface="Calibri"/>
                <a:ea typeface=""/>
              </a:rPr>
              <a:pPr eaLnBrk="1" fontAlgn="auto" hangingPunct="1">
                <a:spcBef>
                  <a:spcPts val="0"/>
                </a:spcBef>
                <a:spcAft>
                  <a:spcPts val="0"/>
                </a:spcAft>
              </a:pPr>
              <a:t>‹#›</a:t>
            </a:fld>
            <a:endParaRPr lang="en-US" dirty="0">
              <a:solidFill>
                <a:prstClr val="black"/>
              </a:solidFill>
              <a:latin typeface="Calibri"/>
              <a:ea typeface=""/>
            </a:endParaRPr>
          </a:p>
        </p:txBody>
      </p:sp>
    </p:spTree>
    <p:extLst>
      <p:ext uri="{BB962C8B-B14F-4D97-AF65-F5344CB8AC3E}">
        <p14:creationId xmlns:p14="http://schemas.microsoft.com/office/powerpoint/2010/main" val="2110742417"/>
      </p:ext>
    </p:extLst>
  </p:cSld>
  <p:clrMap bg1="lt1" tx1="dk1" bg2="lt2" tx2="dk2" accent1="accent1" accent2="accent2" accent3="accent3" accent4="accent4" accent5="accent5" accent6="accent6" hlink="hlink" folHlink="folHlink"/>
  <p:sldLayoutIdLst>
    <p:sldLayoutId id="2147489060" r:id="rId1"/>
    <p:sldLayoutId id="2147489061" r:id="rId2"/>
    <p:sldLayoutId id="2147489062" r:id="rId3"/>
    <p:sldLayoutId id="2147489063" r:id="rId4"/>
    <p:sldLayoutId id="2147489064" r:id="rId5"/>
    <p:sldLayoutId id="2147489065" r:id="rId6"/>
    <p:sldLayoutId id="2147489066" r:id="rId7"/>
    <p:sldLayoutId id="2147489067" r:id="rId8"/>
    <p:sldLayoutId id="2147489068" r:id="rId9"/>
    <p:sldLayoutId id="2147489069" r:id="rId10"/>
    <p:sldLayoutId id="2147489070" r:id="rId11"/>
    <p:sldLayoutId id="2147489071"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5/16/21</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955126645"/>
      </p:ext>
    </p:extLst>
  </p:cSld>
  <p:clrMap bg1="lt1" tx1="dk1" bg2="lt2" tx2="dk2" accent1="accent1" accent2="accent2" accent3="accent3" accent4="accent4" accent5="accent5" accent6="accent6" hlink="hlink" folHlink="folHlink"/>
  <p:sldLayoutIdLst>
    <p:sldLayoutId id="2147489073" r:id="rId1"/>
    <p:sldLayoutId id="2147489074" r:id="rId2"/>
    <p:sldLayoutId id="2147489075" r:id="rId3"/>
    <p:sldLayoutId id="2147489076" r:id="rId4"/>
    <p:sldLayoutId id="2147489077" r:id="rId5"/>
    <p:sldLayoutId id="2147489078" r:id="rId6"/>
    <p:sldLayoutId id="2147489079" r:id="rId7"/>
    <p:sldLayoutId id="2147489080" r:id="rId8"/>
    <p:sldLayoutId id="2147489081" r:id="rId9"/>
    <p:sldLayoutId id="2147489082" r:id="rId10"/>
    <p:sldLayoutId id="2147489083" r:id="rId11"/>
    <p:sldLayoutId id="2147489084"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52233333"/>
      </p:ext>
    </p:extLst>
  </p:cSld>
  <p:clrMap bg1="lt1" tx1="dk1" bg2="lt2" tx2="dk2" accent1="accent1" accent2="accent2" accent3="accent3" accent4="accent4" accent5="accent5" accent6="accent6" hlink="hlink" folHlink="folHlink"/>
  <p:sldLayoutIdLst>
    <p:sldLayoutId id="2147489086" r:id="rId1"/>
    <p:sldLayoutId id="2147489087" r:id="rId2"/>
    <p:sldLayoutId id="2147489088" r:id="rId3"/>
    <p:sldLayoutId id="2147489089" r:id="rId4"/>
    <p:sldLayoutId id="2147489090" r:id="rId5"/>
    <p:sldLayoutId id="2147489091" r:id="rId6"/>
    <p:sldLayoutId id="2147489092" r:id="rId7"/>
    <p:sldLayoutId id="2147489093" r:id="rId8"/>
    <p:sldLayoutId id="2147489094" r:id="rId9"/>
    <p:sldLayoutId id="2147489095" r:id="rId10"/>
    <p:sldLayoutId id="2147489096" r:id="rId11"/>
    <p:sldLayoutId id="214748909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1404089"/>
      </p:ext>
    </p:extLst>
  </p:cSld>
  <p:clrMap bg1="lt1" tx1="dk1" bg2="lt2" tx2="dk2" accent1="accent1" accent2="accent2" accent3="accent3" accent4="accent4" accent5="accent5" accent6="accent6" hlink="hlink" folHlink="folHlink"/>
  <p:sldLayoutIdLst>
    <p:sldLayoutId id="2147489099" r:id="rId1"/>
    <p:sldLayoutId id="2147489100" r:id="rId2"/>
    <p:sldLayoutId id="2147489101" r:id="rId3"/>
    <p:sldLayoutId id="2147489102"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4270240373"/>
      </p:ext>
    </p:extLst>
  </p:cSld>
  <p:clrMap bg1="lt1" tx1="dk1" bg2="lt2" tx2="dk2" accent1="accent1" accent2="accent2" accent3="accent3" accent4="accent4" accent5="accent5" accent6="accent6" hlink="hlink" folHlink="folHlink"/>
  <p:sldLayoutIdLst>
    <p:sldLayoutId id="2147489104" r:id="rId1"/>
    <p:sldLayoutId id="2147489105" r:id="rId2"/>
    <p:sldLayoutId id="2147489106" r:id="rId3"/>
    <p:sldLayoutId id="2147489107" r:id="rId4"/>
    <p:sldLayoutId id="2147489108" r:id="rId5"/>
    <p:sldLayoutId id="2147489109" r:id="rId6"/>
    <p:sldLayoutId id="2147489110" r:id="rId7"/>
    <p:sldLayoutId id="2147489111" r:id="rId8"/>
    <p:sldLayoutId id="2147489112" r:id="rId9"/>
    <p:sldLayoutId id="2147489113" r:id="rId10"/>
    <p:sldLayoutId id="2147489114" r:id="rId11"/>
    <p:sldLayoutId id="214748911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748405167"/>
      </p:ext>
    </p:extLst>
  </p:cSld>
  <p:clrMap bg1="lt1" tx1="dk1" bg2="lt2" tx2="dk2" accent1="accent1" accent2="accent2" accent3="accent3" accent4="accent4" accent5="accent5" accent6="accent6" hlink="hlink" folHlink="folHlink"/>
  <p:sldLayoutIdLst>
    <p:sldLayoutId id="2147489117" r:id="rId1"/>
    <p:sldLayoutId id="2147489118" r:id="rId2"/>
    <p:sldLayoutId id="2147489119" r:id="rId3"/>
    <p:sldLayoutId id="2147489120" r:id="rId4"/>
    <p:sldLayoutId id="2147489121" r:id="rId5"/>
    <p:sldLayoutId id="2147489122" r:id="rId6"/>
    <p:sldLayoutId id="2147489123" r:id="rId7"/>
    <p:sldLayoutId id="2147489124" r:id="rId8"/>
    <p:sldLayoutId id="2147489125" r:id="rId9"/>
    <p:sldLayoutId id="2147489126" r:id="rId10"/>
    <p:sldLayoutId id="2147489127" r:id="rId11"/>
    <p:sldLayoutId id="214748912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5657969"/>
      </p:ext>
    </p:extLst>
  </p:cSld>
  <p:clrMap bg1="lt1" tx1="dk1" bg2="lt2" tx2="dk2" accent1="accent1" accent2="accent2" accent3="accent3" accent4="accent4" accent5="accent5" accent6="accent6" hlink="hlink" folHlink="folHlink"/>
  <p:sldLayoutIdLst>
    <p:sldLayoutId id="2147489130" r:id="rId1"/>
    <p:sldLayoutId id="2147489131"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55D46416-474E-184B-A5AD-7D0BC91A8C60}"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2371605959"/>
      </p:ext>
    </p:extLst>
  </p:cSld>
  <p:clrMap bg1="lt1" tx1="dk1" bg2="lt2" tx2="dk2" accent1="accent1" accent2="accent2" accent3="accent3" accent4="accent4" accent5="accent5" accent6="accent6" hlink="hlink" folHlink="folHlink"/>
  <p:sldLayoutIdLst>
    <p:sldLayoutId id="2147489133" r:id="rId1"/>
    <p:sldLayoutId id="2147489134" r:id="rId2"/>
    <p:sldLayoutId id="2147489135" r:id="rId3"/>
    <p:sldLayoutId id="2147489136" r:id="rId4"/>
    <p:sldLayoutId id="2147489137" r:id="rId5"/>
    <p:sldLayoutId id="2147489138" r:id="rId6"/>
    <p:sldLayoutId id="2147489139" r:id="rId7"/>
    <p:sldLayoutId id="2147489140" r:id="rId8"/>
    <p:sldLayoutId id="2147489141" r:id="rId9"/>
    <p:sldLayoutId id="2147489142" r:id="rId10"/>
    <p:sldLayoutId id="2147489143" r:id="rId11"/>
    <p:sldLayoutId id="2147489144"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520321459"/>
      </p:ext>
    </p:extLst>
  </p:cSld>
  <p:clrMap bg1="lt1" tx1="dk1" bg2="lt2" tx2="dk2" accent1="accent1" accent2="accent2" accent3="accent3" accent4="accent4" accent5="accent5" accent6="accent6" hlink="hlink" folHlink="folHlink"/>
  <p:sldLayoutIdLst>
    <p:sldLayoutId id="2147489146" r:id="rId1"/>
    <p:sldLayoutId id="2147489147" r:id="rId2"/>
    <p:sldLayoutId id="2147489148" r:id="rId3"/>
    <p:sldLayoutId id="2147489149" r:id="rId4"/>
    <p:sldLayoutId id="2147489150" r:id="rId5"/>
    <p:sldLayoutId id="2147489151" r:id="rId6"/>
    <p:sldLayoutId id="2147489152" r:id="rId7"/>
    <p:sldLayoutId id="2147489153" r:id="rId8"/>
    <p:sldLayoutId id="2147489154" r:id="rId9"/>
    <p:sldLayoutId id="2147489155" r:id="rId10"/>
    <p:sldLayoutId id="2147489156" r:id="rId11"/>
    <p:sldLayoutId id="214748915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90.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png"/><Relationship Id="rId7"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695.xml"/><Relationship Id="rId6" Type="http://schemas.openxmlformats.org/officeDocument/2006/relationships/image" Target="../media/image13.png"/><Relationship Id="rId5" Type="http://schemas.openxmlformats.org/officeDocument/2006/relationships/image" Target="../media/image12.jpeg"/><Relationship Id="rId10" Type="http://schemas.openxmlformats.org/officeDocument/2006/relationships/image" Target="../media/image17.png"/><Relationship Id="rId4" Type="http://schemas.microsoft.com/office/2007/relationships/hdphoto" Target="../media/hdphoto1.wdp"/><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0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906.xml"/><Relationship Id="rId6" Type="http://schemas.openxmlformats.org/officeDocument/2006/relationships/hyperlink" Target="https://safari.ethz.ch/safari-newsletter-april-2020/" TargetMode="External"/><Relationship Id="rId5" Type="http://schemas.openxmlformats.org/officeDocument/2006/relationships/image" Target="../media/image19.jpeg"/><Relationship Id="rId4" Type="http://schemas.openxmlformats.org/officeDocument/2006/relationships/hyperlink" Target="http://www.safari.ethz.ch/"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7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10.xml"/></Relationships>
</file>

<file path=ppt/slides/_rels/slide12.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725.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702.xml"/></Relationships>
</file>

<file path=ppt/slides/_rels/slide14.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73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835.xml"/><Relationship Id="rId4" Type="http://schemas.openxmlformats.org/officeDocument/2006/relationships/hyperlink" Target="https://www.youtube.com/onurmutlulectures"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9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youtu.be/Ucp0TTmvqOE?t=4236" TargetMode="External"/><Relationship Id="rId2" Type="http://schemas.openxmlformats.org/officeDocument/2006/relationships/image" Target="../media/image29.png"/><Relationship Id="rId1" Type="http://schemas.openxmlformats.org/officeDocument/2006/relationships/slideLayout" Target="../slideLayouts/slideLayout747.xml"/><Relationship Id="rId4" Type="http://schemas.openxmlformats.org/officeDocument/2006/relationships/image" Target="../media/image30.tiff"/></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747.xml"/><Relationship Id="rId5" Type="http://schemas.openxmlformats.org/officeDocument/2006/relationships/hyperlink" Target="https://www.cerebras.net/cerebras-wafer-scale-engine-why-we-need-big-chips-for-deep-learning/" TargetMode="External"/><Relationship Id="rId4" Type="http://schemas.openxmlformats.org/officeDocument/2006/relationships/hyperlink" Target="https://www.anandtech.com/show/14758/hot-chips-31-live-blogs-cerebras-wafer-scale-deep-learning"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807.xml"/><Relationship Id="rId6" Type="http://schemas.openxmlformats.org/officeDocument/2006/relationships/hyperlink" Target="https://www.cerebras.net/cerebras-wafer-scale-engine-why-we-need-big-chips-for-deep-learning/" TargetMode="External"/><Relationship Id="rId5" Type="http://schemas.openxmlformats.org/officeDocument/2006/relationships/hyperlink" Target="https://www.anandtech.com/show/14758/hot-chips-31-live-blogs-cerebras-wafer-scale-deep-learning" TargetMode="External"/><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basicmi.github.io/AI-Chip/" TargetMode="External"/><Relationship Id="rId2" Type="http://schemas.openxmlformats.org/officeDocument/2006/relationships/image" Target="../media/image33.tif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34.tiff"/><Relationship Id="rId1" Type="http://schemas.openxmlformats.org/officeDocument/2006/relationships/slideLayout" Target="../slideLayouts/slideLayout747.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35.tiff"/></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arxiv.org/pdf/2105.03814.pdf" TargetMode="External"/><Relationship Id="rId1" Type="http://schemas.openxmlformats.org/officeDocument/2006/relationships/slideLayout" Target="../slideLayouts/slideLayout747.xml"/></Relationships>
</file>

<file path=ppt/slides/_rels/slide40.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37.png"/><Relationship Id="rId1" Type="http://schemas.openxmlformats.org/officeDocument/2006/relationships/slideLayout" Target="../slideLayouts/slideLayout747.xml"/></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47.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7.xml"/></Relationships>
</file>

<file path=ppt/slides/_rels/slide46.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37.xml"/></Relationships>
</file>

<file path=ppt/slides/_rels/slide47.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137.xml"/></Relationships>
</file>

<file path=ppt/slides/_rels/slide48.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13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s://farm9.staticflickr.com/8571/16376102935_8628150df8_o.jpg"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1.tif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xml"/><Relationship Id="rId1" Type="http://schemas.openxmlformats.org/officeDocument/2006/relationships/slideLayout" Target="../slideLayouts/slideLayout691.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54.png"/><Relationship Id="rId4" Type="http://schemas.openxmlformats.org/officeDocument/2006/relationships/image" Target="../media/image53.jpeg"/></Relationships>
</file>

<file path=ppt/slides/_rels/slide58.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55.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691.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59.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5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hyperlink" Target="https://www.technion.ac.il/en/" TargetMode="External"/><Relationship Id="rId7" Type="http://schemas.openxmlformats.org/officeDocument/2006/relationships/hyperlink" Target="https://www.youtube.com/watch?v=r7sn41lH-4A&amp;list=PL5Q2soXY2Zi8D_5MGV6EnXEJHnV2YFBJl&amp;index=41" TargetMode="External"/><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759.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59.png"/><Relationship Id="rId1" Type="http://schemas.openxmlformats.org/officeDocument/2006/relationships/slideLayout" Target="../slideLayouts/slideLayout248.xml"/></Relationships>
</file>

<file path=ppt/slides/_rels/slide6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81.xml"/><Relationship Id="rId4" Type="http://schemas.openxmlformats.org/officeDocument/2006/relationships/image" Target="../media/image64.png"/></Relationships>
</file>

<file path=ppt/slides/_rels/slide7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2.jpeg"/><Relationship Id="rId1" Type="http://schemas.openxmlformats.org/officeDocument/2006/relationships/slideLayout" Target="../slideLayouts/slideLayout81.xml"/><Relationship Id="rId4" Type="http://schemas.openxmlformats.org/officeDocument/2006/relationships/image" Target="../media/image65.png"/></Relationships>
</file>

<file path=ppt/slides/_rels/slide7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2.jpeg"/><Relationship Id="rId1" Type="http://schemas.openxmlformats.org/officeDocument/2006/relationships/slideLayout" Target="../slideLayouts/slideLayout81.xml"/><Relationship Id="rId4" Type="http://schemas.openxmlformats.org/officeDocument/2006/relationships/image" Target="../media/image66.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9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7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79.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1.png"/><Relationship Id="rId7" Type="http://schemas.openxmlformats.org/officeDocument/2006/relationships/image" Target="../media/image74.png"/><Relationship Id="rId2" Type="http://schemas.openxmlformats.org/officeDocument/2006/relationships/notesSlide" Target="../notesSlides/notesSlide10.xml"/><Relationship Id="rId1" Type="http://schemas.openxmlformats.org/officeDocument/2006/relationships/slideLayout" Target="../slideLayouts/slideLayout655.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80.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1.png"/><Relationship Id="rId7" Type="http://schemas.openxmlformats.org/officeDocument/2006/relationships/image" Target="../media/image74.png"/><Relationship Id="rId2" Type="http://schemas.openxmlformats.org/officeDocument/2006/relationships/notesSlide" Target="../notesSlides/notesSlide11.xml"/><Relationship Id="rId1" Type="http://schemas.openxmlformats.org/officeDocument/2006/relationships/slideLayout" Target="../slideLayouts/slideLayout655.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81.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2.xml"/><Relationship Id="rId7" Type="http://schemas.openxmlformats.org/officeDocument/2006/relationships/image" Target="../media/image76.emf"/><Relationship Id="rId2" Type="http://schemas.openxmlformats.org/officeDocument/2006/relationships/slideLayout" Target="../slideLayouts/slideLayout475.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79.jpeg"/><Relationship Id="rId4" Type="http://schemas.openxmlformats.org/officeDocument/2006/relationships/image" Target="../media/image78.png"/><Relationship Id="rId9" Type="http://schemas.openxmlformats.org/officeDocument/2006/relationships/image" Target="../media/image77.emf"/></Relationships>
</file>

<file path=ppt/slides/_rels/slide82.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3.xml"/><Relationship Id="rId7" Type="http://schemas.openxmlformats.org/officeDocument/2006/relationships/image" Target="../media/image76.emf"/><Relationship Id="rId2" Type="http://schemas.openxmlformats.org/officeDocument/2006/relationships/slideLayout" Target="../slideLayouts/slideLayout475.xml"/><Relationship Id="rId1" Type="http://schemas.openxmlformats.org/officeDocument/2006/relationships/vmlDrawing" Target="../drawings/vmlDrawing2.vml"/><Relationship Id="rId6" Type="http://schemas.openxmlformats.org/officeDocument/2006/relationships/oleObject" Target="../embeddings/oleObject1.bin"/><Relationship Id="rId5" Type="http://schemas.openxmlformats.org/officeDocument/2006/relationships/image" Target="../media/image79.jpeg"/><Relationship Id="rId4" Type="http://schemas.openxmlformats.org/officeDocument/2006/relationships/image" Target="../media/image78.png"/><Relationship Id="rId9" Type="http://schemas.openxmlformats.org/officeDocument/2006/relationships/image" Target="../media/image77.emf"/></Relationships>
</file>

<file path=ppt/slides/_rels/slide8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arxiv.org/pdf/1711.08774.pdf" TargetMode="External"/><Relationship Id="rId1" Type="http://schemas.openxmlformats.org/officeDocument/2006/relationships/slideLayout" Target="../slideLayouts/slideLayout691.xml"/><Relationship Id="rId4" Type="http://schemas.openxmlformats.org/officeDocument/2006/relationships/image" Target="../media/image80.jpeg"/></Relationships>
</file>

<file path=ppt/slides/_rels/slide8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arxiv.org/pdf/1711.08774.pdf" TargetMode="External"/><Relationship Id="rId1" Type="http://schemas.openxmlformats.org/officeDocument/2006/relationships/slideLayout" Target="../slideLayouts/slideLayout691.xml"/><Relationship Id="rId4" Type="http://schemas.openxmlformats.org/officeDocument/2006/relationships/image" Target="../media/image80.jpeg"/></Relationships>
</file>

<file path=ppt/slides/_rels/slide85.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81.tiff"/></Relationships>
</file>

<file path=ppt/slides/_rels/slide8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83.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72.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84.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48.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02.xml"/></Relationships>
</file>

<file path=ppt/slides/_rels/slide91.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image" Target="../media/image85.jpg"/><Relationship Id="rId1" Type="http://schemas.openxmlformats.org/officeDocument/2006/relationships/slideLayout" Target="../slideLayouts/slideLayout137.xml"/></Relationships>
</file>

<file path=ppt/slides/_rels/slide9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7.xml"/></Relationships>
</file>

<file path=ppt/slides/_rels/slide93.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37.xml"/></Relationships>
</file>

<file path=ppt/slides/_rels/slide94.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13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89.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88.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9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10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4.xml"/><Relationship Id="rId1" Type="http://schemas.openxmlformats.org/officeDocument/2006/relationships/slideLayout" Target="../slideLayouts/slideLayout413.xml"/></Relationships>
</file>

<file path=ppt/slides/_rels/slide10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5.xml"/><Relationship Id="rId1" Type="http://schemas.openxmlformats.org/officeDocument/2006/relationships/slideLayout" Target="../slideLayouts/slideLayout592.xml"/><Relationship Id="rId5" Type="http://schemas.openxmlformats.org/officeDocument/2006/relationships/hyperlink" Target="http://users.ece.cmu.edu/~omutlu/pub/dram-row-hammer_isca14.pdf" TargetMode="External"/><Relationship Id="rId4" Type="http://schemas.microsoft.com/office/2007/relationships/hdphoto" Target="../media/hdphoto3.wdp"/></Relationships>
</file>

<file path=ppt/slides/_rels/slide10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6.xml"/><Relationship Id="rId1" Type="http://schemas.openxmlformats.org/officeDocument/2006/relationships/slideLayout" Target="../slideLayouts/slideLayout424.xml"/><Relationship Id="rId4" Type="http://schemas.openxmlformats.org/officeDocument/2006/relationships/image" Target="../media/image97.jpg"/></Relationships>
</file>

<file path=ppt/slides/_rels/slide10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7.xml"/><Relationship Id="rId1" Type="http://schemas.openxmlformats.org/officeDocument/2006/relationships/slideLayout" Target="../slideLayouts/slideLayout424.xml"/><Relationship Id="rId4" Type="http://schemas.openxmlformats.org/officeDocument/2006/relationships/image" Target="../media/image97.jpg"/></Relationships>
</file>

<file path=ppt/slides/_rels/slide108.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8.xml"/><Relationship Id="rId1" Type="http://schemas.openxmlformats.org/officeDocument/2006/relationships/slideLayout" Target="../slideLayouts/slideLayout424.xml"/><Relationship Id="rId4" Type="http://schemas.openxmlformats.org/officeDocument/2006/relationships/image" Target="../media/image97.jp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4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47.xml"/></Relationships>
</file>

<file path=ppt/slides/_rels/slide11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9.xml"/><Relationship Id="rId1" Type="http://schemas.openxmlformats.org/officeDocument/2006/relationships/slideLayout" Target="../slideLayouts/slideLayout666.xml"/><Relationship Id="rId6" Type="http://schemas.openxmlformats.org/officeDocument/2006/relationships/hyperlink" Target="https://github.com/CMU-SAFARI/rowhammer" TargetMode="External"/><Relationship Id="rId5" Type="http://schemas.openxmlformats.org/officeDocument/2006/relationships/image" Target="../media/image99.jpeg"/><Relationship Id="rId4" Type="http://schemas.microsoft.com/office/2007/relationships/hdphoto" Target="../media/hdphoto3.wdp"/></Relationships>
</file>

<file path=ppt/slides/_rels/slide11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0.xml"/><Relationship Id="rId1" Type="http://schemas.openxmlformats.org/officeDocument/2006/relationships/slideLayout" Target="../slideLayouts/slideLayout666.xml"/><Relationship Id="rId6" Type="http://schemas.openxmlformats.org/officeDocument/2006/relationships/hyperlink" Target="https://github.com/CMU-SAFARI/rowhammer" TargetMode="External"/><Relationship Id="rId5" Type="http://schemas.openxmlformats.org/officeDocument/2006/relationships/image" Target="../media/image99.jpeg"/><Relationship Id="rId4" Type="http://schemas.microsoft.com/office/2007/relationships/hdphoto" Target="../media/hdphoto3.wdp"/></Relationships>
</file>

<file path=ppt/slides/_rels/slide11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1.xml"/><Relationship Id="rId1" Type="http://schemas.openxmlformats.org/officeDocument/2006/relationships/slideLayout" Target="../slideLayouts/slideLayout666.xml"/><Relationship Id="rId6" Type="http://schemas.openxmlformats.org/officeDocument/2006/relationships/hyperlink" Target="https://github.com/CMU-SAFARI/rowhammer" TargetMode="External"/><Relationship Id="rId5" Type="http://schemas.openxmlformats.org/officeDocument/2006/relationships/image" Target="../media/image99.jpeg"/><Relationship Id="rId4" Type="http://schemas.microsoft.com/office/2007/relationships/hdphoto" Target="../media/hdphoto3.wdp"/></Relationships>
</file>

<file path=ppt/slides/_rels/slide11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2.xml"/><Relationship Id="rId1" Type="http://schemas.openxmlformats.org/officeDocument/2006/relationships/slideLayout" Target="../slideLayouts/slideLayout666.xml"/><Relationship Id="rId6" Type="http://schemas.openxmlformats.org/officeDocument/2006/relationships/hyperlink" Target="https://github.com/CMU-SAFARI/rowhammer" TargetMode="External"/><Relationship Id="rId5" Type="http://schemas.openxmlformats.org/officeDocument/2006/relationships/image" Target="../media/image99.jpeg"/><Relationship Id="rId4" Type="http://schemas.microsoft.com/office/2007/relationships/hdphoto" Target="../media/hdphoto3.wdp"/></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92.xml"/></Relationships>
</file>

<file path=ppt/slides/_rels/slide11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48.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102.png"/></Relationships>
</file>

<file path=ppt/slides/_rels/slide117.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48.xml"/></Relationships>
</file>

<file path=ppt/slides/_rels/slide11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4.xml"/><Relationship Id="rId1" Type="http://schemas.openxmlformats.org/officeDocument/2006/relationships/slideLayout" Target="../slideLayouts/slideLayout248.xml"/><Relationship Id="rId4" Type="http://schemas.openxmlformats.org/officeDocument/2006/relationships/image" Target="../media/image104.png"/></Relationships>
</file>

<file path=ppt/slides/_rels/slide11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5.xml"/><Relationship Id="rId1" Type="http://schemas.openxmlformats.org/officeDocument/2006/relationships/slideLayout" Target="../slideLayouts/slideLayout248.xml"/><Relationship Id="rId5" Type="http://schemas.openxmlformats.org/officeDocument/2006/relationships/image" Target="../media/image105.png"/><Relationship Id="rId4" Type="http://schemas.openxmlformats.org/officeDocument/2006/relationships/image" Target="../media/image104.png"/></Relationships>
</file>

<file path=ppt/slides/_rels/slide12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hyperlink" Target="https://lab.dsst.io/32c3-slides/7197.html" TargetMode="External"/><Relationship Id="rId1" Type="http://schemas.openxmlformats.org/officeDocument/2006/relationships/slideLayout" Target="../slideLayouts/slideLayout248.xml"/></Relationships>
</file>

<file path=ppt/slides/_rels/slide121.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48.xml"/></Relationships>
</file>

<file path=ppt/slides/_rels/slide12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580.xml"/></Relationships>
</file>

<file path=ppt/slides/_rels/slide12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580.xml"/></Relationships>
</file>

<file path=ppt/slides/_rels/slide12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580.xml"/><Relationship Id="rId4" Type="http://schemas.openxmlformats.org/officeDocument/2006/relationships/image" Target="../media/image114.png"/></Relationships>
</file>

<file path=ppt/slides/_rels/slide12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771.xml"/></Relationships>
</file>

<file path=ppt/slides/_rels/slide126.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771.xml"/></Relationships>
</file>

<file path=ppt/slides/_rels/slide127.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771.xml"/></Relationships>
</file>

<file path=ppt/slides/_rels/slide128.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48.xml"/><Relationship Id="rId4" Type="http://schemas.openxmlformats.org/officeDocument/2006/relationships/image" Target="../media/image123.png"/></Relationships>
</file>

<file path=ppt/slides/_rels/slide129.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248.xml"/></Relationships>
</file>

<file path=ppt/slides/_rels/slide130.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hyperlink" Target="https://support.apple.com/en-gb/HT204934" TargetMode="External"/><Relationship Id="rId1" Type="http://schemas.openxmlformats.org/officeDocument/2006/relationships/slideLayout" Target="../slideLayouts/slideLayout248.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24.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9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592.xml"/></Relationships>
</file>

<file path=ppt/slides/_rels/slide135.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72.xml"/></Relationships>
</file>

<file path=ppt/slides/_rels/slide136.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127.jpg"/><Relationship Id="rId1" Type="http://schemas.openxmlformats.org/officeDocument/2006/relationships/slideLayout" Target="../slideLayouts/slideLayout272.xml"/></Relationships>
</file>

<file path=ppt/slides/_rels/slide137.xml.rels><?xml version="1.0" encoding="UTF-8" standalone="yes"?>
<Relationships xmlns="http://schemas.openxmlformats.org/package/2006/relationships"><Relationship Id="rId3" Type="http://schemas.openxmlformats.org/officeDocument/2006/relationships/hyperlink" Target="https://www.youtube.com/watch?v=HvswnsfG3oQ&amp;list=PL5Q2soXY2Zi9xidyIgBxUz7xRPS-wisBN&amp;index=11"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759.xml"/><Relationship Id="rId4" Type="http://schemas.openxmlformats.org/officeDocument/2006/relationships/hyperlink" Target="https://www.youtube.com/onurmutlulectures" TargetMode="External"/></Relationships>
</file>

<file path=ppt/slides/_rels/slide138.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128.png"/><Relationship Id="rId1" Type="http://schemas.openxmlformats.org/officeDocument/2006/relationships/slideLayout" Target="../slideLayouts/slideLayout272.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139.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29.png"/><Relationship Id="rId1" Type="http://schemas.openxmlformats.org/officeDocument/2006/relationships/slideLayout" Target="../slideLayouts/slideLayout272.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40.xml.rels><?xml version="1.0" encoding="UTF-8" standalone="yes"?>
<Relationships xmlns="http://schemas.openxmlformats.org/package/2006/relationships"><Relationship Id="rId8" Type="http://schemas.openxmlformats.org/officeDocument/2006/relationships/hyperlink" Target="https://www.youtube.com/watch?v=B58YT9hZM4g"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people.inf.ethz.ch/omutlu/pub/onur-RowHammer-VLSI-SOC-October-9-2020.pdf" TargetMode="External"/><Relationship Id="rId2" Type="http://schemas.openxmlformats.org/officeDocument/2006/relationships/hyperlink" Target="http://people.inf.ethz.ch/omutlu/pub/RowHammer-Retrospective_ieee_tcad19.pdf" TargetMode="External"/><Relationship Id="rId1" Type="http://schemas.openxmlformats.org/officeDocument/2006/relationships/slideLayout" Target="../slideLayouts/slideLayout272.xml"/><Relationship Id="rId6" Type="http://schemas.openxmlformats.org/officeDocument/2006/relationships/hyperlink" Target="http://people.inf.ethz.ch/omutlu/pub/onur-RowHammer-VLSI-SOC-October-9-2020.pptx" TargetMode="External"/><Relationship Id="rId5" Type="http://schemas.openxmlformats.org/officeDocument/2006/relationships/hyperlink" Target="http://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130.png"/></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47.xml"/></Relationships>
</file>

<file path=ppt/slides/_rels/slide142.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759.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131.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83.xml"/></Relationships>
</file>

<file path=ppt/slides/_rels/slide144.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132.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759.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59.xml"/></Relationships>
</file>

<file path=ppt/slides/_rels/slide146.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133.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759.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147.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759.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134.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148.xml.rels><?xml version="1.0" encoding="UTF-8" standalone="yes"?>
<Relationships xmlns="http://schemas.openxmlformats.org/package/2006/relationships"><Relationship Id="rId3" Type="http://schemas.openxmlformats.org/officeDocument/2006/relationships/hyperlink" Target="https://www.youtube.com/watch?v=pwRw7QqK_qA&amp;list=PL5Q2soXY2Zi9xidyIgBxUz7xRPS-wisBN&amp;index=9"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759.xml"/><Relationship Id="rId6" Type="http://schemas.openxmlformats.org/officeDocument/2006/relationships/hyperlink" Target="https://www.youtube.com/onurmutlulectures" TargetMode="External"/><Relationship Id="rId5" Type="http://schemas.openxmlformats.org/officeDocument/2006/relationships/hyperlink" Target="https://www.youtube.com/watch?v=HvswnsfG3oQ&amp;list=PL5Q2soXY2Zi9xidyIgBxUz7xRPS-wisBN&amp;index=11" TargetMode="External"/><Relationship Id="rId4" Type="http://schemas.openxmlformats.org/officeDocument/2006/relationships/hyperlink" Target="https://www.youtube.com/watch?v=gR7XR-Eepcg&amp;list=PL5Q2soXY2Zi9xidyIgBxUz7xRPS-wisBN&amp;index=10" TargetMode="External"/></Relationships>
</file>

<file path=ppt/slides/_rels/slide149.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135.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15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0.xml"/><Relationship Id="rId1" Type="http://schemas.openxmlformats.org/officeDocument/2006/relationships/slideLayout" Target="../slideLayouts/slideLayout27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5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48.xml"/></Relationships>
</file>

<file path=ppt/slides/_rels/slide156.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5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1.xml"/><Relationship Id="rId1" Type="http://schemas.openxmlformats.org/officeDocument/2006/relationships/slideLayout" Target="../slideLayouts/slideLayout875.xml"/><Relationship Id="rId4" Type="http://schemas.openxmlformats.org/officeDocument/2006/relationships/image" Target="../media/image138.jpeg"/></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87.xml"/></Relationships>
</file>

<file path=ppt/slides/_rels/slide160.xml.rels><?xml version="1.0" encoding="UTF-8" standalone="yes"?>
<Relationships xmlns="http://schemas.openxmlformats.org/package/2006/relationships"><Relationship Id="rId8" Type="http://schemas.openxmlformats.org/officeDocument/2006/relationships/image" Target="../media/image139.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603.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7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0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02.xml"/></Relationships>
</file>

<file path=ppt/slides/_rels/slide16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1.xml.rels><?xml version="1.0" encoding="UTF-8" standalone="yes"?>
<Relationships xmlns="http://schemas.openxmlformats.org/package/2006/relationships"><Relationship Id="rId3" Type="http://schemas.openxmlformats.org/officeDocument/2006/relationships/image" Target="../media/image141.tiff"/><Relationship Id="rId2" Type="http://schemas.openxmlformats.org/officeDocument/2006/relationships/image" Target="../media/image140.png"/><Relationship Id="rId1" Type="http://schemas.openxmlformats.org/officeDocument/2006/relationships/slideLayout" Target="../slideLayouts/slideLayout248.xml"/></Relationships>
</file>

<file path=ppt/slides/_rels/slide1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140.png"/><Relationship Id="rId1" Type="http://schemas.openxmlformats.org/officeDocument/2006/relationships/slideLayout" Target="../slideLayouts/slideLayout248.xml"/><Relationship Id="rId6" Type="http://schemas.openxmlformats.org/officeDocument/2006/relationships/image" Target="../media/image141.tiff"/><Relationship Id="rId5" Type="http://schemas.openxmlformats.org/officeDocument/2006/relationships/image" Target="../media/image62.jpeg"/><Relationship Id="rId4" Type="http://schemas.openxmlformats.org/officeDocument/2006/relationships/image" Target="../media/image64.png"/></Relationships>
</file>

<file path=ppt/slides/_rels/slide173.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48.xml"/></Relationships>
</file>

<file path=ppt/slides/_rels/slide174.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248.xml"/></Relationships>
</file>

<file path=ppt/slides/_rels/slide175.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58.xml"/><Relationship Id="rId5" Type="http://schemas.openxmlformats.org/officeDocument/2006/relationships/image" Target="../media/image144.tiff"/><Relationship Id="rId4" Type="http://schemas.openxmlformats.org/officeDocument/2006/relationships/hyperlink" Target="https://people.inf.ethz.ch/omutlu/pub/mutlu_hpca03_talk.pdf" TargetMode="External"/></Relationships>
</file>

<file path=ppt/slides/_rels/slide176.xml.rels><?xml version="1.0" encoding="UTF-8" standalone="yes"?>
<Relationships xmlns="http://schemas.openxmlformats.org/package/2006/relationships"><Relationship Id="rId2" Type="http://schemas.openxmlformats.org/officeDocument/2006/relationships/image" Target="../media/image145.tiff"/><Relationship Id="rId1" Type="http://schemas.openxmlformats.org/officeDocument/2006/relationships/slideLayout" Target="../slideLayouts/slideLayout248.xml"/></Relationships>
</file>

<file path=ppt/slides/_rels/slide177.xml.rels><?xml version="1.0" encoding="UTF-8" standalone="yes"?>
<Relationships xmlns="http://schemas.openxmlformats.org/package/2006/relationships"><Relationship Id="rId2" Type="http://schemas.openxmlformats.org/officeDocument/2006/relationships/image" Target="../media/image146.tiff"/><Relationship Id="rId1" Type="http://schemas.openxmlformats.org/officeDocument/2006/relationships/slideLayout" Target="../slideLayouts/slideLayout248.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7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147.png"/><Relationship Id="rId1" Type="http://schemas.openxmlformats.org/officeDocument/2006/relationships/slideLayout" Target="../slideLayouts/slideLayout248.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691.xml"/></Relationships>
</file>

<file path=ppt/slides/_rels/slide183.xml.rels><?xml version="1.0" encoding="UTF-8" standalone="yes"?>
<Relationships xmlns="http://schemas.openxmlformats.org/package/2006/relationships"><Relationship Id="rId2" Type="http://schemas.openxmlformats.org/officeDocument/2006/relationships/image" Target="../media/image149.tiff"/><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81.tiff"/></Relationships>
</file>

<file path=ppt/slides/_rels/slide185.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13.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88.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13.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369.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369.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80.xml"/></Relationships>
</file>

<file path=ppt/slides/_rels/slide19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69.xml"/></Relationships>
</file>

<file path=ppt/slides/_rels/slide193.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48.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51.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922.xml"/></Relationships>
</file>

<file path=ppt/slides/_rels/slide195.xml.rels><?xml version="1.0" encoding="UTF-8" standalone="yes"?>
<Relationships xmlns="http://schemas.openxmlformats.org/package/2006/relationships"><Relationship Id="rId8" Type="http://schemas.openxmlformats.org/officeDocument/2006/relationships/image" Target="../media/image153.png"/><Relationship Id="rId3" Type="http://schemas.openxmlformats.org/officeDocument/2006/relationships/hyperlink" Target="http://hpca22.site.ac.upc.edu/" TargetMode="External"/><Relationship Id="rId7" Type="http://schemas.openxmlformats.org/officeDocument/2006/relationships/image" Target="../media/image152.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81.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196.xml.rels><?xml version="1.0" encoding="UTF-8" standalone="yes"?>
<Relationships xmlns="http://schemas.openxmlformats.org/package/2006/relationships"><Relationship Id="rId3" Type="http://schemas.openxmlformats.org/officeDocument/2006/relationships/hyperlink" Target="http://www.microarch.org/micro53/" TargetMode="External"/><Relationship Id="rId2" Type="http://schemas.openxmlformats.org/officeDocument/2006/relationships/hyperlink" Target="https://people.inf.ethz.ch/omutlu/pub/FIGARO-fine-grained-in-DRAM-data-relocation-and-caching_micro20.pdf" TargetMode="External"/><Relationship Id="rId1" Type="http://schemas.openxmlformats.org/officeDocument/2006/relationships/slideLayout" Target="../slideLayouts/slideLayout81.xml"/><Relationship Id="rId4" Type="http://schemas.openxmlformats.org/officeDocument/2006/relationships/image" Target="../media/image154.png"/></Relationships>
</file>

<file path=ppt/slides/_rels/slide197.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people.inf.ethz.ch/omutlu/pub/network-on-memory-data-copy_ieee-cal20.pdf" TargetMode="External"/><Relationship Id="rId1" Type="http://schemas.openxmlformats.org/officeDocument/2006/relationships/slideLayout" Target="../slideLayouts/slideLayout81.xml"/><Relationship Id="rId4" Type="http://schemas.openxmlformats.org/officeDocument/2006/relationships/image" Target="../media/image155.png"/></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380.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201.xml.rels><?xml version="1.0" encoding="UTF-8" standalone="yes"?>
<Relationships xmlns="http://schemas.openxmlformats.org/package/2006/relationships"><Relationship Id="rId3" Type="http://schemas.openxmlformats.org/officeDocument/2006/relationships/image" Target="../media/image157.tiff"/><Relationship Id="rId2" Type="http://schemas.openxmlformats.org/officeDocument/2006/relationships/image" Target="../media/image156.tiff"/><Relationship Id="rId1" Type="http://schemas.openxmlformats.org/officeDocument/2006/relationships/slideLayout" Target="../slideLayouts/slideLayout13.xml"/></Relationships>
</file>

<file path=ppt/slides/_rels/slide202.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785.xml"/><Relationship Id="rId4" Type="http://schemas.openxmlformats.org/officeDocument/2006/relationships/image" Target="../media/image158.png"/></Relationships>
</file>

<file path=ppt/slides/_rels/slide203.xml.rels><?xml version="1.0" encoding="UTF-8" standalone="yes"?>
<Relationships xmlns="http://schemas.openxmlformats.org/package/2006/relationships"><Relationship Id="rId3" Type="http://schemas.openxmlformats.org/officeDocument/2006/relationships/image" Target="../media/image159.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785.xml"/></Relationships>
</file>

<file path=ppt/slides/_rels/slide204.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hyperlink" Target="https://arxiv.org/pdf/1905.09822.pdf" TargetMode="External"/><Relationship Id="rId1" Type="http://schemas.openxmlformats.org/officeDocument/2006/relationships/slideLayout" Target="../slideLayouts/slideLayout859.xml"/></Relationships>
</file>

<file path=ppt/slides/_rels/slide205.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859.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61.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934.xml"/></Relationships>
</file>

<file path=ppt/slides/_rels/slide207.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35.xml"/><Relationship Id="rId1" Type="http://schemas.openxmlformats.org/officeDocument/2006/relationships/slideLayout" Target="../slideLayouts/slideLayout934.xml"/><Relationship Id="rId6" Type="http://schemas.openxmlformats.org/officeDocument/2006/relationships/image" Target="../media/image1000.png"/><Relationship Id="rId5" Type="http://schemas.openxmlformats.org/officeDocument/2006/relationships/image" Target="../media/image14.png"/><Relationship Id="rId4" Type="http://schemas.openxmlformats.org/officeDocument/2006/relationships/image" Target="../media/image1360.png"/></Relationships>
</file>

<file path=ppt/slides/_rels/slide208.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859.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61.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209.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691.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62.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210.xml.rels><?xml version="1.0" encoding="UTF-8" standalone="yes"?>
<Relationships xmlns="http://schemas.openxmlformats.org/package/2006/relationships"><Relationship Id="rId8" Type="http://schemas.openxmlformats.org/officeDocument/2006/relationships/image" Target="../media/image163.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759.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211.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image" Target="../media/image164.jpeg"/><Relationship Id="rId1" Type="http://schemas.openxmlformats.org/officeDocument/2006/relationships/slideLayout" Target="../slideLayouts/slideLayout248.xml"/><Relationship Id="rId6" Type="http://schemas.openxmlformats.org/officeDocument/2006/relationships/chart" Target="../charts/chart3.xml"/><Relationship Id="rId5" Type="http://schemas.openxmlformats.org/officeDocument/2006/relationships/image" Target="../media/image167.png"/><Relationship Id="rId4" Type="http://schemas.openxmlformats.org/officeDocument/2006/relationships/image" Target="../media/image166.jpeg"/></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785.xml"/></Relationships>
</file>

<file path=ppt/slides/_rels/slide213.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691.xml"/></Relationships>
</file>

<file path=ppt/slides/_rels/slide214.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785.xml"/></Relationships>
</file>

<file path=ppt/slides/_rels/slide215.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785.xml"/></Relationships>
</file>

<file path=ppt/slides/_rels/slide216.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785.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785.xml"/></Relationships>
</file>

<file path=ppt/slides/_rels/slide2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85.xml"/></Relationships>
</file>

<file path=ppt/slides/_rels/slide21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785.xml"/></Relationships>
</file>

<file path=ppt/slides/_rels/slide2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85.xml"/></Relationships>
</file>

<file path=ppt/slides/_rels/slide221.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785.xml"/><Relationship Id="rId6" Type="http://schemas.openxmlformats.org/officeDocument/2006/relationships/image" Target="../media/image170.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222.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785.xml"/><Relationship Id="rId4" Type="http://schemas.openxmlformats.org/officeDocument/2006/relationships/image" Target="../media/image81.tiff"/></Relationships>
</file>

<file path=ppt/slides/_rels/slide223.xml.rels><?xml version="1.0" encoding="UTF-8" standalone="yes"?>
<Relationships xmlns="http://schemas.openxmlformats.org/package/2006/relationships"><Relationship Id="rId3" Type="http://schemas.openxmlformats.org/officeDocument/2006/relationships/image" Target="../media/image172.png"/><Relationship Id="rId7" Type="http://schemas.openxmlformats.org/officeDocument/2006/relationships/image" Target="../media/image175.jpg"/><Relationship Id="rId2" Type="http://schemas.openxmlformats.org/officeDocument/2006/relationships/image" Target="../media/image171.png"/><Relationship Id="rId1" Type="http://schemas.openxmlformats.org/officeDocument/2006/relationships/slideLayout" Target="../slideLayouts/slideLayout568.xml"/><Relationship Id="rId6" Type="http://schemas.openxmlformats.org/officeDocument/2006/relationships/image" Target="../media/image174.png"/><Relationship Id="rId5" Type="http://schemas.openxmlformats.org/officeDocument/2006/relationships/image" Target="../media/image1.png"/><Relationship Id="rId4" Type="http://schemas.openxmlformats.org/officeDocument/2006/relationships/image" Target="../media/image173.png"/></Relationships>
</file>

<file path=ppt/slides/_rels/slide22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79.png"/><Relationship Id="rId2" Type="http://schemas.openxmlformats.org/officeDocument/2006/relationships/notesSlide" Target="../notesSlides/notesSlide36.xml"/><Relationship Id="rId1" Type="http://schemas.openxmlformats.org/officeDocument/2006/relationships/slideLayout" Target="../slideLayouts/slideLayout569.xml"/><Relationship Id="rId6" Type="http://schemas.openxmlformats.org/officeDocument/2006/relationships/image" Target="../media/image178.png"/><Relationship Id="rId5" Type="http://schemas.openxmlformats.org/officeDocument/2006/relationships/image" Target="../media/image177.png"/><Relationship Id="rId4" Type="http://schemas.openxmlformats.org/officeDocument/2006/relationships/image" Target="../media/image176.png"/></Relationships>
</file>

<file path=ppt/slides/_rels/slide225.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1.png"/><Relationship Id="rId7" Type="http://schemas.openxmlformats.org/officeDocument/2006/relationships/image" Target="../media/image74.png"/><Relationship Id="rId2" Type="http://schemas.openxmlformats.org/officeDocument/2006/relationships/notesSlide" Target="../notesSlides/notesSlide37.xml"/><Relationship Id="rId1" Type="http://schemas.openxmlformats.org/officeDocument/2006/relationships/slideLayout" Target="../slideLayouts/slideLayout569.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569.xml"/></Relationships>
</file>

<file path=ppt/slides/_rels/slide2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569.xml"/></Relationships>
</file>

<file path=ppt/slides/_rels/slide228.xml.rels><?xml version="1.0" encoding="UTF-8" standalone="yes"?>
<Relationships xmlns="http://schemas.openxmlformats.org/package/2006/relationships"><Relationship Id="rId8" Type="http://schemas.openxmlformats.org/officeDocument/2006/relationships/image" Target="../media/image184.png"/><Relationship Id="rId3" Type="http://schemas.openxmlformats.org/officeDocument/2006/relationships/image" Target="../media/image1.png"/><Relationship Id="rId7" Type="http://schemas.openxmlformats.org/officeDocument/2006/relationships/image" Target="../media/image183.png"/><Relationship Id="rId2" Type="http://schemas.openxmlformats.org/officeDocument/2006/relationships/notesSlide" Target="../notesSlides/notesSlide40.xml"/><Relationship Id="rId1" Type="http://schemas.openxmlformats.org/officeDocument/2006/relationships/slideLayout" Target="../slideLayouts/slideLayout655.xml"/><Relationship Id="rId6" Type="http://schemas.openxmlformats.org/officeDocument/2006/relationships/image" Target="../media/image182.png"/><Relationship Id="rId11" Type="http://schemas.openxmlformats.org/officeDocument/2006/relationships/image" Target="../media/image187.png"/><Relationship Id="rId5" Type="http://schemas.openxmlformats.org/officeDocument/2006/relationships/image" Target="../media/image181.png"/><Relationship Id="rId10" Type="http://schemas.openxmlformats.org/officeDocument/2006/relationships/image" Target="../media/image186.png"/><Relationship Id="rId4" Type="http://schemas.openxmlformats.org/officeDocument/2006/relationships/image" Target="../media/image180.png"/><Relationship Id="rId9" Type="http://schemas.openxmlformats.org/officeDocument/2006/relationships/image" Target="../media/image185.png"/></Relationships>
</file>

<file path=ppt/slides/_rels/slide2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655.xml"/><Relationship Id="rId5" Type="http://schemas.openxmlformats.org/officeDocument/2006/relationships/image" Target="../media/image189.png"/><Relationship Id="rId4" Type="http://schemas.openxmlformats.org/officeDocument/2006/relationships/image" Target="../media/image188.png"/></Relationships>
</file>

<file path=ppt/slides/_rels/slide230.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81.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785.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231.xml.rels><?xml version="1.0" encoding="UTF-8" standalone="yes"?>
<Relationships xmlns="http://schemas.openxmlformats.org/package/2006/relationships"><Relationship Id="rId2" Type="http://schemas.openxmlformats.org/officeDocument/2006/relationships/image" Target="../media/image190.jpeg"/><Relationship Id="rId1" Type="http://schemas.openxmlformats.org/officeDocument/2006/relationships/slideLayout" Target="../slideLayouts/slideLayout796.xml"/></Relationships>
</file>

<file path=ppt/slides/_rels/slide232.xml.rels><?xml version="1.0" encoding="UTF-8" standalone="yes"?>
<Relationships xmlns="http://schemas.openxmlformats.org/package/2006/relationships"><Relationship Id="rId8" Type="http://schemas.openxmlformats.org/officeDocument/2006/relationships/image" Target="../media/image191.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785.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233.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785.xml"/><Relationship Id="rId4" Type="http://schemas.openxmlformats.org/officeDocument/2006/relationships/image" Target="../media/image192.png"/></Relationships>
</file>

<file path=ppt/slides/_rels/slide234.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785.xml"/><Relationship Id="rId4" Type="http://schemas.openxmlformats.org/officeDocument/2006/relationships/image" Target="../media/image193.png"/></Relationships>
</file>

<file path=ppt/slides/_rels/slide235.xml.rels><?xml version="1.0" encoding="UTF-8" standalone="yes"?>
<Relationships xmlns="http://schemas.openxmlformats.org/package/2006/relationships"><Relationship Id="rId8" Type="http://schemas.openxmlformats.org/officeDocument/2006/relationships/image" Target="../media/image194.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785.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95.png"/></Relationships>
</file>

<file path=ppt/slides/_rels/slide236.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785.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96.png"/></Relationships>
</file>

<file path=ppt/slides/_rels/slide237.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785.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97.png"/></Relationships>
</file>

<file path=ppt/slides/_rels/slide238.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5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239.xml.rels><?xml version="1.0" encoding="UTF-8" standalone="yes"?>
<Relationships xmlns="http://schemas.openxmlformats.org/package/2006/relationships"><Relationship Id="rId3" Type="http://schemas.openxmlformats.org/officeDocument/2006/relationships/hyperlink" Target="http://www.iccd-conf.com/" TargetMode="External"/><Relationship Id="rId7" Type="http://schemas.openxmlformats.org/officeDocument/2006/relationships/image" Target="../media/image198.png"/><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785.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240.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199.png"/><Relationship Id="rId1" Type="http://schemas.openxmlformats.org/officeDocument/2006/relationships/slideLayout" Target="../slideLayouts/slideLayout691.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242.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785.xml"/><Relationship Id="rId5" Type="http://schemas.openxmlformats.org/officeDocument/2006/relationships/image" Target="../media/image200.png"/><Relationship Id="rId4" Type="http://schemas.openxmlformats.org/officeDocument/2006/relationships/hyperlink" Target="https://arxiv.org/pdf/1903.03988.pdf" TargetMode="External"/></Relationships>
</file>

<file path=ppt/slides/_rels/slide243.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785.xml"/><Relationship Id="rId4" Type="http://schemas.openxmlformats.org/officeDocument/2006/relationships/image" Target="../media/image201.png"/></Relationships>
</file>

<file path=ppt/slides/_rels/slide244.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202.tiff"/><Relationship Id="rId1" Type="http://schemas.openxmlformats.org/officeDocument/2006/relationships/slideLayout" Target="../slideLayouts/slideLayout747.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203.tiff"/></Relationships>
</file>

<file path=ppt/slides/_rels/slide2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arxiv.org/pdf/2105.03814.pdf" TargetMode="External"/><Relationship Id="rId1" Type="http://schemas.openxmlformats.org/officeDocument/2006/relationships/slideLayout" Target="../slideLayouts/slideLayout747.xml"/></Relationships>
</file>

<file path=ppt/slides/_rels/slide246.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37.png"/><Relationship Id="rId1" Type="http://schemas.openxmlformats.org/officeDocument/2006/relationships/slideLayout" Target="../slideLayouts/slideLayout747.xml"/></Relationships>
</file>

<file path=ppt/slides/_rels/slide2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47.xml"/></Relationships>
</file>

<file path=ppt/slides/_rels/slide24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04.png"/><Relationship Id="rId1" Type="http://schemas.openxmlformats.org/officeDocument/2006/relationships/slideLayout" Target="../slideLayouts/slideLayout747.xml"/></Relationships>
</file>

<file path=ppt/slides/_rels/slide249.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759.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50.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759.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251.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52.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05.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785.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702.xml"/></Relationships>
</file>

<file path=ppt/slides/_rels/slide25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3.xml"/></Relationships>
</file>

<file path=ppt/slides/_rels/slide25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image" Target="../media/image85.jpg"/><Relationship Id="rId1" Type="http://schemas.openxmlformats.org/officeDocument/2006/relationships/slideLayout" Target="../slideLayouts/slideLayout13.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26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631.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47.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603.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43.xml"/><Relationship Id="rId1" Type="http://schemas.openxmlformats.org/officeDocument/2006/relationships/slideLayout" Target="../slideLayouts/slideLayout620.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603.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02.xml"/></Relationships>
</file>

<file path=ppt/slides/_rels/slide270.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614.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614.xml"/></Relationships>
</file>

<file path=ppt/slides/_rels/slide273.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07.png"/><Relationship Id="rId1" Type="http://schemas.openxmlformats.org/officeDocument/2006/relationships/slideLayout" Target="../slideLayouts/slideLayout614.xml"/></Relationships>
</file>

<file path=ppt/slides/_rels/slide27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614.xml"/><Relationship Id="rId4" Type="http://schemas.openxmlformats.org/officeDocument/2006/relationships/chart" Target="../charts/chart11.xml"/></Relationships>
</file>

<file path=ppt/slides/_rels/slide27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45.xml"/><Relationship Id="rId1" Type="http://schemas.openxmlformats.org/officeDocument/2006/relationships/slideLayout" Target="../slideLayouts/slideLayout614.xml"/><Relationship Id="rId6" Type="http://schemas.openxmlformats.org/officeDocument/2006/relationships/chart" Target="../charts/chart15.xml"/><Relationship Id="rId5" Type="http://schemas.openxmlformats.org/officeDocument/2006/relationships/chart" Target="../charts/chart14.xml"/><Relationship Id="rId4" Type="http://schemas.openxmlformats.org/officeDocument/2006/relationships/chart" Target="../charts/chart13.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277.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209.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936.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278.xml.rels><?xml version="1.0" encoding="UTF-8" standalone="yes"?>
<Relationships xmlns="http://schemas.openxmlformats.org/package/2006/relationships"><Relationship Id="rId8" Type="http://schemas.openxmlformats.org/officeDocument/2006/relationships/hyperlink" Target="https://www.youtube.com/watch?v=L3Y1eOF9C7U"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CLR-DRAM_capacity-latency-reconfigurable-DRAM_isca20-lightning-talk.pdf" TargetMode="External"/><Relationship Id="rId2" Type="http://schemas.openxmlformats.org/officeDocument/2006/relationships/hyperlink" Target="https://people.inf.ethz.ch/omutlu/pub/CLR-DRAM_capacity-latency-reconfigurable-DRAM_isca20.pdf" TargetMode="External"/><Relationship Id="rId1" Type="http://schemas.openxmlformats.org/officeDocument/2006/relationships/slideLayout" Target="../slideLayouts/slideLayout948.xml"/><Relationship Id="rId6" Type="http://schemas.openxmlformats.org/officeDocument/2006/relationships/hyperlink" Target="https://people.inf.ethz.ch/omutlu/pub/CLR-DRAM_capacity-latency-reconfigurable-DRAM_isca20-lightning-talk.pptx" TargetMode="External"/><Relationship Id="rId5" Type="http://schemas.openxmlformats.org/officeDocument/2006/relationships/hyperlink" Target="https://people.inf.ethz.ch/omutlu/pub/CLR-DRAM_capacity-latency-reconfigurable-DRAM_isca20-talk.pdf" TargetMode="External"/><Relationship Id="rId10" Type="http://schemas.openxmlformats.org/officeDocument/2006/relationships/image" Target="../media/image210.png"/><Relationship Id="rId4" Type="http://schemas.openxmlformats.org/officeDocument/2006/relationships/hyperlink" Target="https://people.inf.ethz.ch/omutlu/pub/CLR-DRAM_capacity-latency-reconfigurable-DRAM_isca20-talk.pptx" TargetMode="External"/><Relationship Id="rId9" Type="http://schemas.openxmlformats.org/officeDocument/2006/relationships/hyperlink" Target="https://www.youtube.com/watch?v=zg1RO9uaymY" TargetMode="External"/></Relationships>
</file>

<file path=ppt/slides/_rels/slide279.xml.rels><?xml version="1.0" encoding="UTF-8" standalone="yes"?>
<Relationships xmlns="http://schemas.openxmlformats.org/package/2006/relationships"><Relationship Id="rId8" Type="http://schemas.openxmlformats.org/officeDocument/2006/relationships/image" Target="../media/image212.png"/><Relationship Id="rId3" Type="http://schemas.openxmlformats.org/officeDocument/2006/relationships/hyperlink" Target="http://www.sigmetrics.org/sigmetrics2016/" TargetMode="External"/><Relationship Id="rId7" Type="http://schemas.openxmlformats.org/officeDocument/2006/relationships/image" Target="../media/image211.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603.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280.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603.xml"/><Relationship Id="rId4" Type="http://schemas.openxmlformats.org/officeDocument/2006/relationships/image" Target="../media/image213.png"/></Relationships>
</file>

<file path=ppt/slides/_rels/slide281.xml.rels><?xml version="1.0" encoding="UTF-8" standalone="yes"?>
<Relationships xmlns="http://schemas.openxmlformats.org/package/2006/relationships"><Relationship Id="rId3" Type="http://schemas.openxmlformats.org/officeDocument/2006/relationships/hyperlink" Target="http://www.iccd-conf.com/" TargetMode="External"/><Relationship Id="rId7" Type="http://schemas.openxmlformats.org/officeDocument/2006/relationships/image" Target="../media/image214.png"/><Relationship Id="rId2" Type="http://schemas.openxmlformats.org/officeDocument/2006/relationships/hyperlink" Target="https://people.inf.ethz.ch/omutlu/pub/solar-dram-for-reduced-latency-memory_iccd18.pdf" TargetMode="External"/><Relationship Id="rId1" Type="http://schemas.openxmlformats.org/officeDocument/2006/relationships/slideLayout" Target="../slideLayouts/slideLayout603.xml"/><Relationship Id="rId6" Type="http://schemas.openxmlformats.org/officeDocument/2006/relationships/hyperlink" Target="https://www.youtube.com/watch?v=WPmDIx1mKrU" TargetMode="External"/><Relationship Id="rId5" Type="http://schemas.openxmlformats.org/officeDocument/2006/relationships/hyperlink" Target="https://people.inf.ethz.ch/omutlu/pub/solar-dram-for-reduced-latency-memory_iccd18-talk.pdf" TargetMode="External"/><Relationship Id="rId4" Type="http://schemas.openxmlformats.org/officeDocument/2006/relationships/hyperlink" Target="https://people.inf.ethz.ch/omutlu/pub/solar-dram-for-reduced-latency-memory_iccd18-talk.pptx" TargetMode="Externa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283.xml.rels><?xml version="1.0" encoding="UTF-8" standalone="yes"?>
<Relationships xmlns="http://schemas.openxmlformats.org/package/2006/relationships"><Relationship Id="rId3" Type="http://schemas.openxmlformats.org/officeDocument/2006/relationships/image" Target="../media/image215.jpeg"/><Relationship Id="rId2" Type="http://schemas.openxmlformats.org/officeDocument/2006/relationships/notesSlide" Target="../notesSlides/notesSlide46.xml"/><Relationship Id="rId1" Type="http://schemas.openxmlformats.org/officeDocument/2006/relationships/slideLayout" Target="../slideLayouts/slideLayout688.xml"/><Relationship Id="rId5" Type="http://schemas.openxmlformats.org/officeDocument/2006/relationships/image" Target="../media/image217.png"/><Relationship Id="rId4" Type="http://schemas.openxmlformats.org/officeDocument/2006/relationships/image" Target="../media/image216.jpeg"/></Relationships>
</file>

<file path=ppt/slides/_rels/slide28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89.xml"/></Relationships>
</file>

<file path=ppt/slides/_rels/slide28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89.xml"/></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89.xml"/></Relationships>
</file>

<file path=ppt/slides/_rels/slide28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89.xml"/></Relationships>
</file>

<file path=ppt/slides/_rels/slide288.xml.rels><?xml version="1.0" encoding="UTF-8" standalone="yes"?>
<Relationships xmlns="http://schemas.openxmlformats.org/package/2006/relationships"><Relationship Id="rId8" Type="http://schemas.openxmlformats.org/officeDocument/2006/relationships/image" Target="../media/image163.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72.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289.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691.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62.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290.xml.rels><?xml version="1.0" encoding="UTF-8" standalone="yes"?>
<Relationships xmlns="http://schemas.openxmlformats.org/package/2006/relationships"><Relationship Id="rId3" Type="http://schemas.openxmlformats.org/officeDocument/2006/relationships/hyperlink" Target="https://www.youtube.com/watch?v=DUtPFW3jxq4&amp;list=PL5Q2soXY2Zi9xidyIgBxUz7xRPS-wisBN&amp;index=23" TargetMode="External"/><Relationship Id="rId2" Type="http://schemas.openxmlformats.org/officeDocument/2006/relationships/hyperlink" Target="https://www.youtube.com/watch?v=vQd1YgOH1Mw&amp;list=PL5Q2soXY2Zi9xidyIgBxUz7xRPS-wisBN&amp;index=19" TargetMode="External"/><Relationship Id="rId1" Type="http://schemas.openxmlformats.org/officeDocument/2006/relationships/slideLayout" Target="../slideLayouts/slideLayout759.xml"/><Relationship Id="rId6" Type="http://schemas.openxmlformats.org/officeDocument/2006/relationships/hyperlink" Target="https://www.youtube.com/onurmutlulectures" TargetMode="External"/><Relationship Id="rId5" Type="http://schemas.openxmlformats.org/officeDocument/2006/relationships/hyperlink" Target="https://www.youtube.com/watch?v=Y3hPv1I5f8Y&amp;list=PL5Q2soXY2Zi-DyoI3HbqcdtUm9YWRR_z-&amp;index=16" TargetMode="External"/><Relationship Id="rId4" Type="http://schemas.openxmlformats.org/officeDocument/2006/relationships/hyperlink" Target="https://www.youtube.com/watch?v=gR7XR-Eepcg&amp;list=PL5Q2soXY2Zi9xidyIgBxUz7xRPS-wisBN&amp;index=10" TargetMode="External"/></Relationships>
</file>

<file path=ppt/slides/_rels/slide291.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hyperlink" Target="https://www.youtube.com/onurmutlulectures" TargetMode="External"/><Relationship Id="rId1" Type="http://schemas.openxmlformats.org/officeDocument/2006/relationships/slideLayout" Target="../slideLayouts/slideLayout248.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294.xml.rels><?xml version="1.0" encoding="UTF-8" standalone="yes"?>
<Relationships xmlns="http://schemas.openxmlformats.org/package/2006/relationships"><Relationship Id="rId3" Type="http://schemas.openxmlformats.org/officeDocument/2006/relationships/hyperlink" Target="https://www.storagereview.com/intel_optane_dc_persistent_memory_module_pmm" TargetMode="External"/><Relationship Id="rId2" Type="http://schemas.openxmlformats.org/officeDocument/2006/relationships/image" Target="../media/image219.tiff"/><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3" Type="http://schemas.openxmlformats.org/officeDocument/2006/relationships/hyperlink" Target="http://isca09.cs.columbia.edu/" TargetMode="External"/><Relationship Id="rId2" Type="http://schemas.openxmlformats.org/officeDocument/2006/relationships/hyperlink" Target="http://users.ece.cmu.edu/~omutlu/pub/pcm_isca09.pdf" TargetMode="External"/><Relationship Id="rId1" Type="http://schemas.openxmlformats.org/officeDocument/2006/relationships/slideLayout" Target="../slideLayouts/slideLayout819.xml"/><Relationship Id="rId5" Type="http://schemas.openxmlformats.org/officeDocument/2006/relationships/image" Target="../media/image220.png"/><Relationship Id="rId4" Type="http://schemas.openxmlformats.org/officeDocument/2006/relationships/hyperlink" Target="http://users.ece.cmu.edu/~omutlu/pub/lee_isca09_talk.pdf" TargetMode="External"/></Relationships>
</file>

<file path=ppt/slides/_rels/slide296.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users.ece.cmu.edu/~omutlu/pub/pcm_ieee_micro10.pdf" TargetMode="External"/><Relationship Id="rId1" Type="http://schemas.openxmlformats.org/officeDocument/2006/relationships/slideLayout" Target="../slideLayouts/slideLayout819.xml"/><Relationship Id="rId4" Type="http://schemas.openxmlformats.org/officeDocument/2006/relationships/image" Target="../media/image221.png"/></Relationships>
</file>

<file path=ppt/slides/_rels/slide29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1.xml"/><Relationship Id="rId1" Type="http://schemas.openxmlformats.org/officeDocument/2006/relationships/slideLayout" Target="../slideLayouts/slideLayout747.xml"/><Relationship Id="rId5" Type="http://schemas.openxmlformats.org/officeDocument/2006/relationships/hyperlink" Target="https://www.cerebras.net/cerebras-wafer-scale-engine-why-we-need-big-chips-for-deep-learning/" TargetMode="External"/><Relationship Id="rId4" Type="http://schemas.openxmlformats.org/officeDocument/2006/relationships/hyperlink" Target="https://www.anandtech.com/show/14758/hot-chips-31-live-blogs-cerebras-wafer-scale-deep-learning" TargetMode="External"/></Relationships>
</file>

<file path=ppt/slides/_rels/slide29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2.xml"/><Relationship Id="rId1" Type="http://schemas.openxmlformats.org/officeDocument/2006/relationships/slideLayout" Target="../slideLayouts/slideLayout807.xml"/><Relationship Id="rId6" Type="http://schemas.openxmlformats.org/officeDocument/2006/relationships/hyperlink" Target="https://www.cerebras.net/cerebras-wafer-scale-engine-why-we-need-big-chips-for-deep-learning/" TargetMode="External"/><Relationship Id="rId5" Type="http://schemas.openxmlformats.org/officeDocument/2006/relationships/hyperlink" Target="https://www.anandtech.com/show/14758/hot-chips-31-live-blogs-cerebras-wafer-scale-deep-learning" TargetMode="External"/><Relationship Id="rId4" Type="http://schemas.openxmlformats.org/officeDocument/2006/relationships/image" Target="../media/image32.png"/></Relationships>
</file>

<file path=ppt/slides/_rels/slide299.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34.tiff"/><Relationship Id="rId1" Type="http://schemas.openxmlformats.org/officeDocument/2006/relationships/slideLayout" Target="../slideLayouts/slideLayout747.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35.tiff"/></Relationships>
</file>

<file path=ppt/slides/_rels/slide30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arxiv.org/pdf/2105.03814.pdf" TargetMode="External"/><Relationship Id="rId1" Type="http://schemas.openxmlformats.org/officeDocument/2006/relationships/slideLayout" Target="../slideLayouts/slideLayout747.xml"/></Relationships>
</file>

<file path=ppt/slides/_rels/slide301.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37.png"/><Relationship Id="rId1" Type="http://schemas.openxmlformats.org/officeDocument/2006/relationships/slideLayout" Target="../slideLayouts/slideLayout747.xml"/></Relationships>
</file>

<file path=ppt/slides/_rels/slide30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47.xml"/></Relationships>
</file>

<file path=ppt/slides/_rels/slide30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22.png"/><Relationship Id="rId1" Type="http://schemas.openxmlformats.org/officeDocument/2006/relationships/slideLayout" Target="../slideLayouts/slideLayout747.xml"/></Relationships>
</file>

<file path=ppt/slides/_rels/slide304.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image" Target="../media/image39.png"/><Relationship Id="rId1" Type="http://schemas.openxmlformats.org/officeDocument/2006/relationships/slideLayout" Target="../slideLayouts/slideLayout747.xml"/></Relationships>
</file>

<file path=ppt/slides/_rels/slide30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04.png"/><Relationship Id="rId1" Type="http://schemas.openxmlformats.org/officeDocument/2006/relationships/slideLayout" Target="../slideLayouts/slideLayout747.xml"/></Relationships>
</file>

<file path=ppt/slides/_rels/slide306.xml.rels><?xml version="1.0" encoding="UTF-8" standalone="yes"?>
<Relationships xmlns="http://schemas.openxmlformats.org/package/2006/relationships"><Relationship Id="rId3" Type="http://schemas.openxmlformats.org/officeDocument/2006/relationships/image" Target="../media/image159.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785.xml"/></Relationships>
</file>

<file path=ppt/slides/_rels/slide307.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hyperlink" Target="https://arxiv.org/pdf/1905.09822.pdf" TargetMode="External"/><Relationship Id="rId1" Type="http://schemas.openxmlformats.org/officeDocument/2006/relationships/slideLayout" Target="../slideLayouts/slideLayout358.xml"/></Relationships>
</file>

<file path=ppt/slides/_rels/slide308.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859.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61.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309.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70.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310.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81.tiff"/></Relationships>
</file>

<file path=ppt/slides/_rels/slide311.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58.xml"/><Relationship Id="rId6" Type="http://schemas.openxmlformats.org/officeDocument/2006/relationships/image" Target="../media/image224.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312.xml.rels><?xml version="1.0" encoding="UTF-8" standalone="yes"?>
<Relationships xmlns="http://schemas.openxmlformats.org/package/2006/relationships"><Relationship Id="rId3" Type="http://schemas.openxmlformats.org/officeDocument/2006/relationships/hyperlink" Target="https://youtu.be/Ucp0TTmvqOE?t=4236" TargetMode="External"/><Relationship Id="rId2" Type="http://schemas.openxmlformats.org/officeDocument/2006/relationships/image" Target="../media/image29.png"/><Relationship Id="rId1" Type="http://schemas.openxmlformats.org/officeDocument/2006/relationships/slideLayout" Target="../slideLayouts/slideLayout747.xml"/><Relationship Id="rId4" Type="http://schemas.openxmlformats.org/officeDocument/2006/relationships/image" Target="../media/image30.tiff"/></Relationships>
</file>

<file path=ppt/slides/_rels/slide3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07.xml"/></Relationships>
</file>

<file path=ppt/slides/_rels/slide314.xml.rels><?xml version="1.0" encoding="UTF-8" standalone="yes"?>
<Relationships xmlns="http://schemas.openxmlformats.org/package/2006/relationships"><Relationship Id="rId2" Type="http://schemas.openxmlformats.org/officeDocument/2006/relationships/image" Target="../media/image225.tiff"/><Relationship Id="rId1" Type="http://schemas.openxmlformats.org/officeDocument/2006/relationships/slideLayout" Target="../slideLayouts/slideLayout807.xml"/></Relationships>
</file>

<file path=ppt/slides/_rels/slide315.xml.rels><?xml version="1.0" encoding="UTF-8" standalone="yes"?>
<Relationships xmlns="http://schemas.openxmlformats.org/package/2006/relationships"><Relationship Id="rId2" Type="http://schemas.openxmlformats.org/officeDocument/2006/relationships/image" Target="../media/image226.png"/><Relationship Id="rId1" Type="http://schemas.openxmlformats.org/officeDocument/2006/relationships/slideLayout" Target="../slideLayouts/slideLayout807.xml"/></Relationships>
</file>

<file path=ppt/slides/_rels/slide316.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27.png"/><Relationship Id="rId1" Type="http://schemas.openxmlformats.org/officeDocument/2006/relationships/slideLayout" Target="../slideLayouts/slideLayout807.xml"/></Relationships>
</file>

<file path=ppt/slides/_rels/slide317.xml.rels><?xml version="1.0" encoding="UTF-8" standalone="yes"?>
<Relationships xmlns="http://schemas.openxmlformats.org/package/2006/relationships"><Relationship Id="rId2" Type="http://schemas.openxmlformats.org/officeDocument/2006/relationships/image" Target="../media/image229.png"/><Relationship Id="rId1" Type="http://schemas.openxmlformats.org/officeDocument/2006/relationships/slideLayout" Target="../slideLayouts/slideLayout807.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3" Type="http://schemas.openxmlformats.org/officeDocument/2006/relationships/hyperlink" Target="https://basicmi.github.io/AI-Chip/" TargetMode="External"/><Relationship Id="rId2" Type="http://schemas.openxmlformats.org/officeDocument/2006/relationships/image" Target="../media/image33.tiff"/><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3" Type="http://schemas.openxmlformats.org/officeDocument/2006/relationships/hyperlink" Target="https://www.youtube.com/watch?v=HmB32OXMKMY&amp;list=PL5Q2soXY2Zi9xidyIgBxUz7xRPS-wisBN&amp;index=16" TargetMode="External"/><Relationship Id="rId2" Type="http://schemas.openxmlformats.org/officeDocument/2006/relationships/hyperlink" Target="https://www.youtube.com/watch?v=UtLy4Yagdys&amp;list=PL5Q2soXY2Zi_uej3aY39YB5pfW4SJ7LlN&amp;index=21" TargetMode="External"/><Relationship Id="rId1" Type="http://schemas.openxmlformats.org/officeDocument/2006/relationships/slideLayout" Target="../slideLayouts/slideLayout759.xml"/><Relationship Id="rId5" Type="http://schemas.openxmlformats.org/officeDocument/2006/relationships/hyperlink" Target="https://www.youtube.com/onurmutlulectures" TargetMode="External"/><Relationship Id="rId4" Type="http://schemas.openxmlformats.org/officeDocument/2006/relationships/hyperlink" Target="https://www.youtube.com/watch?v=78aikMbxkGc&amp;list=PL5Q2soXY2Zi9xidyIgBxUz7xRPS-wisBN&amp;index=17" TargetMode="External"/></Relationships>
</file>

<file path=ppt/slides/_rels/slide321.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hyperlink" Target="https://www.youtube.com/onurmutlulectures" TargetMode="External"/><Relationship Id="rId1" Type="http://schemas.openxmlformats.org/officeDocument/2006/relationships/slideLayout" Target="../slideLayouts/slideLayout248.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784.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3" Type="http://schemas.openxmlformats.org/officeDocument/2006/relationships/image" Target="../media/image231.jpeg"/><Relationship Id="rId2" Type="http://schemas.openxmlformats.org/officeDocument/2006/relationships/notesSlide" Target="../notesSlides/notesSlide53.xml"/><Relationship Id="rId1" Type="http://schemas.openxmlformats.org/officeDocument/2006/relationships/slideLayout" Target="../slideLayouts/slideLayout6.xml"/><Relationship Id="rId4" Type="http://schemas.openxmlformats.org/officeDocument/2006/relationships/image" Target="../media/image232.png"/></Relationships>
</file>

<file path=ppt/slides/_rels/slide325.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notesSlide" Target="../notesSlides/notesSlide54.xml"/><Relationship Id="rId1" Type="http://schemas.openxmlformats.org/officeDocument/2006/relationships/slideLayout" Target="../slideLayouts/slideLayout6.xml"/><Relationship Id="rId4" Type="http://schemas.openxmlformats.org/officeDocument/2006/relationships/image" Target="../media/image234.jpeg"/></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3" Type="http://schemas.openxmlformats.org/officeDocument/2006/relationships/image" Target="../media/image235.jpe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328.xml.rels><?xml version="1.0" encoding="UTF-8" standalone="yes"?>
<Relationships xmlns="http://schemas.openxmlformats.org/package/2006/relationships"><Relationship Id="rId8" Type="http://schemas.openxmlformats.org/officeDocument/2006/relationships/image" Target="../media/image241.jpeg"/><Relationship Id="rId13" Type="http://schemas.openxmlformats.org/officeDocument/2006/relationships/image" Target="../media/image245.tiff"/><Relationship Id="rId3" Type="http://schemas.openxmlformats.org/officeDocument/2006/relationships/image" Target="../media/image236.jpeg"/><Relationship Id="rId7" Type="http://schemas.openxmlformats.org/officeDocument/2006/relationships/image" Target="../media/image240.jpeg"/><Relationship Id="rId12" Type="http://schemas.openxmlformats.org/officeDocument/2006/relationships/image" Target="../media/image244.png"/><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image" Target="../media/image239.jpeg"/><Relationship Id="rId11" Type="http://schemas.openxmlformats.org/officeDocument/2006/relationships/image" Target="../media/image243.png"/><Relationship Id="rId5" Type="http://schemas.openxmlformats.org/officeDocument/2006/relationships/image" Target="../media/image238.png"/><Relationship Id="rId10" Type="http://schemas.openxmlformats.org/officeDocument/2006/relationships/image" Target="../media/image242.png"/><Relationship Id="rId4" Type="http://schemas.openxmlformats.org/officeDocument/2006/relationships/image" Target="../media/image237.png"/><Relationship Id="rId9" Type="http://schemas.openxmlformats.org/officeDocument/2006/relationships/image" Target="../media/image61.png"/></Relationships>
</file>

<file path=ppt/slides/_rels/slide329.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57.xml"/><Relationship Id="rId7" Type="http://schemas.openxmlformats.org/officeDocument/2006/relationships/image" Target="../media/image76.emf"/><Relationship Id="rId2" Type="http://schemas.openxmlformats.org/officeDocument/2006/relationships/slideLayout" Target="../slideLayouts/slideLayout475.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image" Target="../media/image247.jpeg"/><Relationship Id="rId4" Type="http://schemas.openxmlformats.org/officeDocument/2006/relationships/image" Target="../media/image246.png"/><Relationship Id="rId9" Type="http://schemas.openxmlformats.org/officeDocument/2006/relationships/image" Target="../media/image77.emf"/></Relationships>
</file>

<file path=ppt/slides/_rels/slide330.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59.png"/><Relationship Id="rId1" Type="http://schemas.openxmlformats.org/officeDocument/2006/relationships/slideLayout" Target="../slideLayouts/slideLayout248.xml"/></Relationships>
</file>

<file path=ppt/slides/_rels/slide331.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58.xml"/><Relationship Id="rId7" Type="http://schemas.openxmlformats.org/officeDocument/2006/relationships/image" Target="../media/image76.emf"/><Relationship Id="rId2" Type="http://schemas.openxmlformats.org/officeDocument/2006/relationships/slideLayout" Target="../slideLayouts/slideLayout475.xml"/><Relationship Id="rId1" Type="http://schemas.openxmlformats.org/officeDocument/2006/relationships/vmlDrawing" Target="../drawings/vmlDrawing4.vml"/><Relationship Id="rId6" Type="http://schemas.openxmlformats.org/officeDocument/2006/relationships/oleObject" Target="../embeddings/oleObject3.bin"/><Relationship Id="rId5" Type="http://schemas.openxmlformats.org/officeDocument/2006/relationships/image" Target="../media/image247.jpeg"/><Relationship Id="rId10" Type="http://schemas.openxmlformats.org/officeDocument/2006/relationships/image" Target="../media/image248.jpeg"/><Relationship Id="rId4" Type="http://schemas.openxmlformats.org/officeDocument/2006/relationships/image" Target="../media/image246.png"/><Relationship Id="rId9" Type="http://schemas.openxmlformats.org/officeDocument/2006/relationships/image" Target="../media/image77.emf"/></Relationships>
</file>

<file path=ppt/slides/_rels/slide332.xml.rels><?xml version="1.0" encoding="UTF-8" standalone="yes"?>
<Relationships xmlns="http://schemas.openxmlformats.org/package/2006/relationships"><Relationship Id="rId3" Type="http://schemas.openxmlformats.org/officeDocument/2006/relationships/image" Target="../media/image249.tiff"/><Relationship Id="rId2" Type="http://schemas.openxmlformats.org/officeDocument/2006/relationships/notesSlide" Target="../notesSlides/notesSlide59.xml"/><Relationship Id="rId1" Type="http://schemas.openxmlformats.org/officeDocument/2006/relationships/slideLayout" Target="../slideLayouts/slideLayout492.xml"/><Relationship Id="rId5" Type="http://schemas.openxmlformats.org/officeDocument/2006/relationships/hyperlink" Target="http://mrfast.sourceforge.net/" TargetMode="External"/><Relationship Id="rId4" Type="http://schemas.openxmlformats.org/officeDocument/2006/relationships/image" Target="../media/image250.tiff"/></Relationships>
</file>

<file path=ppt/slides/_rels/slide333.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35.xml.rels><?xml version="1.0" encoding="UTF-8" standalone="yes"?>
<Relationships xmlns="http://schemas.openxmlformats.org/package/2006/relationships"><Relationship Id="rId3" Type="http://schemas.openxmlformats.org/officeDocument/2006/relationships/image" Target="../media/image251.tiff"/><Relationship Id="rId2" Type="http://schemas.openxmlformats.org/officeDocument/2006/relationships/hyperlink" Target="http://mrfast.sourceforge.net/" TargetMode="External"/><Relationship Id="rId1" Type="http://schemas.openxmlformats.org/officeDocument/2006/relationships/slideLayout" Target="../slideLayouts/slideLayout492.xml"/></Relationships>
</file>

<file path=ppt/slides/_rels/slide336.xml.rels><?xml version="1.0" encoding="UTF-8" standalone="yes"?>
<Relationships xmlns="http://schemas.openxmlformats.org/package/2006/relationships"><Relationship Id="rId3" Type="http://schemas.openxmlformats.org/officeDocument/2006/relationships/hyperlink" Target="https://github.com/CMU-SAFARI/Shifted-Hamming-Distance" TargetMode="External"/><Relationship Id="rId2" Type="http://schemas.openxmlformats.org/officeDocument/2006/relationships/image" Target="../media/image252.tiff"/><Relationship Id="rId1" Type="http://schemas.openxmlformats.org/officeDocument/2006/relationships/slideLayout" Target="../slideLayouts/slideLayout492.xml"/></Relationships>
</file>

<file path=ppt/slides/_rels/slide337.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475.xml"/><Relationship Id="rId1" Type="http://schemas.openxmlformats.org/officeDocument/2006/relationships/vmlDrawing" Target="../drawings/vmlDrawing5.vml"/><Relationship Id="rId6" Type="http://schemas.openxmlformats.org/officeDocument/2006/relationships/image" Target="../media/image254.jpeg"/><Relationship Id="rId5" Type="http://schemas.openxmlformats.org/officeDocument/2006/relationships/image" Target="../media/image253.emf"/><Relationship Id="rId4" Type="http://schemas.openxmlformats.org/officeDocument/2006/relationships/oleObject" Target="../embeddings/oleObject5.bin"/></Relationships>
</file>

<file path=ppt/slides/_rels/slide338.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255.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8" Type="http://schemas.openxmlformats.org/officeDocument/2006/relationships/hyperlink" Target="https://www.youtube.com/watch?v=j5-I84iNVd8" TargetMode="External"/><Relationship Id="rId3" Type="http://schemas.openxmlformats.org/officeDocument/2006/relationships/hyperlink" Target="http://www.biomedcentral.com/bmcgenomics/" TargetMode="External"/><Relationship Id="rId7" Type="http://schemas.openxmlformats.org/officeDocument/2006/relationships/hyperlink" Target="https://github.com/CMU-SAFARI/GRIM" TargetMode="External"/><Relationship Id="rId2" Type="http://schemas.openxmlformats.org/officeDocument/2006/relationships/hyperlink" Target="https://arxiv.org/pdf/1711.01177.pdf" TargetMode="External"/><Relationship Id="rId1" Type="http://schemas.openxmlformats.org/officeDocument/2006/relationships/slideLayout" Target="../slideLayouts/slideLayout2.xml"/><Relationship Id="rId6" Type="http://schemas.openxmlformats.org/officeDocument/2006/relationships/hyperlink" Target="https://people.inf.ethz.ch/omutlu/pub/GRIM-filter-DNA-pre-alignment-in-memory_apbc18-talk.pdf" TargetMode="External"/><Relationship Id="rId5" Type="http://schemas.openxmlformats.org/officeDocument/2006/relationships/hyperlink" Target="https://people.inf.ethz.ch/omutlu/pub/GRIM-filter-DNA-pre-alignment-in-memory_apbc18-talk.pptx" TargetMode="External"/><Relationship Id="rId4" Type="http://schemas.openxmlformats.org/officeDocument/2006/relationships/hyperlink" Target="http://apbc2018.bio.keio.ac.jp/" TargetMode="External"/><Relationship Id="rId9" Type="http://schemas.openxmlformats.org/officeDocument/2006/relationships/image" Target="../media/image256.png"/></Relationships>
</file>

<file path=ppt/slides/_rels/slide341.xml.rels><?xml version="1.0" encoding="UTF-8" standalone="yes"?>
<Relationships xmlns="http://schemas.openxmlformats.org/package/2006/relationships"><Relationship Id="rId3" Type="http://schemas.openxmlformats.org/officeDocument/2006/relationships/hyperlink" Target="https://people.inf.ethz.ch/omutlu/pub/shouji-genome-prealignment-filter_bionformatics19.pdf" TargetMode="External"/><Relationship Id="rId2" Type="http://schemas.openxmlformats.org/officeDocument/2006/relationships/image" Target="../media/image257.png"/><Relationship Id="rId1" Type="http://schemas.openxmlformats.org/officeDocument/2006/relationships/slideLayout" Target="../slideLayouts/slideLayout2.xml"/><Relationship Id="rId6" Type="http://schemas.openxmlformats.org/officeDocument/2006/relationships/hyperlink" Target="https://doi.org/10.1093/bioinformatics/btz234" TargetMode="External"/><Relationship Id="rId5" Type="http://schemas.openxmlformats.org/officeDocument/2006/relationships/hyperlink" Target="https://github.com/CMU-SAFARI/Shouji" TargetMode="External"/><Relationship Id="rId4" Type="http://schemas.openxmlformats.org/officeDocument/2006/relationships/hyperlink" Target="http://bioinformatics.oxfordjournals.org/" TargetMode="External"/></Relationships>
</file>

<file path=ppt/slides/_rels/slide342.xml.rels><?xml version="1.0" encoding="UTF-8" standalone="yes"?>
<Relationships xmlns="http://schemas.openxmlformats.org/package/2006/relationships"><Relationship Id="rId3" Type="http://schemas.openxmlformats.org/officeDocument/2006/relationships/hyperlink" Target="https://people.inf.ethz.ch/omutlu/pub/SneakySnake_UniversalGenomePrealignmentFilter_bioinformatics20.pdf" TargetMode="External"/><Relationship Id="rId2" Type="http://schemas.openxmlformats.org/officeDocument/2006/relationships/image" Target="../media/image258.png"/><Relationship Id="rId1" Type="http://schemas.openxmlformats.org/officeDocument/2006/relationships/slideLayout" Target="../slideLayouts/slideLayout2.xml"/><Relationship Id="rId6" Type="http://schemas.openxmlformats.org/officeDocument/2006/relationships/hyperlink" Target="https://doi.org/10.1093/bioinformatics/btaa1015" TargetMode="External"/><Relationship Id="rId5" Type="http://schemas.openxmlformats.org/officeDocument/2006/relationships/hyperlink" Target="https://github.com/CMU-SAFARI/SneakySnake" TargetMode="External"/><Relationship Id="rId4" Type="http://schemas.openxmlformats.org/officeDocument/2006/relationships/hyperlink" Target="http://bioinformatics.oxfordjournals.org/" TargetMode="External"/></Relationships>
</file>

<file path=ppt/slides/_rels/slide34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5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4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346.xml.rels><?xml version="1.0" encoding="UTF-8" standalone="yes"?>
<Relationships xmlns="http://schemas.openxmlformats.org/package/2006/relationships"><Relationship Id="rId2" Type="http://schemas.openxmlformats.org/officeDocument/2006/relationships/image" Target="../media/image259.tiff"/><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image" Target="../media/image260.png"/><Relationship Id="rId1" Type="http://schemas.openxmlformats.org/officeDocument/2006/relationships/slideLayout" Target="../slideLayouts/slideLayout2.xml"/><Relationship Id="rId4" Type="http://schemas.openxmlformats.org/officeDocument/2006/relationships/hyperlink" Target="https://nanoporetech.com/about-us/news/200-oxford-nanopore-sequencers-have-left-uk-china-support-rapid-near-sample" TargetMode="Externa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hyperlink" Target="https://nanoporetech.com/covid-19/overview" TargetMode="External"/><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hyperlink" Target="https://nanoporetech.com/covid-19/overview" TargetMode="External"/><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55.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48.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35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hyperlink" Target="https://www.technion.ac.il/en/" TargetMode="External"/><Relationship Id="rId7" Type="http://schemas.openxmlformats.org/officeDocument/2006/relationships/hyperlink" Target="https://www.youtube.com/watch?v=r7sn41lH-4A&amp;list=PL5Q2soXY2Zi8D_5MGV6EnXEJHnV2YFBJl&amp;index=41" TargetMode="External"/><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356.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759.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247.xml"/></Relationships>
</file>

<file path=ppt/slides/_rels/slide360.xml.rels><?xml version="1.0" encoding="UTF-8" standalone="yes"?>
<Relationships xmlns="http://schemas.openxmlformats.org/package/2006/relationships"><Relationship Id="rId2" Type="http://schemas.openxmlformats.org/officeDocument/2006/relationships/image" Target="../media/image264.png"/><Relationship Id="rId1" Type="http://schemas.openxmlformats.org/officeDocument/2006/relationships/slideLayout" Target="../slideLayouts/slideLayout248.xml"/></Relationships>
</file>

<file path=ppt/slides/_rels/slide361.xml.rels><?xml version="1.0" encoding="UTF-8" standalone="yes"?>
<Relationships xmlns="http://schemas.openxmlformats.org/package/2006/relationships"><Relationship Id="rId3" Type="http://schemas.openxmlformats.org/officeDocument/2006/relationships/image" Target="../media/image265.png"/><Relationship Id="rId2" Type="http://schemas.openxmlformats.org/officeDocument/2006/relationships/image" Target="../media/image264.png"/><Relationship Id="rId1" Type="http://schemas.openxmlformats.org/officeDocument/2006/relationships/slideLayout" Target="../slideLayouts/slideLayout248.xml"/></Relationships>
</file>

<file path=ppt/slides/_rels/slide362.xml.rels><?xml version="1.0" encoding="UTF-8" standalone="yes"?>
<Relationships xmlns="http://schemas.openxmlformats.org/package/2006/relationships"><Relationship Id="rId3" Type="http://schemas.openxmlformats.org/officeDocument/2006/relationships/image" Target="../media/image265.png"/><Relationship Id="rId2" Type="http://schemas.openxmlformats.org/officeDocument/2006/relationships/image" Target="../media/image264.png"/><Relationship Id="rId1" Type="http://schemas.openxmlformats.org/officeDocument/2006/relationships/slideLayout" Target="../slideLayouts/slideLayout248.xml"/><Relationship Id="rId4" Type="http://schemas.openxmlformats.org/officeDocument/2006/relationships/image" Target="../media/image266.png"/></Relationships>
</file>

<file path=ppt/slides/_rels/slide363.xml.rels><?xml version="1.0" encoding="UTF-8" standalone="yes"?>
<Relationships xmlns="http://schemas.openxmlformats.org/package/2006/relationships"><Relationship Id="rId2" Type="http://schemas.openxmlformats.org/officeDocument/2006/relationships/image" Target="../media/image267.png"/><Relationship Id="rId1" Type="http://schemas.openxmlformats.org/officeDocument/2006/relationships/slideLayout" Target="../slideLayouts/slideLayout435.xml"/></Relationships>
</file>

<file path=ppt/slides/_rels/slide364.xml.rels><?xml version="1.0" encoding="UTF-8" standalone="yes"?>
<Relationships xmlns="http://schemas.openxmlformats.org/package/2006/relationships"><Relationship Id="rId2" Type="http://schemas.openxmlformats.org/officeDocument/2006/relationships/image" Target="../media/image268.jpeg"/><Relationship Id="rId1" Type="http://schemas.openxmlformats.org/officeDocument/2006/relationships/slideLayout" Target="../slideLayouts/slideLayout248.xml"/></Relationships>
</file>

<file path=ppt/slides/_rels/slide365.xml.rels><?xml version="1.0" encoding="UTF-8" standalone="yes"?>
<Relationships xmlns="http://schemas.openxmlformats.org/package/2006/relationships"><Relationship Id="rId2" Type="http://schemas.openxmlformats.org/officeDocument/2006/relationships/image" Target="../media/image269.jpeg"/><Relationship Id="rId1" Type="http://schemas.openxmlformats.org/officeDocument/2006/relationships/slideLayout" Target="../slideLayouts/slideLayout248.xml"/></Relationships>
</file>

<file path=ppt/slides/_rels/slide366.xml.rels><?xml version="1.0" encoding="UTF-8" standalone="yes"?>
<Relationships xmlns="http://schemas.openxmlformats.org/package/2006/relationships"><Relationship Id="rId3" Type="http://schemas.openxmlformats.org/officeDocument/2006/relationships/image" Target="../media/image271.jpeg"/><Relationship Id="rId2" Type="http://schemas.openxmlformats.org/officeDocument/2006/relationships/image" Target="../media/image270.jpeg"/><Relationship Id="rId1" Type="http://schemas.openxmlformats.org/officeDocument/2006/relationships/slideLayout" Target="../slideLayouts/slideLayout435.xml"/></Relationships>
</file>

<file path=ppt/slides/_rels/slide367.xml.rels><?xml version="1.0" encoding="UTF-8" standalone="yes"?>
<Relationships xmlns="http://schemas.openxmlformats.org/package/2006/relationships"><Relationship Id="rId2" Type="http://schemas.openxmlformats.org/officeDocument/2006/relationships/image" Target="../media/image272.jpeg"/><Relationship Id="rId1" Type="http://schemas.openxmlformats.org/officeDocument/2006/relationships/slideLayout" Target="../slideLayouts/slideLayout677.xml"/></Relationships>
</file>

<file path=ppt/slides/_rels/slide368.xml.rels><?xml version="1.0" encoding="UTF-8" standalone="yes"?>
<Relationships xmlns="http://schemas.openxmlformats.org/package/2006/relationships"><Relationship Id="rId3" Type="http://schemas.openxmlformats.org/officeDocument/2006/relationships/image" Target="../media/image274.jpeg"/><Relationship Id="rId2" Type="http://schemas.openxmlformats.org/officeDocument/2006/relationships/image" Target="../media/image273.jpeg"/><Relationship Id="rId1" Type="http://schemas.openxmlformats.org/officeDocument/2006/relationships/slideLayout" Target="../slideLayouts/slideLayout248.xml"/><Relationship Id="rId4" Type="http://schemas.openxmlformats.org/officeDocument/2006/relationships/hyperlink" Target="https://commons.wikimedia.org/w/index.php?curid=31493356" TargetMode="External"/></Relationships>
</file>

<file path=ppt/slides/_rels/slide36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35.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7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48.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374.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48.xml"/><Relationship Id="rId5" Type="http://schemas.openxmlformats.org/officeDocument/2006/relationships/image" Target="../media/image200.png"/><Relationship Id="rId4" Type="http://schemas.openxmlformats.org/officeDocument/2006/relationships/hyperlink" Target="https://arxiv.org/pdf/1903.03988.pdf" TargetMode="External"/></Relationships>
</file>

<file path=ppt/slides/_rels/slide375.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48.xml"/><Relationship Id="rId4" Type="http://schemas.openxmlformats.org/officeDocument/2006/relationships/image" Target="../media/image201.png"/></Relationships>
</file>

<file path=ppt/slides/_rels/slide376.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377.xml.rels><?xml version="1.0" encoding="UTF-8" standalone="yes"?>
<Relationships xmlns="http://schemas.openxmlformats.org/package/2006/relationships"><Relationship Id="rId2" Type="http://schemas.openxmlformats.org/officeDocument/2006/relationships/image" Target="../media/image275.png"/><Relationship Id="rId1" Type="http://schemas.openxmlformats.org/officeDocument/2006/relationships/slideLayout" Target="../slideLayouts/slideLayout248.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80.xml.rels><?xml version="1.0" encoding="UTF-8" standalone="yes"?>
<Relationships xmlns="http://schemas.openxmlformats.org/package/2006/relationships"><Relationship Id="rId3" Type="http://schemas.openxmlformats.org/officeDocument/2006/relationships/image" Target="../media/image276.jpeg"/><Relationship Id="rId2" Type="http://schemas.openxmlformats.org/officeDocument/2006/relationships/hyperlink" Target="http://www.safari.ethz.ch/" TargetMode="External"/><Relationship Id="rId1" Type="http://schemas.openxmlformats.org/officeDocument/2006/relationships/slideLayout" Target="../slideLayouts/slideLayout248.xml"/></Relationships>
</file>

<file path=ppt/slides/_rels/slide38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77.png"/><Relationship Id="rId1" Type="http://schemas.openxmlformats.org/officeDocument/2006/relationships/slideLayout" Target="../slideLayouts/slideLayout831.xml"/><Relationship Id="rId6" Type="http://schemas.openxmlformats.org/officeDocument/2006/relationships/hyperlink" Target="https://safari.ethz.ch/safari-newsletter-january-2021/" TargetMode="External"/><Relationship Id="rId5" Type="http://schemas.openxmlformats.org/officeDocument/2006/relationships/image" Target="../media/image278.jpeg"/><Relationship Id="rId4" Type="http://schemas.openxmlformats.org/officeDocument/2006/relationships/hyperlink" Target="http://www.safari.ethz.ch/" TargetMode="External"/></Relationships>
</file>

<file path=ppt/slides/_rels/slide382.xml.rels><?xml version="1.0" encoding="UTF-8" standalone="yes"?>
<Relationships xmlns="http://schemas.openxmlformats.org/package/2006/relationships"><Relationship Id="rId3" Type="http://schemas.openxmlformats.org/officeDocument/2006/relationships/image" Target="../media/image279.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713.xml"/></Relationships>
</file>

<file path=ppt/slides/_rels/slide38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713.xml"/></Relationships>
</file>

<file path=ppt/slides/_rels/slide384.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690.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38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36.xml"/></Relationships>
</file>

<file path=ppt/slides/_rels/slide386.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894.xml"/><Relationship Id="rId5" Type="http://schemas.openxmlformats.org/officeDocument/2006/relationships/image" Target="../media/image280.png"/><Relationship Id="rId4" Type="http://schemas.openxmlformats.org/officeDocument/2006/relationships/hyperlink" Target="https://people.inf.ethz.ch/omutlu/projects.htm" TargetMode="External"/></Relationships>
</file>

<file path=ppt/slides/_rels/slide38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png"/><Relationship Id="rId7" Type="http://schemas.openxmlformats.org/officeDocument/2006/relationships/image" Target="../media/image14.jpeg"/><Relationship Id="rId2" Type="http://schemas.openxmlformats.org/officeDocument/2006/relationships/notesSlide" Target="../notesSlides/notesSlide65.xml"/><Relationship Id="rId1" Type="http://schemas.openxmlformats.org/officeDocument/2006/relationships/slideLayout" Target="../slideLayouts/slideLayout695.xml"/><Relationship Id="rId6" Type="http://schemas.openxmlformats.org/officeDocument/2006/relationships/image" Target="../media/image13.png"/><Relationship Id="rId5" Type="http://schemas.openxmlformats.org/officeDocument/2006/relationships/image" Target="../media/image12.jpeg"/><Relationship Id="rId10" Type="http://schemas.openxmlformats.org/officeDocument/2006/relationships/image" Target="../media/image17.png"/><Relationship Id="rId4" Type="http://schemas.microsoft.com/office/2007/relationships/hdphoto" Target="../media/hdphoto1.wdp"/><Relationship Id="rId9" Type="http://schemas.openxmlformats.org/officeDocument/2006/relationships/image" Target="../media/image16.png"/></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702.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39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906.xml"/><Relationship Id="rId6" Type="http://schemas.openxmlformats.org/officeDocument/2006/relationships/hyperlink" Target="https://safari.ethz.ch/safari-newsletter-april-2020/" TargetMode="External"/><Relationship Id="rId5" Type="http://schemas.openxmlformats.org/officeDocument/2006/relationships/image" Target="../media/image19.jpeg"/><Relationship Id="rId4" Type="http://schemas.openxmlformats.org/officeDocument/2006/relationships/hyperlink" Target="http://www.safari.ethz.ch/" TargetMode="External"/></Relationships>
</file>

<file path=ppt/slides/_rels/slide39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713.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910.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910.xml"/></Relationships>
</file>

<file path=ppt/slides/_rels/slide396.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725.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397.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702.xml"/></Relationships>
</file>

<file path=ppt/slides/_rels/slide398.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73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399.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835.xml"/><Relationship Id="rId4" Type="http://schemas.openxmlformats.org/officeDocument/2006/relationships/hyperlink" Target="https://www.youtube.com/onurmutlulectures" TargetMode="External"/></Relationships>
</file>

<file path=ppt/slides/_rels/slide40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36.xml"/></Relationships>
</file>

<file path=ppt/slides/_rels/slide401.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725.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402.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702.xml"/><Relationship Id="rId4" Type="http://schemas.openxmlformats.org/officeDocument/2006/relationships/hyperlink" Target="https://people.inf.ethz.ch/omutlu/projects.htm" TargetMode="External"/></Relationships>
</file>

<file path=ppt/slides/_rels/slide403.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702.xml"/><Relationship Id="rId4" Type="http://schemas.openxmlformats.org/officeDocument/2006/relationships/hyperlink" Target="https://people.inf.ethz.ch/omutlu/projects.htm" TargetMode="External"/></Relationships>
</file>

<file path=ppt/slides/_rels/slide404.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702.xml"/></Relationships>
</file>

<file path=ppt/slides/_rels/slide405.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73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406.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48.xml"/><Relationship Id="rId5" Type="http://schemas.openxmlformats.org/officeDocument/2006/relationships/image" Target="../media/image200.png"/><Relationship Id="rId4" Type="http://schemas.openxmlformats.org/officeDocument/2006/relationships/hyperlink" Target="https://arxiv.org/pdf/1903.03988.pdf" TargetMode="External"/></Relationships>
</file>

<file path=ppt/slides/_rels/slide407.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281.png"/><Relationship Id="rId1" Type="http://schemas.openxmlformats.org/officeDocument/2006/relationships/slideLayout" Target="../slideLayouts/slideLayout785.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408.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48.xml"/><Relationship Id="rId4" Type="http://schemas.openxmlformats.org/officeDocument/2006/relationships/image" Target="../media/image201.png"/></Relationships>
</file>

<file path=ppt/slides/_rels/slide409.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785.xml"/><Relationship Id="rId4" Type="http://schemas.openxmlformats.org/officeDocument/2006/relationships/image" Target="../media/image282.png"/></Relationships>
</file>

<file path=ppt/slides/_rels/slide410.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48.xml"/><Relationship Id="rId4" Type="http://schemas.openxmlformats.org/officeDocument/2006/relationships/image" Target="../media/image283.png"/></Relationships>
</file>

<file path=ppt/slides/_rels/slide411.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29.png"/><Relationship Id="rId1" Type="http://schemas.openxmlformats.org/officeDocument/2006/relationships/slideLayout" Target="../slideLayouts/slideLayout24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412.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48.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413.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hyperlink" Target="https://arxiv.org/pdf/1706.08642" TargetMode="External"/><Relationship Id="rId1" Type="http://schemas.openxmlformats.org/officeDocument/2006/relationships/slideLayout" Target="../slideLayouts/slideLayout785.xml"/></Relationships>
</file>

<file path=ppt/slides/_rels/slide414.xml.rels><?xml version="1.0" encoding="UTF-8" standalone="yes"?>
<Relationships xmlns="http://schemas.openxmlformats.org/package/2006/relationships"><Relationship Id="rId8" Type="http://schemas.openxmlformats.org/officeDocument/2006/relationships/hyperlink" Target="https://www.youtube.com/watch?v=B58YT9hZM4g"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people.inf.ethz.ch/omutlu/pub/onur-RowHammer-VLSI-SOC-October-9-2020.pdf" TargetMode="External"/><Relationship Id="rId2" Type="http://schemas.openxmlformats.org/officeDocument/2006/relationships/hyperlink" Target="http://people.inf.ethz.ch/omutlu/pub/RowHammer-Retrospective_ieee_tcad19.pdf" TargetMode="External"/><Relationship Id="rId1" Type="http://schemas.openxmlformats.org/officeDocument/2006/relationships/slideLayout" Target="../slideLayouts/slideLayout272.xml"/><Relationship Id="rId6" Type="http://schemas.openxmlformats.org/officeDocument/2006/relationships/hyperlink" Target="http://people.inf.ethz.ch/omutlu/pub/onur-RowHammer-VLSI-SOC-October-9-2020.pptx" TargetMode="External"/><Relationship Id="rId5" Type="http://schemas.openxmlformats.org/officeDocument/2006/relationships/hyperlink" Target="http://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130.png"/></Relationships>
</file>

<file path=ppt/slides/_rels/slide415.xml.rels><?xml version="1.0" encoding="UTF-8" standalone="yes"?>
<Relationships xmlns="http://schemas.openxmlformats.org/package/2006/relationships"><Relationship Id="rId8" Type="http://schemas.openxmlformats.org/officeDocument/2006/relationships/hyperlink" Target="https://www.youtube.com/watch?v=BJ87rZCGWU0&amp;list=PL5PHm2jkkXmidJOd59REog9jDnPDTG6IJ" TargetMode="External"/><Relationship Id="rId13" Type="http://schemas.openxmlformats.org/officeDocument/2006/relationships/hyperlink" Target="http://www.archive.ece.cmu.edu/~ece447/s14/doku.php?id=schedule" TargetMode="External"/><Relationship Id="rId18" Type="http://schemas.openxmlformats.org/officeDocument/2006/relationships/hyperlink" Target="https://www.youtube.com/playlist?list=PL5PHm2jkkXmgVhh8CHAu9N76TShJqfYDt" TargetMode="External"/><Relationship Id="rId26"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AJBmIaUneB0&amp;list=PL5Q2soXY2Zi_FRrloMa2fUYWPGiZUBQo2" TargetMode="External"/><Relationship Id="rId21" Type="http://schemas.openxmlformats.org/officeDocument/2006/relationships/hyperlink" Target="https://safari.ethz.ch/architecture/fall2018/doku.php?id=schedule" TargetMode="External"/><Relationship Id="rId7" Type="http://schemas.openxmlformats.org/officeDocument/2006/relationships/hyperlink" Target="https://www.youtube.com/playlist?list=PL5PHm2jkkXmgFdD9x7RsjQC4a8KQjmUkQ" TargetMode="External"/><Relationship Id="rId12" Type="http://schemas.openxmlformats.org/officeDocument/2006/relationships/hyperlink" Target="http://www.archive.ece.cmu.edu/~ece447/s15/doku.php?id=schedule" TargetMode="External"/><Relationship Id="rId17" Type="http://schemas.openxmlformats.org/officeDocument/2006/relationships/hyperlink" Target="https://www.youtube.com/playlist?list=PL5Q2soXY2Zi9OhoVQBXYFIZywZXCPl4M_" TargetMode="External"/><Relationship Id="rId25" Type="http://schemas.openxmlformats.org/officeDocument/2006/relationships/hyperlink" Target="http://www.ece.cmu.edu/~ece742/f12/doku.php?id=lectures" TargetMode="External"/><Relationship Id="rId2" Type="http://schemas.openxmlformats.org/officeDocument/2006/relationships/hyperlink" Target="https://www.youtube.com/watch?v=nA4T8sCPWtg&amp;list=PL5Q2soXY2Zi8J58xLKBNFQFHRO3GrXxA9" TargetMode="External"/><Relationship Id="rId16" Type="http://schemas.openxmlformats.org/officeDocument/2006/relationships/hyperlink" Target="https://www.youtube.com/watch?v=g3yH68hAaSk&amp;list=PL5Q2soXY2Zi9JXe3ywQMhylk_d5dI-TM7" TargetMode="External"/><Relationship Id="rId20" Type="http://schemas.openxmlformats.org/officeDocument/2006/relationships/hyperlink" Target="https://safari.ethz.ch/architecture/fall2019/doku.php?id=schedule" TargetMode="External"/><Relationship Id="rId1" Type="http://schemas.openxmlformats.org/officeDocument/2006/relationships/slideLayout" Target="../slideLayouts/slideLayout835.xml"/><Relationship Id="rId6" Type="http://schemas.openxmlformats.org/officeDocument/2006/relationships/hyperlink" Target="https://www.youtube.com/watch?v=zLP_X4wyHbY&amp;list=PL5PHm2jkkXmi5CxxI7b3JCL1TWybTDtKq" TargetMode="External"/><Relationship Id="rId11" Type="http://schemas.openxmlformats.org/officeDocument/2006/relationships/hyperlink" Target="https://safari.ethz.ch/digitaltechnik/spring2018/doku.php?id=schedule" TargetMode="External"/><Relationship Id="rId24" Type="http://schemas.openxmlformats.org/officeDocument/2006/relationships/hyperlink" Target="http://www.archive.ece.cmu.edu/~ece740/f13/doku.php?id=schedule" TargetMode="External"/><Relationship Id="rId5" Type="http://schemas.openxmlformats.org/officeDocument/2006/relationships/hyperlink" Target="https://www.youtube.com/watch?v=g7r16VYd544&amp;list=PL5Q2soXY2Zi-IXWTT7xoNYpst5-zdZQ6y" TargetMode="External"/><Relationship Id="rId15" Type="http://schemas.openxmlformats.org/officeDocument/2006/relationships/hyperlink" Target="https://www.youtube.com/watch?list=PL5Q2soXY2Zi-DyoI3HbqcdtUm9YWRR_z-&amp;v=UC_ROevjIuM" TargetMode="External"/><Relationship Id="rId23" Type="http://schemas.openxmlformats.org/officeDocument/2006/relationships/hyperlink" Target="http://www.archive.ece.cmu.edu/~ece740/f15/doku.php?id=schedule" TargetMode="External"/><Relationship Id="rId10" Type="http://schemas.openxmlformats.org/officeDocument/2006/relationships/hyperlink" Target="https://safari.ethz.ch/digitaltechnik/spring2020/doku.php?id=schedule" TargetMode="External"/><Relationship Id="rId19" Type="http://schemas.openxmlformats.org/officeDocument/2006/relationships/hyperlink" Target="https://www.youtube.com/playlist?list=PL5PHm2jkkXmgDN1PLwOY_tGtUlynnyV6D" TargetMode="External"/><Relationship Id="rId4" Type="http://schemas.openxmlformats.org/officeDocument/2006/relationships/hyperlink" Target="https://www.youtube.com/watch?v=PMJxcArLU1E&amp;list=PL5Q2soXY2Zi_QedyPWtRmFUJ2F8DdYP7l" TargetMode="External"/><Relationship Id="rId9" Type="http://schemas.openxmlformats.org/officeDocument/2006/relationships/hyperlink" Target="https://safari.ethz.ch/digitaltechnik/spring2019/doku.php?id=schedule" TargetMode="External"/><Relationship Id="rId14" Type="http://schemas.openxmlformats.org/officeDocument/2006/relationships/hyperlink" Target="http://www.archive.ece.cmu.edu/~ece447/s13/doku.php?id=schedule" TargetMode="External"/><Relationship Id="rId22" Type="http://schemas.openxmlformats.org/officeDocument/2006/relationships/hyperlink" Target="https://safari.ethz.ch/architecture/fall2017/doku.php?id=schedule" TargetMode="External"/><Relationship Id="rId27" Type="http://schemas.openxmlformats.org/officeDocument/2006/relationships/hyperlink" Target="http://users.ece.cmu.edu/~omutlu/acaces2013-memory.html" TargetMode="External"/></Relationships>
</file>

<file path=ppt/slides/_rels/slide416.xml.rels><?xml version="1.0" encoding="UTF-8" standalone="yes"?>
<Relationships xmlns="http://schemas.openxmlformats.org/package/2006/relationships"><Relationship Id="rId8" Type="http://schemas.openxmlformats.org/officeDocument/2006/relationships/hyperlink" Target="https://safari.ethz.ch/architecture_seminar/fall2019/doku.php?id=schedule" TargetMode="External"/><Relationship Id="rId13" Type="http://schemas.openxmlformats.org/officeDocument/2006/relationships/hyperlink" Target="https://www.youtube.com/watch?v=-Yg1Ll9K30o&amp;list=PL5Q2soXY2Zi-hwiVCgcTgmnV3HH65QZnK" TargetMode="External"/><Relationship Id="rId18" Type="http://schemas.openxmlformats.org/officeDocument/2006/relationships/hyperlink" Target="https://www.youtube.com/watch?v=LD0ncRtXtDo&amp;list=PL5Q2soXY2Zi-HXxomthrpDpMJm05P6J9x" TargetMode="External"/><Relationship Id="rId3" Type="http://schemas.openxmlformats.org/officeDocument/2006/relationships/hyperlink" Target="https://www.youtube.com/watch?v=wB8iHMIeuaw&amp;list=PL5Q2soXY2Zi-RdBwDEIsq0pmsrHWEttz6" TargetMode="External"/><Relationship Id="rId21" Type="http://schemas.openxmlformats.org/officeDocument/2006/relationships/hyperlink" Target="https://www.youtube.com/playlist?list=PL5Q2soXY2Zi-IXWTT7xoNYpst5-zdZQ6y" TargetMode="External"/><Relationship Id="rId7" Type="http://schemas.openxmlformats.org/officeDocument/2006/relationships/hyperlink" Target="https://safari.ethz.ch/architecture_seminar/spring2020/doku.php?id=schedule" TargetMode="External"/><Relationship Id="rId12" Type="http://schemas.openxmlformats.org/officeDocument/2006/relationships/hyperlink" Target="https://www.youtube.com/watch?v=1RE5bkK4A-g&amp;list=PL5Q2soXY2Zi_aTU-FOVVc6SdYm2IF-ysX" TargetMode="External"/><Relationship Id="rId17" Type="http://schemas.openxmlformats.org/officeDocument/2006/relationships/hyperlink" Target="https://safari.ethz.ch/memory_systems/2018/doku.php?id=schedule" TargetMode="External"/><Relationship Id="rId2" Type="http://schemas.openxmlformats.org/officeDocument/2006/relationships/hyperlink" Target="http://users.ece.cmu.edu/~omutlu/acaces2013-memory.html" TargetMode="External"/><Relationship Id="rId16" Type="http://schemas.openxmlformats.org/officeDocument/2006/relationships/hyperlink" Target="https://safari.ethz.ch/memory_systems/TUWien2019/doku.php?id=schedule/" TargetMode="External"/><Relationship Id="rId20" Type="http://schemas.openxmlformats.org/officeDocument/2006/relationships/hyperlink" Target="https://safari.ethz.ch/memory_systems/ACACES2018/doku.php" TargetMode="External"/><Relationship Id="rId1" Type="http://schemas.openxmlformats.org/officeDocument/2006/relationships/slideLayout" Target="../slideLayouts/slideLayout835.xml"/><Relationship Id="rId6" Type="http://schemas.openxmlformats.org/officeDocument/2006/relationships/hyperlink" Target="https://www.youtube.com/watch?v=Vhydn-RLYXk&amp;list=PL5Q2soXY2Zi-R5gIzmy3SO7keDNnQ0b8v" TargetMode="External"/><Relationship Id="rId11" Type="http://schemas.openxmlformats.org/officeDocument/2006/relationships/hyperlink" Target="https://www.youtube.com/watch?v=K8F8pKYaQcc&amp;list=PL5Q2soXY2Zi-IymxXpH_9vlZCOeA7Yfn9" TargetMode="External"/><Relationship Id="rId5" Type="http://schemas.openxmlformats.org/officeDocument/2006/relationships/hyperlink" Target="https://www.youtube.com/playlist?list=PL5Q2soXY2Zi8OJwH_bn9UQqSF4wWYSzkp" TargetMode="External"/><Relationship Id="rId15" Type="http://schemas.openxmlformats.org/officeDocument/2006/relationships/hyperlink" Target="https://safari.ethz.ch/memory_systems/Perugia2019/doku.php?id=schedule" TargetMode="External"/><Relationship Id="rId10" Type="http://schemas.openxmlformats.org/officeDocument/2006/relationships/hyperlink" Target="https://safari.ethz.ch/architecture_seminar/fall2018/doku.php?id=schedule" TargetMode="External"/><Relationship Id="rId19" Type="http://schemas.openxmlformats.org/officeDocument/2006/relationships/hyperlink" Target="https://people.inf.ethz.ch/omutlu/acaces2013-memory.html" TargetMode="External"/><Relationship Id="rId4" Type="http://schemas.openxmlformats.org/officeDocument/2006/relationships/hyperlink" Target="https://www.youtube.com/watch?v=Rh5XynlJrSM&amp;list=PL5Q2soXY2Zi_22a-Br3hXr55hy7s3ZDwH" TargetMode="External"/><Relationship Id="rId9" Type="http://schemas.openxmlformats.org/officeDocument/2006/relationships/hyperlink" Target="https://safari.ethz.ch/architecture_seminar/spring2019/doku.php?id=schedule" TargetMode="External"/><Relationship Id="rId14" Type="http://schemas.openxmlformats.org/officeDocument/2006/relationships/hyperlink" Target="https://www.youtube.com/watch?v=bAcY6Lcp1Gs&amp;list=PL5Q2soXY2Zi_gntM55VoMlKlw7YrXOhbl" TargetMode="External"/></Relationships>
</file>

<file path=ppt/slides/_rels/slide417.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847.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418.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847.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419.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847.xml"/><Relationship Id="rId4" Type="http://schemas.openxmlformats.org/officeDocument/2006/relationships/image" Target="../media/image284.png"/></Relationships>
</file>

<file path=ppt/slides/_rels/slide420.xml.rels><?xml version="1.0" encoding="UTF-8" standalone="yes"?>
<Relationships xmlns="http://schemas.openxmlformats.org/package/2006/relationships"><Relationship Id="rId3" Type="http://schemas.openxmlformats.org/officeDocument/2006/relationships/image" Target="../media/image286.png"/><Relationship Id="rId2" Type="http://schemas.openxmlformats.org/officeDocument/2006/relationships/image" Target="../media/image285.png"/><Relationship Id="rId1" Type="http://schemas.openxmlformats.org/officeDocument/2006/relationships/slideLayout" Target="../slideLayouts/slideLayout847.xml"/></Relationships>
</file>

<file path=ppt/slides/_rels/slide421.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835.xml"/><Relationship Id="rId4" Type="http://schemas.openxmlformats.org/officeDocument/2006/relationships/hyperlink" Target="https://www.youtube.com/onurmutlulectures" TargetMode="External"/></Relationships>
</file>

<file path=ppt/slides/_rels/slide422.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702.xml"/></Relationships>
</file>

<file path=ppt/slides/_rels/slide423.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73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16 May 2021</a:t>
            </a:r>
          </a:p>
          <a:p>
            <a:r>
              <a:rPr lang="en-US" sz="2200" dirty="0"/>
              <a:t>IEEE Egypt &amp; IEEE Future University in Egypt Student Branch</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2" name="Title 1">
            <a:extLst>
              <a:ext uri="{FF2B5EF4-FFF2-40B4-BE49-F238E27FC236}">
                <a16:creationId xmlns:a16="http://schemas.microsoft.com/office/drawing/2014/main" id="{93DF90B4-9AA1-0247-9894-BE34945D5732}"/>
              </a:ext>
            </a:extLst>
          </p:cNvPr>
          <p:cNvSpPr>
            <a:spLocks noGrp="1"/>
          </p:cNvSpPr>
          <p:nvPr>
            <p:ph type="ctrTitle"/>
          </p:nvPr>
        </p:nvSpPr>
        <p:spPr>
          <a:xfrm>
            <a:off x="395536" y="1371600"/>
            <a:ext cx="8382000" cy="2201416"/>
          </a:xfrm>
        </p:spPr>
        <p:txBody>
          <a:bodyPr>
            <a:normAutofit fontScale="90000"/>
          </a:bodyPr>
          <a:lstStyle/>
          <a:p>
            <a:pPr algn="ctr"/>
            <a:r>
              <a:rPr lang="en-US" sz="6000" dirty="0"/>
              <a:t>Future Computing Platforms</a:t>
            </a:r>
            <a:br>
              <a:rPr lang="en-US" sz="4400" b="1" dirty="0"/>
            </a:br>
            <a:br>
              <a:rPr lang="en-US" sz="400" dirty="0"/>
            </a:br>
            <a:r>
              <a:rPr lang="en-US" sz="4900" dirty="0">
                <a:solidFill>
                  <a:srgbClr val="C00000"/>
                </a:solidFill>
              </a:rPr>
              <a:t>Challenges and Opportunities</a:t>
            </a:r>
            <a:br>
              <a:rPr lang="en-US" sz="4400" dirty="0"/>
            </a:br>
            <a:endParaRPr lang="en-US" sz="3800" dirty="0">
              <a:solidFill>
                <a:srgbClr val="FF0000"/>
              </a:solidFill>
            </a:endParaRPr>
          </a:p>
        </p:txBody>
      </p:sp>
    </p:spTree>
    <p:extLst>
      <p:ext uri="{BB962C8B-B14F-4D97-AF65-F5344CB8AC3E}">
        <p14:creationId xmlns:p14="http://schemas.microsoft.com/office/powerpoint/2010/main" val="1771954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340565272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58500422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3127077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8705922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41262521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7</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26899746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26498029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864572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8940505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6285683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solidFill>
                  <a:srgbClr val="0432FF"/>
                </a:solidFill>
                <a:hlinkClick r:id="rId3">
                  <a:extLst>
                    <a:ext uri="{A12FA001-AC4F-418D-AE19-62706E023703}">
                      <ahyp:hlinkClr xmlns:ahyp="http://schemas.microsoft.com/office/drawing/2018/hyperlinkcolor" val="tx"/>
                    </a:ext>
                  </a:extLst>
                </a:hlinkClick>
              </a:rPr>
              <a:t>https://www.youtube.com/watch?v=kgiZlSOcGFM&amp;list=PL5Q2soXY2Zi8D_5MGV6EnXEJHnV2YFBJl&amp;index=1</a:t>
            </a:r>
            <a:endParaRPr lang="en-US" sz="1300" dirty="0">
              <a:solidFill>
                <a:srgbClr val="0432FF"/>
              </a:solidFill>
            </a:endParaRPr>
          </a:p>
          <a:p>
            <a:pPr lvl="1"/>
            <a:endParaRPr lang="en-US" sz="800" dirty="0"/>
          </a:p>
          <a:p>
            <a:r>
              <a:rPr lang="en-US" dirty="0"/>
              <a:t>Enabling In-Memory Computation</a:t>
            </a:r>
          </a:p>
          <a:p>
            <a:pPr lvl="1"/>
            <a:r>
              <a:rPr lang="en-US" sz="1300" dirty="0">
                <a:solidFill>
                  <a:srgbClr val="0432FF"/>
                </a:solidFill>
                <a:hlinkClick r:id="rId4">
                  <a:extLst>
                    <a:ext uri="{A12FA001-AC4F-418D-AE19-62706E023703}">
                      <ahyp:hlinkClr xmlns:ahyp="http://schemas.microsoft.com/office/drawing/2018/hyperlinkcolor" val="tx"/>
                    </a:ext>
                  </a:extLst>
                </a:hlinkClick>
              </a:rPr>
              <a:t>https://www.youtube.com/watch?v=njX_14584Jw&amp;list=PL5Q2soXY2Zi8D_5MGV6EnXEJHnV2YFBJl&amp;index=16</a:t>
            </a:r>
            <a:r>
              <a:rPr lang="en-US" sz="1300" dirty="0">
                <a:solidFill>
                  <a:srgbClr val="0432FF"/>
                </a:solidFill>
              </a:rPr>
              <a:t> </a:t>
            </a:r>
          </a:p>
          <a:p>
            <a:pPr lvl="1"/>
            <a:endParaRPr lang="en-US" sz="800" dirty="0"/>
          </a:p>
          <a:p>
            <a:r>
              <a:rPr lang="en-US" dirty="0"/>
              <a:t>Accelerating Genome Analysis</a:t>
            </a:r>
          </a:p>
          <a:p>
            <a:pPr lvl="1"/>
            <a:r>
              <a:rPr lang="en-US" sz="1300" dirty="0">
                <a:solidFill>
                  <a:srgbClr val="0432FF"/>
                </a:solidFill>
                <a:hlinkClick r:id="rId5">
                  <a:extLst>
                    <a:ext uri="{A12FA001-AC4F-418D-AE19-62706E023703}">
                      <ahyp:hlinkClr xmlns:ahyp="http://schemas.microsoft.com/office/drawing/2018/hyperlinkcolor" val="tx"/>
                    </a:ext>
                  </a:extLst>
                </a:hlinkClick>
              </a:rPr>
              <a:t>https://www.youtube.com/watch?v=r7sn41lH-4A&amp;list=PL5Q2soXY2Zi8D_5MGV6EnXEJHnV2YFBJl&amp;index=41</a:t>
            </a:r>
            <a:r>
              <a:rPr lang="en-US" sz="1300" dirty="0">
                <a:solidFill>
                  <a:srgbClr val="0432FF"/>
                </a:solidFill>
              </a:rPr>
              <a:t> </a:t>
            </a:r>
          </a:p>
          <a:p>
            <a:pPr lvl="1"/>
            <a:endParaRPr lang="en-US" sz="800" dirty="0"/>
          </a:p>
          <a:p>
            <a:r>
              <a:rPr lang="en-US" dirty="0"/>
              <a:t>Rethinking Memory System Design</a:t>
            </a:r>
          </a:p>
          <a:p>
            <a:pPr lvl="1"/>
            <a:r>
              <a:rPr lang="en-US" sz="1300" dirty="0">
                <a:solidFill>
                  <a:srgbClr val="0432FF"/>
                </a:solidFill>
                <a:hlinkClick r:id="rId6">
                  <a:extLst>
                    <a:ext uri="{A12FA001-AC4F-418D-AE19-62706E023703}">
                      <ahyp:hlinkClr xmlns:ahyp="http://schemas.microsoft.com/office/drawing/2018/hyperlinkcolor" val="tx"/>
                    </a:ext>
                  </a:extLst>
                </a:hlinkClick>
              </a:rPr>
              <a:t>https://www.youtube.com/watch?v=F7xZLNMIY1E&amp;list=PL5Q2soXY2Zi8D_5MGV6EnXEJHnV2YFBJl&amp;index=3</a:t>
            </a:r>
            <a:endParaRPr lang="en-US" sz="1300" dirty="0">
              <a:solidFill>
                <a:srgbClr val="0432FF"/>
              </a:solidFill>
            </a:endParaRPr>
          </a:p>
          <a:p>
            <a:pPr lvl="1"/>
            <a:endParaRPr lang="en-US" sz="800" dirty="0"/>
          </a:p>
          <a:p>
            <a:r>
              <a:rPr lang="en-US" dirty="0"/>
              <a:t>Intelligent Architectures for Intelligent Machines</a:t>
            </a:r>
          </a:p>
          <a:p>
            <a:pPr lvl="1"/>
            <a:r>
              <a:rPr lang="en-US" sz="1300" dirty="0">
                <a:solidFill>
                  <a:srgbClr val="0432FF"/>
                </a:solidFill>
                <a:hlinkClick r:id="rId7">
                  <a:extLst>
                    <a:ext uri="{A12FA001-AC4F-418D-AE19-62706E023703}">
                      <ahyp:hlinkClr xmlns:ahyp="http://schemas.microsoft.com/office/drawing/2018/hyperlinkcolor" val="tx"/>
                    </a:ext>
                  </a:extLst>
                </a:hlinkClick>
              </a:rPr>
              <a:t>https://www.youtube.com/watch?v=c6_LgzuNdkw&amp;list=PL5Q2soXY2Zi8D_5MGV6EnXEJHnV2YFBJl&amp;index=25</a:t>
            </a:r>
            <a:r>
              <a:rPr lang="en-US" sz="1300" dirty="0">
                <a:solidFill>
                  <a:srgbClr val="0432FF"/>
                </a:solidFill>
              </a:rPr>
              <a:t> </a:t>
            </a:r>
          </a:p>
          <a:p>
            <a:pPr lvl="1"/>
            <a:endParaRPr lang="en-US" sz="800" dirty="0"/>
          </a:p>
          <a:p>
            <a:r>
              <a:rPr lang="en-US" dirty="0"/>
              <a:t>The Story of RowHammer</a:t>
            </a:r>
          </a:p>
          <a:p>
            <a:pPr lvl="1"/>
            <a:r>
              <a:rPr lang="en-US" sz="1300" dirty="0">
                <a:solidFill>
                  <a:srgbClr val="0432FF"/>
                </a:solidFill>
                <a:hlinkClick r:id="rId8">
                  <a:extLst>
                    <a:ext uri="{A12FA001-AC4F-418D-AE19-62706E023703}">
                      <ahyp:hlinkClr xmlns:ahyp="http://schemas.microsoft.com/office/drawing/2018/hyperlinkcolor" val="tx"/>
                    </a:ext>
                  </a:extLst>
                </a:hlinkClick>
              </a:rPr>
              <a:t>https://www.youtube.com/watch?v=sgd7PHQQ1AI&amp;list=PL5Q2soXY2Zi8D_5MGV6EnXEJHnV2YFBJl&amp;index=39</a:t>
            </a:r>
            <a:r>
              <a:rPr lang="en-US" sz="1300" dirty="0">
                <a:solidFill>
                  <a:srgbClr val="0432FF"/>
                </a:solidFill>
              </a:rPr>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4838489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solidFill>
                  <a:srgbClr val="0432FF"/>
                </a:solidFill>
              </a:rPr>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solidFill>
                  <a:srgbClr val="0432FF"/>
                </a:solidFill>
              </a:rPr>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47808085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03625348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3458556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3DF90B4-9AA1-0247-9894-BE34945D5732}"/>
              </a:ext>
            </a:extLst>
          </p:cNvPr>
          <p:cNvSpPr>
            <a:spLocks noGrp="1"/>
          </p:cNvSpPr>
          <p:nvPr>
            <p:ph type="ctrTitle"/>
          </p:nvPr>
        </p:nvSpPr>
        <p:spPr>
          <a:xfrm>
            <a:off x="395536" y="1412776"/>
            <a:ext cx="8382000" cy="2201416"/>
          </a:xfrm>
        </p:spPr>
        <p:txBody>
          <a:bodyPr>
            <a:normAutofit fontScale="90000"/>
          </a:bodyPr>
          <a:lstStyle/>
          <a:p>
            <a:pPr algn="ctr"/>
            <a:r>
              <a:rPr lang="en-US" sz="6000" dirty="0">
                <a:solidFill>
                  <a:srgbClr val="006633"/>
                </a:solidFill>
              </a:rPr>
              <a:t>Future Computing Platforms</a:t>
            </a:r>
            <a:br>
              <a:rPr lang="en-US" sz="4400" b="1" dirty="0">
                <a:solidFill>
                  <a:srgbClr val="006633"/>
                </a:solidFill>
              </a:rPr>
            </a:br>
            <a:br>
              <a:rPr lang="en-US" sz="400" dirty="0">
                <a:solidFill>
                  <a:srgbClr val="006633"/>
                </a:solidFill>
              </a:rPr>
            </a:br>
            <a:r>
              <a:rPr lang="en-US" sz="4900" dirty="0">
                <a:solidFill>
                  <a:srgbClr val="C00000"/>
                </a:solidFill>
              </a:rPr>
              <a:t>Challenges and Opportunities</a:t>
            </a:r>
            <a:endParaRPr lang="en-US" sz="3800" dirty="0">
              <a:solidFill>
                <a:srgbClr val="FF0000"/>
              </a:solidFill>
            </a:endParaRPr>
          </a:p>
        </p:txBody>
      </p:sp>
    </p:spTree>
    <p:extLst>
      <p:ext uri="{BB962C8B-B14F-4D97-AF65-F5344CB8AC3E}">
        <p14:creationId xmlns:p14="http://schemas.microsoft.com/office/powerpoint/2010/main" val="29463888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Why Do We Do Computing?</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26181068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a:t>
            </a:r>
          </a:p>
        </p:txBody>
      </p:sp>
      <p:sp>
        <p:nvSpPr>
          <p:cNvPr id="3" name="Content Placeholder 2"/>
          <p:cNvSpPr>
            <a:spLocks noGrp="1"/>
          </p:cNvSpPr>
          <p:nvPr>
            <p:ph idx="1"/>
          </p:nvPr>
        </p:nvSpPr>
        <p:spPr>
          <a:xfrm>
            <a:off x="228600" y="996950"/>
            <a:ext cx="86106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To Solve Problems</a:t>
            </a:r>
          </a:p>
        </p:txBody>
      </p:sp>
      <p:sp>
        <p:nvSpPr>
          <p:cNvPr id="1515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220019302"/>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 Reworded</a:t>
            </a:r>
          </a:p>
        </p:txBody>
      </p:sp>
      <p:sp>
        <p:nvSpPr>
          <p:cNvPr id="3" name="Content Placeholder 2"/>
          <p:cNvSpPr>
            <a:spLocks noGrp="1"/>
          </p:cNvSpPr>
          <p:nvPr>
            <p:ph idx="1"/>
          </p:nvPr>
        </p:nvSpPr>
        <p:spPr>
          <a:xfrm>
            <a:off x="228600" y="996950"/>
            <a:ext cx="86106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To Gain Insight</a:t>
            </a:r>
          </a:p>
        </p:txBody>
      </p:sp>
      <p:sp>
        <p:nvSpPr>
          <p:cNvPr id="1515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2" name="TextBox 1"/>
          <p:cNvSpPr txBox="1"/>
          <p:nvPr/>
        </p:nvSpPr>
        <p:spPr>
          <a:xfrm>
            <a:off x="1475656" y="6431592"/>
            <a:ext cx="695575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Hamming, “</a:t>
            </a:r>
            <a:r>
              <a:rPr kumimoji="0" lang="en-US" sz="1800" b="0" i="0" u="none" strike="noStrike" kern="1200" cap="none" spc="0" normalizeH="0" baseline="0" noProof="0" dirty="0">
                <a:ln>
                  <a:noFill/>
                </a:ln>
                <a:solidFill>
                  <a:srgbClr val="0000FF"/>
                </a:solidFill>
                <a:effectLst/>
                <a:uLnTx/>
                <a:uFillTx/>
                <a:latin typeface="Tahoma"/>
                <a:ea typeface="+mn-ea"/>
                <a:cs typeface="+mn-cs"/>
              </a:rPr>
              <a:t>Numerical Methods for Scientists and Engineers</a:t>
            </a:r>
            <a:r>
              <a:rPr kumimoji="0" lang="en-US" sz="1800" b="0" i="0" u="none" strike="noStrike" kern="1200" cap="none" spc="0" normalizeH="0" baseline="0" noProof="0" dirty="0">
                <a:ln>
                  <a:noFill/>
                </a:ln>
                <a:solidFill>
                  <a:srgbClr val="000000"/>
                </a:solidFill>
                <a:effectLst/>
                <a:uLnTx/>
                <a:uFillTx/>
                <a:latin typeface="Tahoma"/>
                <a:ea typeface="+mn-ea"/>
                <a:cs typeface="+mn-cs"/>
              </a:rPr>
              <a:t>,” 1962.</a:t>
            </a:r>
          </a:p>
        </p:txBody>
      </p:sp>
    </p:spTree>
    <p:extLst>
      <p:ext uri="{BB962C8B-B14F-4D97-AF65-F5344CB8AC3E}">
        <p14:creationId xmlns:p14="http://schemas.microsoft.com/office/powerpoint/2010/main" val="293702749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 Extended</a:t>
            </a:r>
          </a:p>
        </p:txBody>
      </p:sp>
      <p:sp>
        <p:nvSpPr>
          <p:cNvPr id="3" name="Content Placeholder 2"/>
          <p:cNvSpPr>
            <a:spLocks noGrp="1"/>
          </p:cNvSpPr>
          <p:nvPr>
            <p:ph idx="1"/>
          </p:nvPr>
        </p:nvSpPr>
        <p:spPr>
          <a:xfrm>
            <a:off x="0" y="996950"/>
            <a:ext cx="9144000" cy="5194300"/>
          </a:xfrm>
        </p:spPr>
        <p:txBody>
          <a:bodyPr/>
          <a:lstStyle/>
          <a:p>
            <a:pPr>
              <a:defRPr/>
            </a:pPr>
            <a:endParaRPr lang="en-US" dirty="0"/>
          </a:p>
          <a:p>
            <a:pPr>
              <a:defRPr/>
            </a:pPr>
            <a:endParaRPr lang="en-US" dirty="0"/>
          </a:p>
          <a:p>
            <a:pPr marL="0" indent="0">
              <a:buNone/>
              <a:defRPr/>
            </a:pPr>
            <a:endParaRPr lang="en-US" dirty="0"/>
          </a:p>
          <a:p>
            <a:pPr marL="0" indent="0" algn="ctr">
              <a:buFont typeface="Wingdings" charset="0"/>
              <a:buNone/>
              <a:defRPr/>
            </a:pPr>
            <a:r>
              <a:rPr lang="en-US" sz="6400" dirty="0"/>
              <a:t>To Enable </a:t>
            </a:r>
          </a:p>
          <a:p>
            <a:pPr marL="0" indent="0" algn="ctr">
              <a:buFont typeface="Wingdings" charset="0"/>
              <a:buNone/>
              <a:defRPr/>
            </a:pPr>
            <a:r>
              <a:rPr lang="en-US" sz="6400" dirty="0"/>
              <a:t>a Better Life &amp; Future</a:t>
            </a:r>
          </a:p>
        </p:txBody>
      </p:sp>
      <p:sp>
        <p:nvSpPr>
          <p:cNvPr id="1515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81963751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ctrTitle"/>
          </p:nvPr>
        </p:nvSpPr>
        <p:spPr>
          <a:xfrm>
            <a:off x="685800" y="1412776"/>
            <a:ext cx="7924800" cy="1752600"/>
          </a:xfrm>
        </p:spPr>
        <p:txBody>
          <a:bodyPr/>
          <a:lstStyle/>
          <a:p>
            <a:r>
              <a:rPr lang="en-US" dirty="0">
                <a:latin typeface="Garamond" charset="0"/>
              </a:rPr>
              <a:t>How Does a Computer </a:t>
            </a:r>
            <a:br>
              <a:rPr lang="en-US" dirty="0">
                <a:latin typeface="Garamond" charset="0"/>
              </a:rPr>
            </a:br>
            <a:r>
              <a:rPr lang="en-US" dirty="0">
                <a:latin typeface="Garamond" charset="0"/>
              </a:rPr>
              <a:t>Solve Problems?</a:t>
            </a:r>
          </a:p>
        </p:txBody>
      </p:sp>
      <p:sp>
        <p:nvSpPr>
          <p:cNvPr id="152578"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2579"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D936D63-A621-0F4C-902E-B2AF9F3FF999}"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78991634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a:latin typeface="Garamond" charset="0"/>
              </a:rPr>
              <a:t>Answer</a:t>
            </a:r>
          </a:p>
        </p:txBody>
      </p:sp>
      <p:sp>
        <p:nvSpPr>
          <p:cNvPr id="3" name="Content Placeholder 2"/>
          <p:cNvSpPr>
            <a:spLocks noGrp="1"/>
          </p:cNvSpPr>
          <p:nvPr>
            <p:ph idx="1"/>
          </p:nvPr>
        </p:nvSpPr>
        <p:spPr>
          <a:xfrm>
            <a:off x="228600" y="996950"/>
            <a:ext cx="89154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Orchestrating Electrons</a:t>
            </a:r>
          </a:p>
        </p:txBody>
      </p:sp>
      <p:sp>
        <p:nvSpPr>
          <p:cNvPr id="1536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07150B-E94D-724A-920A-81E947F03D5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2" name="TextBox 1"/>
          <p:cNvSpPr txBox="1"/>
          <p:nvPr/>
        </p:nvSpPr>
        <p:spPr>
          <a:xfrm>
            <a:off x="5486400" y="6019800"/>
            <a:ext cx="354255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 today’s dominant technologies</a:t>
            </a:r>
          </a:p>
        </p:txBody>
      </p:sp>
    </p:spTree>
    <p:extLst>
      <p:ext uri="{BB962C8B-B14F-4D97-AF65-F5344CB8AC3E}">
        <p14:creationId xmlns:p14="http://schemas.microsoft.com/office/powerpoint/2010/main" val="65096640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ctrTitle"/>
          </p:nvPr>
        </p:nvSpPr>
        <p:spPr>
          <a:xfrm>
            <a:off x="685800" y="1412776"/>
            <a:ext cx="7924800" cy="1752600"/>
          </a:xfrm>
        </p:spPr>
        <p:txBody>
          <a:bodyPr/>
          <a:lstStyle/>
          <a:p>
            <a:r>
              <a:rPr lang="en-US" dirty="0">
                <a:latin typeface="Garamond" charset="0"/>
              </a:rPr>
              <a:t>How Do Problems </a:t>
            </a:r>
            <a:br>
              <a:rPr lang="en-US" dirty="0">
                <a:latin typeface="Garamond" charset="0"/>
              </a:rPr>
            </a:br>
            <a:r>
              <a:rPr lang="en-US" dirty="0">
                <a:latin typeface="Garamond" charset="0"/>
              </a:rPr>
              <a:t>	Get Solved by Electrons?</a:t>
            </a:r>
          </a:p>
        </p:txBody>
      </p:sp>
      <p:sp>
        <p:nvSpPr>
          <p:cNvPr id="152578"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2579"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D936D63-A621-0F4C-902E-B2AF9F3FF999}"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10551216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mn-ea"/>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18220116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par>
                                <p:cTn id="43" presetID="3" presetClass="entr" presetSubtype="1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blinds(horizontal)">
                                      <p:cBhvr>
                                        <p:cTn id="45" dur="50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grpId="1" nodeType="clickEffect">
                                  <p:stCondLst>
                                    <p:cond delay="0"/>
                                  </p:stCondLst>
                                  <p:childTnLst>
                                    <p:set>
                                      <p:cBhvr>
                                        <p:cTn id="49" dur="1" fill="hold">
                                          <p:stCondLst>
                                            <p:cond delay="0"/>
                                          </p:stCondLst>
                                        </p:cTn>
                                        <p:tgtEl>
                                          <p:spTgt spid="15"/>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6"/>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blinds(horizontal)">
                                      <p:cBhvr>
                                        <p:cTn id="5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5" grpId="1"/>
      <p:bldP spid="16" grpId="0" animBg="1"/>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Computer Architecture</a:t>
            </a:r>
          </a:p>
        </p:txBody>
      </p:sp>
      <p:sp>
        <p:nvSpPr>
          <p:cNvPr id="3" name="Content Placeholder 2"/>
          <p:cNvSpPr>
            <a:spLocks noGrp="1"/>
          </p:cNvSpPr>
          <p:nvPr>
            <p:ph idx="1"/>
          </p:nvPr>
        </p:nvSpPr>
        <p:spPr>
          <a:xfrm>
            <a:off x="228600" y="1124744"/>
            <a:ext cx="8610600" cy="5123656"/>
          </a:xfrm>
        </p:spPr>
        <p:txBody>
          <a:bodyPr/>
          <a:lstStyle/>
          <a:p>
            <a:r>
              <a:rPr lang="en-US" dirty="0"/>
              <a:t>is the </a:t>
            </a:r>
            <a:r>
              <a:rPr lang="en-US" dirty="0">
                <a:solidFill>
                  <a:srgbClr val="0000FF"/>
                </a:solidFill>
              </a:rPr>
              <a:t>science</a:t>
            </a:r>
            <a:r>
              <a:rPr lang="en-US" dirty="0"/>
              <a:t> and </a:t>
            </a:r>
            <a:r>
              <a:rPr lang="en-US" dirty="0">
                <a:solidFill>
                  <a:srgbClr val="0000FF"/>
                </a:solidFill>
              </a:rPr>
              <a:t>art</a:t>
            </a:r>
            <a:r>
              <a:rPr lang="en-US" dirty="0"/>
              <a:t> of designing </a:t>
            </a:r>
            <a:r>
              <a:rPr lang="en-US" dirty="0">
                <a:solidFill>
                  <a:srgbClr val="0000FF"/>
                </a:solidFill>
              </a:rPr>
              <a:t>computing platforms </a:t>
            </a:r>
            <a:r>
              <a:rPr lang="en-US" dirty="0"/>
              <a:t>(hardware, interface, system SW, and programming model)</a:t>
            </a:r>
          </a:p>
          <a:p>
            <a:endParaRPr lang="en-US" dirty="0"/>
          </a:p>
          <a:p>
            <a:r>
              <a:rPr lang="en-US" dirty="0"/>
              <a:t>to achieve a set of </a:t>
            </a:r>
            <a:r>
              <a:rPr lang="en-US" dirty="0">
                <a:solidFill>
                  <a:srgbClr val="0000FF"/>
                </a:solidFill>
              </a:rPr>
              <a:t>design goals</a:t>
            </a:r>
          </a:p>
          <a:p>
            <a:pPr lvl="1"/>
            <a:r>
              <a:rPr lang="en-US" dirty="0"/>
              <a:t>E.g., highest performance on earth on workloads X, Y, Z</a:t>
            </a:r>
          </a:p>
          <a:p>
            <a:pPr lvl="1"/>
            <a:r>
              <a:rPr lang="en-US" dirty="0"/>
              <a:t>E.g., longest battery life at a form factor that fits in your pocket with cost &lt; $$$ CHF</a:t>
            </a:r>
          </a:p>
          <a:p>
            <a:pPr lvl="1"/>
            <a:r>
              <a:rPr lang="en-US" dirty="0"/>
              <a:t>E.g., best average performance across all known workloads at the best performance/cost ratio</a:t>
            </a:r>
          </a:p>
          <a:p>
            <a:pPr lvl="1"/>
            <a:r>
              <a:rPr lang="is-IS" dirty="0"/>
              <a:t>…</a:t>
            </a:r>
            <a:endParaRPr lang="en-US" dirty="0"/>
          </a:p>
          <a:p>
            <a:pPr lvl="1"/>
            <a:endParaRPr lang="en-US" dirty="0"/>
          </a:p>
          <a:p>
            <a:pPr lvl="1"/>
            <a:r>
              <a:rPr lang="en-US" dirty="0"/>
              <a:t>Designing a supercomputer is different from designing a smartphone </a:t>
            </a:r>
            <a:r>
              <a:rPr lang="en-US" dirty="0">
                <a:sym typeface="Wingdings"/>
              </a:rPr>
              <a:t> But, many fundamental principles are similar</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570400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itle 1"/>
          <p:cNvSpPr>
            <a:spLocks noGrp="1"/>
          </p:cNvSpPr>
          <p:nvPr>
            <p:ph type="title"/>
          </p:nvPr>
        </p:nvSpPr>
        <p:spPr/>
        <p:txBody>
          <a:bodyPr/>
          <a:lstStyle/>
          <a:p>
            <a:r>
              <a:rPr lang="en-US" dirty="0">
                <a:latin typeface="Garamond" charset="0"/>
              </a:rPr>
              <a:t>Different Platforms, Different Goals</a:t>
            </a:r>
          </a:p>
        </p:txBody>
      </p:sp>
      <p:sp>
        <p:nvSpPr>
          <p:cNvPr id="144387"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909B7B7-4DC2-754A-AA3D-9471935B0E0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5" name="TextBox 4"/>
          <p:cNvSpPr txBox="1"/>
          <p:nvPr/>
        </p:nvSpPr>
        <p:spPr>
          <a:xfrm>
            <a:off x="-812304" y="6553200"/>
            <a:ext cx="6248400" cy="246221"/>
          </a:xfrm>
          <a:prstGeom prst="rect">
            <a:avLst/>
          </a:prstGeom>
          <a:no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Source: http://www.sia-online.org (</a:t>
            </a:r>
            <a:r>
              <a:rPr kumimoji="0" lang="de-CH" sz="1000" b="0" i="0" u="none" strike="noStrike" kern="1200" cap="none" spc="0" normalizeH="0" baseline="0" noProof="0" dirty="0" err="1">
                <a:ln>
                  <a:noFill/>
                </a:ln>
                <a:solidFill>
                  <a:srgbClr val="000000"/>
                </a:solidFill>
                <a:effectLst/>
                <a:uLnTx/>
                <a:uFillTx/>
                <a:latin typeface="Calibri" pitchFamily="34" charset="0"/>
                <a:ea typeface="+mn-ea"/>
                <a:cs typeface="+mn-cs"/>
              </a:rPr>
              <a:t>semiconductor</a:t>
            </a: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 </a:t>
            </a:r>
            <a:r>
              <a:rPr kumimoji="0" lang="de-CH" sz="1000" b="0" i="0" u="none" strike="noStrike" kern="1200" cap="none" spc="0" normalizeH="0" baseline="0" noProof="0" dirty="0" err="1">
                <a:ln>
                  <a:noFill/>
                </a:ln>
                <a:solidFill>
                  <a:srgbClr val="000000"/>
                </a:solidFill>
                <a:effectLst/>
                <a:uLnTx/>
                <a:uFillTx/>
                <a:latin typeface="Calibri" pitchFamily="34" charset="0"/>
                <a:ea typeface="+mn-ea"/>
                <a:cs typeface="+mn-cs"/>
              </a:rPr>
              <a:t>industry</a:t>
            </a: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 </a:t>
            </a:r>
            <a:r>
              <a:rPr kumimoji="0" lang="de-CH" sz="1000" b="0" i="0" u="none" strike="noStrike" kern="1200" cap="none" spc="0" normalizeH="0" baseline="0" noProof="0" dirty="0" err="1">
                <a:ln>
                  <a:noFill/>
                </a:ln>
                <a:solidFill>
                  <a:srgbClr val="000000"/>
                </a:solidFill>
                <a:effectLst/>
                <a:uLnTx/>
                <a:uFillTx/>
                <a:latin typeface="Calibri" pitchFamily="34" charset="0"/>
                <a:ea typeface="+mn-ea"/>
                <a:cs typeface="+mn-cs"/>
              </a:rPr>
              <a:t>association</a:t>
            </a: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a:t>
            </a:r>
          </a:p>
        </p:txBody>
      </p:sp>
      <p:pic>
        <p:nvPicPr>
          <p:cNvPr id="14438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6900" y="2895600"/>
            <a:ext cx="3133725" cy="260508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44390" name="Content Placeholder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05000"/>
            <a:ext cx="5181600" cy="388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sp>
        <p:nvSpPr>
          <p:cNvPr id="2" name="Content Placeholder 1"/>
          <p:cNvSpPr>
            <a:spLocks noGrp="1"/>
          </p:cNvSpPr>
          <p:nvPr>
            <p:ph idx="1"/>
          </p:nvPr>
        </p:nvSpPr>
        <p:spPr/>
        <p:txBody>
          <a:bodyPr/>
          <a:lstStyle/>
          <a:p>
            <a:endParaRPr lang="en-US"/>
          </a:p>
        </p:txBody>
      </p:sp>
    </p:spTree>
    <p:extLst>
      <p:ext uri="{BB962C8B-B14F-4D97-AF65-F5344CB8AC3E}">
        <p14:creationId xmlns:p14="http://schemas.microsoft.com/office/powerpoint/2010/main" val="179855396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itle 1"/>
          <p:cNvSpPr>
            <a:spLocks noGrp="1"/>
          </p:cNvSpPr>
          <p:nvPr>
            <p:ph type="title"/>
          </p:nvPr>
        </p:nvSpPr>
        <p:spPr/>
        <p:txBody>
          <a:bodyPr/>
          <a:lstStyle/>
          <a:p>
            <a:r>
              <a:rPr lang="en-US" dirty="0">
                <a:latin typeface="Garamond" charset="0"/>
              </a:rPr>
              <a:t>Different Platforms, Different Goals</a:t>
            </a:r>
          </a:p>
        </p:txBody>
      </p:sp>
      <p:sp>
        <p:nvSpPr>
          <p:cNvPr id="144387"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909B7B7-4DC2-754A-AA3D-9471935B0E0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3" name="Picture 2" descr="drone-technology_1-1024x68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921172"/>
            <a:ext cx="8136904" cy="5427252"/>
          </a:xfrm>
          <a:prstGeom prst="rect">
            <a:avLst/>
          </a:prstGeom>
        </p:spPr>
      </p:pic>
      <p:sp>
        <p:nvSpPr>
          <p:cNvPr id="4" name="TextBox 3"/>
          <p:cNvSpPr txBox="1"/>
          <p:nvPr/>
        </p:nvSpPr>
        <p:spPr>
          <a:xfrm>
            <a:off x="1547664" y="6525344"/>
            <a:ext cx="3762568"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iq.intel.com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/5-awesome-uses-for-drone-technology/</a:t>
            </a:r>
          </a:p>
        </p:txBody>
      </p:sp>
    </p:spTree>
    <p:extLst>
      <p:ext uri="{BB962C8B-B14F-4D97-AF65-F5344CB8AC3E}">
        <p14:creationId xmlns:p14="http://schemas.microsoft.com/office/powerpoint/2010/main" val="2326753270"/>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Different Platforms, Different Goals</a:t>
            </a:r>
            <a:endParaRPr lang="en-US" dirty="0"/>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wp</a:t>
            </a:r>
            <a:r>
              <a:rPr kumimoji="0" lang="en-US" sz="1000" b="0" i="0" u="none" strike="noStrike" kern="1200" cap="none" spc="0" normalizeH="0" baseline="0" noProof="0" dirty="0">
                <a:ln>
                  <a:noFill/>
                </a:ln>
                <a:solidFill>
                  <a:srgbClr val="000000"/>
                </a:solidFill>
                <a:effectLst/>
                <a:uLnTx/>
                <a:uFillTx/>
                <a:latin typeface="Calibri"/>
                <a:ea typeface="+mn-ea"/>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2590990"/>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Different Platforms, Different Goals</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671220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sm.pcmag.com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pcmag_uk</a:t>
            </a:r>
            <a:r>
              <a:rPr kumimoji="0" lang="en-US" sz="1000" b="0" i="0" u="none" strike="noStrike" kern="1200" cap="none" spc="0" normalizeH="0" baseline="0" noProof="0" dirty="0">
                <a:ln>
                  <a:noFill/>
                </a:ln>
                <a:solidFill>
                  <a:srgbClr val="000000"/>
                </a:solidFill>
                <a:effectLst/>
                <a:uLnTx/>
                <a:uFillTx/>
                <a:latin typeface="Calibri"/>
                <a:ea typeface="+mn-ea"/>
                <a:cs typeface="Calibri"/>
              </a:rPr>
              <a:t>/photo/g/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google</a:t>
            </a:r>
            <a:r>
              <a:rPr kumimoji="0" lang="en-US" sz="1000" b="0" i="0" u="none" strike="noStrike" kern="1200" cap="none" spc="0" normalizeH="0" baseline="0" noProof="0" dirty="0">
                <a:ln>
                  <a:noFill/>
                </a:ln>
                <a:solidFill>
                  <a:srgbClr val="000000"/>
                </a:solidFill>
                <a:effectLst/>
                <a:uLnTx/>
                <a:uFillTx/>
                <a:latin typeface="Calibri"/>
                <a:ea typeface="+mn-ea"/>
                <a:cs typeface="Calibri"/>
              </a:rPr>
              <a:t>-self-driving-car-the-guts/google-self-driving-car-the-guts_dwx8.jpg</a:t>
            </a:r>
          </a:p>
        </p:txBody>
      </p:sp>
      <p:pic>
        <p:nvPicPr>
          <p:cNvPr id="7" name="Picture 6" descr="google-self-driving-car-the-guts_dwx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500" y="1268760"/>
            <a:ext cx="6985000" cy="4660900"/>
          </a:xfrm>
          <a:prstGeom prst="rect">
            <a:avLst/>
          </a:prstGeom>
        </p:spPr>
      </p:pic>
    </p:spTree>
    <p:extLst>
      <p:ext uri="{BB962C8B-B14F-4D97-AF65-F5344CB8AC3E}">
        <p14:creationId xmlns:p14="http://schemas.microsoft.com/office/powerpoint/2010/main" val="3815036951"/>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p:txBody>
          <a:bodyPr/>
          <a:lstStyle/>
          <a:p>
            <a:r>
              <a:rPr lang="en-US" dirty="0">
                <a:latin typeface="Garamond" charset="0"/>
              </a:rPr>
              <a:t>Different Platforms, Different Goals</a:t>
            </a:r>
          </a:p>
        </p:txBody>
      </p:sp>
      <p:sp>
        <p:nvSpPr>
          <p:cNvPr id="145411"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017A1A1-9740-624C-9AC8-09C54EEEF760}"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45412" name="TextBox 4"/>
          <p:cNvSpPr txBox="1">
            <a:spLocks noChangeArrowheads="1"/>
          </p:cNvSpPr>
          <p:nvPr/>
        </p:nvSpPr>
        <p:spPr bwMode="auto">
          <a:xfrm>
            <a:off x="1651992" y="6535738"/>
            <a:ext cx="4648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a:ln>
                  <a:noFill/>
                </a:ln>
                <a:solidFill>
                  <a:srgbClr val="000000"/>
                </a:solidFill>
                <a:effectLst/>
                <a:uLnTx/>
                <a:uFillTx/>
                <a:latin typeface="Calibri" charset="0"/>
                <a:ea typeface="ＭＳ Ｐゴシック" charset="0"/>
              </a:rPr>
              <a:t>Source: http://datacentervoice.com/wp-content/uploads/2015/10/data-center.jpg</a:t>
            </a:r>
          </a:p>
        </p:txBody>
      </p:sp>
      <p:pic>
        <p:nvPicPr>
          <p:cNvPr id="145413" name="Picture 7" descr="data-cent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551" y="1007994"/>
            <a:ext cx="7849487" cy="52293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90337677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p:txBody>
          <a:bodyPr/>
          <a:lstStyle/>
          <a:p>
            <a:r>
              <a:rPr lang="en-US" dirty="0">
                <a:latin typeface="Garamond" charset="0"/>
              </a:rPr>
              <a:t>Different Platforms, Different Goals</a:t>
            </a:r>
          </a:p>
        </p:txBody>
      </p:sp>
      <p:sp>
        <p:nvSpPr>
          <p:cNvPr id="145411"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017A1A1-9740-624C-9AC8-09C54EEEF760}"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45412" name="TextBox 4"/>
          <p:cNvSpPr txBox="1">
            <a:spLocks noChangeArrowheads="1"/>
          </p:cNvSpPr>
          <p:nvPr/>
        </p:nvSpPr>
        <p:spPr bwMode="auto">
          <a:xfrm>
            <a:off x="936104" y="6495147"/>
            <a:ext cx="5940152"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Source: https://</a:t>
            </a:r>
            <a:r>
              <a:rPr kumimoji="0" lang="de-CH" sz="1000" b="0" i="0" u="none" strike="noStrike" kern="1200" cap="none" spc="0" normalizeH="0" baseline="0" noProof="0" dirty="0" err="1">
                <a:ln>
                  <a:noFill/>
                </a:ln>
                <a:solidFill>
                  <a:srgbClr val="000000"/>
                </a:solidFill>
                <a:effectLst/>
                <a:uLnTx/>
                <a:uFillTx/>
                <a:latin typeface="Calibri" charset="0"/>
                <a:ea typeface="ＭＳ Ｐゴシック" charset="0"/>
              </a:rPr>
              <a:t>fossbytes.com</a:t>
            </a: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a:t>
            </a:r>
            <a:r>
              <a:rPr kumimoji="0" lang="de-CH" sz="1000" b="0" i="0" u="none" strike="noStrike" kern="1200" cap="none" spc="0" normalizeH="0" baseline="0" noProof="0" dirty="0" err="1">
                <a:ln>
                  <a:noFill/>
                </a:ln>
                <a:solidFill>
                  <a:srgbClr val="000000"/>
                </a:solidFill>
                <a:effectLst/>
                <a:uLnTx/>
                <a:uFillTx/>
                <a:latin typeface="Calibri" charset="0"/>
                <a:ea typeface="ＭＳ Ｐゴシック" charset="0"/>
              </a:rPr>
              <a:t>wp</a:t>
            </a: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-content/</a:t>
            </a:r>
            <a:r>
              <a:rPr kumimoji="0" lang="de-CH" sz="1000" b="0" i="0" u="none" strike="noStrike" kern="1200" cap="none" spc="0" normalizeH="0" baseline="0" noProof="0" dirty="0" err="1">
                <a:ln>
                  <a:noFill/>
                </a:ln>
                <a:solidFill>
                  <a:srgbClr val="000000"/>
                </a:solidFill>
                <a:effectLst/>
                <a:uLnTx/>
                <a:uFillTx/>
                <a:latin typeface="Calibri" charset="0"/>
                <a:ea typeface="ＭＳ Ｐゴシック" charset="0"/>
              </a:rPr>
              <a:t>uploads</a:t>
            </a: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/2015/06/Supercomputer-TIANHE2-china.jpg</a:t>
            </a:r>
          </a:p>
        </p:txBody>
      </p:sp>
      <p:pic>
        <p:nvPicPr>
          <p:cNvPr id="2" name="Picture 1" descr="Supercomputer-TIANHE2-chin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16483"/>
            <a:ext cx="9144000" cy="4976813"/>
          </a:xfrm>
          <a:prstGeom prst="rect">
            <a:avLst/>
          </a:prstGeom>
        </p:spPr>
      </p:pic>
    </p:spTree>
    <p:extLst>
      <p:ext uri="{BB962C8B-B14F-4D97-AF65-F5344CB8AC3E}">
        <p14:creationId xmlns:p14="http://schemas.microsoft.com/office/powerpoint/2010/main" val="200468309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Different Platforms, Different Goals</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320800"/>
            <a:ext cx="9144000" cy="4209861"/>
          </a:xfrm>
          <a:prstGeom prst="rect">
            <a:avLst/>
          </a:prstGeom>
        </p:spPr>
      </p:pic>
      <p:sp>
        <p:nvSpPr>
          <p:cNvPr id="6" name="TextBox 5"/>
          <p:cNvSpPr txBox="1"/>
          <p:nvPr/>
        </p:nvSpPr>
        <p:spPr>
          <a:xfrm>
            <a:off x="251520" y="5805264"/>
            <a:ext cx="844323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Tahoma"/>
                <a:ea typeface="+mn-ea"/>
                <a:cs typeface="+mn-cs"/>
              </a:rPr>
              <a:t>Jouppi</a:t>
            </a:r>
            <a:r>
              <a:rPr kumimoji="0" lang="en-US" sz="1600" b="0" i="0" u="none" strike="noStrike" kern="1200" cap="none" spc="0" normalizeH="0" baseline="0" noProof="0" dirty="0">
                <a:ln>
                  <a:noFill/>
                </a:ln>
                <a:solidFill>
                  <a:srgbClr val="000000"/>
                </a:solidFill>
                <a:effectLst/>
                <a:uLnTx/>
                <a:uFillTx/>
                <a:latin typeface="Tahoma"/>
                <a:ea typeface="+mn-ea"/>
                <a:cs typeface="+mn-cs"/>
              </a:rPr>
              <a:t>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In-Datacenter Performance Analysis of a Tensor Processing Unit</a:t>
            </a:r>
            <a:r>
              <a:rPr kumimoji="0" lang="en-US" sz="1600" b="0" i="0" u="none" strike="noStrike" kern="1200" cap="none" spc="0" normalizeH="0" baseline="0" noProof="0" dirty="0">
                <a:ln>
                  <a:noFill/>
                </a:ln>
                <a:solidFill>
                  <a:srgbClr val="000000"/>
                </a:solidFill>
                <a:effectLst/>
                <a:uLnTx/>
                <a:uFillTx/>
                <a:latin typeface="Tahoma"/>
                <a:ea typeface="+mn-ea"/>
                <a:cs typeface="+mn-cs"/>
              </a:rPr>
              <a:t>”, ISCA 2017.</a:t>
            </a:r>
          </a:p>
        </p:txBody>
      </p:sp>
    </p:spTree>
    <p:extLst>
      <p:ext uri="{BB962C8B-B14F-4D97-AF65-F5344CB8AC3E}">
        <p14:creationId xmlns:p14="http://schemas.microsoft.com/office/powerpoint/2010/main" val="338329654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89D18C-8BFF-7442-B951-E83EB12351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305861"/>
            <a:ext cx="8589818" cy="4088880"/>
          </a:xfrm>
          <a:prstGeom prst="rect">
            <a:avLst/>
          </a:prstGeom>
        </p:spPr>
      </p:pic>
      <p:sp>
        <p:nvSpPr>
          <p:cNvPr id="2" name="Title 1">
            <a:extLst>
              <a:ext uri="{FF2B5EF4-FFF2-40B4-BE49-F238E27FC236}">
                <a16:creationId xmlns:a16="http://schemas.microsoft.com/office/drawing/2014/main" id="{F6FE9F38-30B4-7746-AF4E-4E5F1C8AC803}"/>
              </a:ext>
            </a:extLst>
          </p:cNvPr>
          <p:cNvSpPr>
            <a:spLocks noGrp="1"/>
          </p:cNvSpPr>
          <p:nvPr>
            <p:ph type="title"/>
          </p:nvPr>
        </p:nvSpPr>
        <p:spPr>
          <a:xfrm>
            <a:off x="228600" y="152400"/>
            <a:ext cx="8915400" cy="1066800"/>
          </a:xfrm>
        </p:spPr>
        <p:txBody>
          <a:bodyPr/>
          <a:lstStyle/>
          <a:p>
            <a:r>
              <a:rPr lang="en-US" dirty="0">
                <a:latin typeface="Garamond" charset="0"/>
              </a:rPr>
              <a:t>Different Platforms, Different Goals</a:t>
            </a:r>
            <a:endParaRPr lang="en-US" dirty="0"/>
          </a:p>
        </p:txBody>
      </p:sp>
      <p:sp>
        <p:nvSpPr>
          <p:cNvPr id="4" name="Slide Number Placeholder 3">
            <a:extLst>
              <a:ext uri="{FF2B5EF4-FFF2-40B4-BE49-F238E27FC236}">
                <a16:creationId xmlns:a16="http://schemas.microsoft.com/office/drawing/2014/main" id="{42F14326-2558-9A48-A1D3-9C64D6BEB22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8" name="Rectangle 7">
            <a:extLst>
              <a:ext uri="{FF2B5EF4-FFF2-40B4-BE49-F238E27FC236}">
                <a16:creationId xmlns:a16="http://schemas.microsoft.com/office/drawing/2014/main" id="{D8989FC3-73BF-3446-A984-86AD0F7D675C}"/>
              </a:ext>
            </a:extLst>
          </p:cNvPr>
          <p:cNvSpPr/>
          <p:nvPr/>
        </p:nvSpPr>
        <p:spPr bwMode="auto">
          <a:xfrm>
            <a:off x="3124200" y="381000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9" name="Rectangle 8">
            <a:extLst>
              <a:ext uri="{FF2B5EF4-FFF2-40B4-BE49-F238E27FC236}">
                <a16:creationId xmlns:a16="http://schemas.microsoft.com/office/drawing/2014/main" id="{DD60B25E-1302-034F-AB6E-ABC287907FCF}"/>
              </a:ext>
            </a:extLst>
          </p:cNvPr>
          <p:cNvSpPr/>
          <p:nvPr/>
        </p:nvSpPr>
        <p:spPr bwMode="auto">
          <a:xfrm>
            <a:off x="5943600" y="377565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10" name="Rectangle 9">
            <a:extLst>
              <a:ext uri="{FF2B5EF4-FFF2-40B4-BE49-F238E27FC236}">
                <a16:creationId xmlns:a16="http://schemas.microsoft.com/office/drawing/2014/main" id="{42546AFA-DE99-4742-94F8-CF21D3CCCA2A}"/>
              </a:ext>
            </a:extLst>
          </p:cNvPr>
          <p:cNvSpPr/>
          <p:nvPr/>
        </p:nvSpPr>
        <p:spPr>
          <a:xfrm>
            <a:off x="263236" y="871919"/>
            <a:ext cx="6989618" cy="2603790"/>
          </a:xfrm>
          <a:prstGeom prst="rect">
            <a:avLst/>
          </a:prstGeom>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ML accelerator: 260 mm</a:t>
            </a:r>
            <a:r>
              <a:rPr kumimoji="0" lang="en-US" altLang="en-US" sz="2400" b="0" i="0" u="none" strike="noStrike" kern="0" cap="none" spc="0" normalizeH="0" baseline="30000" noProof="0" dirty="0">
                <a:ln>
                  <a:noFill/>
                </a:ln>
                <a:solidFill>
                  <a:srgbClr val="0000FF"/>
                </a:solidFill>
                <a:effectLst/>
                <a:uLnTx/>
                <a:uFillTx/>
                <a:latin typeface="Tahoma"/>
                <a:ea typeface="ＭＳ Ｐゴシック" panose="020B0600070205080204" pitchFamily="34" charset="-128"/>
                <a:cs typeface="+mn-cs"/>
              </a:rPr>
              <a:t>2</a:t>
            </a: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6 billion transistors, 600 GFLOPS GPU, 12 ARM 2.2 GHz CPUs.</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1200" cap="none" spc="0" normalizeH="0" baseline="0" noProof="0" dirty="0">
                <a:ln>
                  <a:noFill/>
                </a:ln>
                <a:solidFill>
                  <a:srgbClr val="FF0000"/>
                </a:solidFill>
                <a:effectLst/>
                <a:uLnTx/>
                <a:uFillTx/>
                <a:latin typeface="Proxima Nova"/>
                <a:ea typeface="ＭＳ Ｐゴシック" panose="020B0600070205080204" pitchFamily="34" charset="-128"/>
                <a:cs typeface="+mn-cs"/>
              </a:rPr>
              <a:t>Two redundant chips for better safety.</a:t>
            </a:r>
            <a:endParaRPr kumimoji="0" lang="en-US" sz="24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3" name="Rectangle 2">
            <a:extLst>
              <a:ext uri="{FF2B5EF4-FFF2-40B4-BE49-F238E27FC236}">
                <a16:creationId xmlns:a16="http://schemas.microsoft.com/office/drawing/2014/main" id="{9C9B3F99-A5D2-B94A-875E-E94E821029DD}"/>
              </a:ext>
            </a:extLst>
          </p:cNvPr>
          <p:cNvSpPr/>
          <p:nvPr/>
        </p:nvSpPr>
        <p:spPr>
          <a:xfrm>
            <a:off x="228600" y="6476314"/>
            <a:ext cx="4256293"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155CC"/>
                </a:solidFill>
                <a:effectLst/>
                <a:uLnTx/>
                <a:uFillTx/>
                <a:latin typeface="Arial" panose="020B0604020202020204" pitchFamily="34" charset="0"/>
                <a:ea typeface="ＭＳ Ｐゴシック" panose="020B0600070205080204" pitchFamily="34" charset="-128"/>
                <a:cs typeface="+mn-cs"/>
                <a:hlinkClick r:id="rId3"/>
              </a:rPr>
              <a:t>https://youtu.be/Ucp0TTmvqOE?t=4236</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2" name="Picture 11">
            <a:extLst>
              <a:ext uri="{FF2B5EF4-FFF2-40B4-BE49-F238E27FC236}">
                <a16:creationId xmlns:a16="http://schemas.microsoft.com/office/drawing/2014/main" id="{660EE7E8-8FFA-5745-80FF-54086B4891BD}"/>
              </a:ext>
            </a:extLst>
          </p:cNvPr>
          <p:cNvPicPr>
            <a:picLocks noChangeAspect="1"/>
          </p:cNvPicPr>
          <p:nvPr/>
        </p:nvPicPr>
        <p:blipFill>
          <a:blip r:embed="rId4"/>
          <a:stretch>
            <a:fillRect/>
          </a:stretch>
        </p:blipFill>
        <p:spPr>
          <a:xfrm>
            <a:off x="8068377" y="1026359"/>
            <a:ext cx="750041" cy="1083809"/>
          </a:xfrm>
          <a:prstGeom prst="rect">
            <a:avLst/>
          </a:prstGeom>
        </p:spPr>
      </p:pic>
    </p:spTree>
    <p:extLst>
      <p:ext uri="{BB962C8B-B14F-4D97-AF65-F5344CB8AC3E}">
        <p14:creationId xmlns:p14="http://schemas.microsoft.com/office/powerpoint/2010/main" val="235473015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err="1"/>
              <a:t>Cerebras’s</a:t>
            </a:r>
            <a:r>
              <a:rPr lang="en-US" dirty="0"/>
              <a:t> Wafer Scale Engine (2019)</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686A470-8AEA-6545-A8E5-31C906F90F14}"/>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r="13333"/>
          <a:stretch/>
        </p:blipFill>
        <p:spPr>
          <a:xfrm>
            <a:off x="1143000" y="1170709"/>
            <a:ext cx="3962400" cy="3954779"/>
          </a:xfrm>
          <a:prstGeom prst="rect">
            <a:avLst/>
          </a:prstGeom>
        </p:spPr>
      </p:pic>
      <p:pic>
        <p:nvPicPr>
          <p:cNvPr id="8" name="Picture 7">
            <a:extLst>
              <a:ext uri="{FF2B5EF4-FFF2-40B4-BE49-F238E27FC236}">
                <a16:creationId xmlns:a16="http://schemas.microsoft.com/office/drawing/2014/main" id="{0278018D-EB18-9A46-B233-A318B649D48C}"/>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l="88333" t="82151"/>
          <a:stretch/>
        </p:blipFill>
        <p:spPr>
          <a:xfrm>
            <a:off x="6324600" y="4323311"/>
            <a:ext cx="533400" cy="705889"/>
          </a:xfrm>
          <a:prstGeom prst="rect">
            <a:avLst/>
          </a:prstGeom>
        </p:spPr>
      </p:pic>
      <p:sp>
        <p:nvSpPr>
          <p:cNvPr id="9" name="TextBox 8">
            <a:extLst>
              <a:ext uri="{FF2B5EF4-FFF2-40B4-BE49-F238E27FC236}">
                <a16:creationId xmlns:a16="http://schemas.microsoft.com/office/drawing/2014/main" id="{79D62E1C-752D-EC42-93F7-CE6899ADF6F0}"/>
              </a:ext>
            </a:extLst>
          </p:cNvPr>
          <p:cNvSpPr txBox="1"/>
          <p:nvPr/>
        </p:nvSpPr>
        <p:spPr>
          <a:xfrm>
            <a:off x="1828800" y="5196704"/>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34" charset="-128"/>
                <a:cs typeface="+mn-cs"/>
              </a:rPr>
              <a:t>Cerebras</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 WSE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1.2 Trillion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46,225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TextBox 9">
            <a:extLst>
              <a:ext uri="{FF2B5EF4-FFF2-40B4-BE49-F238E27FC236}">
                <a16:creationId xmlns:a16="http://schemas.microsoft.com/office/drawing/2014/main" id="{1641D3ED-D597-EE40-A81A-14BD50D95420}"/>
              </a:ext>
            </a:extLst>
          </p:cNvPr>
          <p:cNvSpPr txBox="1"/>
          <p:nvPr/>
        </p:nvSpPr>
        <p:spPr>
          <a:xfrm>
            <a:off x="5334000" y="5183079"/>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Largest GPU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21.1 Billion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815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2" name="Rectangle 11">
            <a:extLst>
              <a:ext uri="{FF2B5EF4-FFF2-40B4-BE49-F238E27FC236}">
                <a16:creationId xmlns:a16="http://schemas.microsoft.com/office/drawing/2014/main" id="{4D573CC6-2246-7C4D-A251-8A3F0E6EDB4F}"/>
              </a:ext>
            </a:extLst>
          </p:cNvPr>
          <p:cNvSpPr/>
          <p:nvPr/>
        </p:nvSpPr>
        <p:spPr>
          <a:xfrm>
            <a:off x="5557838" y="1378155"/>
            <a:ext cx="4572000" cy="2234458"/>
          </a:xfrm>
          <a:prstGeom prst="rect">
            <a:avLst/>
          </a:prstGeom>
        </p:spPr>
        <p:txBody>
          <a:bodyPr>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The largest ML </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accelerator chip</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400,000 cores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13" name="Rectangle 12">
            <a:extLst>
              <a:ext uri="{FF2B5EF4-FFF2-40B4-BE49-F238E27FC236}">
                <a16:creationId xmlns:a16="http://schemas.microsoft.com/office/drawing/2014/main" id="{311E9328-67B6-D84E-8CAF-16C2D14F4F24}"/>
              </a:ext>
            </a:extLst>
          </p:cNvPr>
          <p:cNvSpPr/>
          <p:nvPr/>
        </p:nvSpPr>
        <p:spPr>
          <a:xfrm>
            <a:off x="6058869" y="6049005"/>
            <a:ext cx="1180131" cy="246221"/>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NVIDIA</a:t>
            </a:r>
            <a:r>
              <a:rPr kumimoji="0" lang="en-US" sz="1000" b="0"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 TITAN V </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59C9DCE1-9387-224F-B474-2091B2AD1D02}"/>
              </a:ext>
            </a:extLst>
          </p:cNvPr>
          <p:cNvSpPr txBox="1"/>
          <p:nvPr/>
        </p:nvSpPr>
        <p:spPr>
          <a:xfrm>
            <a:off x="103539" y="6133643"/>
            <a:ext cx="8735661" cy="3231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https://www.anandtech.com/show/14758/hot-chips-31-live-blogs-cerebras-wafer-scale-deep-learning</a:t>
            </a:r>
            <a:endPar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4" name="Rectangle 13">
            <a:extLst>
              <a:ext uri="{FF2B5EF4-FFF2-40B4-BE49-F238E27FC236}">
                <a16:creationId xmlns:a16="http://schemas.microsoft.com/office/drawing/2014/main" id="{87628116-A674-6B47-B5A5-66C8134061BF}"/>
              </a:ext>
            </a:extLst>
          </p:cNvPr>
          <p:cNvSpPr/>
          <p:nvPr/>
        </p:nvSpPr>
        <p:spPr>
          <a:xfrm>
            <a:off x="0" y="6474022"/>
            <a:ext cx="8910637" cy="338554"/>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https://www.cerebras.net/cerebras-wafer-scale-engine-why-we-need-big-chips-for-deep-learning/</a:t>
            </a:r>
            <a:endPar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003588486"/>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err="1"/>
              <a:t>Cerebras’s</a:t>
            </a:r>
            <a:r>
              <a:rPr lang="en-US" dirty="0"/>
              <a:t> Wafer Scale Engine-2 (2021)</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Arial" panose="020B0604020202020204" pitchFamily="34" charset="0"/>
            </a:endParaRPr>
          </a:p>
        </p:txBody>
      </p:sp>
      <p:pic>
        <p:nvPicPr>
          <p:cNvPr id="8" name="Picture 7">
            <a:extLst>
              <a:ext uri="{FF2B5EF4-FFF2-40B4-BE49-F238E27FC236}">
                <a16:creationId xmlns:a16="http://schemas.microsoft.com/office/drawing/2014/main" id="{0278018D-EB18-9A46-B233-A318B649D48C}"/>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l="88333" t="82151"/>
          <a:stretch/>
        </p:blipFill>
        <p:spPr>
          <a:xfrm>
            <a:off x="6324600" y="4323311"/>
            <a:ext cx="533400" cy="705889"/>
          </a:xfrm>
          <a:prstGeom prst="rect">
            <a:avLst/>
          </a:prstGeom>
        </p:spPr>
      </p:pic>
      <p:sp>
        <p:nvSpPr>
          <p:cNvPr id="9" name="TextBox 8">
            <a:extLst>
              <a:ext uri="{FF2B5EF4-FFF2-40B4-BE49-F238E27FC236}">
                <a16:creationId xmlns:a16="http://schemas.microsoft.com/office/drawing/2014/main" id="{79D62E1C-752D-EC42-93F7-CE6899ADF6F0}"/>
              </a:ext>
            </a:extLst>
          </p:cNvPr>
          <p:cNvSpPr txBox="1"/>
          <p:nvPr/>
        </p:nvSpPr>
        <p:spPr>
          <a:xfrm>
            <a:off x="1828800" y="5196704"/>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34" charset="-128"/>
                <a:cs typeface="+mn-cs"/>
              </a:rPr>
              <a:t>Cerebras</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 </a:t>
            </a: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34" charset="-128"/>
                <a:cs typeface="+mn-cs"/>
              </a:rPr>
              <a:t>WSE</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-2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2.6 Trillion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46,225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TextBox 9">
            <a:extLst>
              <a:ext uri="{FF2B5EF4-FFF2-40B4-BE49-F238E27FC236}">
                <a16:creationId xmlns:a16="http://schemas.microsoft.com/office/drawing/2014/main" id="{1641D3ED-D597-EE40-A81A-14BD50D95420}"/>
              </a:ext>
            </a:extLst>
          </p:cNvPr>
          <p:cNvSpPr txBox="1"/>
          <p:nvPr/>
        </p:nvSpPr>
        <p:spPr>
          <a:xfrm>
            <a:off x="5334000" y="5183079"/>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Largest GPU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54.2 Billion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826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2" name="Rectangle 11">
            <a:extLst>
              <a:ext uri="{FF2B5EF4-FFF2-40B4-BE49-F238E27FC236}">
                <a16:creationId xmlns:a16="http://schemas.microsoft.com/office/drawing/2014/main" id="{4D573CC6-2246-7C4D-A251-8A3F0E6EDB4F}"/>
              </a:ext>
            </a:extLst>
          </p:cNvPr>
          <p:cNvSpPr/>
          <p:nvPr/>
        </p:nvSpPr>
        <p:spPr>
          <a:xfrm>
            <a:off x="5410200" y="1378155"/>
            <a:ext cx="4572000" cy="2234458"/>
          </a:xfrm>
          <a:prstGeom prst="rect">
            <a:avLst/>
          </a:prstGeom>
        </p:spPr>
        <p:txBody>
          <a:bodyPr>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The largest ML </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accelerator chip (2021)</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850,000 cores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13" name="Rectangle 12">
            <a:extLst>
              <a:ext uri="{FF2B5EF4-FFF2-40B4-BE49-F238E27FC236}">
                <a16:creationId xmlns:a16="http://schemas.microsoft.com/office/drawing/2014/main" id="{311E9328-67B6-D84E-8CAF-16C2D14F4F24}"/>
              </a:ext>
            </a:extLst>
          </p:cNvPr>
          <p:cNvSpPr/>
          <p:nvPr/>
        </p:nvSpPr>
        <p:spPr>
          <a:xfrm>
            <a:off x="6058869" y="6049005"/>
            <a:ext cx="1568058" cy="246221"/>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NVIDIA</a:t>
            </a:r>
            <a:r>
              <a:rPr kumimoji="0" lang="en-US" sz="1000" b="0"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 Ampere </a:t>
            </a:r>
            <a:r>
              <a:rPr kumimoji="0" lang="en-US" sz="1000" b="0" i="0" u="none" strike="noStrike" kern="1200" cap="none" spc="0" normalizeH="0" baseline="0" noProof="0" dirty="0" err="1">
                <a:ln>
                  <a:noFill/>
                </a:ln>
                <a:solidFill>
                  <a:srgbClr val="222222"/>
                </a:solidFill>
                <a:effectLst/>
                <a:uLnTx/>
                <a:uFillTx/>
                <a:latin typeface="arial" panose="020B0604020202020204" pitchFamily="34" charset="0"/>
                <a:ea typeface="ＭＳ Ｐゴシック" panose="020B0600070205080204" pitchFamily="34" charset="-128"/>
                <a:cs typeface="+mn-cs"/>
              </a:rPr>
              <a:t>GA100</a:t>
            </a:r>
            <a:r>
              <a:rPr kumimoji="0" lang="en-US" sz="1000" b="0"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 </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26" name="Picture 2" descr="https://cerebras.net/wp-content/uploads/2021/03/img-chip-section-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369" y="1083392"/>
            <a:ext cx="4035425" cy="403542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59C9DCE1-9387-224F-B474-2091B2AD1D02}"/>
              </a:ext>
            </a:extLst>
          </p:cNvPr>
          <p:cNvSpPr txBox="1"/>
          <p:nvPr/>
        </p:nvSpPr>
        <p:spPr>
          <a:xfrm>
            <a:off x="103539" y="6209844"/>
            <a:ext cx="8120877"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https://www.anandtech.com/show/14758/hot-chips-31-live-blogs-cerebras-wafer-scale-deep-learning</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6" name="Rectangle 15">
            <a:extLst>
              <a:ext uri="{FF2B5EF4-FFF2-40B4-BE49-F238E27FC236}">
                <a16:creationId xmlns:a16="http://schemas.microsoft.com/office/drawing/2014/main" id="{87628116-A674-6B47-B5A5-66C8134061BF}"/>
              </a:ext>
            </a:extLst>
          </p:cNvPr>
          <p:cNvSpPr/>
          <p:nvPr/>
        </p:nvSpPr>
        <p:spPr>
          <a:xfrm>
            <a:off x="80963" y="6550223"/>
            <a:ext cx="8910637"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6"/>
              </a:rPr>
              <a:t>https://www.cerebras.net/cerebras-wafer-scale-engine-why-we-need-big-chips-for-deep-learning/</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261304226"/>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Many (Other) AI/ML Chips</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a:xfrm>
            <a:off x="228600" y="1124744"/>
            <a:ext cx="8807896" cy="4876800"/>
          </a:xfrm>
        </p:spPr>
        <p:txBody>
          <a:bodyPr/>
          <a:lstStyle/>
          <a:p>
            <a:r>
              <a:rPr lang="en-US" dirty="0"/>
              <a:t>Alibaba</a:t>
            </a:r>
          </a:p>
          <a:p>
            <a:r>
              <a:rPr lang="en-US" dirty="0"/>
              <a:t>Amazon</a:t>
            </a:r>
          </a:p>
          <a:p>
            <a:r>
              <a:rPr lang="en-US" dirty="0"/>
              <a:t>Facebook</a:t>
            </a:r>
          </a:p>
          <a:p>
            <a:r>
              <a:rPr lang="en-US" dirty="0"/>
              <a:t>Google</a:t>
            </a:r>
          </a:p>
          <a:p>
            <a:r>
              <a:rPr lang="en-US" dirty="0"/>
              <a:t>Huawei</a:t>
            </a:r>
          </a:p>
          <a:p>
            <a:r>
              <a:rPr lang="en-US" dirty="0"/>
              <a:t>Intel</a:t>
            </a:r>
          </a:p>
          <a:p>
            <a:r>
              <a:rPr lang="en-US" dirty="0"/>
              <a:t>Microsoft</a:t>
            </a:r>
          </a:p>
          <a:p>
            <a:r>
              <a:rPr lang="en-US" dirty="0"/>
              <a:t>NVIDIA</a:t>
            </a:r>
          </a:p>
          <a:p>
            <a:r>
              <a:rPr lang="en-US" dirty="0"/>
              <a:t>Tesla</a:t>
            </a:r>
          </a:p>
          <a:p>
            <a:r>
              <a:rPr lang="en-US" sz="2200" dirty="0">
                <a:solidFill>
                  <a:srgbClr val="0000FF"/>
                </a:solidFill>
              </a:rPr>
              <a:t>Many Others and Many Startups are Building Their Own Chips…</a:t>
            </a:r>
          </a:p>
          <a:p>
            <a:endParaRPr lang="en-US" dirty="0"/>
          </a:p>
          <a:p>
            <a:r>
              <a:rPr lang="en-US" b="1" dirty="0">
                <a:solidFill>
                  <a:srgbClr val="FF0000"/>
                </a:solidFill>
              </a:rPr>
              <a:t>Many More to Come…</a:t>
            </a:r>
          </a:p>
          <a:p>
            <a:endParaRPr lang="en-US" dirty="0"/>
          </a:p>
          <a:p>
            <a:endParaRPr lang="en-US" dirty="0"/>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689606004"/>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Many (Other) AI/ML Chips</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a:xfrm>
            <a:off x="228600" y="1124744"/>
            <a:ext cx="8610600" cy="4876800"/>
          </a:xfrm>
        </p:spPr>
        <p:txBody>
          <a:bodyPr/>
          <a:lstStyle/>
          <a:p>
            <a:r>
              <a:rPr lang="en-US" dirty="0"/>
              <a:t>Alibaba</a:t>
            </a:r>
          </a:p>
          <a:p>
            <a:r>
              <a:rPr lang="en-US" dirty="0"/>
              <a:t>Amazon</a:t>
            </a:r>
          </a:p>
          <a:p>
            <a:r>
              <a:rPr lang="en-US" dirty="0"/>
              <a:t>Facebook</a:t>
            </a:r>
          </a:p>
          <a:p>
            <a:r>
              <a:rPr lang="en-US" dirty="0"/>
              <a:t>Google</a:t>
            </a:r>
          </a:p>
          <a:p>
            <a:r>
              <a:rPr lang="en-US" dirty="0"/>
              <a:t>Huawei</a:t>
            </a:r>
          </a:p>
          <a:p>
            <a:r>
              <a:rPr lang="en-US" dirty="0"/>
              <a:t>Microsoft</a:t>
            </a:r>
          </a:p>
          <a:p>
            <a:r>
              <a:rPr lang="en-US" dirty="0"/>
              <a:t>NVIDIA</a:t>
            </a:r>
          </a:p>
          <a:p>
            <a:r>
              <a:rPr lang="en-US" dirty="0"/>
              <a:t>Tesla</a:t>
            </a:r>
          </a:p>
          <a:p>
            <a:r>
              <a:rPr lang="en-US" dirty="0"/>
              <a:t>Many Startups…</a:t>
            </a:r>
          </a:p>
          <a:p>
            <a:endParaRPr lang="en-US" dirty="0"/>
          </a:p>
          <a:p>
            <a:r>
              <a:rPr lang="en-US" b="1" dirty="0">
                <a:solidFill>
                  <a:srgbClr val="FF0000"/>
                </a:solidFill>
              </a:rPr>
              <a:t>Many More to Come…</a:t>
            </a:r>
          </a:p>
          <a:p>
            <a:endParaRPr lang="en-US" dirty="0"/>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522E56E-0566-C442-8D34-C481D9F84BC2}"/>
              </a:ext>
            </a:extLst>
          </p:cNvPr>
          <p:cNvPicPr>
            <a:picLocks noChangeAspect="1"/>
          </p:cNvPicPr>
          <p:nvPr/>
        </p:nvPicPr>
        <p:blipFill>
          <a:blip r:embed="rId2"/>
          <a:stretch>
            <a:fillRect/>
          </a:stretch>
        </p:blipFill>
        <p:spPr>
          <a:xfrm>
            <a:off x="241029" y="945864"/>
            <a:ext cx="7971091" cy="5404401"/>
          </a:xfrm>
          <a:prstGeom prst="rect">
            <a:avLst/>
          </a:prstGeom>
        </p:spPr>
      </p:pic>
      <p:sp>
        <p:nvSpPr>
          <p:cNvPr id="6" name="TextBox 5">
            <a:extLst>
              <a:ext uri="{FF2B5EF4-FFF2-40B4-BE49-F238E27FC236}">
                <a16:creationId xmlns:a16="http://schemas.microsoft.com/office/drawing/2014/main" id="{3F9B39CE-6E41-C345-AEF1-277796969AE9}"/>
              </a:ext>
            </a:extLst>
          </p:cNvPr>
          <p:cNvSpPr txBox="1"/>
          <p:nvPr/>
        </p:nvSpPr>
        <p:spPr>
          <a:xfrm>
            <a:off x="2733695" y="6458383"/>
            <a:ext cx="360040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https://basicmi.github.io/AI-Chip/</a:t>
            </a: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3444149152"/>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a:srcRect r="42545"/>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a:srcRect l="47479" t="23963" r="2821" b="58766"/>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006598593"/>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547286296"/>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9951309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3592378305"/>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Genome Sequencing &amp; Analysis Systems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Tree>
    <p:extLst>
      <p:ext uri="{BB962C8B-B14F-4D97-AF65-F5344CB8AC3E}">
        <p14:creationId xmlns:p14="http://schemas.microsoft.com/office/powerpoint/2010/main" val="3123932425"/>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rPr>
              <a:t>within the design goals</a:t>
            </a:r>
          </a:p>
        </p:txBody>
      </p:sp>
    </p:spTree>
    <p:extLst>
      <p:ext uri="{BB962C8B-B14F-4D97-AF65-F5344CB8AC3E}">
        <p14:creationId xmlns:p14="http://schemas.microsoft.com/office/powerpoint/2010/main" val="15112071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84784"/>
            <a:ext cx="7924800" cy="1752600"/>
          </a:xfrm>
        </p:spPr>
        <p:txBody>
          <a:bodyPr/>
          <a:lstStyle/>
          <a:p>
            <a:r>
              <a:rPr lang="en-US" dirty="0"/>
              <a:t>What Kind of a Future </a:t>
            </a:r>
            <a:br>
              <a:rPr lang="en-US" dirty="0"/>
            </a:br>
            <a:r>
              <a:rPr lang="en-US" dirty="0"/>
              <a:t>				Do We Want?</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83958895"/>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325698673"/>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928348797"/>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View</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pic>
        <p:nvPicPr>
          <p:cNvPr id="6" name="Picture 5" descr="tacomax21024x102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8487" y="949289"/>
            <a:ext cx="6859897" cy="5419587"/>
          </a:xfrm>
          <a:prstGeom prst="rect">
            <a:avLst/>
          </a:prstGeom>
        </p:spPr>
      </p:pic>
      <p:sp>
        <p:nvSpPr>
          <p:cNvPr id="7" name="TextBox 6"/>
          <p:cNvSpPr txBox="1"/>
          <p:nvPr/>
        </p:nvSpPr>
        <p:spPr>
          <a:xfrm>
            <a:off x="2339752" y="6495147"/>
            <a:ext cx="58272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www.seattlepi.com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/science/article/A-Tacoma-Narrows-Galloping-Gertie-bridge-6617030.php</a:t>
            </a:r>
          </a:p>
        </p:txBody>
      </p:sp>
    </p:spTree>
    <p:extLst>
      <p:ext uri="{BB962C8B-B14F-4D97-AF65-F5344CB8AC3E}">
        <p14:creationId xmlns:p14="http://schemas.microsoft.com/office/powerpoint/2010/main" val="3941776805"/>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14860350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467544" y="2780928"/>
            <a:ext cx="8064896" cy="2088232"/>
          </a:xfrm>
        </p:spPr>
        <p:txBody>
          <a:bodyPr/>
          <a:lstStyle/>
          <a:p>
            <a:pPr marL="0" indent="0" algn="ctr">
              <a:buNone/>
            </a:pPr>
            <a:r>
              <a:rPr lang="en-US" sz="6400" dirty="0">
                <a:solidFill>
                  <a:srgbClr val="FF0000"/>
                </a:solidFill>
              </a:rPr>
              <a:t>Reliable, Secure, Safe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82582785"/>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2994714929"/>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780554729"/>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Sustainable</a:t>
            </a:r>
          </a:p>
          <a:p>
            <a:pPr marL="0" indent="0" algn="ctr">
              <a:buNone/>
            </a:pPr>
            <a:r>
              <a:rPr lang="en-US" sz="6400" dirty="0">
                <a:solidFill>
                  <a:srgbClr val="FF0000"/>
                </a:solidFill>
              </a:rPr>
              <a:t>and</a:t>
            </a:r>
          </a:p>
          <a:p>
            <a:pPr marL="0" indent="0" algn="ctr">
              <a:buNone/>
            </a:pPr>
            <a:r>
              <a:rPr lang="en-US" sz="6400" dirty="0">
                <a:solidFill>
                  <a:srgbClr val="FF0000"/>
                </a:solidFill>
              </a:rPr>
              <a:t>Energy Efficient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08206879"/>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Difficult Problems: Climate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403648" y="6525344"/>
            <a:ext cx="6246440"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t>
            </a:r>
            <a:r>
              <a:rPr kumimoji="0" lang="en-US" sz="1000" b="0" i="0" u="none" strike="noStrike" kern="1200" cap="none" spc="0" normalizeH="0" baseline="0" noProof="0" dirty="0">
                <a:ln>
                  <a:noFill/>
                </a:ln>
                <a:solidFill>
                  <a:srgbClr val="000000"/>
                </a:solidFill>
                <a:effectLst/>
                <a:uLnTx/>
                <a:uFillTx/>
                <a:latin typeface="Calibri"/>
                <a:ea typeface="+mn-ea"/>
                <a:cs typeface="Calibri"/>
                <a:hlinkClick r:id="rId2"/>
              </a:rPr>
              <a:t>https://farm9.staticflickr.com/8571/16376102935_8628150df8_o.jpg</a:t>
            </a:r>
            <a:r>
              <a:rPr kumimoji="0" lang="en-US" sz="1000" b="0" i="0" u="none" strike="noStrike" kern="1200" cap="none" spc="0" normalizeH="0" baseline="0" noProof="0" dirty="0">
                <a:ln>
                  <a:noFill/>
                </a:ln>
                <a:solidFill>
                  <a:srgbClr val="000000"/>
                </a:solidFill>
                <a:effectLst/>
                <a:uLnTx/>
                <a:uFillTx/>
                <a:latin typeface="Calibri"/>
                <a:ea typeface="+mn-ea"/>
                <a:cs typeface="Calibri"/>
              </a:rPr>
              <a:t> </a:t>
            </a:r>
          </a:p>
        </p:txBody>
      </p:sp>
      <p:pic>
        <p:nvPicPr>
          <p:cNvPr id="7" name="Picture 6" descr="climate-modeling-16376102935_8628150df8_o.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055" y="1040284"/>
            <a:ext cx="7673353" cy="5269036"/>
          </a:xfrm>
          <a:prstGeom prst="rect">
            <a:avLst/>
          </a:prstGeom>
        </p:spPr>
      </p:pic>
    </p:spTree>
    <p:extLst>
      <p:ext uri="{BB962C8B-B14F-4D97-AF65-F5344CB8AC3E}">
        <p14:creationId xmlns:p14="http://schemas.microsoft.com/office/powerpoint/2010/main" val="318578278"/>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Difficult Problems: Congestion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475656" y="6478240"/>
            <a:ext cx="646246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https://blogs-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images.forbes.com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jimgorzelany</a:t>
            </a:r>
            <a:r>
              <a:rPr kumimoji="0" lang="en-US" sz="1000" b="0" i="0" u="none" strike="noStrike" kern="1200" cap="none" spc="0" normalizeH="0" baseline="0" noProof="0" dirty="0">
                <a:ln>
                  <a:noFill/>
                </a:ln>
                <a:solidFill>
                  <a:srgbClr val="000000"/>
                </a:solidFill>
                <a:effectLst/>
                <a:uLnTx/>
                <a:uFillTx/>
                <a:latin typeface="Calibri"/>
                <a:ea typeface="+mn-ea"/>
                <a:cs typeface="Calibri"/>
              </a:rPr>
              <a:t>/files/2015/10/China-G4-backup-this-oct-reuters.jpg</a:t>
            </a:r>
          </a:p>
        </p:txBody>
      </p:sp>
      <p:pic>
        <p:nvPicPr>
          <p:cNvPr id="6" name="Picture 5" descr="China-G4-backup-this-oct-reuter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980728"/>
            <a:ext cx="7740352" cy="5163617"/>
          </a:xfrm>
          <a:prstGeom prst="rect">
            <a:avLst/>
          </a:prstGeom>
        </p:spPr>
      </p:pic>
    </p:spTree>
    <p:extLst>
      <p:ext uri="{BB962C8B-B14F-4D97-AF65-F5344CB8AC3E}">
        <p14:creationId xmlns:p14="http://schemas.microsoft.com/office/powerpoint/2010/main" val="3867815757"/>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Difficult Problems: Intelligence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818710"/>
            <a:ext cx="7416824" cy="5562618"/>
          </a:xfrm>
          <a:prstGeom prst="rect">
            <a:avLst/>
          </a:prstGeom>
        </p:spPr>
      </p:pic>
      <p:sp>
        <p:nvSpPr>
          <p:cNvPr id="6" name="Rectangle 5"/>
          <p:cNvSpPr/>
          <p:nvPr/>
        </p:nvSpPr>
        <p:spPr>
          <a:xfrm>
            <a:off x="2160240"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321447875"/>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C267135-1DF3-9F44-84B1-3544D6C09EDD}"/>
              </a:ext>
            </a:extLst>
          </p:cNvPr>
          <p:cNvPicPr>
            <a:picLocks noChangeAspect="1"/>
          </p:cNvPicPr>
          <p:nvPr/>
        </p:nvPicPr>
        <p:blipFill>
          <a:blip r:embed="rId2"/>
          <a:stretch>
            <a:fillRect/>
          </a:stretch>
        </p:blipFill>
        <p:spPr>
          <a:xfrm>
            <a:off x="560082" y="980728"/>
            <a:ext cx="8023836" cy="5343875"/>
          </a:xfrm>
          <a:prstGeom prst="rect">
            <a:avLst/>
          </a:prstGeom>
        </p:spPr>
      </p:pic>
      <p:sp>
        <p:nvSpPr>
          <p:cNvPr id="2" name="Title 1"/>
          <p:cNvSpPr>
            <a:spLocks noGrp="1"/>
          </p:cNvSpPr>
          <p:nvPr>
            <p:ph type="title"/>
          </p:nvPr>
        </p:nvSpPr>
        <p:spPr/>
        <p:txBody>
          <a:bodyPr/>
          <a:lstStyle/>
          <a:p>
            <a:r>
              <a:rPr lang="en-US" dirty="0"/>
              <a:t>Many Difficult Problems: Public Health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187624" y="6411278"/>
            <a:ext cx="6984776"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Source: https://blog.wego.com/7-crowded-places-and-events-that-you-will-love/</a:t>
            </a:r>
            <a:r>
              <a:rPr kumimoji="0" lang="ar-SA"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999495893"/>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a:xfrm>
            <a:off x="228600" y="152400"/>
            <a:ext cx="8807896" cy="1066800"/>
          </a:xfrm>
        </p:spPr>
        <p:txBody>
          <a:bodyPr/>
          <a:lstStyle/>
          <a:p>
            <a:pPr lvl="0">
              <a:defRPr/>
            </a:pPr>
            <a:r>
              <a:rPr lang="en-US" dirty="0"/>
              <a:t>Many Difficult Problems: Genome Analysis </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3309662766"/>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solidFill>
                  <a:srgbClr val="0432FF"/>
                </a:solidFill>
              </a:rPr>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48241866"/>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
        <p:nvSpPr>
          <p:cNvPr id="3" name="TextBox 2">
            <a:extLst>
              <a:ext uri="{FF2B5EF4-FFF2-40B4-BE49-F238E27FC236}">
                <a16:creationId xmlns:a16="http://schemas.microsoft.com/office/drawing/2014/main" id="{D43EA399-F01F-924B-AF8C-595F3906F92F}"/>
              </a:ext>
            </a:extLst>
          </p:cNvPr>
          <p:cNvSpPr txBox="1"/>
          <p:nvPr/>
        </p:nvSpPr>
        <p:spPr>
          <a:xfrm>
            <a:off x="1447547" y="6463844"/>
            <a:ext cx="746422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Alser+, "</a:t>
            </a:r>
            <a:r>
              <a:rPr kumimoji="0" lang="en-US" sz="1400" b="0" i="0" u="none" strike="noStrike" kern="1200" cap="none" spc="0" normalizeH="0" baseline="0" noProof="0" dirty="0">
                <a:ln>
                  <a:noFill/>
                </a:ln>
                <a:solidFill>
                  <a:srgbClr val="0000FF"/>
                </a:solidFill>
                <a:effectLst/>
                <a:uLnTx/>
                <a:uFillTx/>
                <a:latin typeface="Tahoma"/>
                <a:ea typeface="+mn-ea"/>
                <a:cs typeface="+mn-cs"/>
              </a:rPr>
              <a:t>Accelerating Genome Analysis: A Primer on an Ongoing Journey</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Micro 2020.</a:t>
            </a:r>
          </a:p>
        </p:txBody>
      </p:sp>
    </p:spTree>
    <p:extLst>
      <p:ext uri="{BB962C8B-B14F-4D97-AF65-F5344CB8AC3E}">
        <p14:creationId xmlns:p14="http://schemas.microsoft.com/office/powerpoint/2010/main" val="1849614256"/>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807896" cy="1066800"/>
          </a:xfrm>
        </p:spPr>
        <p:txBody>
          <a:bodyPr/>
          <a:lstStyle/>
          <a:p>
            <a:r>
              <a:rPr lang="en-US" dirty="0"/>
              <a:t>More on Fast &amp; Efficient Genome Analysis</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solidFill>
                  <a:srgbClr val="0432FF"/>
                </a:solidFill>
              </a:rPr>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hlinkClick r:id="rId2"/>
              </a:rPr>
              <a:t>Slides (pptx)</a:t>
            </a:r>
            <a:r>
              <a:rPr lang="en-US" sz="1600" dirty="0"/>
              <a:t>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hlinkClick r:id="rId7"/>
            <a:extLst>
              <a:ext uri="{FF2B5EF4-FFF2-40B4-BE49-F238E27FC236}">
                <a16:creationId xmlns:a16="http://schemas.microsoft.com/office/drawing/2014/main" id="{63062A44-6117-B242-BB5D-88FC9FCE611C}"/>
              </a:ext>
            </a:extLst>
          </p:cNvPr>
          <p:cNvPicPr>
            <a:picLocks noChangeAspect="1"/>
          </p:cNvPicPr>
          <p:nvPr/>
        </p:nvPicPr>
        <p:blipFill>
          <a:blip r:embed="rId8"/>
          <a:stretch>
            <a:fillRect/>
          </a:stretch>
        </p:blipFill>
        <p:spPr>
          <a:xfrm>
            <a:off x="1691680" y="2569425"/>
            <a:ext cx="6012160" cy="4144395"/>
          </a:xfrm>
          <a:prstGeom prst="rect">
            <a:avLst/>
          </a:prstGeom>
        </p:spPr>
      </p:pic>
    </p:spTree>
    <p:extLst>
      <p:ext uri="{BB962C8B-B14F-4D97-AF65-F5344CB8AC3E}">
        <p14:creationId xmlns:p14="http://schemas.microsoft.com/office/powerpoint/2010/main" val="678004390"/>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57930905"/>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539552" y="2132856"/>
            <a:ext cx="7776864" cy="2088232"/>
          </a:xfrm>
        </p:spPr>
        <p:txBody>
          <a:bodyPr/>
          <a:lstStyle/>
          <a:p>
            <a:pPr marL="0" indent="0" algn="ctr">
              <a:buNone/>
            </a:pPr>
            <a:r>
              <a:rPr lang="en-US" sz="6400" dirty="0">
                <a:solidFill>
                  <a:srgbClr val="FF0000"/>
                </a:solidFill>
              </a:rPr>
              <a:t>High Performance</a:t>
            </a:r>
          </a:p>
          <a:p>
            <a:pPr marL="0" indent="0" algn="ctr">
              <a:buNone/>
            </a:pPr>
            <a:endParaRPr lang="en-US" sz="4000" dirty="0">
              <a:solidFill>
                <a:srgbClr val="FF0000"/>
              </a:solidFill>
            </a:endParaRPr>
          </a:p>
          <a:p>
            <a:pPr marL="0" indent="0" algn="ctr">
              <a:buNone/>
            </a:pPr>
            <a:r>
              <a:rPr lang="en-US" sz="4000" dirty="0">
                <a:solidFill>
                  <a:srgbClr val="FF0000"/>
                </a:solidFill>
              </a:rPr>
              <a:t>(to solve </a:t>
            </a:r>
          </a:p>
          <a:p>
            <a:pPr marL="0" indent="0" algn="ctr">
              <a:buNone/>
            </a:pPr>
            <a:r>
              <a:rPr lang="en-US" sz="4000" dirty="0">
                <a:solidFill>
                  <a:srgbClr val="FF0000"/>
                </a:solidFill>
              </a:rPr>
              <a:t>the </a:t>
            </a:r>
            <a:r>
              <a:rPr lang="en-US" sz="4000" b="1" dirty="0">
                <a:solidFill>
                  <a:srgbClr val="FF0000"/>
                </a:solidFill>
              </a:rPr>
              <a:t>toughest </a:t>
            </a:r>
            <a:r>
              <a:rPr lang="en-US" sz="4000" dirty="0">
                <a:solidFill>
                  <a:srgbClr val="FF0000"/>
                </a:solidFill>
              </a:rPr>
              <a:t>&amp; </a:t>
            </a:r>
            <a:r>
              <a:rPr lang="en-US" sz="4000" b="1" dirty="0">
                <a:solidFill>
                  <a:srgbClr val="FF0000"/>
                </a:solidFill>
              </a:rPr>
              <a:t>all</a:t>
            </a:r>
            <a:r>
              <a:rPr lang="en-US" sz="4000" dirty="0">
                <a:solidFill>
                  <a:srgbClr val="FF0000"/>
                </a:solidFill>
              </a:rPr>
              <a:t> problems)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20287161"/>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Personalized Medicine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descr="img-59886-280-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5776" y="901855"/>
            <a:ext cx="4032448" cy="5429403"/>
          </a:xfrm>
          <a:prstGeom prst="rect">
            <a:avLst/>
          </a:prstGeom>
        </p:spPr>
      </p:pic>
      <p:sp>
        <p:nvSpPr>
          <p:cNvPr id="7" name="TextBox 6"/>
          <p:cNvSpPr txBox="1"/>
          <p:nvPr/>
        </p:nvSpPr>
        <p:spPr>
          <a:xfrm>
            <a:off x="1403648" y="6465788"/>
            <a:ext cx="1529185"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Jane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Ades</a:t>
            </a:r>
            <a:r>
              <a:rPr kumimoji="0" lang="en-US" sz="1000" b="0" i="0" u="none" strike="noStrike" kern="1200" cap="none" spc="0" normalizeH="0" baseline="0" noProof="0" dirty="0">
                <a:ln>
                  <a:noFill/>
                </a:ln>
                <a:solidFill>
                  <a:srgbClr val="000000"/>
                </a:solidFill>
                <a:effectLst/>
                <a:uLnTx/>
                <a:uFillTx/>
                <a:latin typeface="Calibri"/>
                <a:ea typeface="+mn-ea"/>
                <a:cs typeface="Calibri"/>
              </a:rPr>
              <a:t>, NHGRI</a:t>
            </a:r>
          </a:p>
        </p:txBody>
      </p:sp>
    </p:spTree>
    <p:extLst>
      <p:ext uri="{BB962C8B-B14F-4D97-AF65-F5344CB8AC3E}">
        <p14:creationId xmlns:p14="http://schemas.microsoft.com/office/powerpoint/2010/main" val="792687474"/>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Comparative Genomics</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1181217558"/>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2739826259"/>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72008" y="2060848"/>
            <a:ext cx="8964488" cy="2088232"/>
          </a:xfrm>
        </p:spPr>
        <p:txBody>
          <a:bodyPr/>
          <a:lstStyle/>
          <a:p>
            <a:pPr marL="0" indent="0" algn="ctr">
              <a:buNone/>
            </a:pPr>
            <a:r>
              <a:rPr lang="en-US" sz="6400" dirty="0">
                <a:solidFill>
                  <a:srgbClr val="FF0000"/>
                </a:solidFill>
              </a:rPr>
              <a:t>Personalized and Private</a:t>
            </a:r>
          </a:p>
          <a:p>
            <a:pPr marL="0" indent="0" algn="ctr">
              <a:buNone/>
            </a:pPr>
            <a:endParaRPr lang="en-US" sz="4000" dirty="0">
              <a:solidFill>
                <a:srgbClr val="FF0000"/>
              </a:solidFill>
            </a:endParaRPr>
          </a:p>
          <a:p>
            <a:pPr marL="0" indent="0" algn="ctr">
              <a:buNone/>
            </a:pPr>
            <a:r>
              <a:rPr lang="en-US" sz="4000" dirty="0">
                <a:solidFill>
                  <a:srgbClr val="FF0000"/>
                </a:solidFill>
              </a:rPr>
              <a:t>(in every aspect of life: </a:t>
            </a:r>
          </a:p>
          <a:p>
            <a:pPr marL="0" indent="0" algn="ctr">
              <a:buNone/>
            </a:pPr>
            <a:r>
              <a:rPr lang="en-US" sz="4000" dirty="0">
                <a:solidFill>
                  <a:srgbClr val="FF0000"/>
                </a:solidFill>
              </a:rPr>
              <a:t>health, medicine, </a:t>
            </a:r>
          </a:p>
          <a:p>
            <a:pPr marL="0" indent="0" algn="ctr">
              <a:buNone/>
            </a:pPr>
            <a:r>
              <a:rPr lang="en-US" sz="4000" dirty="0">
                <a:solidFill>
                  <a:srgbClr val="FF0000"/>
                </a:solidFill>
              </a:rPr>
              <a:t>spaces, devices, robotics, </a:t>
            </a:r>
            <a:r>
              <a:rPr lang="is-IS" sz="4000" dirty="0">
                <a:solidFill>
                  <a:srgbClr val="FF0000"/>
                </a:solidFill>
              </a:rPr>
              <a:t>…)</a:t>
            </a:r>
            <a:endParaRPr lang="en-US" sz="400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130762325"/>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This Lecture is About </a:t>
            </a:r>
            <a:r>
              <a:rPr lang="is-IS" dirty="0"/>
              <a:t>…</a:t>
            </a:r>
            <a:endParaRPr lang="en-US" dirty="0"/>
          </a:p>
        </p:txBody>
      </p:sp>
      <p:sp>
        <p:nvSpPr>
          <p:cNvPr id="3" name="Content Placeholder 2"/>
          <p:cNvSpPr>
            <a:spLocks noGrp="1"/>
          </p:cNvSpPr>
          <p:nvPr>
            <p:ph idx="1"/>
          </p:nvPr>
        </p:nvSpPr>
        <p:spPr>
          <a:xfrm>
            <a:off x="228600" y="1196752"/>
            <a:ext cx="8610600" cy="5051648"/>
          </a:xfrm>
        </p:spPr>
        <p:txBody>
          <a:bodyPr/>
          <a:lstStyle/>
          <a:p>
            <a:r>
              <a:rPr lang="en-US" sz="3200" dirty="0">
                <a:solidFill>
                  <a:srgbClr val="0000FF"/>
                </a:solidFill>
              </a:rPr>
              <a:t>Questioning</a:t>
            </a:r>
            <a:r>
              <a:rPr lang="en-US" sz="3200" dirty="0"/>
              <a:t> what limits us in designing the </a:t>
            </a:r>
            <a:r>
              <a:rPr lang="en-US" sz="3200" dirty="0">
                <a:solidFill>
                  <a:srgbClr val="FF0000"/>
                </a:solidFill>
              </a:rPr>
              <a:t>best computing architectures</a:t>
            </a:r>
            <a:r>
              <a:rPr lang="en-US" sz="3200" dirty="0"/>
              <a:t> for the future</a:t>
            </a:r>
          </a:p>
          <a:p>
            <a:endParaRPr lang="en-US" dirty="0"/>
          </a:p>
          <a:p>
            <a:pPr marL="0" indent="0">
              <a:buNone/>
            </a:pPr>
            <a:endParaRPr lang="en-US" dirty="0"/>
          </a:p>
          <a:p>
            <a:r>
              <a:rPr lang="en-US" sz="3200" dirty="0">
                <a:solidFill>
                  <a:srgbClr val="0000FF"/>
                </a:solidFill>
              </a:rPr>
              <a:t>Providing directions </a:t>
            </a:r>
            <a:r>
              <a:rPr lang="en-US" sz="3200" dirty="0"/>
              <a:t>for </a:t>
            </a:r>
            <a:r>
              <a:rPr lang="en-US" sz="3200" dirty="0">
                <a:solidFill>
                  <a:srgbClr val="FF0000"/>
                </a:solidFill>
              </a:rPr>
              <a:t>fundamentally better designs</a:t>
            </a:r>
          </a:p>
          <a:p>
            <a:endParaRPr lang="en-US" dirty="0"/>
          </a:p>
          <a:p>
            <a:pPr marL="0" indent="0">
              <a:buNone/>
            </a:pPr>
            <a:endParaRPr lang="en-US" dirty="0"/>
          </a:p>
          <a:p>
            <a:r>
              <a:rPr lang="en-US" sz="3200" dirty="0">
                <a:solidFill>
                  <a:srgbClr val="0000FF"/>
                </a:solidFill>
              </a:rPr>
              <a:t>Advocating </a:t>
            </a:r>
            <a:r>
              <a:rPr lang="en-US" sz="3200" dirty="0">
                <a:solidFill>
                  <a:srgbClr val="FF0000"/>
                </a:solidFill>
              </a:rPr>
              <a:t>principled approaches</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601948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a:latin typeface="Garamond" charset="0"/>
                <a:ea typeface="ＭＳ Ｐゴシック" charset="0"/>
                <a:cs typeface="ＭＳ Ｐゴシック" charset="0"/>
              </a:rPr>
              <a:t>Increasingly Demanding Applications</a:t>
            </a:r>
          </a:p>
        </p:txBody>
      </p:sp>
      <p:sp>
        <p:nvSpPr>
          <p:cNvPr id="269314" name="Content Placeholder 2"/>
          <p:cNvSpPr>
            <a:spLocks noGrp="1"/>
          </p:cNvSpPr>
          <p:nvPr>
            <p:ph idx="1"/>
          </p:nvPr>
        </p:nvSpPr>
        <p:spPr>
          <a:xfrm>
            <a:off x="228600" y="260648"/>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lgn="ctr">
              <a:buNone/>
            </a:pPr>
            <a:r>
              <a:rPr lang="en-US" sz="6400" dirty="0">
                <a:solidFill>
                  <a:srgbClr val="0000FF"/>
                </a:solidFill>
                <a:latin typeface="Tahoma" charset="0"/>
                <a:ea typeface="ＭＳ Ｐゴシック" charset="0"/>
                <a:cs typeface="ＭＳ Ｐゴシック" charset="0"/>
              </a:rPr>
              <a:t>Dream…</a:t>
            </a:r>
          </a:p>
          <a:p>
            <a:pPr marL="0" indent="0" algn="ctr">
              <a:buNone/>
            </a:pPr>
            <a:endParaRPr lang="en-US" sz="3800" dirty="0">
              <a:solidFill>
                <a:srgbClr val="0000FF"/>
              </a:solidFill>
              <a:latin typeface="Tahoma" charset="0"/>
              <a:ea typeface="ＭＳ Ｐゴシック" charset="0"/>
              <a:cs typeface="ＭＳ Ｐゴシック" charset="0"/>
            </a:endParaRPr>
          </a:p>
          <a:p>
            <a:pPr marL="0" indent="0" algn="ctr">
              <a:buNone/>
            </a:pPr>
            <a:r>
              <a:rPr lang="en-US" sz="6400" dirty="0">
                <a:solidFill>
                  <a:srgbClr val="0000FF"/>
                </a:solidFill>
                <a:latin typeface="Tahoma" charset="0"/>
                <a:ea typeface="ＭＳ Ｐゴシック" charset="0"/>
                <a:cs typeface="ＭＳ Ｐゴシック" charset="0"/>
              </a:rPr>
              <a:t>and, they will come</a:t>
            </a:r>
          </a:p>
        </p:txBody>
      </p:sp>
      <p:sp>
        <p:nvSpPr>
          <p:cNvPr id="2693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 name="TextBox 1"/>
          <p:cNvSpPr txBox="1"/>
          <p:nvPr/>
        </p:nvSpPr>
        <p:spPr>
          <a:xfrm>
            <a:off x="35496" y="5589240"/>
            <a:ext cx="91013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As applications push boundaries, computing platforms will become increasingly strained.</a:t>
            </a:r>
          </a:p>
        </p:txBody>
      </p:sp>
    </p:spTree>
    <p:extLst>
      <p:ext uri="{BB962C8B-B14F-4D97-AF65-F5344CB8AC3E}">
        <p14:creationId xmlns:p14="http://schemas.microsoft.com/office/powerpoint/2010/main" val="29511393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31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9314">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0800" y="1700808"/>
            <a:ext cx="7924800" cy="1752600"/>
          </a:xfrm>
        </p:spPr>
        <p:txBody>
          <a:bodyPr/>
          <a:lstStyle/>
          <a:p>
            <a:r>
              <a:rPr lang="en-US" dirty="0"/>
              <a:t>Key Realization</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87406500"/>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dirty="0">
                <a:latin typeface="Garamond" charset="0"/>
                <a:ea typeface="ＭＳ Ｐゴシック" charset="0"/>
                <a:cs typeface="ＭＳ Ｐゴシック" charset="0"/>
              </a:rPr>
              <a:t>Realization</a:t>
            </a:r>
          </a:p>
        </p:txBody>
      </p:sp>
      <p:sp>
        <p:nvSpPr>
          <p:cNvPr id="269314" name="Content Placeholder 2"/>
          <p:cNvSpPr>
            <a:spLocks noGrp="1"/>
          </p:cNvSpPr>
          <p:nvPr>
            <p:ph idx="1"/>
          </p:nvPr>
        </p:nvSpPr>
        <p:spPr>
          <a:xfrm>
            <a:off x="228600" y="1340768"/>
            <a:ext cx="8610600" cy="3950682"/>
          </a:xfrm>
        </p:spPr>
        <p:txBody>
          <a:bodyPr/>
          <a:lstStyle/>
          <a:p>
            <a:pPr marL="0" indent="0" algn="ctr">
              <a:buNone/>
            </a:pPr>
            <a:r>
              <a:rPr lang="en-US" sz="6400" dirty="0">
                <a:solidFill>
                  <a:srgbClr val="0000FF"/>
                </a:solidFill>
                <a:latin typeface="Tahoma" charset="0"/>
                <a:ea typeface="ＭＳ Ｐゴシック" charset="0"/>
                <a:cs typeface="ＭＳ Ｐゴシック" charset="0"/>
              </a:rPr>
              <a:t>Modern Systems are Bottlenecked by </a:t>
            </a:r>
          </a:p>
          <a:p>
            <a:pPr marL="0" indent="0" algn="ctr">
              <a:buNone/>
            </a:pPr>
            <a:endParaRPr lang="en-US" sz="1200" dirty="0">
              <a:solidFill>
                <a:srgbClr val="FF0000"/>
              </a:solidFill>
              <a:latin typeface="Tahoma" charset="0"/>
              <a:ea typeface="ＭＳ Ｐゴシック" charset="0"/>
              <a:cs typeface="ＭＳ Ｐゴシック" charset="0"/>
            </a:endParaRPr>
          </a:p>
          <a:p>
            <a:pPr marL="0" indent="0" algn="ctr">
              <a:buNone/>
            </a:pPr>
            <a:r>
              <a:rPr lang="en-US" sz="6400" dirty="0">
                <a:solidFill>
                  <a:srgbClr val="FF0000"/>
                </a:solidFill>
                <a:latin typeface="Tahoma" charset="0"/>
                <a:ea typeface="ＭＳ Ｐゴシック" charset="0"/>
                <a:cs typeface="ＭＳ Ｐゴシック" charset="0"/>
              </a:rPr>
              <a:t>Data Storage </a:t>
            </a:r>
          </a:p>
          <a:p>
            <a:pPr marL="0" indent="0" algn="ctr">
              <a:buNone/>
            </a:pPr>
            <a:r>
              <a:rPr lang="en-US" sz="6400" dirty="0">
                <a:solidFill>
                  <a:srgbClr val="FF0000"/>
                </a:solidFill>
                <a:latin typeface="Tahoma" charset="0"/>
                <a:ea typeface="ＭＳ Ｐゴシック" charset="0"/>
                <a:cs typeface="ＭＳ Ｐゴシック" charset="0"/>
              </a:rPr>
              <a:t>and Movement</a:t>
            </a:r>
          </a:p>
        </p:txBody>
      </p:sp>
      <p:sp>
        <p:nvSpPr>
          <p:cNvPr id="2693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7683568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3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931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93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a:xfrm>
            <a:off x="228600" y="152400"/>
            <a:ext cx="8915400" cy="1066800"/>
          </a:xfrm>
        </p:spPr>
        <p:txBody>
          <a:bodyPr/>
          <a:lstStyle/>
          <a:p>
            <a:r>
              <a:rPr lang="en-US" dirty="0">
                <a:solidFill>
                  <a:srgbClr val="006633"/>
                </a:solidFill>
                <a:ea typeface="+mj-ea"/>
                <a:cs typeface="+mj-cs"/>
              </a:rPr>
              <a:t>Focus is on Data Storage Systems (Memory)</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307396258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a:xfrm>
            <a:off x="228600" y="152400"/>
            <a:ext cx="8915400" cy="1066800"/>
          </a:xfrm>
        </p:spPr>
        <p:txBody>
          <a:bodyPr/>
          <a:lstStyle/>
          <a:p>
            <a:r>
              <a:rPr lang="en-US" dirty="0"/>
              <a:t>Focus is on Data Storage Systems (Memory)</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3925336219"/>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a:xfrm>
            <a:off x="228600" y="152400"/>
            <a:ext cx="8915400" cy="1066800"/>
          </a:xfrm>
        </p:spPr>
        <p:txBody>
          <a:bodyPr/>
          <a:lstStyle/>
          <a:p>
            <a:r>
              <a:rPr lang="en-US" dirty="0"/>
              <a:t>Focus is on Data Storage Systems (Memory)</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2683099901"/>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7248815"/>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885441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Memory Is Critical for Performance (I)</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1151989990"/>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Memory Is Critical for Performance (I)</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2424094961"/>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Memory Is Critical for Performance (II)</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394791855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Memory Is Critical for Performance (II)</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Rectangle 28">
            <a:extLst>
              <a:ext uri="{FF2B5EF4-FFF2-40B4-BE49-F238E27FC236}">
                <a16:creationId xmlns:a16="http://schemas.microsoft.com/office/drawing/2014/main" id="{BD954CBE-5126-454A-B5D9-BD504C0D1C6F}"/>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34109717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7773"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7774"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3886221609"/>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8797"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8798"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AFFCC7EA-C3A3-494B-92B4-EABD9B35EAC1}"/>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3634084698"/>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Open arxiv.org</a:t>
            </a:r>
            <a:r>
              <a:rPr kumimoji="0" lang="en-US" sz="1800" b="0" i="0" u="none" strike="noStrike" kern="1200" cap="none" spc="0" normalizeH="0" baseline="0" noProof="0">
                <a:ln>
                  <a:noFill/>
                </a:ln>
                <a:solidFill>
                  <a:srgbClr val="000000"/>
                </a:solidFill>
                <a:effectLst/>
                <a:uLnTx/>
                <a:uFillTx/>
                <a:latin typeface="Tahoma"/>
                <a:ea typeface="+mn-ea"/>
                <a:cs typeface="+mn-cs"/>
                <a:hlinkClick r:id="rId2"/>
              </a:rPr>
              <a:t> version</a:t>
            </a:r>
            <a:r>
              <a:rPr kumimoji="0" lang="en-US" sz="1800" b="0" i="0" u="none" strike="noStrike" kern="1200" cap="none" spc="0" normalizeH="0" baseline="0" noProof="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84805979"/>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9" name="Rectangle 8">
            <a:extLst>
              <a:ext uri="{FF2B5EF4-FFF2-40B4-BE49-F238E27FC236}">
                <a16:creationId xmlns:a16="http://schemas.microsoft.com/office/drawing/2014/main" id="{78315B97-1A95-B647-8F53-885B89409F7E}"/>
              </a:ext>
            </a:extLst>
          </p:cNvPr>
          <p:cNvSpPr/>
          <p:nvPr/>
        </p:nvSpPr>
        <p:spPr>
          <a:xfrm>
            <a:off x="0" y="5013176"/>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3575701788"/>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is Critical for Energy </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2597086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is Critical for Reliability</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654874" y="2681423"/>
            <a:ext cx="2160259" cy="2826736"/>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lang="en-US" sz="3800" b="0" i="1" u="none" strike="noStrike" kern="1200" cap="none" spc="-38" normalizeH="0" baseline="0" noProof="0" dirty="0">
                <a:ln>
                  <a:noFill/>
                </a:ln>
                <a:solidFill>
                  <a:schemeClr val="accent2">
                    <a:lumMod val="75000"/>
                  </a:schemeClr>
                </a:solidFill>
                <a:effectLst/>
                <a:uLnTx/>
                <a:uFillTx/>
                <a:latin typeface="Garamond"/>
                <a:ea typeface="+mn-ea"/>
                <a:cs typeface="+mn-cs"/>
                <a:sym typeface="Vista Sans OT Medium"/>
              </a:rPr>
              <a:t>As memory</a:t>
            </a:r>
          </a:p>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lang="en-US" sz="3800" b="0" i="1" u="none" strike="noStrike" kern="1200" cap="none" spc="-38" normalizeH="0" baseline="0" noProof="0" dirty="0">
                <a:ln>
                  <a:noFill/>
                </a:ln>
                <a:solidFill>
                  <a:schemeClr val="accent2">
                    <a:lumMod val="75000"/>
                  </a:schemeClr>
                </a:solidFill>
                <a:effectLst/>
                <a:uLnTx/>
                <a:uFillTx/>
                <a:latin typeface="Garamond"/>
                <a:ea typeface="+mn-ea"/>
                <a:cs typeface="+mn-cs"/>
                <a:sym typeface="Vista Sans OT Medium"/>
              </a:rPr>
              <a:t>capacity increases, </a:t>
            </a:r>
            <a:r>
              <a:rPr kumimoji="0" lang="en-US" sz="3800" b="0" i="1" u="none" strike="noStrike" kern="1200" cap="none" spc="-38" normalizeH="0" baseline="0" noProof="0" dirty="0">
                <a:ln>
                  <a:noFill/>
                </a:ln>
                <a:solidFill>
                  <a:srgbClr val="FF0000"/>
                </a:solidFill>
                <a:effectLst/>
                <a:uLnTx/>
                <a:uFillTx/>
                <a:latin typeface="Garamond"/>
                <a:ea typeface="+mn-ea"/>
                <a:cs typeface="+mn-cs"/>
                <a:sym typeface="Vista Sans OT Medium"/>
              </a:rPr>
              <a:t>system reliability reduces</a:t>
            </a:r>
            <a:endParaRPr kumimoji="0" sz="3800" b="0" i="1" u="none" strike="noStrike" kern="1200" cap="none" spc="-38" normalizeH="0" baseline="0" noProof="0" dirty="0">
              <a:ln>
                <a:noFill/>
              </a:ln>
              <a:solidFill>
                <a:srgbClr val="FF0000"/>
              </a:solidFill>
              <a:effectLst/>
              <a:uLnTx/>
              <a:uFillTx/>
              <a:latin typeface="Garamond"/>
              <a:ea typeface="+mn-ea"/>
              <a:cs typeface="+mn-cs"/>
              <a:sym typeface="Vista Sans OT Medium"/>
            </a:endParaRPr>
          </a:p>
        </p:txBody>
      </p:sp>
      <p:pic>
        <p:nvPicPr>
          <p:cNvPr id="6" name="Picture 5"/>
          <p:cNvPicPr>
            <a:picLocks noChangeAspect="1"/>
          </p:cNvPicPr>
          <p:nvPr/>
        </p:nvPicPr>
        <p:blipFill>
          <a:blip r:embed="rId2"/>
          <a:stretch>
            <a:fillRect/>
          </a:stretch>
        </p:blipFill>
        <p:spPr>
          <a:xfrm>
            <a:off x="1403648" y="1844824"/>
            <a:ext cx="4953473" cy="4968552"/>
          </a:xfrm>
          <a:prstGeom prst="rect">
            <a:avLst/>
          </a:prstGeom>
        </p:spPr>
      </p:pic>
    </p:spTree>
    <p:extLst>
      <p:ext uri="{BB962C8B-B14F-4D97-AF65-F5344CB8AC3E}">
        <p14:creationId xmlns:p14="http://schemas.microsoft.com/office/powerpoint/2010/main" val="33481850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FF0000"/>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432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554652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dirty="0">
                <a:latin typeface="Garamond" charset="0"/>
                <a:ea typeface="ＭＳ Ｐゴシック" charset="0"/>
                <a:cs typeface="ＭＳ Ｐゴシック" charset="0"/>
              </a:rPr>
              <a:t>Realization Reworded</a:t>
            </a:r>
          </a:p>
        </p:txBody>
      </p:sp>
      <p:sp>
        <p:nvSpPr>
          <p:cNvPr id="269314" name="Content Placeholder 2"/>
          <p:cNvSpPr>
            <a:spLocks noGrp="1"/>
          </p:cNvSpPr>
          <p:nvPr>
            <p:ph idx="1"/>
          </p:nvPr>
        </p:nvSpPr>
        <p:spPr>
          <a:xfrm>
            <a:off x="228600" y="1638558"/>
            <a:ext cx="8610600" cy="3950682"/>
          </a:xfrm>
        </p:spPr>
        <p:txBody>
          <a:bodyPr/>
          <a:lstStyle/>
          <a:p>
            <a:pPr marL="0" indent="0" algn="ctr">
              <a:buNone/>
            </a:pPr>
            <a:r>
              <a:rPr lang="en-US" sz="6400" dirty="0">
                <a:solidFill>
                  <a:srgbClr val="0000FF"/>
                </a:solidFill>
                <a:latin typeface="Tahoma" charset="0"/>
                <a:ea typeface="ＭＳ Ｐゴシック" charset="0"/>
                <a:cs typeface="ＭＳ Ｐゴシック" charset="0"/>
              </a:rPr>
              <a:t>Modern Systems are Bottlenecked by </a:t>
            </a:r>
          </a:p>
          <a:p>
            <a:pPr marL="0" indent="0" algn="ctr">
              <a:buNone/>
            </a:pPr>
            <a:r>
              <a:rPr lang="en-US" sz="6400" dirty="0">
                <a:solidFill>
                  <a:srgbClr val="FF0000"/>
                </a:solidFill>
                <a:latin typeface="Tahoma" charset="0"/>
                <a:ea typeface="ＭＳ Ｐゴシック" charset="0"/>
                <a:cs typeface="ＭＳ Ｐゴシック" charset="0"/>
              </a:rPr>
              <a:t>Memory</a:t>
            </a:r>
          </a:p>
        </p:txBody>
      </p:sp>
      <p:sp>
        <p:nvSpPr>
          <p:cNvPr id="2693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9660918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3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93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“Early” Overview Paper…</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77361103"/>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879830CA-BA35-0045-8193-F16DB890DD82}"/>
              </a:ext>
            </a:extLst>
          </p:cNvPr>
          <p:cNvSpPr/>
          <p:nvPr/>
        </p:nvSpPr>
        <p:spPr>
          <a:xfrm>
            <a:off x="568094" y="1052736"/>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5337765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1" name="Picture 10">
            <a:extLst>
              <a:ext uri="{FF2B5EF4-FFF2-40B4-BE49-F238E27FC236}">
                <a16:creationId xmlns:a16="http://schemas.microsoft.com/office/drawing/2014/main" id="{95738F85-A054-C64D-9904-5FCE9D834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2" name="TextBox 11">
            <a:extLst>
              <a:ext uri="{FF2B5EF4-FFF2-40B4-BE49-F238E27FC236}">
                <a16:creationId xmlns:a16="http://schemas.microsoft.com/office/drawing/2014/main" id="{EAB36B8A-2197-054D-9277-395B050510D8}"/>
              </a:ext>
            </a:extLst>
          </p:cNvPr>
          <p:cNvSpPr txBox="1"/>
          <p:nvPr/>
        </p:nvSpPr>
        <p:spPr>
          <a:xfrm>
            <a:off x="1798285" y="6669360"/>
            <a:ext cx="65181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User:Factoryjoe</a:t>
            </a:r>
            <a:r>
              <a:rPr kumimoji="0" lang="en-US" sz="800" b="0" i="0" u="none" strike="noStrike" kern="1200" cap="none" spc="0" normalizeH="0" baseline="0" noProof="0" dirty="0">
                <a:ln>
                  <a:noFill/>
                </a:ln>
                <a:solidFill>
                  <a:srgbClr val="000000"/>
                </a:solidFill>
                <a:effectLst/>
                <a:uLnTx/>
                <a:uFillTx/>
                <a:latin typeface="Tahoma"/>
                <a:ea typeface="+mn-ea"/>
                <a:cs typeface="+mn-cs"/>
              </a:rPr>
              <a:t> - </a:t>
            </a:r>
            <a:r>
              <a:rPr kumimoji="0" lang="en-US" sz="800" b="0" i="0" u="none" strike="noStrike" kern="1200" cap="none" spc="0" normalizeH="0" baseline="0" noProof="0" dirty="0" err="1">
                <a:ln>
                  <a:noFill/>
                </a:ln>
                <a:solidFill>
                  <a:srgbClr val="000000"/>
                </a:solidFill>
                <a:effectLst/>
                <a:uLnTx/>
                <a:uFillTx/>
                <a:latin typeface="Tahoma"/>
                <a:ea typeface="+mn-ea"/>
                <a:cs typeface="+mn-cs"/>
              </a:rPr>
              <a:t>Mazlow's</a:t>
            </a:r>
            <a:r>
              <a:rPr kumimoji="0" lang="en-US" sz="800" b="0" i="0" u="none" strike="noStrike" kern="1200" cap="none" spc="0" normalizeH="0" baseline="0" noProof="0" dirty="0">
                <a:ln>
                  <a:noFill/>
                </a:ln>
                <a:solidFill>
                  <a:srgbClr val="000000"/>
                </a:solidFill>
                <a:effectLst/>
                <a:uLnTx/>
                <a:uFillTx/>
                <a:latin typeface="Tahoma"/>
                <a:ea typeface="+mn-ea"/>
                <a:cs typeface="+mn-cs"/>
              </a:rPr>
              <a:t> Hierarchy of </a:t>
            </a:r>
            <a:r>
              <a:rPr kumimoji="0" lang="en-US" sz="800" b="0" i="0" u="none" strike="noStrike" kern="1200" cap="none" spc="0" normalizeH="0" baseline="0" noProof="0" dirty="0" err="1">
                <a:ln>
                  <a:noFill/>
                </a:ln>
                <a:solidFill>
                  <a:srgbClr val="000000"/>
                </a:solidFill>
                <a:effectLst/>
                <a:uLnTx/>
                <a:uFillTx/>
                <a:latin typeface="Tahoma"/>
                <a:ea typeface="+mn-ea"/>
                <a:cs typeface="+mn-cs"/>
              </a:rPr>
              <a:t>Needs.svg</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3.0,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=7964065</a:t>
            </a:r>
          </a:p>
        </p:txBody>
      </p:sp>
    </p:spTree>
    <p:extLst>
      <p:ext uri="{BB962C8B-B14F-4D97-AF65-F5344CB8AC3E}">
        <p14:creationId xmlns:p14="http://schemas.microsoft.com/office/powerpoint/2010/main" val="16540204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692651036"/>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994810591"/>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3537336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107504" y="1556792"/>
            <a:ext cx="8928992" cy="4876800"/>
          </a:xfrm>
        </p:spPr>
        <p:txBody>
          <a:bodyPr/>
          <a:lstStyle/>
          <a:p>
            <a:pPr marL="0" indent="0" algn="ctr">
              <a:buNone/>
            </a:pPr>
            <a:r>
              <a:rPr lang="en-US" sz="5400" dirty="0"/>
              <a:t>We do not seem to have </a:t>
            </a:r>
          </a:p>
          <a:p>
            <a:pPr marL="0" indent="0" algn="ctr">
              <a:buNone/>
            </a:pPr>
            <a:r>
              <a:rPr lang="en-US" sz="5400" dirty="0">
                <a:solidFill>
                  <a:srgbClr val="0000FF"/>
                </a:solidFill>
              </a:rPr>
              <a:t>design principles for </a:t>
            </a:r>
          </a:p>
          <a:p>
            <a:pPr marL="0" indent="0" algn="ctr">
              <a:buNone/>
            </a:pPr>
            <a:r>
              <a:rPr lang="en-US" sz="5400" dirty="0">
                <a:solidFill>
                  <a:srgbClr val="FF0000"/>
                </a:solidFill>
              </a:rPr>
              <a:t>(guaranteeing) </a:t>
            </a:r>
          </a:p>
          <a:p>
            <a:pPr marL="0" indent="0" algn="ctr">
              <a:buNone/>
            </a:pPr>
            <a:r>
              <a:rPr lang="en-US" sz="5400" dirty="0">
                <a:solidFill>
                  <a:srgbClr val="0000FF"/>
                </a:solidFill>
              </a:rPr>
              <a:t>reliability and security</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31018230"/>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31869288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107504" y="1052736"/>
            <a:ext cx="9036496" cy="5194300"/>
          </a:xfrm>
        </p:spPr>
        <p:txBody>
          <a:bodyPr/>
          <a:lstStyle/>
          <a:p>
            <a:r>
              <a:rPr lang="en-US" sz="2200" dirty="0">
                <a:solidFill>
                  <a:srgbClr val="0000FF"/>
                </a:solidFill>
                <a:latin typeface="Tahoma" charset="0"/>
                <a:ea typeface="ＭＳ Ｐゴシック" charset="0"/>
                <a:cs typeface="ＭＳ Ｐゴシック" charset="0"/>
              </a:rPr>
              <a:t>DRAM stores charge in a capacitor (charge-based memory)</a:t>
            </a:r>
            <a:endParaRPr lang="en-US" sz="2000" dirty="0">
              <a:solidFill>
                <a:srgbClr val="0000FF"/>
              </a:solidFill>
              <a:latin typeface="Tahoma" charset="0"/>
              <a:ea typeface="ＭＳ Ｐゴシック" charset="0"/>
              <a:cs typeface="ＭＳ Ｐゴシック" charset="0"/>
            </a:endParaRPr>
          </a:p>
          <a:p>
            <a:pPr lvl="1"/>
            <a:r>
              <a:rPr lang="en-US" sz="2000" dirty="0">
                <a:latin typeface="Tahoma" charset="0"/>
                <a:ea typeface="ＭＳ Ｐゴシック" charset="0"/>
              </a:rPr>
              <a:t>Capacitor must be large enough for reliable sensing</a:t>
            </a:r>
          </a:p>
          <a:p>
            <a:pPr lvl="1"/>
            <a:r>
              <a:rPr lang="en-US" sz="2000" dirty="0">
                <a:latin typeface="Tahoma" charset="0"/>
                <a:ea typeface="ＭＳ Ｐゴシック" charset="0"/>
              </a:rPr>
              <a:t>Access transistor must be large enough for long data retention time</a:t>
            </a: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marL="344487" lvl="1" indent="0">
              <a:buNone/>
            </a:pPr>
            <a:endParaRPr lang="en-US" sz="2000"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As DRAM cell becomes </a:t>
            </a:r>
            <a:r>
              <a:rPr lang="en-US" b="1" dirty="0">
                <a:solidFill>
                  <a:srgbClr val="FF0000"/>
                </a:solidFill>
                <a:latin typeface="Tahoma" charset="0"/>
                <a:ea typeface="ＭＳ Ｐゴシック" charset="0"/>
                <a:cs typeface="ＭＳ Ｐゴシック" charset="0"/>
              </a:rPr>
              <a:t>smaller</a:t>
            </a:r>
            <a:r>
              <a:rPr lang="en-US" dirty="0">
                <a:solidFill>
                  <a:srgbClr val="FF0000"/>
                </a:solidFill>
                <a:latin typeface="Tahoma" charset="0"/>
                <a:ea typeface="ＭＳ Ｐゴシック" charset="0"/>
                <a:cs typeface="ＭＳ Ｐゴシック" charset="0"/>
              </a:rPr>
              <a:t>, it becomes </a:t>
            </a:r>
            <a:r>
              <a:rPr lang="en-US" b="1" dirty="0">
                <a:solidFill>
                  <a:srgbClr val="FF0000"/>
                </a:solidFill>
                <a:latin typeface="Tahoma" charset="0"/>
                <a:ea typeface="ＭＳ Ｐゴシック" charset="0"/>
                <a:cs typeface="ＭＳ Ｐゴシック" charset="0"/>
              </a:rPr>
              <a:t>more vulnerable</a:t>
            </a:r>
          </a:p>
          <a:p>
            <a:pPr lvl="2">
              <a:buFont typeface="Wingdings" charset="0"/>
              <a:buNone/>
            </a:pPr>
            <a:endParaRPr lang="en-US" sz="1800" dirty="0">
              <a:latin typeface="Tahoma" charset="0"/>
              <a:ea typeface="ＭＳ Ｐゴシック" charset="0"/>
            </a:endParaRPr>
          </a:p>
          <a:p>
            <a:endParaRPr lang="en-US" dirty="0">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2276872"/>
            <a:ext cx="3581400" cy="3078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6353187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251547364"/>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14794748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432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382907716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27456643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726673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647678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104</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3377950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4303384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18046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037829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461851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 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96054189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17466776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36258446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140928173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64474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7478184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1966003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41681911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a:t>
            </a:r>
            <a:r>
              <a:rPr lang="en-US" sz="2000" b="1" dirty="0">
                <a:solidFill>
                  <a:srgbClr val="FF0000"/>
                </a:solidFill>
              </a:rPr>
              <a:t>gain kernel privileges </a:t>
            </a:r>
            <a:r>
              <a:rPr lang="en-US" sz="2000" dirty="0"/>
              <a:t>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9646275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36512"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1339308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36512"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15752800"/>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1014623642"/>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Source: https://</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fossbytes.com</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drammer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rowhammer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563490823"/>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391092334"/>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274838935"/>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3633776137"/>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solidFill>
                  <a:srgbClr val="0000FF"/>
                </a:solidFill>
              </a:rPr>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462718560"/>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89866264"/>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164689023"/>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(IX)</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08262684"/>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90417708"/>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14258958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such safety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752192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97254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388654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 </a:t>
            </a:r>
            <a:r>
              <a:rPr lang="en-US" sz="3200" dirty="0"/>
              <a:t>(done today)</a:t>
            </a:r>
            <a:endParaRPr lang="en-US" sz="3200" dirty="0">
              <a:solidFill>
                <a:srgbClr val="0000FF"/>
              </a:solidFill>
            </a:endParaRPr>
          </a:p>
          <a:p>
            <a:pPr lvl="1"/>
            <a:r>
              <a:rPr lang="en-US" sz="2600" dirty="0"/>
              <a:t>Better coordination between memory controller and DRAM</a:t>
            </a:r>
          </a:p>
          <a:p>
            <a:pPr lvl="1"/>
            <a:r>
              <a:rPr lang="en-US" sz="26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56747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3012458684"/>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090351322"/>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dirty="0">
                <a:solidFill>
                  <a:srgbClr val="FF0000"/>
                </a:solidFill>
              </a:rPr>
              <a:t>Computer Architecture, Fall 2020, Lecture 4b</a:t>
            </a:r>
          </a:p>
          <a:p>
            <a:pPr lvl="1"/>
            <a:r>
              <a:rPr lang="en-US" sz="2400" dirty="0"/>
              <a:t>RowHammer (ETH Zürich, Fall 2020)</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2400" dirty="0">
              <a:solidFill>
                <a:srgbClr val="FF0000"/>
              </a:solidFill>
            </a:endParaRPr>
          </a:p>
          <a:p>
            <a:pPr marL="0" indent="0">
              <a:buNone/>
            </a:pPr>
            <a:endParaRPr lang="en-US" sz="2800" dirty="0">
              <a:solidFill>
                <a:srgbClr val="FF0000"/>
              </a:solidFill>
            </a:endParaRPr>
          </a:p>
          <a:p>
            <a:r>
              <a:rPr lang="en-US" dirty="0">
                <a:solidFill>
                  <a:srgbClr val="FF0000"/>
                </a:solidFill>
              </a:rPr>
              <a:t>Computer Architecture, Fall 2020, Lecture 5c</a:t>
            </a:r>
          </a:p>
          <a:p>
            <a:pPr lvl="1"/>
            <a:r>
              <a:rPr lang="en-US" sz="2400" dirty="0"/>
              <a:t>Secure and Reliable Memory (ETH Zürich, Fall 2020)</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400" dirty="0"/>
          </a:p>
          <a:p>
            <a:pPr lvl="1"/>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2457099"/>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RowHammer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2000" dirty="0">
                <a:solidFill>
                  <a:srgbClr val="0432FF"/>
                </a:solidFill>
              </a:rPr>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732859901"/>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Memory </a:t>
            </a:r>
            <a:r>
              <a:rPr lang="en-US" sz="4400" dirty="0"/>
              <a:t>Reliability/Security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432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432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141485329"/>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RowHammer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Jeremie Kim,</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(30 minutes)]</a:t>
            </a:r>
          </a:p>
          <a:p>
            <a:pPr marL="0" indent="0">
              <a:buNone/>
            </a:pP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5232637"/>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RowHammer in 2020</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74113267"/>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895157293"/>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more vulnerable to RowHammer</a:t>
            </a:r>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a:t>
            </a:r>
          </a:p>
          <a:p>
            <a:endParaRPr lang="en-US" sz="2800" dirty="0"/>
          </a:p>
        </p:txBody>
      </p:sp>
    </p:spTree>
    <p:extLst>
      <p:ext uri="{BB962C8B-B14F-4D97-AF65-F5344CB8AC3E}">
        <p14:creationId xmlns:p14="http://schemas.microsoft.com/office/powerpoint/2010/main" val="214223919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3087336469"/>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err="1"/>
              <a:t>TRRespass</a:t>
            </a:r>
            <a:r>
              <a:rPr lang="en-US" dirty="0"/>
              <a:t> Key Takeaways</a:t>
            </a:r>
          </a:p>
        </p:txBody>
      </p:sp>
      <p:sp>
        <p:nvSpPr>
          <p:cNvPr id="3" name="Content Placeholder 2"/>
          <p:cNvSpPr>
            <a:spLocks noGrp="1"/>
          </p:cNvSpPr>
          <p:nvPr>
            <p:ph idx="1"/>
          </p:nvPr>
        </p:nvSpPr>
        <p:spPr>
          <a:xfrm>
            <a:off x="136056" y="332656"/>
            <a:ext cx="8784976" cy="5193723"/>
          </a:xfrm>
        </p:spPr>
        <p:txBody>
          <a:bodyPr/>
          <a:lstStyle/>
          <a:p>
            <a:pPr marL="0" indent="0" algn="ctr">
              <a:buNone/>
            </a:pPr>
            <a:endParaRPr lang="en-US" sz="5200" dirty="0"/>
          </a:p>
          <a:p>
            <a:pPr marL="0" indent="0" algn="ctr">
              <a:buNone/>
            </a:pPr>
            <a:r>
              <a:rPr lang="en-US" sz="5200" dirty="0">
                <a:solidFill>
                  <a:srgbClr val="0000FF"/>
                </a:solidFill>
              </a:rPr>
              <a:t>RowHammer is still </a:t>
            </a:r>
          </a:p>
          <a:p>
            <a:pPr marL="0" indent="0" algn="ctr">
              <a:buNone/>
            </a:pPr>
            <a:r>
              <a:rPr lang="en-US" sz="5200" dirty="0">
                <a:solidFill>
                  <a:srgbClr val="0000FF"/>
                </a:solidFill>
              </a:rPr>
              <a:t>an open problem</a:t>
            </a:r>
          </a:p>
          <a:p>
            <a:pPr marL="0" indent="0" algn="ctr">
              <a:buNone/>
            </a:pPr>
            <a:endParaRPr lang="en-US" sz="5200" dirty="0">
              <a:solidFill>
                <a:srgbClr val="0000FF"/>
              </a:solidFill>
            </a:endParaRPr>
          </a:p>
          <a:p>
            <a:pPr marL="0" indent="0" algn="ctr">
              <a:buNone/>
            </a:pPr>
            <a:r>
              <a:rPr lang="en-US" sz="5200" dirty="0">
                <a:solidFill>
                  <a:srgbClr val="FF0000"/>
                </a:solidFill>
              </a:rPr>
              <a:t>Security by obscurity </a:t>
            </a:r>
          </a:p>
          <a:p>
            <a:pPr marL="0" indent="0" algn="ctr">
              <a:buNone/>
            </a:pPr>
            <a:r>
              <a:rPr lang="en-US" sz="5200" dirty="0">
                <a:solidFill>
                  <a:srgbClr val="FF0000"/>
                </a:solidFill>
              </a:rPr>
              <a:t>is likely not a good solution</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40211368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1427877653"/>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2430615901"/>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4b</a:t>
            </a:r>
          </a:p>
          <a:p>
            <a:pPr lvl="1"/>
            <a:r>
              <a:rPr lang="en-US" sz="2000" dirty="0"/>
              <a:t>RowHammer (ETH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1700" dirty="0">
              <a:solidFill>
                <a:srgbClr val="FF0000"/>
              </a:solidFill>
            </a:endParaRPr>
          </a:p>
          <a:p>
            <a:r>
              <a:rPr lang="en-US" sz="2000" dirty="0">
                <a:solidFill>
                  <a:srgbClr val="FF0000"/>
                </a:solidFill>
              </a:rPr>
              <a:t>Computer Architecture, Fall 2020, Lecture 5a</a:t>
            </a:r>
          </a:p>
          <a:p>
            <a:pPr lvl="1"/>
            <a:r>
              <a:rPr lang="en-US" sz="2000" dirty="0"/>
              <a:t>RowHammer in 2020: </a:t>
            </a:r>
            <a:r>
              <a:rPr lang="en-US" sz="2000" dirty="0" err="1"/>
              <a:t>TRRespass</a:t>
            </a:r>
            <a:r>
              <a:rPr lang="en-US" sz="2000" dirty="0"/>
              <a:t> (ETH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https://www.youtube.com/watch?v=pwRw7QqK_qA&amp;list=PL5Q2soXY2Zi9xidyIgBxUz7xRPS-wisBN&amp;index=9</a:t>
            </a:r>
            <a:endParaRPr lang="en-US" sz="1700" dirty="0">
              <a:solidFill>
                <a:srgbClr val="0000FF"/>
              </a:solidFill>
            </a:endParaRPr>
          </a:p>
          <a:p>
            <a:r>
              <a:rPr lang="en-US" sz="2000" dirty="0">
                <a:solidFill>
                  <a:srgbClr val="FF0000"/>
                </a:solidFill>
              </a:rPr>
              <a:t>Computer Architecture, Fall 2020, Lecture 5b</a:t>
            </a:r>
          </a:p>
          <a:p>
            <a:pPr lvl="1"/>
            <a:r>
              <a:rPr lang="en-US" sz="2000" dirty="0"/>
              <a:t>RowHammer in 2020: Revisiting RowHammer (ETH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https://www.youtube.com/watch?v=gR7XR-Eepcg&amp;list=PL5Q2soXY2Zi9xidyIgBxUz7xRPS-wisBN&amp;index=10</a:t>
            </a:r>
            <a:endParaRPr lang="en-US" sz="1700" dirty="0">
              <a:solidFill>
                <a:srgbClr val="0000FF"/>
              </a:solidFill>
            </a:endParaRPr>
          </a:p>
          <a:p>
            <a:r>
              <a:rPr lang="en-US" sz="2000" dirty="0">
                <a:solidFill>
                  <a:srgbClr val="FF0000"/>
                </a:solidFill>
              </a:rPr>
              <a:t>Computer Architecture, Fall 2020, Lecture 5c</a:t>
            </a:r>
          </a:p>
          <a:p>
            <a:pPr lvl="1"/>
            <a:r>
              <a:rPr lang="en-US" sz="2000" dirty="0"/>
              <a:t>Secure and Reliable Memory (ETH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000" dirty="0">
              <a:hlinkClick r:id="rId6">
                <a:extLst>
                  <a:ext uri="{A12FA001-AC4F-418D-AE19-62706E023703}">
                    <ahyp:hlinkClr xmlns:ahyp="http://schemas.microsoft.com/office/drawing/2018/hyperlinkcolor" val="tx"/>
                  </a:ext>
                </a:extLst>
              </a:hlinkClick>
            </a:endParaRPr>
          </a:p>
          <a:p>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17986810"/>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dirty="0"/>
              <a:t>The Story of </a:t>
            </a:r>
            <a:r>
              <a:rPr lang="en-US" dirty="0" err="1"/>
              <a:t>RowHammer</a:t>
            </a:r>
            <a:r>
              <a:rPr lang="en-US" dirty="0"/>
              <a:t> 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Tree>
    <p:extLst>
      <p:ext uri="{BB962C8B-B14F-4D97-AF65-F5344CB8AC3E}">
        <p14:creationId xmlns:p14="http://schemas.microsoft.com/office/powerpoint/2010/main" val="602476188"/>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3426507321"/>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Reliability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2"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39946518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 Memory Technologies are Vulnerable</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769511824"/>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Keep Memory Secure?</a:t>
            </a:r>
          </a:p>
        </p:txBody>
      </p:sp>
      <p:sp>
        <p:nvSpPr>
          <p:cNvPr id="3" name="Content Placeholder 2"/>
          <p:cNvSpPr>
            <a:spLocks noGrp="1"/>
          </p:cNvSpPr>
          <p:nvPr>
            <p:ph idx="1"/>
          </p:nvPr>
        </p:nvSpPr>
        <p:spPr>
          <a:xfrm>
            <a:off x="0" y="1268760"/>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Methodologies for failure modeling and discovery</a:t>
            </a:r>
          </a:p>
          <a:p>
            <a:pPr lvl="1"/>
            <a:r>
              <a:rPr lang="en-US" dirty="0"/>
              <a:t>Modeling and prediction based on real (device) data </a:t>
            </a:r>
          </a:p>
          <a:p>
            <a:endParaRPr lang="en-US" dirty="0"/>
          </a:p>
          <a:p>
            <a:pPr marL="0" indent="0">
              <a:buNone/>
            </a:pPr>
            <a:endParaRPr lang="en-US" dirty="0"/>
          </a:p>
          <a:p>
            <a:r>
              <a:rPr lang="en-US" b="1" dirty="0">
                <a:solidFill>
                  <a:srgbClr val="FF0000"/>
                </a:solidFill>
              </a:rPr>
              <a:t>Architect</a:t>
            </a:r>
            <a:r>
              <a:rPr lang="en-US" dirty="0">
                <a:solidFill>
                  <a:srgbClr val="FF0000"/>
                </a:solidFill>
              </a:rPr>
              <a:t>:</a:t>
            </a:r>
            <a:r>
              <a:rPr lang="en-US" dirty="0">
                <a:solidFill>
                  <a:srgbClr val="0000FF"/>
                </a:solidFill>
              </a:rPr>
              <a:t> Principled co-architecting of system and memory</a:t>
            </a:r>
          </a:p>
          <a:p>
            <a:pPr lvl="1"/>
            <a:r>
              <a:rPr lang="en-US" dirty="0"/>
              <a:t>Good partitioning of duties across the stack</a:t>
            </a:r>
          </a:p>
          <a:p>
            <a:endParaRPr lang="en-US" dirty="0"/>
          </a:p>
          <a:p>
            <a:endParaRPr lang="en-US"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testing</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053447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3258107117"/>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3683024715"/>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Understanding Flash Memory Reliability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mn-ea"/>
                <a:cs typeface="+mn-cs"/>
                <a:hlinkClick r:id="rId2">
                  <a:extLst>
                    <a:ext uri="{A12FA001-AC4F-418D-AE19-62706E023703}">
                      <ahyp:hlinkClr xmlns:ahyp="http://schemas.microsoft.com/office/drawing/2018/hyperlinkcolor" val="tx"/>
                    </a:ext>
                  </a:extLst>
                </a:hlinkClick>
              </a:rPr>
              <a:t>https://arxiv.org/pdf/1706.08642</a:t>
            </a: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805" y="1219200"/>
            <a:ext cx="8453023" cy="516433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706939" y="1484784"/>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39928627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are Two Other Solution Directions</a:t>
            </a:r>
          </a:p>
        </p:txBody>
      </p:sp>
      <p:sp>
        <p:nvSpPr>
          <p:cNvPr id="3" name="Content Placeholder 2"/>
          <p:cNvSpPr>
            <a:spLocks noGrp="1"/>
          </p:cNvSpPr>
          <p:nvPr>
            <p:ph idx="1"/>
          </p:nvPr>
        </p:nvSpPr>
        <p:spPr>
          <a:xfrm>
            <a:off x="107504" y="980728"/>
            <a:ext cx="8964488" cy="5193723"/>
          </a:xfrm>
        </p:spPr>
        <p:txBody>
          <a:bodyPr/>
          <a:lstStyle/>
          <a:p>
            <a:r>
              <a:rPr lang="en-US" b="1" dirty="0">
                <a:solidFill>
                  <a:srgbClr val="FF0000"/>
                </a:solidFill>
              </a:rPr>
              <a:t>New Technologies: </a:t>
            </a:r>
            <a:r>
              <a:rPr lang="en-US" dirty="0"/>
              <a:t>Replace or (more likely) augment DRAM with a different technology</a:t>
            </a:r>
          </a:p>
          <a:p>
            <a:pPr lvl="1"/>
            <a:r>
              <a:rPr lang="en-US" dirty="0">
                <a:solidFill>
                  <a:srgbClr val="0000FF"/>
                </a:solidFill>
              </a:rPr>
              <a:t>Non-volatile memories</a:t>
            </a:r>
          </a:p>
          <a:p>
            <a:endParaRPr lang="en-US" dirty="0"/>
          </a:p>
          <a:p>
            <a:r>
              <a:rPr lang="en-US" b="1" dirty="0">
                <a:solidFill>
                  <a:srgbClr val="FF0000"/>
                </a:solidFill>
              </a:rPr>
              <a:t>Embracing Un-reliability:</a:t>
            </a:r>
            <a:r>
              <a:rPr lang="en-US" dirty="0">
                <a:solidFill>
                  <a:srgbClr val="FF0000"/>
                </a:solidFill>
              </a:rPr>
              <a:t> </a:t>
            </a:r>
          </a:p>
          <a:p>
            <a:pPr marL="0" indent="0">
              <a:buNone/>
            </a:pPr>
            <a:r>
              <a:rPr lang="en-US" dirty="0">
                <a:solidFill>
                  <a:srgbClr val="FF0000"/>
                </a:solidFill>
              </a:rPr>
              <a:t>    </a:t>
            </a:r>
            <a:r>
              <a:rPr lang="en-US" dirty="0"/>
              <a:t>Design memories with different reliability</a:t>
            </a:r>
          </a:p>
          <a:p>
            <a:pPr marL="0" indent="0">
              <a:buNone/>
            </a:pPr>
            <a:r>
              <a:rPr lang="en-US" dirty="0"/>
              <a:t>    and store data intelligently across them</a:t>
            </a:r>
          </a:p>
          <a:p>
            <a:pPr marL="0" indent="0">
              <a:buNone/>
            </a:pPr>
            <a:r>
              <a:rPr lang="en-US" b="1" dirty="0">
                <a:solidFill>
                  <a:schemeClr val="accent2">
                    <a:lumMod val="75000"/>
                  </a:schemeClr>
                </a:solidFill>
              </a:rPr>
              <a:t>    [Luo+ DSN 2014]</a:t>
            </a:r>
          </a:p>
          <a:p>
            <a:pPr marL="0" indent="0">
              <a:buNone/>
            </a:pPr>
            <a:endParaRPr lang="en-US" dirty="0"/>
          </a:p>
          <a:p>
            <a:r>
              <a:rPr lang="en-US" dirty="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000FF"/>
                </a:solidFill>
                <a:effectLst/>
                <a:uLnTx/>
                <a:uFillTx/>
                <a:latin typeface="Calibri"/>
                <a:ea typeface="+mn-ea"/>
                <a:cs typeface="+mn-cs"/>
              </a:rPr>
              <a:t>Fundamental solutions to security require co-design across the hierarchy</a:t>
            </a:r>
          </a:p>
        </p:txBody>
      </p:sp>
      <p:sp>
        <p:nvSpPr>
          <p:cNvPr id="19" name="Text Box 17"/>
          <p:cNvSpPr txBox="1">
            <a:spLocks noChangeArrowheads="1"/>
          </p:cNvSpPr>
          <p:nvPr/>
        </p:nvSpPr>
        <p:spPr bwMode="auto">
          <a:xfrm>
            <a:off x="6957984" y="333077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20" name="Text Box 18"/>
          <p:cNvSpPr txBox="1">
            <a:spLocks noChangeAspect="1" noChangeArrowheads="1"/>
          </p:cNvSpPr>
          <p:nvPr/>
        </p:nvSpPr>
        <p:spPr bwMode="auto">
          <a:xfrm>
            <a:off x="6957984" y="295929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21" name="Text Box 19"/>
          <p:cNvSpPr txBox="1">
            <a:spLocks noChangeAspect="1" noChangeArrowheads="1"/>
          </p:cNvSpPr>
          <p:nvPr/>
        </p:nvSpPr>
        <p:spPr bwMode="auto">
          <a:xfrm>
            <a:off x="6954809" y="229498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22" name="Text Box 20"/>
          <p:cNvSpPr txBox="1">
            <a:spLocks noChangeAspect="1" noChangeArrowheads="1"/>
          </p:cNvSpPr>
          <p:nvPr/>
        </p:nvSpPr>
        <p:spPr bwMode="auto">
          <a:xfrm>
            <a:off x="6954809" y="192350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23" name="Text Box 21"/>
          <p:cNvSpPr txBox="1">
            <a:spLocks noChangeAspect="1" noChangeArrowheads="1"/>
          </p:cNvSpPr>
          <p:nvPr/>
        </p:nvSpPr>
        <p:spPr bwMode="auto">
          <a:xfrm>
            <a:off x="6954809" y="155679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24" name="Text Box 22"/>
          <p:cNvSpPr txBox="1">
            <a:spLocks noChangeAspect="1" noChangeArrowheads="1"/>
          </p:cNvSpPr>
          <p:nvPr/>
        </p:nvSpPr>
        <p:spPr bwMode="auto">
          <a:xfrm>
            <a:off x="6957984" y="370383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25" name="Text Box 23"/>
          <p:cNvSpPr txBox="1">
            <a:spLocks noChangeAspect="1" noChangeArrowheads="1"/>
          </p:cNvSpPr>
          <p:nvPr/>
        </p:nvSpPr>
        <p:spPr bwMode="auto">
          <a:xfrm>
            <a:off x="6957984" y="407531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26" name="Text Box 24"/>
          <p:cNvSpPr txBox="1">
            <a:spLocks noChangeAspect="1" noChangeArrowheads="1"/>
          </p:cNvSpPr>
          <p:nvPr/>
        </p:nvSpPr>
        <p:spPr bwMode="auto">
          <a:xfrm>
            <a:off x="6957984" y="263691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27" name="Text Box 23"/>
          <p:cNvSpPr txBox="1">
            <a:spLocks noChangeAspect="1" noChangeArrowheads="1"/>
          </p:cNvSpPr>
          <p:nvPr/>
        </p:nvSpPr>
        <p:spPr bwMode="auto">
          <a:xfrm>
            <a:off x="6959572" y="443091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28" name="Rounded Rectangle 27"/>
          <p:cNvSpPr>
            <a:spLocks noChangeArrowheads="1"/>
          </p:cNvSpPr>
          <p:nvPr/>
        </p:nvSpPr>
        <p:spPr bwMode="auto">
          <a:xfrm rot="5400000">
            <a:off x="6849380" y="203397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0142544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
                <a:cs typeface="+mn-cs"/>
              </a:rPr>
              <a:t>NoECC</a:t>
            </a:r>
            <a:r>
              <a:rPr kumimoji="0" lang="en-US" sz="3200" b="0" i="0" u="none" strike="noStrike" kern="1200" cap="none" spc="0" normalizeH="0" baseline="0" noProof="0" dirty="0">
                <a:ln>
                  <a:noFill/>
                </a:ln>
                <a:solidFill>
                  <a:prstClr val="black"/>
                </a:solidFill>
                <a:effectLst/>
                <a:uLnTx/>
                <a:uFillTx/>
                <a:latin typeface="Calibri"/>
                <a:ea typeface=""/>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158</a:t>
            </a:fld>
            <a:endParaRPr kumimoji="0" lang="en-US" sz="16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
                <a:cs typeface="+mn-cs"/>
              </a:rPr>
              <a:t>cost </a:t>
            </a:r>
            <a:r>
              <a:rPr kumimoji="0" lang="en-US" sz="3200" b="0" i="0" u="none" strike="noStrike" kern="1200" cap="none" spc="0" normalizeH="0" baseline="0" noProof="0" dirty="0">
                <a:ln>
                  <a:noFill/>
                </a:ln>
                <a:solidFill>
                  <a:prstClr val="black"/>
                </a:solidFill>
                <a:effectLst/>
                <a:uLnTx/>
                <a:uFillTx/>
                <a:latin typeface="Calibri"/>
                <a:ea typeface=""/>
                <a:cs typeface="+mn-cs"/>
              </a:rPr>
              <a:t>by </a:t>
            </a:r>
            <a:r>
              <a:rPr kumimoji="0" lang="en-US" sz="3200" b="0" i="0" u="none" strike="noStrike" kern="1200" cap="none" spc="0" normalizeH="0" baseline="0" noProof="0" dirty="0">
                <a:ln>
                  <a:noFill/>
                </a:ln>
                <a:solidFill>
                  <a:srgbClr val="FF0000"/>
                </a:solidFill>
                <a:effectLst/>
                <a:uLnTx/>
                <a:uFillTx/>
                <a:latin typeface="Calibri"/>
                <a:ea typeface=""/>
                <a:cs typeface="+mn-cs"/>
              </a:rPr>
              <a:t>4.7</a:t>
            </a:r>
            <a:r>
              <a:rPr kumimoji="0" lang="en-US" sz="3200" b="0" i="0" u="none" strike="noStrike" kern="1200" cap="none" spc="0" normalizeH="0" noProof="0" dirty="0">
                <a:ln>
                  <a:noFill/>
                </a:ln>
                <a:solidFill>
                  <a:srgbClr val="FF0000"/>
                </a:solidFill>
                <a:effectLst/>
                <a:uLnTx/>
                <a:uFillTx/>
                <a:latin typeface="Calibri"/>
                <a:ea typeface=""/>
                <a:cs typeface="+mn-cs"/>
              </a:rPr>
              <a:t> </a:t>
            </a:r>
            <a:r>
              <a:rPr kumimoji="0" lang="en-US" sz="3200" b="0" i="0" u="none" strike="noStrike" kern="1200" cap="none" spc="0" normalizeH="0" baseline="0" noProof="0" dirty="0">
                <a:ln>
                  <a:noFill/>
                </a:ln>
                <a:solidFill>
                  <a:srgbClr val="FF0000"/>
                </a:solidFill>
                <a:effectLst/>
                <a:uLnTx/>
                <a:uFillTx/>
                <a:latin typeface="Calibri"/>
                <a:ea typeface=""/>
                <a:cs typeface="+mn-cs"/>
              </a:rPr>
              <a: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
                <a:cs typeface="+mn-cs"/>
              </a:rPr>
              <a:t>99.90 %</a:t>
            </a:r>
          </a:p>
        </p:txBody>
      </p:sp>
    </p:spTree>
    <p:extLst>
      <p:ext uri="{BB962C8B-B14F-4D97-AF65-F5344CB8AC3E}">
        <p14:creationId xmlns:p14="http://schemas.microsoft.com/office/powerpoint/2010/main" val="38463650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700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Heterogeneous 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solidFill>
                  <a:srgbClr val="0432FF"/>
                </a:solidFill>
              </a:rPr>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8968659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68457849"/>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Important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014800800"/>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Many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Rectangle 5">
            <a:extLst>
              <a:ext uri="{FF2B5EF4-FFF2-40B4-BE49-F238E27FC236}">
                <a16:creationId xmlns:a16="http://schemas.microsoft.com/office/drawing/2014/main" id="{AF454C8E-644E-3243-B4AA-441B607FE0D8}"/>
              </a:ext>
            </a:extLst>
          </p:cNvPr>
          <p:cNvSpPr/>
          <p:nvPr/>
        </p:nvSpPr>
        <p:spPr>
          <a:xfrm>
            <a:off x="514406" y="2564904"/>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925292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(Human) Hierarchy of Needs, Revisited</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3778884" y="4869160"/>
            <a:ext cx="4033476" cy="584775"/>
          </a:xfrm>
          <a:prstGeom prst="rect">
            <a:avLst/>
          </a:prstGeom>
          <a:solidFill>
            <a:srgbClr val="A285C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Tahoma"/>
                <a:ea typeface="+mn-ea"/>
                <a:cs typeface="+mn-cs"/>
              </a:rPr>
              <a:t>Everlasting energy</a:t>
            </a:r>
            <a:endParaRPr kumimoji="0" lang="en-US" sz="3200" b="1" i="0" u="none" strike="noStrike" kern="1200" cap="none" spc="0" normalizeH="0" baseline="0" noProof="0" dirty="0">
              <a:ln>
                <a:noFill/>
              </a:ln>
              <a:solidFill>
                <a:srgbClr val="FFFF00"/>
              </a:solidFill>
              <a:effectLst/>
              <a:uLnTx/>
              <a:uFillTx/>
              <a:latin typeface="Tahoma"/>
              <a:ea typeface="+mn-ea"/>
              <a:cs typeface="+mn-cs"/>
            </a:endParaRPr>
          </a:p>
        </p:txBody>
      </p:sp>
      <p:sp>
        <p:nvSpPr>
          <p:cNvPr id="8" name="TextBox 7"/>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0" name="Picture 9">
            <a:extLst>
              <a:ext uri="{FF2B5EF4-FFF2-40B4-BE49-F238E27FC236}">
                <a16:creationId xmlns:a16="http://schemas.microsoft.com/office/drawing/2014/main" id="{F36BB17F-F734-3B48-BE0D-49A57CBB00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22957671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374483826"/>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33230553"/>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65371010"/>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44733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871988"/>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25726459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1189715493"/>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099841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214853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(2015)</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2394073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(2015)</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1184211700"/>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9963273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457382059"/>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5513782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6735085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003568788"/>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42582325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27308860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3905904010"/>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9788868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3359673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5621379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1130876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3826149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35739237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503246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3306261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F5A00-ABCE-4F44-BBA9-29F9AF3BD4C7}"/>
              </a:ext>
            </a:extLst>
          </p:cNvPr>
          <p:cNvSpPr>
            <a:spLocks noGrp="1"/>
          </p:cNvSpPr>
          <p:nvPr>
            <p:ph type="title"/>
          </p:nvPr>
        </p:nvSpPr>
        <p:spPr>
          <a:xfrm>
            <a:off x="228600" y="152400"/>
            <a:ext cx="8610600" cy="1066800"/>
          </a:xfrm>
        </p:spPr>
        <p:txBody>
          <a:bodyPr/>
          <a:lstStyle/>
          <a:p>
            <a:r>
              <a:rPr lang="en-US" sz="3800" dirty="0"/>
              <a:t>RowClone Extensions and Follow-Up Work</a:t>
            </a:r>
          </a:p>
        </p:txBody>
      </p:sp>
      <p:sp>
        <p:nvSpPr>
          <p:cNvPr id="3" name="Content Placeholder 2">
            <a:extLst>
              <a:ext uri="{FF2B5EF4-FFF2-40B4-BE49-F238E27FC236}">
                <a16:creationId xmlns:a16="http://schemas.microsoft.com/office/drawing/2014/main" id="{B8D643A2-4FC2-8143-B99F-205908C4280B}"/>
              </a:ext>
            </a:extLst>
          </p:cNvPr>
          <p:cNvSpPr>
            <a:spLocks noGrp="1"/>
          </p:cNvSpPr>
          <p:nvPr>
            <p:ph idx="1"/>
          </p:nvPr>
        </p:nvSpPr>
        <p:spPr/>
        <p:txBody>
          <a:bodyPr/>
          <a:lstStyle/>
          <a:p>
            <a:r>
              <a:rPr lang="en-US" dirty="0"/>
              <a:t>Can this be improved to do </a:t>
            </a:r>
            <a:r>
              <a:rPr lang="en-US" dirty="0">
                <a:solidFill>
                  <a:srgbClr val="0432FF"/>
                </a:solidFill>
              </a:rPr>
              <a:t>faster inter-subarray copy</a:t>
            </a:r>
            <a:r>
              <a:rPr lang="en-US" dirty="0"/>
              <a:t>?</a:t>
            </a:r>
          </a:p>
          <a:p>
            <a:pPr lvl="1"/>
            <a:r>
              <a:rPr lang="en-US" dirty="0"/>
              <a:t>Yes, </a:t>
            </a:r>
            <a:r>
              <a:rPr lang="en-US" dirty="0">
                <a:solidFill>
                  <a:srgbClr val="FF0000"/>
                </a:solidFill>
              </a:rPr>
              <a:t>see LISA [Chang et al., HPCA 2016]</a:t>
            </a:r>
          </a:p>
          <a:p>
            <a:pPr lvl="1"/>
            <a:endParaRPr lang="en-US" dirty="0"/>
          </a:p>
          <a:p>
            <a:r>
              <a:rPr lang="en-US" dirty="0"/>
              <a:t>Can we enable </a:t>
            </a:r>
            <a:r>
              <a:rPr lang="en-US" dirty="0">
                <a:solidFill>
                  <a:srgbClr val="0432FF"/>
                </a:solidFill>
              </a:rPr>
              <a:t>data movement at smaller granularities within a bank</a:t>
            </a:r>
            <a:r>
              <a:rPr lang="en-US" dirty="0"/>
              <a:t>?</a:t>
            </a:r>
          </a:p>
          <a:p>
            <a:pPr lvl="1"/>
            <a:r>
              <a:rPr lang="en-US" dirty="0"/>
              <a:t>Yes, </a:t>
            </a:r>
            <a:r>
              <a:rPr lang="en-US" dirty="0">
                <a:solidFill>
                  <a:srgbClr val="FF0000"/>
                </a:solidFill>
              </a:rPr>
              <a:t>see FIGARO [Wang et al., MICRO 2020]</a:t>
            </a:r>
            <a:endParaRPr lang="en-US" sz="1400" dirty="0"/>
          </a:p>
          <a:p>
            <a:endParaRPr lang="en-US" dirty="0"/>
          </a:p>
          <a:p>
            <a:r>
              <a:rPr lang="en-US" dirty="0"/>
              <a:t>Can this be improved to do </a:t>
            </a:r>
            <a:r>
              <a:rPr lang="en-US" dirty="0">
                <a:solidFill>
                  <a:srgbClr val="0432FF"/>
                </a:solidFill>
              </a:rPr>
              <a:t>better inter-bank copy</a:t>
            </a:r>
            <a:r>
              <a:rPr lang="en-US" dirty="0"/>
              <a:t>?</a:t>
            </a:r>
          </a:p>
          <a:p>
            <a:pPr lvl="1"/>
            <a:r>
              <a:rPr lang="en-US" dirty="0"/>
              <a:t>Yes, </a:t>
            </a:r>
            <a:r>
              <a:rPr lang="en-US" dirty="0">
                <a:solidFill>
                  <a:srgbClr val="FF0000"/>
                </a:solidFill>
              </a:rPr>
              <a:t>see Network-on-Memory [CAL 2020]</a:t>
            </a:r>
            <a:endParaRPr lang="en-US" sz="1400" dirty="0"/>
          </a:p>
          <a:p>
            <a:endParaRPr lang="en-US" dirty="0"/>
          </a:p>
          <a:p>
            <a:r>
              <a:rPr lang="en-US" dirty="0"/>
              <a:t>Can similar ideas and DRAM properties be used to perform </a:t>
            </a:r>
            <a:r>
              <a:rPr lang="en-US" dirty="0">
                <a:solidFill>
                  <a:srgbClr val="0432FF"/>
                </a:solidFill>
              </a:rPr>
              <a:t>computation on data</a:t>
            </a:r>
            <a:r>
              <a:rPr lang="en-US" dirty="0"/>
              <a:t>?</a:t>
            </a:r>
          </a:p>
          <a:p>
            <a:pPr lvl="1"/>
            <a:r>
              <a:rPr lang="en-US" dirty="0"/>
              <a:t>Yes, </a:t>
            </a:r>
            <a:r>
              <a:rPr lang="en-US" dirty="0">
                <a:solidFill>
                  <a:srgbClr val="FF0000"/>
                </a:solidFill>
              </a:rPr>
              <a:t>see Ambit [Seshadri et al., CAL 2015, MICRO 2017]</a:t>
            </a:r>
          </a:p>
          <a:p>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D4385214-686F-AE45-AD43-76EF3388C3A1}"/>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194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4067701447"/>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Increasing Connectivity in DRAM</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"Low-Cost Inter-Linked Subarrays (LISA): Enabling Fast Inter-Subarray Data Movement in DRAM"</a:t>
            </a:r>
            <a:r>
              <a:rPr lang="en-US" sz="2100" dirty="0">
                <a:solidFill>
                  <a:srgbClr val="0432FF"/>
                </a:solidFill>
              </a:rPr>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1820299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FIGARO: Fine-Grained In-DRAM Copy</a:t>
            </a:r>
          </a:p>
        </p:txBody>
      </p:sp>
      <p:sp>
        <p:nvSpPr>
          <p:cNvPr id="3" name="Content Placeholder 2"/>
          <p:cNvSpPr>
            <a:spLocks noGrp="1"/>
          </p:cNvSpPr>
          <p:nvPr>
            <p:ph idx="1"/>
          </p:nvPr>
        </p:nvSpPr>
        <p:spPr/>
        <p:txBody>
          <a:bodyPr/>
          <a:lstStyle/>
          <a:p>
            <a:r>
              <a:rPr lang="en-US" sz="2000" dirty="0" err="1"/>
              <a:t>Yaohua</a:t>
            </a:r>
            <a:r>
              <a:rPr lang="en-US" sz="2000" dirty="0"/>
              <a:t> Wang, Lois </a:t>
            </a:r>
            <a:r>
              <a:rPr lang="en-US" sz="2000" dirty="0" err="1"/>
              <a:t>Orosa</a:t>
            </a:r>
            <a:r>
              <a:rPr lang="en-US" sz="2000" dirty="0"/>
              <a:t>, </a:t>
            </a:r>
            <a:r>
              <a:rPr lang="en-US" sz="2000" dirty="0" err="1"/>
              <a:t>Xiangjun</a:t>
            </a:r>
            <a:r>
              <a:rPr lang="en-US" sz="2000" dirty="0"/>
              <a:t> Peng, Yang Guo, Saugata Ghose, Minesh Patel, </a:t>
            </a:r>
            <a:r>
              <a:rPr lang="en-US" sz="2000" dirty="0" err="1"/>
              <a:t>Jeremie</a:t>
            </a:r>
            <a:r>
              <a:rPr lang="en-US" sz="2000" dirty="0"/>
              <a:t> S. Kim, Juan Gómez Luna, Mohammad </a:t>
            </a:r>
            <a:r>
              <a:rPr lang="en-US" sz="2000" dirty="0" err="1"/>
              <a:t>Sadrosadati</a:t>
            </a:r>
            <a:r>
              <a:rPr lang="en-US" sz="2000" dirty="0"/>
              <a:t>, Nika Mansouri </a:t>
            </a:r>
            <a:r>
              <a:rPr lang="en-US" sz="2000" dirty="0" err="1"/>
              <a:t>Ghiasi</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"FIGARO: Improving System Performance via Fine-Grained In-DRAM Data Relocation and Caching"</a:t>
            </a:r>
            <a:br>
              <a:rPr lang="en-US" sz="2000" dirty="0">
                <a:solidFill>
                  <a:srgbClr val="0432FF"/>
                </a:solidFill>
              </a:rPr>
            </a:br>
            <a:r>
              <a:rPr lang="en-US" sz="2000" i="1" dirty="0"/>
              <a:t>Proceedings of the </a:t>
            </a:r>
            <a:r>
              <a:rPr lang="en-US" sz="2000" i="1" dirty="0">
                <a:hlinkClick r:id="rId3"/>
              </a:rPr>
              <a:t>53rd International Symposium on Microarchitecture</a:t>
            </a:r>
            <a:r>
              <a:rPr lang="en-US" sz="2000" i="1" dirty="0"/>
              <a:t> (</a:t>
            </a:r>
            <a:r>
              <a:rPr lang="en-US" sz="2000" b="1" i="1" dirty="0"/>
              <a:t>MICRO</a:t>
            </a:r>
            <a:r>
              <a:rPr lang="en-US" sz="2000" i="1" dirty="0"/>
              <a:t>)</a:t>
            </a:r>
            <a:r>
              <a:rPr lang="en-US" sz="2000" dirty="0"/>
              <a:t>, Virtual, October 2020.</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21EB1EDA-D3F9-2244-A889-1011E90C9966}"/>
              </a:ext>
            </a:extLst>
          </p:cNvPr>
          <p:cNvPicPr>
            <a:picLocks noChangeAspect="1"/>
          </p:cNvPicPr>
          <p:nvPr/>
        </p:nvPicPr>
        <p:blipFill>
          <a:blip r:embed="rId4"/>
          <a:stretch>
            <a:fillRect/>
          </a:stretch>
        </p:blipFill>
        <p:spPr>
          <a:xfrm>
            <a:off x="0" y="3952698"/>
            <a:ext cx="9144000" cy="2228720"/>
          </a:xfrm>
          <a:prstGeom prst="rect">
            <a:avLst/>
          </a:prstGeom>
        </p:spPr>
      </p:pic>
    </p:spTree>
    <p:extLst>
      <p:ext uri="{BB962C8B-B14F-4D97-AF65-F5344CB8AC3E}">
        <p14:creationId xmlns:p14="http://schemas.microsoft.com/office/powerpoint/2010/main" val="32091494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Network-On-Memory: Fast Inter-Bank Copy</a:t>
            </a:r>
          </a:p>
        </p:txBody>
      </p:sp>
      <p:sp>
        <p:nvSpPr>
          <p:cNvPr id="3" name="Content Placeholder 2"/>
          <p:cNvSpPr>
            <a:spLocks noGrp="1"/>
          </p:cNvSpPr>
          <p:nvPr>
            <p:ph idx="1"/>
          </p:nvPr>
        </p:nvSpPr>
        <p:spPr/>
        <p:txBody>
          <a:bodyPr/>
          <a:lstStyle/>
          <a:p>
            <a:r>
              <a:rPr lang="en-US" sz="2000" dirty="0" err="1"/>
              <a:t>Seyyed</a:t>
            </a:r>
            <a:r>
              <a:rPr lang="en-US" sz="2000" dirty="0"/>
              <a:t> Hossein </a:t>
            </a:r>
            <a:r>
              <a:rPr lang="en-US" sz="2000" dirty="0" err="1"/>
              <a:t>SeyyedAghaei</a:t>
            </a:r>
            <a:r>
              <a:rPr lang="en-US" sz="2000" dirty="0"/>
              <a:t> </a:t>
            </a:r>
            <a:r>
              <a:rPr lang="en-US" sz="2000" dirty="0" err="1"/>
              <a:t>Rezaei</a:t>
            </a:r>
            <a:r>
              <a:rPr lang="en-US" sz="2000" dirty="0"/>
              <a:t>, Mehdi </a:t>
            </a:r>
            <a:r>
              <a:rPr lang="en-US" sz="2000" dirty="0" err="1"/>
              <a:t>Modarressi</a:t>
            </a:r>
            <a:r>
              <a:rPr lang="en-US" sz="2000" dirty="0"/>
              <a:t>, </a:t>
            </a:r>
            <a:r>
              <a:rPr lang="en-US" sz="2000" dirty="0" err="1"/>
              <a:t>Rachata</a:t>
            </a:r>
            <a:r>
              <a:rPr lang="en-US" sz="2000" dirty="0"/>
              <a:t> Ausavarungnirun, Mohammad </a:t>
            </a:r>
            <a:r>
              <a:rPr lang="en-US" sz="2000" dirty="0" err="1"/>
              <a:t>Sadrosadati</a:t>
            </a:r>
            <a:r>
              <a:rPr lang="en-US" sz="2000" dirty="0"/>
              <a:t>, Onur Mutlu, and Masoud </a:t>
            </a:r>
            <a:r>
              <a:rPr lang="en-US" sz="2000" dirty="0" err="1"/>
              <a:t>Daneshtalab</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"NoM: Network-on-Memory for Inter-Bank Data Transfer in Highly-Banked Memories"</a:t>
            </a:r>
            <a:br>
              <a:rPr lang="en-US" sz="2000" dirty="0">
                <a:solidFill>
                  <a:srgbClr val="0432FF"/>
                </a:solidFill>
              </a:rPr>
            </a:br>
            <a:r>
              <a:rPr lang="en-US" sz="2000" i="1" dirty="0">
                <a:hlinkClick r:id="rId3"/>
              </a:rPr>
              <a:t>IEEE Computer Architecture Letters</a:t>
            </a:r>
            <a:r>
              <a:rPr lang="en-US" sz="2000" i="1" dirty="0"/>
              <a:t> (</a:t>
            </a:r>
            <a:r>
              <a:rPr lang="en-US" sz="2000" b="1" i="1" dirty="0"/>
              <a:t>CAL</a:t>
            </a:r>
            <a:r>
              <a:rPr lang="en-US" sz="2000" i="1" dirty="0"/>
              <a:t>)</a:t>
            </a:r>
            <a:r>
              <a:rPr lang="en-US" sz="2000" dirty="0"/>
              <a:t>, to appear in 2020.</a:t>
            </a:r>
          </a:p>
          <a:p>
            <a:pPr marL="0" indent="0">
              <a:buNone/>
            </a:pPr>
            <a:br>
              <a:rPr lang="en-US" sz="2000" dirty="0"/>
            </a:br>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BB02404-C0AF-0A47-9A96-6BE1DE591513}"/>
              </a:ext>
            </a:extLst>
          </p:cNvPr>
          <p:cNvPicPr>
            <a:picLocks noChangeAspect="1"/>
          </p:cNvPicPr>
          <p:nvPr/>
        </p:nvPicPr>
        <p:blipFill>
          <a:blip r:embed="rId4"/>
          <a:stretch>
            <a:fillRect/>
          </a:stretch>
        </p:blipFill>
        <p:spPr>
          <a:xfrm>
            <a:off x="0" y="4191000"/>
            <a:ext cx="9144000" cy="1569990"/>
          </a:xfrm>
          <a:prstGeom prst="rect">
            <a:avLst/>
          </a:prstGeom>
        </p:spPr>
      </p:pic>
    </p:spTree>
    <p:extLst>
      <p:ext uri="{BB962C8B-B14F-4D97-AF65-F5344CB8AC3E}">
        <p14:creationId xmlns:p14="http://schemas.microsoft.com/office/powerpoint/2010/main" val="36479881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1272875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also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algn="ctr">
              <a:defRPr/>
            </a:pPr>
            <a:r>
              <a:rPr lang="en-US" altLang="ko-KR" sz="2400" b="1" kern="0" dirty="0">
                <a:solidFill>
                  <a:srgbClr val="FF0000"/>
                </a:solidFill>
                <a:latin typeface="Tahoma"/>
              </a:rPr>
              <a:t>&gt;4-12X Performance Improvement</a:t>
            </a:r>
            <a:endParaRPr lang="ko-KR" altLang="en-US" sz="2400" b="1" kern="0" dirty="0">
              <a:solidFill>
                <a:srgbClr val="FF0000"/>
              </a:solidFill>
              <a:latin typeface="Tahoma"/>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"Fast Bulk Bitwise AND and OR in DRAM"</a:t>
            </a:r>
            <a:br>
              <a:rPr lang="en-US" dirty="0">
                <a:solidFill>
                  <a:srgbClr val="0432FF"/>
                </a:solidFill>
              </a:rPr>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272712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dirty="0">
                <a:solidFill>
                  <a:srgbClr val="0432FF"/>
                </a:solidFill>
              </a:rPr>
              <a:t>“</a:t>
            </a:r>
            <a:r>
              <a:rPr lang="en-US"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r>
              <a:rPr lang="en-US" dirty="0">
                <a:solidFill>
                  <a:srgbClr val="0432FF"/>
                </a:solidFill>
              </a:rPr>
              <a:t>,”</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641055"/>
            <a:ext cx="9144000" cy="2092201"/>
          </a:xfrm>
          <a:prstGeom prst="rect">
            <a:avLst/>
          </a:prstGeom>
        </p:spPr>
      </p:pic>
    </p:spTree>
    <p:extLst>
      <p:ext uri="{BB962C8B-B14F-4D97-AF65-F5344CB8AC3E}">
        <p14:creationId xmlns:p14="http://schemas.microsoft.com/office/powerpoint/2010/main" val="3363952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719030475"/>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6E973-379F-0E47-9237-8E81F18B2687}"/>
              </a:ext>
            </a:extLst>
          </p:cNvPr>
          <p:cNvSpPr>
            <a:spLocks noGrp="1"/>
          </p:cNvSpPr>
          <p:nvPr>
            <p:ph type="title"/>
          </p:nvPr>
        </p:nvSpPr>
        <p:spPr/>
        <p:txBody>
          <a:bodyPr/>
          <a:lstStyle/>
          <a:p>
            <a:r>
              <a:rPr lang="en-CA" sz="4400" dirty="0"/>
              <a:t>SIMDRAM Key Idea </a:t>
            </a:r>
            <a:br>
              <a:rPr lang="en-CA" sz="4400" dirty="0"/>
            </a:br>
            <a:endParaRPr lang="en-US" sz="4400" dirty="0"/>
          </a:p>
        </p:txBody>
      </p:sp>
      <p:sp>
        <p:nvSpPr>
          <p:cNvPr id="3" name="Content Placeholder 2">
            <a:extLst>
              <a:ext uri="{FF2B5EF4-FFF2-40B4-BE49-F238E27FC236}">
                <a16:creationId xmlns:a16="http://schemas.microsoft.com/office/drawing/2014/main" id="{A223BDE8-46CC-8D47-991F-4D759631276F}"/>
              </a:ext>
            </a:extLst>
          </p:cNvPr>
          <p:cNvSpPr>
            <a:spLocks noGrp="1"/>
          </p:cNvSpPr>
          <p:nvPr>
            <p:ph idx="1"/>
          </p:nvPr>
        </p:nvSpPr>
        <p:spPr>
          <a:xfrm>
            <a:off x="78189" y="769623"/>
            <a:ext cx="8987622" cy="5763699"/>
          </a:xfrm>
        </p:spPr>
        <p:txBody>
          <a:bodyPr/>
          <a:lstStyle/>
          <a:p>
            <a:pPr lvl="1"/>
            <a:endParaRPr lang="en-US" sz="800" dirty="0"/>
          </a:p>
          <a:p>
            <a:pPr lvl="1"/>
            <a:endParaRPr lang="en-US" sz="800" dirty="0"/>
          </a:p>
          <a:p>
            <a:pPr marL="457200" lvl="1" indent="0">
              <a:buNone/>
            </a:pPr>
            <a:endParaRPr lang="en-US" sz="800" dirty="0"/>
          </a:p>
          <a:p>
            <a:pPr lvl="1"/>
            <a:endParaRPr lang="en-US" sz="800" dirty="0"/>
          </a:p>
          <a:p>
            <a:r>
              <a:rPr lang="en-US" b="1" dirty="0">
                <a:solidFill>
                  <a:schemeClr val="accent6">
                    <a:lumMod val="75000"/>
                  </a:schemeClr>
                </a:solidFill>
              </a:rPr>
              <a:t>SIMDRAM: </a:t>
            </a:r>
            <a:r>
              <a:rPr lang="en-US" dirty="0"/>
              <a:t>An end-to-end processing-using-DRAM framework that provides the </a:t>
            </a:r>
            <a:r>
              <a:rPr lang="en-US" dirty="0">
                <a:solidFill>
                  <a:schemeClr val="accent2"/>
                </a:solidFill>
              </a:rPr>
              <a:t>programming interface</a:t>
            </a:r>
            <a:r>
              <a:rPr lang="en-US" dirty="0"/>
              <a:t>, the </a:t>
            </a:r>
            <a:r>
              <a:rPr lang="en-US" dirty="0">
                <a:solidFill>
                  <a:schemeClr val="accent2"/>
                </a:solidFill>
              </a:rPr>
              <a:t>ISA</a:t>
            </a:r>
            <a:r>
              <a:rPr lang="en-US" dirty="0"/>
              <a:t>, and the </a:t>
            </a:r>
            <a:r>
              <a:rPr lang="en-US" dirty="0">
                <a:solidFill>
                  <a:schemeClr val="accent2"/>
                </a:solidFill>
              </a:rPr>
              <a:t>hardware</a:t>
            </a:r>
            <a:r>
              <a:rPr lang="en-US" dirty="0"/>
              <a:t> </a:t>
            </a:r>
            <a:r>
              <a:rPr lang="en-US" dirty="0">
                <a:solidFill>
                  <a:schemeClr val="accent2"/>
                </a:solidFill>
              </a:rPr>
              <a:t>support</a:t>
            </a:r>
            <a:r>
              <a:rPr lang="en-US" dirty="0"/>
              <a:t> for:</a:t>
            </a:r>
          </a:p>
          <a:p>
            <a:endParaRPr lang="en-US" sz="2400" dirty="0"/>
          </a:p>
          <a:p>
            <a:pPr lvl="1"/>
            <a:r>
              <a:rPr lang="en-US" b="1" dirty="0">
                <a:solidFill>
                  <a:schemeClr val="accent1">
                    <a:lumMod val="75000"/>
                  </a:schemeClr>
                </a:solidFill>
              </a:rPr>
              <a:t>Efficiently</a:t>
            </a:r>
            <a:r>
              <a:rPr lang="en-US" dirty="0"/>
              <a:t> computing </a:t>
            </a:r>
            <a:r>
              <a:rPr lang="en-US" b="1" dirty="0">
                <a:solidFill>
                  <a:srgbClr val="C00000"/>
                </a:solidFill>
              </a:rPr>
              <a:t>complex</a:t>
            </a:r>
            <a:r>
              <a:rPr lang="en-US" dirty="0"/>
              <a:t> operations in DRAM</a:t>
            </a:r>
          </a:p>
          <a:p>
            <a:pPr lvl="1"/>
            <a:endParaRPr lang="en-US" sz="800" dirty="0"/>
          </a:p>
          <a:p>
            <a:pPr lvl="1"/>
            <a:r>
              <a:rPr lang="en-US" dirty="0"/>
              <a:t>Providing the ability to implement </a:t>
            </a:r>
            <a:r>
              <a:rPr lang="en-US" b="1" dirty="0">
                <a:solidFill>
                  <a:schemeClr val="accent1">
                    <a:lumMod val="75000"/>
                  </a:schemeClr>
                </a:solidFill>
              </a:rPr>
              <a:t>arbitrary</a:t>
            </a:r>
            <a:r>
              <a:rPr lang="en-US" dirty="0"/>
              <a:t> operations as required</a:t>
            </a:r>
          </a:p>
          <a:p>
            <a:pPr lvl="1"/>
            <a:endParaRPr lang="en-US" sz="800" dirty="0"/>
          </a:p>
          <a:p>
            <a:pPr lvl="1"/>
            <a:r>
              <a:rPr lang="en-US" dirty="0"/>
              <a:t>Using an </a:t>
            </a:r>
            <a:r>
              <a:rPr lang="en-US" b="1" dirty="0">
                <a:solidFill>
                  <a:schemeClr val="accent6">
                    <a:lumMod val="75000"/>
                  </a:schemeClr>
                </a:solidFill>
              </a:rPr>
              <a:t>in-DRAM massively-parallel SIMD substrate</a:t>
            </a:r>
            <a:r>
              <a:rPr lang="en-US" dirty="0"/>
              <a:t> that requires </a:t>
            </a:r>
            <a:r>
              <a:rPr lang="en-US" b="1" dirty="0">
                <a:solidFill>
                  <a:schemeClr val="accent1">
                    <a:lumMod val="75000"/>
                  </a:schemeClr>
                </a:solidFill>
              </a:rPr>
              <a:t>minimal</a:t>
            </a:r>
            <a:r>
              <a:rPr lang="en-US" dirty="0"/>
              <a:t> changes to DRAM architecture</a:t>
            </a:r>
          </a:p>
          <a:p>
            <a:pPr lvl="2"/>
            <a:endParaRPr lang="en-US" dirty="0"/>
          </a:p>
          <a:p>
            <a:pPr lvl="1"/>
            <a:endParaRPr lang="en-US" dirty="0"/>
          </a:p>
        </p:txBody>
      </p:sp>
      <p:sp>
        <p:nvSpPr>
          <p:cNvPr id="4" name="Slide Number Placeholder 2">
            <a:extLst>
              <a:ext uri="{FF2B5EF4-FFF2-40B4-BE49-F238E27FC236}">
                <a16:creationId xmlns:a16="http://schemas.microsoft.com/office/drawing/2014/main" id="{E33E8851-BF95-6842-9DAC-3E18705E07DB}"/>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23</a:t>
            </a:r>
          </a:p>
        </p:txBody>
      </p:sp>
    </p:spTree>
    <p:extLst>
      <p:ext uri="{BB962C8B-B14F-4D97-AF65-F5344CB8AC3E}">
        <p14:creationId xmlns:p14="http://schemas.microsoft.com/office/powerpoint/2010/main" val="3932643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500"/>
                                        <p:tgtEl>
                                          <p:spTgt spid="3">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animEffect transition="in" filter="fade">
                                      <p:cBhvr>
                                        <p:cTn id="1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p:sp>
        <p:nvSpPr>
          <p:cNvPr id="158" name="Slide Number Placeholder 2">
            <a:extLst>
              <a:ext uri="{FF2B5EF4-FFF2-40B4-BE49-F238E27FC236}">
                <a16:creationId xmlns:a16="http://schemas.microsoft.com/office/drawing/2014/main" id="{BA3DC310-E70E-2A4C-98E9-E7CE8D146EDA}"/>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27</a:t>
            </a:r>
          </a:p>
        </p:txBody>
      </p:sp>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205538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More on the 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3136417264"/>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Another Example: In-Memory Graph Processing</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211</a:t>
            </a:fld>
            <a:endParaRPr lang="en-US"/>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r>
              <a:rPr lang="en-US" altLang="ko-KR" dirty="0"/>
              <a:t>Large graphs are everywhere (circa 2015)</a:t>
            </a:r>
          </a:p>
          <a:p>
            <a:endParaRPr lang="en-US" altLang="ko-KR" sz="1800" dirty="0"/>
          </a:p>
          <a:p>
            <a:endParaRPr lang="en-US" altLang="ko-KR" sz="1800" dirty="0"/>
          </a:p>
          <a:p>
            <a:endParaRPr lang="en-US" altLang="ko-KR" sz="1800" dirty="0"/>
          </a:p>
          <a:p>
            <a:endParaRPr lang="en-US" altLang="ko-KR" dirty="0"/>
          </a:p>
          <a:p>
            <a:endParaRPr lang="en-US" altLang="ko-KR" dirty="0"/>
          </a:p>
          <a:p>
            <a:pPr marL="0" indent="0">
              <a:buFont typeface="Wingdings" charset="0"/>
              <a:buNone/>
            </a:pPr>
            <a:endParaRPr lang="en-US" altLang="ko-KR" sz="2000" dirty="0"/>
          </a:p>
          <a:p>
            <a:r>
              <a:rPr lang="en-US" altLang="ko-KR" dirty="0"/>
              <a:t>Scalable large-scale graph processing is challenging</a:t>
            </a:r>
            <a:endParaRPr lang="ko-KR" altLang="en-US" dirty="0"/>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36 Million </a:t>
              </a:r>
            </a:p>
            <a:p>
              <a:pPr algn="ctr"/>
              <a:r>
                <a:rPr lang="en-US" dirty="0"/>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1.4 Billion</a:t>
              </a:r>
            </a:p>
            <a:p>
              <a:pPr algn="ctr"/>
              <a:r>
                <a:rPr lang="en-US" dirty="0"/>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300 Million</a:t>
              </a:r>
            </a:p>
            <a:p>
              <a:pPr algn="ctr"/>
              <a:r>
                <a:rPr lang="en-US" dirty="0"/>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30 Billion</a:t>
              </a:r>
            </a:p>
            <a:p>
              <a:pPr algn="ctr"/>
              <a:r>
                <a:rPr lang="en-US" dirty="0"/>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69132760"/>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42326847"/>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809297844"/>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068872983"/>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0123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53952706"/>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2571867"/>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450396750"/>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2100" dirty="0">
                <a:solidFill>
                  <a:srgbClr val="0432FF"/>
                </a:solidFill>
              </a:rPr>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077072"/>
            <a:ext cx="9144000" cy="2235200"/>
          </a:xfrm>
          <a:prstGeom prst="rect">
            <a:avLst/>
          </a:prstGeom>
        </p:spPr>
      </p:pic>
    </p:spTree>
    <p:extLst>
      <p:ext uri="{BB962C8B-B14F-4D97-AF65-F5344CB8AC3E}">
        <p14:creationId xmlns:p14="http://schemas.microsoft.com/office/powerpoint/2010/main" val="6777426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solidFill>
                  <a:prstClr val="black">
                    <a:lumMod val="65000"/>
                    <a:lumOff val="35000"/>
                  </a:prstClr>
                </a:solidFill>
              </a:rPr>
              <a:t>Four Important Workloads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1634192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432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2470500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solidFill>
                  <a:srgbClr val="0432FF"/>
                </a:solidFill>
              </a:rPr>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7"/>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552073443"/>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DAMOV Methodology &amp; Workloads</a:t>
            </a:r>
            <a:endParaRPr lang="en-US" sz="24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5794310"/>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lvl="0"/>
            <a:r>
              <a:rPr lang="en-US" sz="1600" b="1" dirty="0">
                <a:solidFill>
                  <a:srgbClr val="0432FF"/>
                </a:solidFill>
                <a:hlinkClick r:id="rId2">
                  <a:extLst>
                    <a:ext uri="{A12FA001-AC4F-418D-AE19-62706E023703}">
                      <ahyp:hlinkClr xmlns:ahyp="http://schemas.microsoft.com/office/drawing/2018/hyperlinkcolor" val="tx"/>
                    </a:ext>
                  </a:extLst>
                </a:hlinkClick>
              </a:rPr>
              <a:t>https://arxiv.org/pdf/2105.03814.pdf</a:t>
            </a:r>
            <a:r>
              <a:rPr lang="en-US" sz="1600" b="1" dirty="0">
                <a:solidFill>
                  <a:srgbClr val="0432FF"/>
                </a:solidFill>
              </a:rPr>
              <a:t> </a:t>
            </a:r>
            <a:endParaRPr kumimoji="0" lang="en-US" sz="16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2228245029"/>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247043793"/>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Tree>
    <p:extLst>
      <p:ext uri="{BB962C8B-B14F-4D97-AF65-F5344CB8AC3E}">
        <p14:creationId xmlns:p14="http://schemas.microsoft.com/office/powerpoint/2010/main" val="1195329140"/>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14284745"/>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130727"/>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562582210"/>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7" name="Rectangle 6">
            <a:extLst>
              <a:ext uri="{FF2B5EF4-FFF2-40B4-BE49-F238E27FC236}">
                <a16:creationId xmlns:a16="http://schemas.microsoft.com/office/drawing/2014/main" id="{AE390B2E-8188-9B47-8D91-E75A69621677}"/>
              </a:ext>
            </a:extLst>
          </p:cNvPr>
          <p:cNvSpPr/>
          <p:nvPr/>
        </p:nvSpPr>
        <p:spPr>
          <a:xfrm>
            <a:off x="539552" y="4077072"/>
            <a:ext cx="7992888"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6970895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Low Latency Communication is Critical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890718"/>
            <a:ext cx="7416824" cy="5562618"/>
          </a:xfrm>
          <a:prstGeom prst="rect">
            <a:avLst/>
          </a:prstGeom>
        </p:spPr>
      </p:pic>
      <p:sp>
        <p:nvSpPr>
          <p:cNvPr id="6" name="Rectangle 5"/>
          <p:cNvSpPr/>
          <p:nvPr/>
        </p:nvSpPr>
        <p:spPr>
          <a:xfrm>
            <a:off x="2160240"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531014778"/>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Hierarchy of Needs, A Third Time</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7" name="TextBox 6"/>
          <p:cNvSpPr txBox="1"/>
          <p:nvPr/>
        </p:nvSpPr>
        <p:spPr>
          <a:xfrm>
            <a:off x="5076056" y="219615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8" name="TextBox 7"/>
          <p:cNvSpPr txBox="1"/>
          <p:nvPr/>
        </p:nvSpPr>
        <p:spPr>
          <a:xfrm>
            <a:off x="5076056" y="2988240"/>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9" name="TextBox 8"/>
          <p:cNvSpPr txBox="1"/>
          <p:nvPr/>
        </p:nvSpPr>
        <p:spPr>
          <a:xfrm>
            <a:off x="5076056" y="363631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0" name="TextBox 9"/>
          <p:cNvSpPr txBox="1"/>
          <p:nvPr/>
        </p:nvSpPr>
        <p:spPr>
          <a:xfrm>
            <a:off x="5067783" y="424225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1" name="TextBox 10"/>
          <p:cNvSpPr txBox="1"/>
          <p:nvPr/>
        </p:nvSpPr>
        <p:spPr>
          <a:xfrm>
            <a:off x="5067783" y="486044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2" name="TextBox 11"/>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14" name="TextBox 13"/>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3" name="Picture 12">
            <a:extLst>
              <a:ext uri="{FF2B5EF4-FFF2-40B4-BE49-F238E27FC236}">
                <a16:creationId xmlns:a16="http://schemas.microsoft.com/office/drawing/2014/main" id="{E67A7A6E-BA9A-BA49-A06E-6C7352EF77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14794634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70221184"/>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Main Memory Latency Lags Behind</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FFFFFF"/>
                </a:solidFill>
                <a:effectLst/>
                <a:uLnTx/>
                <a:uFillTx/>
                <a:latin typeface="Tahoma"/>
                <a:ea typeface="+mn-ea"/>
                <a:cs typeface="+mn-cs"/>
              </a:rPr>
              <a:t>Memory latency remains almost constant</a:t>
            </a:r>
          </a:p>
        </p:txBody>
      </p:sp>
    </p:spTree>
    <p:extLst>
      <p:ext uri="{BB962C8B-B14F-4D97-AF65-F5344CB8AC3E}">
        <p14:creationId xmlns:p14="http://schemas.microsoft.com/office/powerpoint/2010/main" val="11492510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951044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33553469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8062664" cy="1752600"/>
          </a:xfrm>
        </p:spPr>
        <p:txBody>
          <a:bodyPr/>
          <a:lstStyle/>
          <a:p>
            <a:r>
              <a:rPr lang="en-US" dirty="0">
                <a:latin typeface="Garamond" charset="0"/>
              </a:rPr>
              <a:t>Truly Reducing Memory Latency</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376300595"/>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the Long Memory Latency?</a:t>
            </a:r>
          </a:p>
        </p:txBody>
      </p:sp>
      <p:sp>
        <p:nvSpPr>
          <p:cNvPr id="3" name="Content Placeholder 2"/>
          <p:cNvSpPr>
            <a:spLocks noGrp="1"/>
          </p:cNvSpPr>
          <p:nvPr>
            <p:ph idx="1"/>
          </p:nvPr>
        </p:nvSpPr>
        <p:spPr>
          <a:xfrm>
            <a:off x="228600" y="1371600"/>
            <a:ext cx="8763000" cy="4876800"/>
          </a:xfrm>
        </p:spPr>
        <p:txBody>
          <a:bodyPr/>
          <a:lstStyle/>
          <a:p>
            <a:r>
              <a:rPr lang="en-US" dirty="0">
                <a:solidFill>
                  <a:srgbClr val="0000FF"/>
                </a:solidFill>
              </a:rPr>
              <a:t>Reason 1: Design of DRAM Micro-architecture</a:t>
            </a:r>
          </a:p>
          <a:p>
            <a:pPr lvl="1"/>
            <a:r>
              <a:rPr lang="en-US" dirty="0"/>
              <a:t>Goal: Maximize capacity/area, not minimize latency</a:t>
            </a:r>
          </a:p>
          <a:p>
            <a:pPr lvl="1"/>
            <a:endParaRPr lang="en-US" dirty="0"/>
          </a:p>
          <a:p>
            <a:r>
              <a:rPr lang="en-US" dirty="0">
                <a:solidFill>
                  <a:srgbClr val="0000FF"/>
                </a:solidFill>
              </a:rPr>
              <a:t>Reason 2: “One size fits all” approach to latency specification</a:t>
            </a:r>
          </a:p>
          <a:p>
            <a:pPr lvl="1"/>
            <a:r>
              <a:rPr lang="en-US" dirty="0"/>
              <a:t>Same latency parameters for all </a:t>
            </a:r>
            <a:r>
              <a:rPr lang="en-US" dirty="0">
                <a:solidFill>
                  <a:srgbClr val="FF0000"/>
                </a:solidFill>
              </a:rPr>
              <a:t>temperatures</a:t>
            </a:r>
          </a:p>
          <a:p>
            <a:pPr lvl="1"/>
            <a:r>
              <a:rPr lang="en-US" dirty="0"/>
              <a:t>Same latency parameters for all </a:t>
            </a:r>
            <a:r>
              <a:rPr lang="en-US" dirty="0">
                <a:solidFill>
                  <a:srgbClr val="FF0000"/>
                </a:solidFill>
              </a:rPr>
              <a:t>DRAM chips</a:t>
            </a:r>
          </a:p>
          <a:p>
            <a:pPr lvl="1"/>
            <a:r>
              <a:rPr lang="en-US" dirty="0"/>
              <a:t>Same latency parameters for all </a:t>
            </a:r>
            <a:r>
              <a:rPr lang="en-US" dirty="0">
                <a:solidFill>
                  <a:srgbClr val="FF0000"/>
                </a:solidFill>
              </a:rPr>
              <a:t>parts of a DRAM chip</a:t>
            </a:r>
          </a:p>
          <a:p>
            <a:pPr lvl="1"/>
            <a:r>
              <a:rPr lang="en-US" dirty="0"/>
              <a:t>Same latency parameters for all </a:t>
            </a:r>
            <a:r>
              <a:rPr lang="en-US" dirty="0">
                <a:solidFill>
                  <a:srgbClr val="FF0000"/>
                </a:solidFill>
              </a:rPr>
              <a:t>supply voltage levels</a:t>
            </a:r>
          </a:p>
          <a:p>
            <a:pPr lvl="1"/>
            <a:r>
              <a:rPr lang="en-US" dirty="0"/>
              <a:t>Same latency parameters for all </a:t>
            </a:r>
            <a:r>
              <a:rPr lang="en-US" dirty="0">
                <a:solidFill>
                  <a:srgbClr val="FF0000"/>
                </a:solidFill>
              </a:rPr>
              <a:t>application data </a:t>
            </a:r>
            <a:endParaRPr lang="en-US" dirty="0"/>
          </a:p>
          <a:p>
            <a:pPr lvl="1"/>
            <a:r>
              <a:rPr lang="is-IS" dirty="0"/>
              <a:t>…</a:t>
            </a:r>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5" name="Rectangle 4">
            <a:extLst>
              <a:ext uri="{FF2B5EF4-FFF2-40B4-BE49-F238E27FC236}">
                <a16:creationId xmlns:a16="http://schemas.microsoft.com/office/drawing/2014/main" id="{8DE3BB5A-059F-AC4E-BEB4-C34C6BF576BB}"/>
              </a:ext>
            </a:extLst>
          </p:cNvPr>
          <p:cNvSpPr/>
          <p:nvPr/>
        </p:nvSpPr>
        <p:spPr>
          <a:xfrm>
            <a:off x="539552" y="2564904"/>
            <a:ext cx="8452048" cy="29523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2782063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192748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Latency Variation in Memory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55" name="Group 54"/>
          <p:cNvGrpSpPr/>
          <p:nvPr/>
        </p:nvGrpSpPr>
        <p:grpSpPr>
          <a:xfrm>
            <a:off x="741777" y="4953000"/>
            <a:ext cx="8040641" cy="992612"/>
            <a:chOff x="224591" y="5243899"/>
            <a:chExt cx="8510476" cy="992613"/>
          </a:xfrm>
        </p:grpSpPr>
        <p:grpSp>
          <p:nvGrpSpPr>
            <p:cNvPr id="56" name="Group 55"/>
            <p:cNvGrpSpPr/>
            <p:nvPr/>
          </p:nvGrpSpPr>
          <p:grpSpPr>
            <a:xfrm>
              <a:off x="224591" y="5243899"/>
              <a:ext cx="8510476" cy="523229"/>
              <a:chOff x="352625" y="3223796"/>
              <a:chExt cx="8510476" cy="523229"/>
            </a:xfrm>
          </p:grpSpPr>
          <p:cxnSp>
            <p:nvCxnSpPr>
              <p:cNvPr id="58" name="Straight Arrow Connector 57"/>
              <p:cNvCxnSpPr/>
              <p:nvPr/>
            </p:nvCxnSpPr>
            <p:spPr>
              <a:xfrm>
                <a:off x="1161179" y="3511042"/>
                <a:ext cx="6781800" cy="0"/>
              </a:xfrm>
              <a:prstGeom prst="straightConnector1">
                <a:avLst/>
              </a:prstGeom>
              <a:noFill/>
              <a:ln w="44450" cap="rnd" cmpd="sng" algn="ctr">
                <a:solidFill>
                  <a:sysClr val="windowText" lastClr="000000">
                    <a:lumMod val="65000"/>
                    <a:lumOff val="35000"/>
                  </a:sysClr>
                </a:solidFill>
                <a:prstDash val="solid"/>
                <a:miter lim="800000"/>
                <a:headEnd type="arrow" w="lg" len="lg"/>
                <a:tailEnd type="arrow" w="lg" len="lg"/>
              </a:ln>
              <a:effectLst/>
            </p:spPr>
          </p:cxnSp>
          <p:sp>
            <p:nvSpPr>
              <p:cNvPr id="59" name="TextBox 58"/>
              <p:cNvSpPr txBox="1"/>
              <p:nvPr/>
            </p:nvSpPr>
            <p:spPr>
              <a:xfrm>
                <a:off x="7871906" y="3223804"/>
                <a:ext cx="991195"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High</a:t>
                </a:r>
              </a:p>
            </p:txBody>
          </p:sp>
          <p:sp>
            <p:nvSpPr>
              <p:cNvPr id="60" name="TextBox 59"/>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Low</a:t>
                </a:r>
              </a:p>
            </p:txBody>
          </p:sp>
        </p:grpSp>
        <p:sp>
          <p:nvSpPr>
            <p:cNvPr id="57" name="TextBox 56"/>
            <p:cNvSpPr txBox="1"/>
            <p:nvPr/>
          </p:nvSpPr>
          <p:spPr>
            <a:xfrm>
              <a:off x="2964359" y="5713292"/>
              <a:ext cx="292784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Latency</a:t>
              </a:r>
            </a:p>
          </p:txBody>
        </p:sp>
      </p:grpSp>
      <p:grpSp>
        <p:nvGrpSpPr>
          <p:cNvPr id="61" name="Group 60"/>
          <p:cNvGrpSpPr/>
          <p:nvPr/>
        </p:nvGrpSpPr>
        <p:grpSpPr>
          <a:xfrm>
            <a:off x="4138538" y="2878490"/>
            <a:ext cx="1202573" cy="1358640"/>
            <a:chOff x="2373000" y="3289560"/>
            <a:chExt cx="1202573" cy="1358640"/>
          </a:xfrm>
        </p:grpSpPr>
        <p:pic>
          <p:nvPicPr>
            <p:cNvPr id="6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63" name="TextBox 62"/>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a:ea typeface="+mn-ea"/>
                  <a:cs typeface="+mn-cs"/>
                </a:rPr>
                <a:t>DRAM B</a:t>
              </a:r>
            </a:p>
          </p:txBody>
        </p:sp>
      </p:grpSp>
      <p:grpSp>
        <p:nvGrpSpPr>
          <p:cNvPr id="64" name="Group 63"/>
          <p:cNvGrpSpPr/>
          <p:nvPr/>
        </p:nvGrpSpPr>
        <p:grpSpPr>
          <a:xfrm>
            <a:off x="2019300" y="2878490"/>
            <a:ext cx="4856042" cy="2578172"/>
            <a:chOff x="2019300" y="2878490"/>
            <a:chExt cx="4856042" cy="2578172"/>
          </a:xfrm>
        </p:grpSpPr>
        <p:grpSp>
          <p:nvGrpSpPr>
            <p:cNvPr id="65" name="dram a"/>
            <p:cNvGrpSpPr/>
            <p:nvPr/>
          </p:nvGrpSpPr>
          <p:grpSpPr>
            <a:xfrm>
              <a:off x="2286832" y="2878490"/>
              <a:ext cx="1181157" cy="2578172"/>
              <a:chOff x="2445298" y="3289228"/>
              <a:chExt cx="1181157" cy="2578172"/>
            </a:xfrm>
          </p:grpSpPr>
          <p:cxnSp>
            <p:nvCxnSpPr>
              <p:cNvPr id="84" name="Straight Connector 83"/>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5" name="Oval 84"/>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86" name="Group 85"/>
              <p:cNvGrpSpPr/>
              <p:nvPr/>
            </p:nvGrpSpPr>
            <p:grpSpPr>
              <a:xfrm>
                <a:off x="2445298" y="3289228"/>
                <a:ext cx="1181157" cy="1358640"/>
                <a:chOff x="2373000" y="3289560"/>
                <a:chExt cx="1181157" cy="1358640"/>
              </a:xfrm>
            </p:grpSpPr>
            <p:pic>
              <p:nvPicPr>
                <p:cNvPr id="87"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8" name="TextBox 87"/>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A</a:t>
                  </a:r>
                </a:p>
              </p:txBody>
            </p:sp>
          </p:grpSp>
        </p:grpSp>
        <p:cxnSp>
          <p:nvCxnSpPr>
            <p:cNvPr id="66" name="Straight Connector 65"/>
            <p:cNvCxnSpPr/>
            <p:nvPr/>
          </p:nvCxnSpPr>
          <p:spPr>
            <a:xfrm flipH="1" flipV="1">
              <a:off x="4729117" y="4237130"/>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67" name="Oval 66"/>
            <p:cNvSpPr>
              <a:spLocks noChangeAspect="1"/>
            </p:cNvSpPr>
            <p:nvPr/>
          </p:nvSpPr>
          <p:spPr>
            <a:xfrm>
              <a:off x="45144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68" name="dram c"/>
            <p:cNvGrpSpPr/>
            <p:nvPr/>
          </p:nvGrpSpPr>
          <p:grpSpPr>
            <a:xfrm>
              <a:off x="5372100" y="2878490"/>
              <a:ext cx="1215397" cy="2578172"/>
              <a:chOff x="2445298" y="3289228"/>
              <a:chExt cx="1215397" cy="2578172"/>
            </a:xfrm>
          </p:grpSpPr>
          <p:cxnSp>
            <p:nvCxnSpPr>
              <p:cNvPr id="79" name="Straight Connector 78"/>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0" name="Oval 79"/>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81" name="Group 80"/>
              <p:cNvGrpSpPr/>
              <p:nvPr/>
            </p:nvGrpSpPr>
            <p:grpSpPr>
              <a:xfrm>
                <a:off x="2445298" y="3289228"/>
                <a:ext cx="1215397" cy="1358640"/>
                <a:chOff x="2373000" y="3289560"/>
                <a:chExt cx="1215397" cy="1358640"/>
              </a:xfrm>
            </p:grpSpPr>
            <p:pic>
              <p:nvPicPr>
                <p:cNvPr id="8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3" name="TextBox 82"/>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C</a:t>
                  </a:r>
                </a:p>
              </p:txBody>
            </p:sp>
          </p:grpSp>
        </p:grpSp>
        <p:grpSp>
          <p:nvGrpSpPr>
            <p:cNvPr id="69" name="fab var"/>
            <p:cNvGrpSpPr/>
            <p:nvPr/>
          </p:nvGrpSpPr>
          <p:grpSpPr>
            <a:xfrm>
              <a:off x="2019300" y="4338029"/>
              <a:ext cx="4856042" cy="857215"/>
              <a:chOff x="2057400" y="4748767"/>
              <a:chExt cx="4856042" cy="857215"/>
            </a:xfrm>
          </p:grpSpPr>
          <p:grpSp>
            <p:nvGrpSpPr>
              <p:cNvPr id="70" name="Group 69"/>
              <p:cNvGrpSpPr>
                <a:grpSpLocks noChangeAspect="1"/>
              </p:cNvGrpSpPr>
              <p:nvPr/>
            </p:nvGrpSpPr>
            <p:grpSpPr>
              <a:xfrm>
                <a:off x="2057400" y="4748767"/>
                <a:ext cx="1735529" cy="857215"/>
                <a:chOff x="1905000" y="3429000"/>
                <a:chExt cx="4800600" cy="1905000"/>
              </a:xfrm>
            </p:grpSpPr>
            <p:sp>
              <p:nvSpPr>
                <p:cNvPr id="7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nvGrpSpPr>
              <p:cNvPr id="71" name="Group 70"/>
              <p:cNvGrpSpPr>
                <a:grpSpLocks noChangeAspect="1"/>
              </p:cNvGrpSpPr>
              <p:nvPr/>
            </p:nvGrpSpPr>
            <p:grpSpPr>
              <a:xfrm>
                <a:off x="3919607" y="4748767"/>
                <a:ext cx="1735529" cy="857215"/>
                <a:chOff x="1905000" y="3429000"/>
                <a:chExt cx="4800600" cy="1905000"/>
              </a:xfrm>
            </p:grpSpPr>
            <p:sp>
              <p:nvSpPr>
                <p:cNvPr id="75"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6"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nvGrpSpPr>
              <p:cNvPr id="72" name="Group 71"/>
              <p:cNvGrpSpPr>
                <a:grpSpLocks noChangeAspect="1"/>
              </p:cNvGrpSpPr>
              <p:nvPr/>
            </p:nvGrpSpPr>
            <p:grpSpPr>
              <a:xfrm>
                <a:off x="5177913" y="4748767"/>
                <a:ext cx="1735529" cy="857215"/>
                <a:chOff x="1905000" y="3429000"/>
                <a:chExt cx="4800600" cy="1905000"/>
              </a:xfrm>
            </p:grpSpPr>
            <p:sp>
              <p:nvSpPr>
                <p:cNvPr id="73"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4"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grpSp>
      <p:grpSp>
        <p:nvGrpSpPr>
          <p:cNvPr id="89" name="Group 88"/>
          <p:cNvGrpSpPr/>
          <p:nvPr/>
        </p:nvGrpSpPr>
        <p:grpSpPr>
          <a:xfrm>
            <a:off x="3647581" y="4237130"/>
            <a:ext cx="2030017" cy="1219532"/>
            <a:chOff x="3647581" y="4237130"/>
            <a:chExt cx="2030017" cy="1219532"/>
          </a:xfrm>
        </p:grpSpPr>
        <p:sp>
          <p:nvSpPr>
            <p:cNvPr id="90" name="Oval 89"/>
            <p:cNvSpPr>
              <a:spLocks noChangeAspect="1"/>
            </p:cNvSpPr>
            <p:nvPr/>
          </p:nvSpPr>
          <p:spPr>
            <a:xfrm>
              <a:off x="5248213" y="5031571"/>
              <a:ext cx="429385" cy="425091"/>
            </a:xfrm>
            <a:prstGeom prst="ellipse">
              <a:avLst/>
            </a:prstGeom>
            <a:solidFill>
              <a:srgbClr val="C0504D">
                <a:lumMod val="5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1" name="Oval 90"/>
            <p:cNvSpPr>
              <a:spLocks noChangeAspect="1"/>
            </p:cNvSpPr>
            <p:nvPr/>
          </p:nvSpPr>
          <p:spPr>
            <a:xfrm>
              <a:off x="41811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2" name="Oval 91"/>
            <p:cNvSpPr>
              <a:spLocks noChangeAspect="1"/>
            </p:cNvSpPr>
            <p:nvPr/>
          </p:nvSpPr>
          <p:spPr>
            <a:xfrm>
              <a:off x="3647581" y="5031571"/>
              <a:ext cx="429385" cy="425091"/>
            </a:xfrm>
            <a:prstGeom prst="ellipse">
              <a:avLst/>
            </a:prstGeom>
            <a:solidFill>
              <a:srgbClr val="C0504D">
                <a:lumMod val="20000"/>
                <a:lumOff val="8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3" name="Oval 92"/>
            <p:cNvSpPr>
              <a:spLocks noChangeAspect="1"/>
            </p:cNvSpPr>
            <p:nvPr/>
          </p:nvSpPr>
          <p:spPr>
            <a:xfrm>
              <a:off x="4451347" y="5031571"/>
              <a:ext cx="429385" cy="425091"/>
            </a:xfrm>
            <a:prstGeom prst="ellipse">
              <a:avLst/>
            </a:prstGeom>
            <a:solidFill>
              <a:srgbClr val="C0504D">
                <a:lumMod val="60000"/>
                <a:lumOff val="4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4" name="Oval 93"/>
            <p:cNvSpPr>
              <a:spLocks noChangeAspect="1"/>
            </p:cNvSpPr>
            <p:nvPr/>
          </p:nvSpPr>
          <p:spPr>
            <a:xfrm>
              <a:off x="4714669" y="5031571"/>
              <a:ext cx="429385" cy="425091"/>
            </a:xfrm>
            <a:prstGeom prst="ellipse">
              <a:avLst/>
            </a:prstGeom>
            <a:solidFill>
              <a:srgbClr val="C0504D">
                <a:lumMod val="75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cxnSp>
          <p:nvCxnSpPr>
            <p:cNvPr id="95" name="Straight Connector 94"/>
            <p:cNvCxnSpPr>
              <a:stCxn id="90" idx="0"/>
            </p:cNvCxnSpPr>
            <p:nvPr/>
          </p:nvCxnSpPr>
          <p:spPr>
            <a:xfrm flipH="1" flipV="1">
              <a:off x="4943811" y="4237131"/>
              <a:ext cx="519095" cy="794440"/>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6" name="Straight Connector 95"/>
            <p:cNvCxnSpPr>
              <a:stCxn id="92" idx="0"/>
            </p:cNvCxnSpPr>
            <p:nvPr/>
          </p:nvCxnSpPr>
          <p:spPr>
            <a:xfrm flipV="1">
              <a:off x="3862274" y="4249027"/>
              <a:ext cx="650052" cy="782544"/>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7" name="Straight Connector 96"/>
            <p:cNvCxnSpPr>
              <a:stCxn id="94" idx="0"/>
            </p:cNvCxnSpPr>
            <p:nvPr/>
          </p:nvCxnSpPr>
          <p:spPr>
            <a:xfrm flipH="1" flipV="1">
              <a:off x="4845377" y="4242062"/>
              <a:ext cx="83985" cy="789509"/>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8" name="Straight Connector 97"/>
            <p:cNvCxnSpPr>
              <a:stCxn id="93" idx="0"/>
              <a:endCxn id="62" idx="2"/>
            </p:cNvCxnSpPr>
            <p:nvPr/>
          </p:nvCxnSpPr>
          <p:spPr>
            <a:xfrm flipV="1">
              <a:off x="4666040" y="4237130"/>
              <a:ext cx="63077"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9" name="Straight Connector 98"/>
            <p:cNvCxnSpPr>
              <a:stCxn id="91" idx="0"/>
            </p:cNvCxnSpPr>
            <p:nvPr/>
          </p:nvCxnSpPr>
          <p:spPr>
            <a:xfrm flipV="1">
              <a:off x="4395818" y="4237130"/>
              <a:ext cx="207144"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grpSp>
      <p:grpSp>
        <p:nvGrpSpPr>
          <p:cNvPr id="100" name="Group 99"/>
          <p:cNvGrpSpPr/>
          <p:nvPr/>
        </p:nvGrpSpPr>
        <p:grpSpPr>
          <a:xfrm>
            <a:off x="5245076" y="4042855"/>
            <a:ext cx="3281668" cy="1133852"/>
            <a:chOff x="5245076" y="4042855"/>
            <a:chExt cx="3281668" cy="1133852"/>
          </a:xfrm>
        </p:grpSpPr>
        <p:cxnSp>
          <p:nvCxnSpPr>
            <p:cNvPr id="101" name="Straight Arrow Connector 100"/>
            <p:cNvCxnSpPr/>
            <p:nvPr/>
          </p:nvCxnSpPr>
          <p:spPr>
            <a:xfrm flipH="1">
              <a:off x="5529975" y="4445804"/>
              <a:ext cx="707587" cy="730903"/>
            </a:xfrm>
            <a:prstGeom prst="straightConnector1">
              <a:avLst/>
            </a:prstGeom>
            <a:noFill/>
            <a:ln w="31750" cap="rnd" cmpd="sng" algn="ctr">
              <a:solidFill>
                <a:sysClr val="windowText" lastClr="000000">
                  <a:lumMod val="50000"/>
                  <a:lumOff val="50000"/>
                </a:sysClr>
              </a:solidFill>
              <a:prstDash val="sysDash"/>
              <a:miter lim="800000"/>
              <a:tailEnd type="arrow" w="lg" len="lg"/>
            </a:ln>
            <a:effectLst/>
          </p:spPr>
        </p:cxnSp>
        <p:sp>
          <p:nvSpPr>
            <p:cNvPr id="102" name="label: dram cell"/>
            <p:cNvSpPr txBox="1"/>
            <p:nvPr/>
          </p:nvSpPr>
          <p:spPr>
            <a:xfrm>
              <a:off x="5245076" y="4042855"/>
              <a:ext cx="32816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Gill Sans MT"/>
                  <a:ea typeface="+mn-ea"/>
                  <a:cs typeface="+mn-cs"/>
                </a:rPr>
                <a:t>Slow cells</a:t>
              </a:r>
            </a:p>
          </p:txBody>
        </p:sp>
      </p:grpSp>
      <p:sp>
        <p:nvSpPr>
          <p:cNvPr id="103" name="TextBox 102"/>
          <p:cNvSpPr txBox="1"/>
          <p:nvPr/>
        </p:nvSpPr>
        <p:spPr>
          <a:xfrm>
            <a:off x="304800" y="1282205"/>
            <a:ext cx="86868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Heterogeneous manufacturing &amp; operating conditions</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 </a:t>
            </a:r>
            <a:b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b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r>
              <a:rPr kumimoji="0" lang="en-US" sz="2800" b="0" i="0" u="none" strike="noStrike" kern="1200" cap="none" spc="0" normalizeH="0" baseline="0" noProof="0" dirty="0">
                <a:ln>
                  <a:noFill/>
                </a:ln>
                <a:solidFill>
                  <a:srgbClr val="C0504D"/>
                </a:solidFill>
                <a:effectLst/>
                <a:uLnTx/>
                <a:uFillTx/>
                <a:latin typeface="Gill Sans MT"/>
                <a:ea typeface="+mn-ea"/>
                <a:cs typeface="+mn-cs"/>
              </a:rPr>
              <a:t>latency variation in timing parameters</a:t>
            </a:r>
          </a:p>
        </p:txBody>
      </p:sp>
    </p:spTree>
    <p:extLst>
      <p:ext uri="{BB962C8B-B14F-4D97-AF65-F5344CB8AC3E}">
        <p14:creationId xmlns:p14="http://schemas.microsoft.com/office/powerpoint/2010/main" val="1538113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4"/>
                                        </p:tgtEl>
                                        <p:attrNameLst>
                                          <p:attrName>style.visibility</p:attrName>
                                        </p:attrNameLst>
                                      </p:cBhvr>
                                      <p:to>
                                        <p:strVal val="hidden"/>
                                      </p:to>
                                    </p:set>
                                  </p:childTnLst>
                                </p:cTn>
                              </p:par>
                              <p:par>
                                <p:cTn id="7" presetID="55" presetClass="entr" presetSubtype="0" fill="hold" nodeType="withEffect">
                                  <p:stCondLst>
                                    <p:cond delay="0"/>
                                  </p:stCondLst>
                                  <p:childTnLst>
                                    <p:set>
                                      <p:cBhvr>
                                        <p:cTn id="8" dur="1" fill="hold">
                                          <p:stCondLst>
                                            <p:cond delay="0"/>
                                          </p:stCondLst>
                                        </p:cTn>
                                        <p:tgtEl>
                                          <p:spTgt spid="89"/>
                                        </p:tgtEl>
                                        <p:attrNameLst>
                                          <p:attrName>style.visibility</p:attrName>
                                        </p:attrNameLst>
                                      </p:cBhvr>
                                      <p:to>
                                        <p:strVal val="visible"/>
                                      </p:to>
                                    </p:set>
                                    <p:anim calcmode="lin" valueType="num">
                                      <p:cBhvr>
                                        <p:cTn id="9" dur="1000" fill="hold"/>
                                        <p:tgtEl>
                                          <p:spTgt spid="89"/>
                                        </p:tgtEl>
                                        <p:attrNameLst>
                                          <p:attrName>ppt_w</p:attrName>
                                        </p:attrNameLst>
                                      </p:cBhvr>
                                      <p:tavLst>
                                        <p:tav tm="0">
                                          <p:val>
                                            <p:strVal val="#ppt_w*0.70"/>
                                          </p:val>
                                        </p:tav>
                                        <p:tav tm="100000">
                                          <p:val>
                                            <p:strVal val="#ppt_w"/>
                                          </p:val>
                                        </p:tav>
                                      </p:tavLst>
                                    </p:anim>
                                    <p:anim calcmode="lin" valueType="num">
                                      <p:cBhvr>
                                        <p:cTn id="10" dur="1000" fill="hold"/>
                                        <p:tgtEl>
                                          <p:spTgt spid="89"/>
                                        </p:tgtEl>
                                        <p:attrNameLst>
                                          <p:attrName>ppt_h</p:attrName>
                                        </p:attrNameLst>
                                      </p:cBhvr>
                                      <p:tavLst>
                                        <p:tav tm="0">
                                          <p:val>
                                            <p:strVal val="#ppt_h"/>
                                          </p:val>
                                        </p:tav>
                                        <p:tav tm="100000">
                                          <p:val>
                                            <p:strVal val="#ppt_h"/>
                                          </p:val>
                                        </p:tav>
                                      </p:tavLst>
                                    </p:anim>
                                    <p:animEffect transition="in" filter="fade">
                                      <p:cBhvr>
                                        <p:cTn id="11" dur="1000"/>
                                        <p:tgtEl>
                                          <p:spTgt spid="89"/>
                                        </p:tgtEl>
                                      </p:cBhvr>
                                    </p:animEffect>
                                  </p:childTnLst>
                                </p:cTn>
                              </p:par>
                              <p:par>
                                <p:cTn id="12" presetID="10" presetClass="entr" presetSubtype="0" fill="hold" nodeType="withEffect">
                                  <p:stCondLst>
                                    <p:cond delay="0"/>
                                  </p:stCondLst>
                                  <p:childTnLst>
                                    <p:set>
                                      <p:cBhvr>
                                        <p:cTn id="13" dur="1" fill="hold">
                                          <p:stCondLst>
                                            <p:cond delay="0"/>
                                          </p:stCondLst>
                                        </p:cTn>
                                        <p:tgtEl>
                                          <p:spTgt spid="100"/>
                                        </p:tgtEl>
                                        <p:attrNameLst>
                                          <p:attrName>style.visibility</p:attrName>
                                        </p:attrNameLst>
                                      </p:cBhvr>
                                      <p:to>
                                        <p:strVal val="visible"/>
                                      </p:to>
                                    </p:set>
                                    <p:animEffect transition="in" filter="fade">
                                      <p:cBhvr>
                                        <p:cTn id="14"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267</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4143253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What Causes the Long Memory Latency?</a:t>
            </a:r>
          </a:p>
        </p:txBody>
      </p:sp>
      <p:sp>
        <p:nvSpPr>
          <p:cNvPr id="3" name="Content Placeholder 2"/>
          <p:cNvSpPr>
            <a:spLocks noGrp="1"/>
          </p:cNvSpPr>
          <p:nvPr>
            <p:ph idx="1"/>
          </p:nvPr>
        </p:nvSpPr>
        <p:spPr>
          <a:xfrm>
            <a:off x="228600" y="1052736"/>
            <a:ext cx="8610600" cy="5051648"/>
          </a:xfrm>
        </p:spPr>
        <p:txBody>
          <a:bodyPr/>
          <a:lstStyle/>
          <a:p>
            <a:r>
              <a:rPr lang="en-US" b="1" dirty="0">
                <a:solidFill>
                  <a:srgbClr val="FF0000"/>
                </a:solidFill>
              </a:rPr>
              <a:t>Conservative timing margins! </a:t>
            </a:r>
          </a:p>
          <a:p>
            <a:endParaRPr lang="en-US" dirty="0">
              <a:solidFill>
                <a:srgbClr val="FF0000"/>
              </a:solidFill>
            </a:endParaRPr>
          </a:p>
          <a:p>
            <a:r>
              <a:rPr lang="en-US" dirty="0">
                <a:solidFill>
                  <a:srgbClr val="0000FF"/>
                </a:solidFill>
              </a:rPr>
              <a:t>DRAM timing parameters are set to cover the worst case</a:t>
            </a:r>
          </a:p>
          <a:p>
            <a:pPr lvl="1"/>
            <a:endParaRPr lang="en-US" dirty="0"/>
          </a:p>
          <a:p>
            <a:r>
              <a:rPr lang="en-US" dirty="0">
                <a:solidFill>
                  <a:srgbClr val="FF0000"/>
                </a:solidFill>
              </a:rPr>
              <a:t>Worst-case temperatures </a:t>
            </a:r>
          </a:p>
          <a:p>
            <a:pPr lvl="1"/>
            <a:r>
              <a:rPr lang="en-US" dirty="0"/>
              <a:t>85 degrees vs. common-case</a:t>
            </a:r>
          </a:p>
          <a:p>
            <a:pPr lvl="1"/>
            <a:r>
              <a:rPr lang="en-US" dirty="0"/>
              <a:t>to enable a wide range of operating conditions</a:t>
            </a:r>
          </a:p>
          <a:p>
            <a:r>
              <a:rPr lang="en-US" dirty="0">
                <a:solidFill>
                  <a:srgbClr val="FF0000"/>
                </a:solidFill>
              </a:rPr>
              <a:t>Worst-case devices </a:t>
            </a:r>
          </a:p>
          <a:p>
            <a:pPr lvl="1"/>
            <a:r>
              <a:rPr lang="en-US" dirty="0"/>
              <a:t>DRAM cell with smallest charge across any acceptable device</a:t>
            </a:r>
          </a:p>
          <a:p>
            <a:pPr lvl="1"/>
            <a:r>
              <a:rPr lang="en-US" dirty="0"/>
              <a:t>to tolerate process variation at acceptable yield</a:t>
            </a:r>
          </a:p>
          <a:p>
            <a:pPr lvl="1"/>
            <a:endParaRPr lang="en-US" dirty="0"/>
          </a:p>
          <a:p>
            <a:r>
              <a:rPr lang="en-US" dirty="0">
                <a:solidFill>
                  <a:srgbClr val="0000FF"/>
                </a:solidFill>
              </a:rPr>
              <a:t>This leads to large timing margins for the common case</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41305519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4"/>
          <p:cNvSpPr>
            <a:spLocks noGrp="1" noChangeArrowheads="1"/>
          </p:cNvSpPr>
          <p:nvPr>
            <p:ph type="ctrTitle"/>
          </p:nvPr>
        </p:nvSpPr>
        <p:spPr>
          <a:xfrm>
            <a:off x="1" y="1524000"/>
            <a:ext cx="8794750" cy="822325"/>
          </a:xfrm>
        </p:spPr>
        <p:txBody>
          <a:bodyPr/>
          <a:lstStyle/>
          <a:p>
            <a:pPr algn="ctr" eaLnBrk="1" hangingPunct="1"/>
            <a:r>
              <a:rPr lang="en-US" dirty="0">
                <a:latin typeface="Garamond" charset="0"/>
              </a:rPr>
              <a:t>Understanding and Exploiting</a:t>
            </a:r>
            <a:br>
              <a:rPr lang="en-US" dirty="0">
                <a:latin typeface="Garamond" charset="0"/>
              </a:rPr>
            </a:br>
            <a:r>
              <a:rPr lang="en-US" dirty="0">
                <a:latin typeface="Garamond" charset="0"/>
              </a:rPr>
              <a:t>Variation in DRAM Latency</a:t>
            </a:r>
          </a:p>
        </p:txBody>
      </p:sp>
      <p:sp>
        <p:nvSpPr>
          <p:cNvPr id="11571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03650019"/>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Characterization Infrastructure</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979712"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238"/>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4"/>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4079205577"/>
      </p:ext>
    </p:extLst>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103404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356743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 System Evaluation</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uLnTx/>
                <a:uFillTx/>
                <a:latin typeface="Calibri Light"/>
                <a:ea typeface="+mn-ea"/>
                <a:cs typeface="+mn-cs"/>
              </a:rPr>
              <a:t>System</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CPU: AMD 4386 ( 8 Cores, 3.1GHz, 8MB LLC)</a:t>
            </a:r>
            <a:endParaRPr kumimoji="0" lang="en-US" sz="3200" b="1" i="1" u="none" strike="noStrike" kern="1200" cap="none" spc="0" normalizeH="0" baseline="0" noProof="0" dirty="0">
              <a:ln>
                <a:noFill/>
              </a:ln>
              <a:solidFill>
                <a:prstClr val="black"/>
              </a:solidFill>
              <a:effectLst/>
              <a:uLnTx/>
              <a:uFillTx/>
              <a:latin typeface="Calibri Light"/>
              <a:ea typeface="+mn-ea"/>
              <a:cs typeface="+mn-cs"/>
            </a:endParaRP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DRAM: 4GByte DDR3-1600 (800Mhz Clock)</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OS: Linux</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Storage: 128GByte SSD</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uLnTx/>
                <a:uFillTx/>
                <a:latin typeface="Calibri Light"/>
                <a:ea typeface="+mn-ea"/>
                <a:cs typeface="+mn-cs"/>
              </a:rPr>
              <a:t>Workload</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35 applications from SPEC, STREAM, Parsec, </a:t>
            </a:r>
            <a:r>
              <a:rPr kumimoji="0" lang="en-US" sz="3200" b="0" i="1" u="none" strike="noStrike" kern="1200" cap="none" spc="0" normalizeH="0" baseline="0" noProof="0" dirty="0" err="1">
                <a:ln>
                  <a:noFill/>
                </a:ln>
                <a:solidFill>
                  <a:prstClr val="black"/>
                </a:solidFill>
                <a:effectLst/>
                <a:uLnTx/>
                <a:uFillTx/>
                <a:latin typeface="Calibri Light"/>
                <a:ea typeface="+mn-ea"/>
                <a:cs typeface="+mn-cs"/>
              </a:rPr>
              <a:t>Memcached</a:t>
            </a:r>
            <a:r>
              <a:rPr kumimoji="0" lang="en-US" sz="3200" b="0" i="1" u="none" strike="noStrike" kern="1200" cap="none" spc="0" normalizeH="0" baseline="0" noProof="0" dirty="0">
                <a:ln>
                  <a:noFill/>
                </a:ln>
                <a:solidFill>
                  <a:prstClr val="black"/>
                </a:solidFill>
                <a:effectLst/>
                <a:uLnTx/>
                <a:uFillTx/>
                <a:latin typeface="Calibri Light"/>
                <a:ea typeface="+mn-ea"/>
                <a:cs typeface="+mn-cs"/>
              </a:rPr>
              <a:t>, Apache, GUPS</a:t>
            </a:r>
          </a:p>
        </p:txBody>
      </p:sp>
      <p:pic>
        <p:nvPicPr>
          <p:cNvPr id="5" name="Picture 4"/>
          <p:cNvPicPr>
            <a:picLocks noChangeAspect="1"/>
          </p:cNvPicPr>
          <p:nvPr/>
        </p:nvPicPr>
        <p:blipFill>
          <a:blip r:embed="rId2"/>
          <a:stretch>
            <a:fillRect/>
          </a:stretch>
        </p:blipFill>
        <p:spPr>
          <a:xfrm>
            <a:off x="5095374" y="2743200"/>
            <a:ext cx="4048626" cy="2057400"/>
          </a:xfrm>
          <a:prstGeom prst="rect">
            <a:avLst/>
          </a:prstGeom>
        </p:spPr>
      </p:pic>
      <p:sp>
        <p:nvSpPr>
          <p:cNvPr id="3" name="Oval 2"/>
          <p:cNvSpPr/>
          <p:nvPr/>
        </p:nvSpPr>
        <p:spPr>
          <a:xfrm>
            <a:off x="7031736" y="4151376"/>
            <a:ext cx="182880" cy="18288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 name="Picture 1"/>
          <p:cNvPicPr>
            <a:picLocks noChangeAspect="1"/>
          </p:cNvPicPr>
          <p:nvPr/>
        </p:nvPicPr>
        <p:blipFill>
          <a:blip r:embed="rId3"/>
          <a:stretch>
            <a:fillRect/>
          </a:stretch>
        </p:blipFill>
        <p:spPr>
          <a:xfrm>
            <a:off x="76200" y="2286000"/>
            <a:ext cx="8943975" cy="4410075"/>
          </a:xfrm>
          <a:prstGeom prst="rect">
            <a:avLst/>
          </a:prstGeom>
          <a:ln w="50800">
            <a:solidFill>
              <a:schemeClr val="tx1"/>
            </a:solidFill>
          </a:ln>
        </p:spPr>
      </p:pic>
    </p:spTree>
    <p:extLst>
      <p:ext uri="{BB962C8B-B14F-4D97-AF65-F5344CB8AC3E}">
        <p14:creationId xmlns:p14="http://schemas.microsoft.com/office/powerpoint/2010/main" val="743481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nodeType="clickEffect">
                                  <p:stCondLst>
                                    <p:cond delay="0"/>
                                  </p:stCondLst>
                                  <p:childTnLst>
                                    <p:animEffect transition="out" filter="fade">
                                      <p:cBhvr>
                                        <p:cTn id="18" dur="500"/>
                                        <p:tgtEl>
                                          <p:spTgt spid="2"/>
                                        </p:tgtEl>
                                      </p:cBhvr>
                                    </p:animEffect>
                                    <p:anim calcmode="lin" valueType="num">
                                      <p:cBhvr>
                                        <p:cTn id="19" dur="500"/>
                                        <p:tgtEl>
                                          <p:spTgt spid="2"/>
                                        </p:tgtEl>
                                        <p:attrNameLst>
                                          <p:attrName>ppt_x</p:attrName>
                                        </p:attrNameLst>
                                      </p:cBhvr>
                                      <p:tavLst>
                                        <p:tav tm="0">
                                          <p:val>
                                            <p:strVal val="ppt_x"/>
                                          </p:val>
                                        </p:tav>
                                        <p:tav tm="100000">
                                          <p:val>
                                            <p:strVal val="ppt_x"/>
                                          </p:val>
                                        </p:tav>
                                      </p:tavLst>
                                    </p:anim>
                                    <p:anim calcmode="lin" valueType="num">
                                      <p:cBhvr>
                                        <p:cTn id="20" dur="500"/>
                                        <p:tgtEl>
                                          <p:spTgt spid="2"/>
                                        </p:tgtEl>
                                        <p:attrNameLst>
                                          <p:attrName>ppt_y</p:attrName>
                                        </p:attrNameLst>
                                      </p:cBhvr>
                                      <p:tavLst>
                                        <p:tav tm="0">
                                          <p:val>
                                            <p:strVal val="ppt_y"/>
                                          </p:val>
                                        </p:tav>
                                        <p:tav tm="100000">
                                          <p:val>
                                            <p:strVal val="ppt_y+.1"/>
                                          </p:val>
                                        </p:tav>
                                      </p:tavLst>
                                    </p:anim>
                                    <p:set>
                                      <p:cBhvr>
                                        <p:cTn id="21" dur="1" fill="hold">
                                          <p:stCondLst>
                                            <p:cond delay="499"/>
                                          </p:stCondLst>
                                        </p:cTn>
                                        <p:tgtEl>
                                          <p:spTgt spid="2"/>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2"/>
          </a:graphicData>
        </a:graphic>
      </p:graphicFrame>
      <p:grpSp>
        <p:nvGrpSpPr>
          <p:cNvPr id="21" name="Group 20"/>
          <p:cNvGrpSpPr/>
          <p:nvPr/>
        </p:nvGrpSpPr>
        <p:grpSpPr>
          <a:xfrm>
            <a:off x="461666" y="990600"/>
            <a:ext cx="8458200" cy="4267199"/>
            <a:chOff x="461666" y="1143000"/>
            <a:chExt cx="8458200" cy="4267199"/>
          </a:xfrm>
        </p:grpSpPr>
        <p:graphicFrame>
          <p:nvGraphicFramePr>
            <p:cNvPr id="8" name="Chart 7"/>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54"/>
            <p:cNvSpPr txBox="1"/>
            <p:nvPr/>
          </p:nvSpPr>
          <p:spPr>
            <a:xfrm>
              <a:off x="6977768" y="3010335"/>
              <a:ext cx="990624" cy="43090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a:t>
              </a:r>
            </a:p>
          </p:txBody>
        </p:sp>
        <p:sp>
          <p:nvSpPr>
            <p:cNvPr id="20" name="TextBox 54"/>
            <p:cNvSpPr txBox="1"/>
            <p:nvPr/>
          </p:nvSpPr>
          <p:spPr>
            <a:xfrm>
              <a:off x="7606889" y="2624282"/>
              <a:ext cx="990624" cy="430859"/>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6.7%</a:t>
              </a:r>
            </a:p>
          </p:txBody>
        </p:sp>
      </p:grpSp>
      <p:grpSp>
        <p:nvGrpSpPr>
          <p:cNvPr id="18" name="Group 17"/>
          <p:cNvGrpSpPr/>
          <p:nvPr/>
        </p:nvGrpSpPr>
        <p:grpSpPr>
          <a:xfrm>
            <a:off x="461666" y="990600"/>
            <a:ext cx="8458200" cy="4267199"/>
            <a:chOff x="461666" y="1143000"/>
            <a:chExt cx="8458200" cy="4267199"/>
          </a:xfrm>
        </p:grpSpPr>
        <p:graphicFrame>
          <p:nvGraphicFramePr>
            <p:cNvPr id="11" name="Chart 10"/>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54"/>
            <p:cNvSpPr txBox="1"/>
            <p:nvPr/>
          </p:nvSpPr>
          <p:spPr>
            <a:xfrm>
              <a:off x="7924800" y="2723778"/>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5.0%</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Single-Core Evaluation</a:t>
            </a:r>
          </a:p>
        </p:txBody>
      </p:sp>
      <p:sp>
        <p:nvSpPr>
          <p:cNvPr id="4" name="TextBox 54"/>
          <p:cNvSpPr txBox="1"/>
          <p:nvPr/>
        </p:nvSpPr>
        <p:spPr>
          <a:xfrm>
            <a:off x="3585866" y="1567190"/>
            <a:ext cx="15240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sp>
        <p:nvSpPr>
          <p:cNvPr id="12" name="TextBox 54"/>
          <p:cNvSpPr txBox="1"/>
          <p:nvPr/>
        </p:nvSpPr>
        <p:spPr>
          <a:xfrm>
            <a:off x="3357266" y="1524000"/>
            <a:ext cx="20574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sp>
        <p:nvSpPr>
          <p:cNvPr id="13" name="Punchline"/>
          <p:cNvSpPr txBox="1"/>
          <p:nvPr/>
        </p:nvSpPr>
        <p:spPr>
          <a:xfrm>
            <a:off x="-152400" y="5566750"/>
            <a:ext cx="9448800" cy="67056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improves single-core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on a real system</a:t>
            </a:r>
          </a:p>
        </p:txBody>
      </p:sp>
      <p:sp>
        <p:nvSpPr>
          <p:cNvPr id="9" name="TextBox 8"/>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3" name="Straight Connector 2"/>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858000" y="914400"/>
            <a:ext cx="2286000"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Improvement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Calibri Light"/>
              <a:ea typeface="+mn-ea"/>
              <a:cs typeface="+mn-cs"/>
            </a:endParaRPr>
          </a:p>
        </p:txBody>
      </p:sp>
      <p:sp>
        <p:nvSpPr>
          <p:cNvPr id="23" name="TextBox 22"/>
          <p:cNvSpPr txBox="1"/>
          <p:nvPr/>
        </p:nvSpPr>
        <p:spPr>
          <a:xfrm rot="16200000">
            <a:off x="7622234" y="4188768"/>
            <a:ext cx="2133599"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205627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Multi-Core Evaluation</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higher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multi-programmed &amp; multi-threaded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4281125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6" grpId="0"/>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 by 5.8%</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8077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"Adaptive-Latency DRAM: Optimizing DRAM Timing for the Common-Case"</a:t>
            </a:r>
            <a:r>
              <a:rPr lang="en-US" sz="2200" dirty="0">
                <a:solidFill>
                  <a:srgbClr val="0432FF"/>
                </a:solidFill>
              </a:rPr>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277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7"/>
          <a:stretch>
            <a:fillRect/>
          </a:stretch>
        </p:blipFill>
        <p:spPr>
          <a:xfrm>
            <a:off x="0" y="4293096"/>
            <a:ext cx="9144000" cy="1713424"/>
          </a:xfrm>
          <a:prstGeom prst="rect">
            <a:avLst/>
          </a:prstGeom>
        </p:spPr>
      </p:pic>
    </p:spTree>
    <p:extLst>
      <p:ext uri="{BB962C8B-B14F-4D97-AF65-F5344CB8AC3E}">
        <p14:creationId xmlns:p14="http://schemas.microsoft.com/office/powerpoint/2010/main" val="34794196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03BB-C474-3743-9AED-4F8E5978E0F9}"/>
              </a:ext>
            </a:extLst>
          </p:cNvPr>
          <p:cNvSpPr>
            <a:spLocks noGrp="1"/>
          </p:cNvSpPr>
          <p:nvPr>
            <p:ph type="title"/>
          </p:nvPr>
        </p:nvSpPr>
        <p:spPr>
          <a:xfrm>
            <a:off x="228600" y="152400"/>
            <a:ext cx="8915400" cy="1066800"/>
          </a:xfrm>
        </p:spPr>
        <p:txBody>
          <a:bodyPr/>
          <a:lstStyle/>
          <a:p>
            <a:r>
              <a:rPr lang="en-US" sz="3600" dirty="0"/>
              <a:t>CLR-DRAM: Capacity-Latency Reconfigurability</a:t>
            </a:r>
          </a:p>
        </p:txBody>
      </p:sp>
      <p:sp>
        <p:nvSpPr>
          <p:cNvPr id="3" name="Content Placeholder 2">
            <a:extLst>
              <a:ext uri="{FF2B5EF4-FFF2-40B4-BE49-F238E27FC236}">
                <a16:creationId xmlns:a16="http://schemas.microsoft.com/office/drawing/2014/main" id="{46338C27-AA63-F346-9B31-7ED0FA9A86DD}"/>
              </a:ext>
            </a:extLst>
          </p:cNvPr>
          <p:cNvSpPr>
            <a:spLocks noGrp="1"/>
          </p:cNvSpPr>
          <p:nvPr>
            <p:ph idx="1"/>
          </p:nvPr>
        </p:nvSpPr>
        <p:spPr/>
        <p:txBody>
          <a:bodyPr/>
          <a:lstStyle/>
          <a:p>
            <a:r>
              <a:rPr lang="en-US" sz="2200" dirty="0" err="1"/>
              <a:t>Haocong</a:t>
            </a:r>
            <a:r>
              <a:rPr lang="en-US" sz="2200" dirty="0"/>
              <a:t> Luo, Taha </a:t>
            </a:r>
            <a:r>
              <a:rPr lang="en-US" sz="2200" dirty="0" err="1"/>
              <a:t>Shahroodi</a:t>
            </a:r>
            <a:r>
              <a:rPr lang="en-US" sz="2200" dirty="0"/>
              <a:t>, Hasan Hassan, Minesh Patel, A. </a:t>
            </a:r>
            <a:r>
              <a:rPr lang="en-US" sz="2200" dirty="0" err="1"/>
              <a:t>Giray</a:t>
            </a:r>
            <a:r>
              <a:rPr lang="en-US" sz="2200" dirty="0"/>
              <a:t> </a:t>
            </a:r>
            <a:r>
              <a:rPr lang="en-US" sz="2200" dirty="0" err="1"/>
              <a:t>Yaglikci</a:t>
            </a:r>
            <a:r>
              <a:rPr lang="en-US" sz="2200" dirty="0"/>
              <a:t>, Lois </a:t>
            </a:r>
            <a:r>
              <a:rPr lang="en-US" sz="2200" dirty="0" err="1"/>
              <a:t>Orosa</a:t>
            </a:r>
            <a:r>
              <a:rPr lang="en-US" sz="2200" dirty="0"/>
              <a:t>, Jisung Park, and Onur Mutlu,</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"CLR-DRAM: A Low-Cost DRAM Architecture Enabling Dynamic Capacity-Latency Trade-Off"</a:t>
            </a:r>
            <a:br>
              <a:rPr lang="en-US" sz="2200" dirty="0">
                <a:solidFill>
                  <a:srgbClr val="0432FF"/>
                </a:solidFill>
              </a:rPr>
            </a:br>
            <a:r>
              <a:rPr lang="en-US" sz="2200" i="1" dirty="0"/>
              <a:t>Proceedings of the </a:t>
            </a:r>
            <a:r>
              <a:rPr lang="en-US" sz="2200" i="1" dirty="0">
                <a:hlinkClick r:id="rId3"/>
              </a:rPr>
              <a:t>47th International Symposium on Computer Architecture</a:t>
            </a:r>
            <a:r>
              <a:rPr lang="en-US" sz="2200" i="1" dirty="0"/>
              <a:t> (</a:t>
            </a:r>
            <a:r>
              <a:rPr lang="en-US" sz="2200" b="1" i="1" dirty="0"/>
              <a:t>ISCA</a:t>
            </a:r>
            <a:r>
              <a:rPr lang="en-US" sz="2200" i="1" dirty="0"/>
              <a:t>)</a:t>
            </a:r>
            <a:r>
              <a:rPr lang="en-US" sz="2200" dirty="0"/>
              <a:t>, Valencia, Spain, June 2020.</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a:t>
            </a:r>
            <a:br>
              <a:rPr lang="en-US" sz="2200" dirty="0"/>
            </a:br>
            <a:r>
              <a:rPr lang="en-US" sz="2200" dirty="0"/>
              <a:t>[</a:t>
            </a:r>
            <a:r>
              <a:rPr lang="en-US" sz="2200" dirty="0">
                <a:hlinkClick r:id="rId6"/>
              </a:rPr>
              <a:t>Lightning Talk Slides (pptx)</a:t>
            </a:r>
            <a:r>
              <a:rPr lang="en-US" sz="2200" dirty="0"/>
              <a:t> </a:t>
            </a:r>
            <a:r>
              <a:rPr lang="en-US" sz="2200" dirty="0">
                <a:hlinkClick r:id="rId7"/>
              </a:rPr>
              <a:t>(pdf)</a:t>
            </a:r>
            <a:r>
              <a:rPr lang="en-US" sz="2200" dirty="0"/>
              <a:t>]</a:t>
            </a:r>
            <a:br>
              <a:rPr lang="en-US" sz="2200" dirty="0"/>
            </a:br>
            <a:r>
              <a:rPr lang="en-US" sz="2200" dirty="0"/>
              <a:t>[</a:t>
            </a:r>
            <a:r>
              <a:rPr lang="en-US" sz="2200" dirty="0">
                <a:hlinkClick r:id="rId8"/>
              </a:rPr>
              <a:t>Talk Video</a:t>
            </a:r>
            <a:r>
              <a:rPr lang="en-US" sz="2200" dirty="0"/>
              <a:t> (20 minutes)]</a:t>
            </a:r>
            <a:br>
              <a:rPr lang="en-US" sz="2200" dirty="0"/>
            </a:br>
            <a:r>
              <a:rPr lang="en-US" sz="2200" dirty="0"/>
              <a:t>[</a:t>
            </a:r>
            <a:r>
              <a:rPr lang="en-US" sz="2200" dirty="0">
                <a:hlinkClick r:id="rId9"/>
              </a:rPr>
              <a:t>Lightning Talk Video</a:t>
            </a:r>
            <a:r>
              <a:rPr lang="en-US" sz="2200" dirty="0"/>
              <a:t> (3 minutes)]</a:t>
            </a:r>
          </a:p>
          <a:p>
            <a:pPr marL="0" indent="0">
              <a:buNone/>
            </a:pPr>
            <a:endParaRPr lang="en-US" sz="2200" dirty="0"/>
          </a:p>
        </p:txBody>
      </p:sp>
      <p:sp>
        <p:nvSpPr>
          <p:cNvPr id="4" name="Slide Number Placeholder 3">
            <a:extLst>
              <a:ext uri="{FF2B5EF4-FFF2-40B4-BE49-F238E27FC236}">
                <a16:creationId xmlns:a16="http://schemas.microsoft.com/office/drawing/2014/main" id="{BE9F525C-1573-0943-86E0-ACEB4B8A310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0F14FA1-CD5D-204C-A4F6-152CF334C6AE}"/>
              </a:ext>
            </a:extLst>
          </p:cNvPr>
          <p:cNvPicPr>
            <a:picLocks noChangeAspect="1"/>
          </p:cNvPicPr>
          <p:nvPr/>
        </p:nvPicPr>
        <p:blipFill>
          <a:blip r:embed="rId10"/>
          <a:stretch>
            <a:fillRect/>
          </a:stretch>
        </p:blipFill>
        <p:spPr>
          <a:xfrm>
            <a:off x="1330142" y="4692650"/>
            <a:ext cx="6489700" cy="1854200"/>
          </a:xfrm>
          <a:prstGeom prst="rect">
            <a:avLst/>
          </a:prstGeom>
        </p:spPr>
      </p:pic>
    </p:spTree>
    <p:extLst>
      <p:ext uri="{BB962C8B-B14F-4D97-AF65-F5344CB8AC3E}">
        <p14:creationId xmlns:p14="http://schemas.microsoft.com/office/powerpoint/2010/main" val="3928622614"/>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"Understanding Latency Variation in Modern DRAM Chips: Experimental Characterization, Analysis, and Optimization"</a:t>
            </a:r>
            <a:r>
              <a:rPr lang="en-US" sz="2000" dirty="0">
                <a:solidFill>
                  <a:srgbClr val="0432FF"/>
                </a:solidFill>
              </a:rPr>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279</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7"/>
          <a:stretch>
            <a:fillRect/>
          </a:stretch>
        </p:blipFill>
        <p:spPr>
          <a:xfrm>
            <a:off x="-16234" y="4365104"/>
            <a:ext cx="9144000" cy="818866"/>
          </a:xfrm>
          <a:prstGeom prst="rect">
            <a:avLst/>
          </a:prstGeom>
        </p:spPr>
      </p:pic>
      <p:pic>
        <p:nvPicPr>
          <p:cNvPr id="6" name="Picture 5"/>
          <p:cNvPicPr>
            <a:picLocks noChangeAspect="1"/>
          </p:cNvPicPr>
          <p:nvPr/>
        </p:nvPicPr>
        <p:blipFill>
          <a:blip r:embed="rId8"/>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27228342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"Design-Induced Latency Variation in Modern DRAM Chips: Characterization, Analysis, and Latency Reduction Mechanisms"</a:t>
            </a:r>
            <a:r>
              <a:rPr lang="en-US" sz="2000" dirty="0">
                <a:solidFill>
                  <a:srgbClr val="0432FF"/>
                </a:solidFill>
              </a:rPr>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280</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8" name="Picture 7"/>
          <p:cNvPicPr>
            <a:picLocks noChangeAspect="1"/>
          </p:cNvPicPr>
          <p:nvPr/>
        </p:nvPicPr>
        <p:blipFill>
          <a:blip r:embed="rId4"/>
          <a:stretch>
            <a:fillRect/>
          </a:stretch>
        </p:blipFill>
        <p:spPr>
          <a:xfrm>
            <a:off x="0" y="3837964"/>
            <a:ext cx="9144000" cy="2543364"/>
          </a:xfrm>
          <a:prstGeom prst="rect">
            <a:avLst/>
          </a:prstGeom>
        </p:spPr>
      </p:pic>
    </p:spTree>
    <p:extLst>
      <p:ext uri="{BB962C8B-B14F-4D97-AF65-F5344CB8AC3E}">
        <p14:creationId xmlns:p14="http://schemas.microsoft.com/office/powerpoint/2010/main" val="40636625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6333-34F0-B840-8F7C-8EE01BD0583E}"/>
              </a:ext>
            </a:extLst>
          </p:cNvPr>
          <p:cNvSpPr>
            <a:spLocks noGrp="1"/>
          </p:cNvSpPr>
          <p:nvPr>
            <p:ph type="title"/>
          </p:nvPr>
        </p:nvSpPr>
        <p:spPr/>
        <p:txBody>
          <a:bodyPr/>
          <a:lstStyle/>
          <a:p>
            <a:r>
              <a:rPr lang="en-US" dirty="0"/>
              <a:t>Solar-DRAM: Putting It Together</a:t>
            </a:r>
          </a:p>
        </p:txBody>
      </p:sp>
      <p:sp>
        <p:nvSpPr>
          <p:cNvPr id="3" name="Content Placeholder 2">
            <a:extLst>
              <a:ext uri="{FF2B5EF4-FFF2-40B4-BE49-F238E27FC236}">
                <a16:creationId xmlns:a16="http://schemas.microsoft.com/office/drawing/2014/main" id="{B203D3F7-8F9D-FA40-B1DE-900CFFDF927E}"/>
              </a:ext>
            </a:extLst>
          </p:cNvPr>
          <p:cNvSpPr>
            <a:spLocks noGrp="1"/>
          </p:cNvSpPr>
          <p:nvPr>
            <p:ph idx="1"/>
          </p:nvPr>
        </p:nvSpPr>
        <p:spPr>
          <a:xfrm>
            <a:off x="228600" y="1052736"/>
            <a:ext cx="8610600" cy="5195664"/>
          </a:xfrm>
        </p:spPr>
        <p:txBody>
          <a:bodyPr/>
          <a:lstStyle/>
          <a:p>
            <a:r>
              <a:rPr lang="en-US" sz="2200" dirty="0" err="1"/>
              <a:t>Jeremie</a:t>
            </a:r>
            <a:r>
              <a:rPr lang="en-US" sz="2200" dirty="0"/>
              <a:t> S. Kim, Minesh Patel, Hasan Hassan, and </a:t>
            </a:r>
            <a:r>
              <a:rPr lang="en-US" sz="2200" u="sng" dirty="0"/>
              <a:t>Onur Mutlu</a:t>
            </a:r>
            <a:r>
              <a:rPr lang="en-US" sz="2200" dirty="0"/>
              <a:t>,</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"Solar-DRAM: Reducing DRAM Access Latency by Exploiting the Variation in Local Bitlines"</a:t>
            </a:r>
            <a:br>
              <a:rPr lang="en-US" sz="2200" dirty="0">
                <a:solidFill>
                  <a:srgbClr val="0432FF"/>
                </a:solidFill>
              </a:rPr>
            </a:br>
            <a:r>
              <a:rPr lang="en-US" sz="2200" i="1" dirty="0"/>
              <a:t>Proceedings of the </a:t>
            </a:r>
            <a:r>
              <a:rPr lang="en-US" sz="2200" i="1" dirty="0">
                <a:hlinkClick r:id="rId3"/>
              </a:rPr>
              <a:t>36th IEEE International Conference on Computer Design</a:t>
            </a:r>
            <a:r>
              <a:rPr lang="en-US" sz="2200" i="1" dirty="0"/>
              <a:t> (</a:t>
            </a:r>
            <a:r>
              <a:rPr lang="en-US" sz="2200" b="1" i="1" dirty="0"/>
              <a:t>ICCD</a:t>
            </a:r>
            <a:r>
              <a:rPr lang="en-US" sz="2200" i="1" dirty="0"/>
              <a:t>)</a:t>
            </a:r>
            <a:r>
              <a:rPr lang="en-US" sz="2200" dirty="0"/>
              <a:t>, Orlando, FL, USA, October 2018.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br>
              <a:rPr lang="en-US" sz="2200" dirty="0"/>
            </a:br>
            <a:r>
              <a:rPr lang="en-US" sz="2200" dirty="0"/>
              <a:t>[</a:t>
            </a:r>
            <a:r>
              <a:rPr lang="en-US" sz="2200" dirty="0">
                <a:hlinkClick r:id="rId6"/>
              </a:rPr>
              <a:t>Talk Video</a:t>
            </a:r>
            <a:r>
              <a:rPr lang="en-US" sz="2200" dirty="0"/>
              <a:t> (16 minutes)] </a:t>
            </a:r>
            <a:br>
              <a:rPr lang="en-US" sz="2200" dirty="0"/>
            </a:br>
            <a:endParaRPr lang="en-US" sz="2200" dirty="0"/>
          </a:p>
          <a:p>
            <a:br>
              <a:rPr lang="en-US" sz="2200" dirty="0"/>
            </a:br>
            <a:endParaRPr lang="en-US" sz="2200" dirty="0"/>
          </a:p>
        </p:txBody>
      </p:sp>
      <p:sp>
        <p:nvSpPr>
          <p:cNvPr id="4" name="Slide Number Placeholder 3">
            <a:extLst>
              <a:ext uri="{FF2B5EF4-FFF2-40B4-BE49-F238E27FC236}">
                <a16:creationId xmlns:a16="http://schemas.microsoft.com/office/drawing/2014/main" id="{88DC2D37-A78C-0648-B151-5ED1AD10F385}"/>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a:extLst>
              <a:ext uri="{FF2B5EF4-FFF2-40B4-BE49-F238E27FC236}">
                <a16:creationId xmlns:a16="http://schemas.microsoft.com/office/drawing/2014/main" id="{CB69C954-FEAD-B845-8285-95B6ED75AC6A}"/>
              </a:ext>
            </a:extLst>
          </p:cNvPr>
          <p:cNvPicPr>
            <a:picLocks noChangeAspect="1"/>
          </p:cNvPicPr>
          <p:nvPr/>
        </p:nvPicPr>
        <p:blipFill>
          <a:blip r:embed="rId7"/>
          <a:stretch>
            <a:fillRect/>
          </a:stretch>
        </p:blipFill>
        <p:spPr>
          <a:xfrm>
            <a:off x="5882" y="4077072"/>
            <a:ext cx="9144000" cy="2022466"/>
          </a:xfrm>
          <a:prstGeom prst="rect">
            <a:avLst/>
          </a:prstGeom>
        </p:spPr>
      </p:pic>
    </p:spTree>
    <p:extLst>
      <p:ext uri="{BB962C8B-B14F-4D97-AF65-F5344CB8AC3E}">
        <p14:creationId xmlns:p14="http://schemas.microsoft.com/office/powerpoint/2010/main" val="205941320"/>
      </p:ext>
    </p:extLst>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916832"/>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55821655"/>
      </p:ext>
    </p:extLst>
  </p:cSld>
  <p:clrMapOvr>
    <a:masterClrMapping/>
  </p:clrMapOvr>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43922" y="461658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2447757"/>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DRAM Latency Characterization of 282 LPDDR4 DRAM Devices</a:t>
            </a:r>
          </a:p>
        </p:txBody>
      </p:sp>
      <p:sp>
        <p:nvSpPr>
          <p:cNvPr id="3" name="Content Placeholder 2"/>
          <p:cNvSpPr>
            <a:spLocks noGrp="1"/>
          </p:cNvSpPr>
          <p:nvPr>
            <p:ph idx="1"/>
          </p:nvPr>
        </p:nvSpPr>
        <p:spPr>
          <a:xfrm>
            <a:off x="75991" y="1683657"/>
            <a:ext cx="8987622" cy="4546320"/>
          </a:xfrm>
        </p:spPr>
        <p:txBody>
          <a:bodyPr/>
          <a:lstStyle/>
          <a:p>
            <a:r>
              <a:rPr lang="en-US" sz="3200" dirty="0"/>
              <a:t>Latency failures come from accessing DRAM with </a:t>
            </a:r>
            <a:r>
              <a:rPr lang="en-US" sz="3200" b="1" dirty="0">
                <a:solidFill>
                  <a:srgbClr val="C00000"/>
                </a:solidFill>
              </a:rPr>
              <a:t>reduced</a:t>
            </a:r>
            <a:r>
              <a:rPr lang="en-US" sz="3200" dirty="0"/>
              <a:t> timing parameters.</a:t>
            </a:r>
          </a:p>
          <a:p>
            <a:endParaRPr lang="en-US" dirty="0"/>
          </a:p>
          <a:p>
            <a:r>
              <a:rPr lang="en-US" sz="3200" b="1" dirty="0"/>
              <a:t>Key Observations:</a:t>
            </a:r>
          </a:p>
          <a:p>
            <a:pPr marL="971550" lvl="1" indent="-514350">
              <a:buFont typeface="+mj-lt"/>
              <a:buAutoNum type="arabicPeriod"/>
            </a:pPr>
            <a:r>
              <a:rPr lang="en-US" dirty="0"/>
              <a:t>A cell’s </a:t>
            </a:r>
            <a:r>
              <a:rPr lang="en-US" b="1" dirty="0">
                <a:solidFill>
                  <a:schemeClr val="accent6">
                    <a:lumMod val="75000"/>
                  </a:schemeClr>
                </a:solidFill>
              </a:rPr>
              <a:t>latency failure</a:t>
            </a:r>
            <a:r>
              <a:rPr lang="en-US" dirty="0"/>
              <a:t> probability is determined by </a:t>
            </a:r>
            <a:r>
              <a:rPr lang="en-US" b="1" dirty="0">
                <a:solidFill>
                  <a:schemeClr val="accent5"/>
                </a:solidFill>
              </a:rPr>
              <a:t>random process variation</a:t>
            </a:r>
          </a:p>
          <a:p>
            <a:pPr marL="971550" lvl="1" indent="-514350">
              <a:buFont typeface="+mj-lt"/>
              <a:buAutoNum type="arabicPeriod"/>
            </a:pPr>
            <a:endParaRPr lang="en-US" sz="3200" dirty="0"/>
          </a:p>
          <a:p>
            <a:pPr marL="971550" lvl="1" indent="-514350">
              <a:buFont typeface="+mj-lt"/>
              <a:buAutoNum type="arabicPeriod"/>
            </a:pPr>
            <a:r>
              <a:rPr lang="en-US" dirty="0"/>
              <a:t>Some cells fail </a:t>
            </a:r>
            <a:r>
              <a:rPr lang="en-US" b="1" dirty="0">
                <a:solidFill>
                  <a:srgbClr val="7030A0"/>
                </a:solidFill>
              </a:rPr>
              <a:t>randomly</a:t>
            </a:r>
          </a:p>
          <a:p>
            <a:endParaRPr lang="en-US" dirty="0"/>
          </a:p>
        </p:txBody>
      </p:sp>
    </p:spTree>
    <p:extLst>
      <p:ext uri="{BB962C8B-B14F-4D97-AF65-F5344CB8AC3E}">
        <p14:creationId xmlns:p14="http://schemas.microsoft.com/office/powerpoint/2010/main" val="105288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7782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
        <p:nvSpPr>
          <p:cNvPr id="63" name="Rectangle 62">
            <a:extLst>
              <a:ext uri="{FF2B5EF4-FFF2-40B4-BE49-F238E27FC236}">
                <a16:creationId xmlns:a16="http://schemas.microsoft.com/office/drawing/2014/main" id="{BF2CD1F0-5846-594F-B270-8C3A584CF480}"/>
              </a:ext>
            </a:extLst>
          </p:cNvPr>
          <p:cNvSpPr/>
          <p:nvPr/>
        </p:nvSpPr>
        <p:spPr>
          <a:xfrm>
            <a:off x="0" y="84265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TextBox 63">
            <a:extLst>
              <a:ext uri="{FF2B5EF4-FFF2-40B4-BE49-F238E27FC236}">
                <a16:creationId xmlns:a16="http://schemas.microsoft.com/office/drawing/2014/main" id="{45B52334-CB0A-604B-9A4B-B1858C38945F}"/>
              </a:ext>
            </a:extLst>
          </p:cNvPr>
          <p:cNvSpPr txBox="1"/>
          <p:nvPr/>
        </p:nvSpPr>
        <p:spPr>
          <a:xfrm>
            <a:off x="322441" y="1981850"/>
            <a:ext cx="8494721" cy="2554545"/>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We refer to cells that fail randomly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when accessed with a reduced </a:t>
            </a:r>
            <a:r>
              <a:rPr kumimoji="0" lang="en-US" sz="3200" b="1" i="0" u="none" strike="noStrike" kern="1200" cap="none" spc="0" normalizeH="0" baseline="0" noProof="0" dirty="0" err="1">
                <a:ln>
                  <a:noFill/>
                </a:ln>
                <a:solidFill>
                  <a:prstClr val="black"/>
                </a:solidFill>
                <a:effectLst/>
                <a:uLnTx/>
                <a:uFillTx/>
                <a:latin typeface="Cambria" charset="0"/>
                <a:ea typeface="Cambria" charset="0"/>
                <a:cs typeface="Cambria" charset="0"/>
              </a:rPr>
              <a:t>t</a:t>
            </a:r>
            <a:r>
              <a:rPr kumimoji="0" lang="en-US" sz="3200" b="1" i="0" u="none" strike="noStrike" kern="1200" cap="none" spc="0" normalizeH="0" baseline="-25000" noProof="0" dirty="0" err="1">
                <a:ln>
                  <a:noFill/>
                </a:ln>
                <a:solidFill>
                  <a:prstClr val="black"/>
                </a:solidFill>
                <a:effectLst/>
                <a:uLnTx/>
                <a:uFillTx/>
                <a:latin typeface="Cambria" charset="0"/>
                <a:ea typeface="Cambria" charset="0"/>
                <a:cs typeface="Cambria" charset="0"/>
              </a:rPr>
              <a:t>RCD</a:t>
            </a:r>
            <a:endParaRPr kumimoji="0" lang="en-US" sz="3200" b="1" i="0" u="none" strike="noStrike" kern="1200" cap="none" spc="0" normalizeH="0" baseline="-2500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as RNG cells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 </a:t>
            </a: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74" name="Rectangle 73">
            <a:extLst>
              <a:ext uri="{FF2B5EF4-FFF2-40B4-BE49-F238E27FC236}">
                <a16:creationId xmlns:a16="http://schemas.microsoft.com/office/drawing/2014/main" id="{7AB243BE-6CD5-1C4E-9CA1-747B6DDAD327}"/>
              </a:ext>
            </a:extLst>
          </p:cNvPr>
          <p:cNvSpPr/>
          <p:nvPr/>
        </p:nvSpPr>
        <p:spPr>
          <a:xfrm>
            <a:off x="2189770" y="5503314"/>
            <a:ext cx="5411829" cy="126527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3179816"/>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Our D-</a:t>
            </a:r>
            <a:r>
              <a:rPr lang="en-US" b="1" dirty="0" err="1"/>
              <a:t>RaNGe</a:t>
            </a:r>
            <a:r>
              <a:rPr lang="en-US" b="1" dirty="0"/>
              <a:t> Evaluation</a:t>
            </a:r>
          </a:p>
        </p:txBody>
      </p:sp>
      <p:sp>
        <p:nvSpPr>
          <p:cNvPr id="3" name="Content Placeholder 2"/>
          <p:cNvSpPr>
            <a:spLocks noGrp="1"/>
          </p:cNvSpPr>
          <p:nvPr>
            <p:ph idx="1"/>
          </p:nvPr>
        </p:nvSpPr>
        <p:spPr>
          <a:xfrm>
            <a:off x="268026" y="1169461"/>
            <a:ext cx="8603552" cy="5318753"/>
          </a:xfrm>
        </p:spPr>
        <p:txBody>
          <a:bodyPr/>
          <a:lstStyle/>
          <a:p>
            <a:r>
              <a:rPr lang="en-US" sz="3200" dirty="0"/>
              <a:t>We generate </a:t>
            </a:r>
            <a:r>
              <a:rPr lang="en-US" sz="3200" b="1" dirty="0">
                <a:solidFill>
                  <a:schemeClr val="accent1">
                    <a:lumMod val="75000"/>
                  </a:schemeClr>
                </a:solidFill>
              </a:rPr>
              <a:t>random values </a:t>
            </a:r>
            <a:r>
              <a:rPr lang="en-US" sz="3200" dirty="0"/>
              <a:t>by repeatedly accessing </a:t>
            </a:r>
            <a:r>
              <a:rPr lang="en-US" sz="3200" b="1" dirty="0">
                <a:solidFill>
                  <a:schemeClr val="accent1">
                    <a:lumMod val="75000"/>
                  </a:schemeClr>
                </a:solidFill>
              </a:rPr>
              <a:t>RNG cells</a:t>
            </a:r>
            <a:r>
              <a:rPr lang="en-US" sz="3200" dirty="0"/>
              <a:t> and aggregating the data read </a:t>
            </a:r>
          </a:p>
          <a:p>
            <a:endParaRPr lang="en-US" sz="1000" dirty="0"/>
          </a:p>
          <a:p>
            <a:r>
              <a:rPr lang="en-US" sz="3200" dirty="0"/>
              <a:t>The random data satisfies the NIST statistical test suite for randomness </a:t>
            </a:r>
          </a:p>
          <a:p>
            <a:endParaRPr lang="en-US" sz="1000" b="1" dirty="0">
              <a:solidFill>
                <a:srgbClr val="0070C0"/>
              </a:solidFill>
            </a:endParaRPr>
          </a:p>
          <a:p>
            <a:r>
              <a:rPr lang="en-US" sz="3200" dirty="0"/>
              <a:t>The </a:t>
            </a:r>
            <a:r>
              <a:rPr lang="en-US" sz="3200" b="1" dirty="0">
                <a:solidFill>
                  <a:schemeClr val="accent1">
                    <a:lumMod val="75000"/>
                  </a:schemeClr>
                </a:solidFill>
              </a:rPr>
              <a:t>D-</a:t>
            </a:r>
            <a:r>
              <a:rPr lang="en-US" sz="3200" b="1" dirty="0" err="1">
                <a:solidFill>
                  <a:schemeClr val="accent1">
                    <a:lumMod val="75000"/>
                  </a:schemeClr>
                </a:solidFill>
              </a:rPr>
              <a:t>RaNGE</a:t>
            </a:r>
            <a:r>
              <a:rPr lang="en-US" sz="3200" dirty="0"/>
              <a:t> generates random numbers </a:t>
            </a:r>
          </a:p>
          <a:p>
            <a:pPr lvl="1"/>
            <a:r>
              <a:rPr lang="en-US" b="1" dirty="0"/>
              <a:t>Throughput</a:t>
            </a:r>
            <a:r>
              <a:rPr lang="en-US" dirty="0"/>
              <a:t>: 717.4 Mb/s </a:t>
            </a:r>
          </a:p>
          <a:p>
            <a:pPr lvl="1"/>
            <a:r>
              <a:rPr lang="en-US" b="1" dirty="0"/>
              <a:t>Latency</a:t>
            </a:r>
            <a:r>
              <a:rPr lang="en-US" dirty="0"/>
              <a:t>: 64 bits in &lt;1us</a:t>
            </a:r>
          </a:p>
          <a:p>
            <a:pPr lvl="1"/>
            <a:r>
              <a:rPr lang="en-US" b="1" dirty="0"/>
              <a:t>Power</a:t>
            </a:r>
            <a:r>
              <a:rPr lang="en-US" dirty="0"/>
              <a:t>: 4.4 </a:t>
            </a:r>
            <a:r>
              <a:rPr lang="en-US" dirty="0" err="1"/>
              <a:t>nJ</a:t>
            </a:r>
            <a:r>
              <a:rPr lang="en-US" dirty="0"/>
              <a:t>/bit</a:t>
            </a:r>
          </a:p>
          <a:p>
            <a:pPr marL="457200" lvl="1" indent="0">
              <a:buNone/>
            </a:pPr>
            <a:endParaRPr lang="en-US" sz="2400" dirty="0"/>
          </a:p>
          <a:p>
            <a:endParaRPr lang="en-US" sz="3200" b="1" dirty="0">
              <a:solidFill>
                <a:srgbClr val="7030A0"/>
              </a:solidFill>
            </a:endParaRPr>
          </a:p>
        </p:txBody>
      </p:sp>
    </p:spTree>
    <p:extLst>
      <p:ext uri="{BB962C8B-B14F-4D97-AF65-F5344CB8AC3E}">
        <p14:creationId xmlns:p14="http://schemas.microsoft.com/office/powerpoint/2010/main" val="1570570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a:stretch>
            <a:fillRect/>
          </a:stretch>
        </p:blipFill>
        <p:spPr>
          <a:xfrm>
            <a:off x="0" y="4005064"/>
            <a:ext cx="9144000" cy="2180492"/>
          </a:xfrm>
          <a:prstGeom prst="rect">
            <a:avLst/>
          </a:prstGeom>
        </p:spPr>
      </p:pic>
    </p:spTree>
    <p:extLst>
      <p:ext uri="{BB962C8B-B14F-4D97-AF65-F5344CB8AC3E}">
        <p14:creationId xmlns:p14="http://schemas.microsoft.com/office/powerpoint/2010/main" val="977549130"/>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DRAM Latency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648415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Lectures on Low-Latency Memory</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10</a:t>
            </a:r>
          </a:p>
          <a:p>
            <a:pPr lvl="1"/>
            <a:r>
              <a:rPr lang="en-US" sz="2000" b="1" dirty="0"/>
              <a:t>Low-Latency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https://www.youtube.com/watch?v=vQd1YgOH1Mw&amp;list=PL5Q2soXY2Zi9xidyIgBxUz7xRPS-wisBN&amp;index=19</a:t>
            </a:r>
            <a:r>
              <a:rPr lang="en-US" sz="1700" dirty="0">
                <a:solidFill>
                  <a:srgbClr val="0000FF"/>
                </a:solidFill>
              </a:rPr>
              <a:t> </a:t>
            </a:r>
          </a:p>
          <a:p>
            <a:pPr lvl="1"/>
            <a:endParaRPr lang="en-US" sz="600" dirty="0">
              <a:solidFill>
                <a:srgbClr val="FF0000"/>
              </a:solidFill>
            </a:endParaRPr>
          </a:p>
          <a:p>
            <a:r>
              <a:rPr lang="en-US" sz="2000" dirty="0">
                <a:solidFill>
                  <a:srgbClr val="FF0000"/>
                </a:solidFill>
              </a:rPr>
              <a:t>Computer Architecture, Fall 2020, Lecture 12b</a:t>
            </a:r>
          </a:p>
          <a:p>
            <a:pPr lvl="1"/>
            <a:r>
              <a:rPr lang="en-US" sz="2000" b="1" dirty="0"/>
              <a:t>Capacity-Latency Reconfigurable DRAM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https://www.youtube.com/watch?v=DUtPFW3jxq4&amp;list=PL5Q2soXY2Zi9xidyIgBxUz7xRPS-wisBN&amp;index=23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2019, Lecture 11a</a:t>
            </a:r>
          </a:p>
          <a:p>
            <a:pPr lvl="1"/>
            <a:r>
              <a:rPr lang="en-US" sz="2000" b="1" dirty="0"/>
              <a:t>DRAM Latency PUF </a:t>
            </a:r>
            <a:r>
              <a:rPr lang="en-US" sz="2000" dirty="0"/>
              <a:t>(ETH Zürich, Fall 2019)</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https://www.youtube.com/watch?v=7gqnrTZpjxE&amp;list=PL5Q2soXY2Zi-DyoI3HbqcdtUm9YWRR_z-&amp;index=15</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2019, Lecture 11b</a:t>
            </a:r>
          </a:p>
          <a:p>
            <a:pPr lvl="1"/>
            <a:r>
              <a:rPr lang="en-US" sz="2000" b="1" dirty="0"/>
              <a:t>DRAM True Random Number Generator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https://www.youtube.com/watch?v=Y3hPv1I5f8Y&amp;list=PL5Q2soXY2Zi-DyoI3HbqcdtUm9YWRR_z-&amp;index=16</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173186544"/>
      </p:ext>
    </p:extLst>
  </p:cSld>
  <p:clrMapOvr>
    <a:masterClrMapping/>
  </p:clrMapOvr>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Low-Latency Memory</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EF4C315B-6175-1249-A2EE-E9B28ADD44D3}"/>
              </a:ext>
            </a:extLst>
          </p:cNvPr>
          <p:cNvPicPr>
            <a:picLocks noChangeAspect="1"/>
          </p:cNvPicPr>
          <p:nvPr/>
        </p:nvPicPr>
        <p:blipFill>
          <a:blip r:embed="rId3"/>
          <a:stretch>
            <a:fillRect/>
          </a:stretch>
        </p:blipFill>
        <p:spPr>
          <a:xfrm>
            <a:off x="597969" y="908720"/>
            <a:ext cx="8095261" cy="5566671"/>
          </a:xfrm>
          <a:prstGeom prst="rect">
            <a:avLst/>
          </a:prstGeom>
        </p:spPr>
      </p:pic>
    </p:spTree>
    <p:extLst>
      <p:ext uri="{BB962C8B-B14F-4D97-AF65-F5344CB8AC3E}">
        <p14:creationId xmlns:p14="http://schemas.microsoft.com/office/powerpoint/2010/main" val="2994224447"/>
      </p:ext>
    </p:extLst>
  </p:cSld>
  <p:clrMapOvr>
    <a:masterClrMapping/>
  </p:clrMapOvr>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916832"/>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28327911"/>
      </p:ext>
    </p:extLst>
  </p:cSld>
  <p:clrMapOvr>
    <a:masterClrMapping/>
  </p:clrMapOvr>
  <p:transition/>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7" name="Rectangle 6">
            <a:extLst>
              <a:ext uri="{FF2B5EF4-FFF2-40B4-BE49-F238E27FC236}">
                <a16:creationId xmlns:a16="http://schemas.microsoft.com/office/drawing/2014/main" id="{AE390B2E-8188-9B47-8D91-E75A69621677}"/>
              </a:ext>
            </a:extLst>
          </p:cNvPr>
          <p:cNvSpPr/>
          <p:nvPr/>
        </p:nvSpPr>
        <p:spPr>
          <a:xfrm>
            <a:off x="539552" y="5373216"/>
            <a:ext cx="7272808"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260133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Intel </a:t>
            </a:r>
            <a:r>
              <a:rPr lang="en-US" dirty="0" err="1"/>
              <a:t>Optane</a:t>
            </a:r>
            <a:r>
              <a:rPr lang="en-US" dirty="0"/>
              <a:t> Persistent Memory (2019)</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p:txBody>
          <a:bodyPr/>
          <a:lstStyle/>
          <a:p>
            <a:r>
              <a:rPr lang="en-US" dirty="0"/>
              <a:t>Non-volatile main memory</a:t>
            </a:r>
          </a:p>
          <a:p>
            <a:r>
              <a:rPr lang="en-US" dirty="0"/>
              <a:t>Based on 3D-XPoint Technology</a:t>
            </a:r>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BCE39BC-334D-7544-8D1A-61F20B2D7312}"/>
              </a:ext>
            </a:extLst>
          </p:cNvPr>
          <p:cNvPicPr>
            <a:picLocks noChangeAspect="1"/>
          </p:cNvPicPr>
          <p:nvPr/>
        </p:nvPicPr>
        <p:blipFill>
          <a:blip r:embed="rId2"/>
          <a:stretch>
            <a:fillRect/>
          </a:stretch>
        </p:blipFill>
        <p:spPr>
          <a:xfrm>
            <a:off x="228600" y="2912311"/>
            <a:ext cx="8554528" cy="2133600"/>
          </a:xfrm>
          <a:prstGeom prst="rect">
            <a:avLst/>
          </a:prstGeom>
        </p:spPr>
      </p:pic>
      <p:sp>
        <p:nvSpPr>
          <p:cNvPr id="6" name="TextBox 5">
            <a:extLst>
              <a:ext uri="{FF2B5EF4-FFF2-40B4-BE49-F238E27FC236}">
                <a16:creationId xmlns:a16="http://schemas.microsoft.com/office/drawing/2014/main" id="{C433FB3A-2443-7440-B501-876FDC60EE2F}"/>
              </a:ext>
            </a:extLst>
          </p:cNvPr>
          <p:cNvSpPr txBox="1"/>
          <p:nvPr/>
        </p:nvSpPr>
        <p:spPr>
          <a:xfrm>
            <a:off x="1395080" y="6510254"/>
            <a:ext cx="7264681" cy="3231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https://www.storagereview.com/intel_optane_dc_persistent_memory_module_pmm</a:t>
            </a:r>
            <a:endPar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190509533"/>
      </p:ext>
    </p:extLst>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PCM as Main Memory: Idea in 2009</a:t>
            </a:r>
          </a:p>
        </p:txBody>
      </p:sp>
      <p:sp>
        <p:nvSpPr>
          <p:cNvPr id="3" name="Content Placeholder 2"/>
          <p:cNvSpPr>
            <a:spLocks noGrp="1"/>
          </p:cNvSpPr>
          <p:nvPr>
            <p:ph idx="1"/>
          </p:nvPr>
        </p:nvSpPr>
        <p:spPr/>
        <p:txBody>
          <a:bodyPr/>
          <a:lstStyle/>
          <a:p>
            <a:r>
              <a:rPr lang="en-US" sz="2200" dirty="0"/>
              <a:t>Benjamin C. Lee, </a:t>
            </a:r>
            <a:r>
              <a:rPr lang="en-US" sz="2200" dirty="0" err="1"/>
              <a:t>Engin</a:t>
            </a:r>
            <a:r>
              <a:rPr lang="en-US" sz="2200" dirty="0"/>
              <a:t> </a:t>
            </a:r>
            <a:r>
              <a:rPr lang="en-US" sz="2200" dirty="0" err="1"/>
              <a:t>Ipek</a:t>
            </a:r>
            <a:r>
              <a:rPr lang="en-US" sz="2200" dirty="0"/>
              <a:t>, Onur Mutlu, and Doug Burger,</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"Architecting Phase Change Memory as a Scalable DRAM Alternative"</a:t>
            </a:r>
            <a:br>
              <a:rPr lang="en-US" sz="2200" dirty="0">
                <a:solidFill>
                  <a:srgbClr val="0432FF"/>
                </a:solidFill>
              </a:rPr>
            </a:br>
            <a:r>
              <a:rPr lang="en-US" sz="2200" i="1" dirty="0"/>
              <a:t>Proceedings of the </a:t>
            </a:r>
            <a:r>
              <a:rPr lang="en-US" sz="2200" i="1" dirty="0">
                <a:hlinkClick r:id="rId3"/>
              </a:rPr>
              <a:t>36th International Symposium on Computer Architecture</a:t>
            </a:r>
            <a:r>
              <a:rPr lang="en-US" sz="2200" i="1" dirty="0"/>
              <a:t> (</a:t>
            </a:r>
            <a:r>
              <a:rPr lang="en-US" sz="2200" b="1" i="1" dirty="0"/>
              <a:t>ISCA</a:t>
            </a:r>
            <a:r>
              <a:rPr lang="en-US" sz="2200" i="1" dirty="0"/>
              <a:t>)</a:t>
            </a:r>
            <a:r>
              <a:rPr lang="en-US" sz="2200" dirty="0"/>
              <a:t>, pages 2-13, Austin, TX, June 2009. </a:t>
            </a:r>
            <a:r>
              <a:rPr lang="en-US" sz="2200" dirty="0">
                <a:hlinkClick r:id="rId4"/>
              </a:rPr>
              <a:t>Slides (pdf)</a:t>
            </a:r>
            <a:endParaRPr lang="en-US" sz="2200"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295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3573016"/>
            <a:ext cx="9144000" cy="2857500"/>
          </a:xfrm>
          <a:prstGeom prst="rect">
            <a:avLst/>
          </a:prstGeom>
        </p:spPr>
      </p:pic>
    </p:spTree>
    <p:extLst>
      <p:ext uri="{BB962C8B-B14F-4D97-AF65-F5344CB8AC3E}">
        <p14:creationId xmlns:p14="http://schemas.microsoft.com/office/powerpoint/2010/main" val="9482452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PCM as Main Memory: Idea in 2009</a:t>
            </a:r>
          </a:p>
        </p:txBody>
      </p:sp>
      <p:sp>
        <p:nvSpPr>
          <p:cNvPr id="3" name="Content Placeholder 2"/>
          <p:cNvSpPr>
            <a:spLocks noGrp="1"/>
          </p:cNvSpPr>
          <p:nvPr>
            <p:ph idx="1"/>
          </p:nvPr>
        </p:nvSpPr>
        <p:spPr/>
        <p:txBody>
          <a:bodyPr/>
          <a:lstStyle/>
          <a:p>
            <a:r>
              <a:rPr lang="en-US" sz="2100" dirty="0"/>
              <a:t>Benjamin C. Lee, Ping Zhou, Jun Yang, </a:t>
            </a:r>
            <a:r>
              <a:rPr lang="en-US" sz="2100" dirty="0" err="1"/>
              <a:t>Youtao</a:t>
            </a:r>
            <a:r>
              <a:rPr lang="en-US" sz="2100" dirty="0"/>
              <a:t> Zhang, Bo Zhao, </a:t>
            </a:r>
            <a:r>
              <a:rPr lang="en-US" sz="2100" dirty="0" err="1"/>
              <a:t>Engin</a:t>
            </a:r>
            <a:r>
              <a:rPr lang="en-US" sz="2100" dirty="0"/>
              <a:t> </a:t>
            </a:r>
            <a:r>
              <a:rPr lang="en-US" sz="2100" dirty="0" err="1"/>
              <a:t>Ipek</a:t>
            </a:r>
            <a:r>
              <a:rPr lang="en-US" sz="2100" dirty="0"/>
              <a:t>, Onur Mutlu, and Doug Burger,</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"Phase Change Technology and the Future of Main Memory"</a:t>
            </a:r>
            <a:br>
              <a:rPr lang="en-US" sz="2100" dirty="0">
                <a:solidFill>
                  <a:srgbClr val="0432FF"/>
                </a:solidFill>
              </a:rPr>
            </a:br>
            <a:r>
              <a:rPr lang="en-US" sz="2100" i="1" dirty="0">
                <a:hlinkClick r:id="rId3"/>
              </a:rPr>
              <a:t>IEEE Micro</a:t>
            </a:r>
            <a:r>
              <a:rPr lang="en-US" sz="2100" i="1" dirty="0"/>
              <a:t>, Special Issue: Micro's Top Picks from 2009 Computer Architecture Conferences (</a:t>
            </a:r>
            <a:r>
              <a:rPr lang="en-US" sz="2100" b="1" i="1" dirty="0"/>
              <a:t>MICRO TOP PICKS</a:t>
            </a:r>
            <a:r>
              <a:rPr lang="en-US" sz="2100" i="1" dirty="0"/>
              <a:t>)</a:t>
            </a:r>
            <a:r>
              <a:rPr lang="en-US" sz="2100" dirty="0"/>
              <a:t>, Vol. 30, No. 1, pages 60-70, January/February 2010.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4"/>
          <a:stretch>
            <a:fillRect/>
          </a:stretch>
        </p:blipFill>
        <p:spPr>
          <a:xfrm>
            <a:off x="0" y="3875936"/>
            <a:ext cx="9144000" cy="1785312"/>
          </a:xfrm>
          <a:prstGeom prst="rect">
            <a:avLst/>
          </a:prstGeom>
        </p:spPr>
      </p:pic>
    </p:spTree>
    <p:extLst>
      <p:ext uri="{BB962C8B-B14F-4D97-AF65-F5344CB8AC3E}">
        <p14:creationId xmlns:p14="http://schemas.microsoft.com/office/powerpoint/2010/main" val="31903416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err="1"/>
              <a:t>Cerebras’s</a:t>
            </a:r>
            <a:r>
              <a:rPr lang="en-US" dirty="0"/>
              <a:t> Wafer Scale Engine (2019)</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297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686A470-8AEA-6545-A8E5-31C906F90F14}"/>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r="13333"/>
          <a:stretch/>
        </p:blipFill>
        <p:spPr>
          <a:xfrm>
            <a:off x="1143000" y="1170709"/>
            <a:ext cx="3962400" cy="3954779"/>
          </a:xfrm>
          <a:prstGeom prst="rect">
            <a:avLst/>
          </a:prstGeom>
        </p:spPr>
      </p:pic>
      <p:pic>
        <p:nvPicPr>
          <p:cNvPr id="8" name="Picture 7">
            <a:extLst>
              <a:ext uri="{FF2B5EF4-FFF2-40B4-BE49-F238E27FC236}">
                <a16:creationId xmlns:a16="http://schemas.microsoft.com/office/drawing/2014/main" id="{0278018D-EB18-9A46-B233-A318B649D48C}"/>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l="88333" t="82151"/>
          <a:stretch/>
        </p:blipFill>
        <p:spPr>
          <a:xfrm>
            <a:off x="6324600" y="4323311"/>
            <a:ext cx="533400" cy="705889"/>
          </a:xfrm>
          <a:prstGeom prst="rect">
            <a:avLst/>
          </a:prstGeom>
        </p:spPr>
      </p:pic>
      <p:sp>
        <p:nvSpPr>
          <p:cNvPr id="9" name="TextBox 8">
            <a:extLst>
              <a:ext uri="{FF2B5EF4-FFF2-40B4-BE49-F238E27FC236}">
                <a16:creationId xmlns:a16="http://schemas.microsoft.com/office/drawing/2014/main" id="{79D62E1C-752D-EC42-93F7-CE6899ADF6F0}"/>
              </a:ext>
            </a:extLst>
          </p:cNvPr>
          <p:cNvSpPr txBox="1"/>
          <p:nvPr/>
        </p:nvSpPr>
        <p:spPr>
          <a:xfrm>
            <a:off x="1828800" y="5196704"/>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34" charset="-128"/>
                <a:cs typeface="+mn-cs"/>
              </a:rPr>
              <a:t>Cerebras</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 WSE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1.2 Trillion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46,225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TextBox 9">
            <a:extLst>
              <a:ext uri="{FF2B5EF4-FFF2-40B4-BE49-F238E27FC236}">
                <a16:creationId xmlns:a16="http://schemas.microsoft.com/office/drawing/2014/main" id="{1641D3ED-D597-EE40-A81A-14BD50D95420}"/>
              </a:ext>
            </a:extLst>
          </p:cNvPr>
          <p:cNvSpPr txBox="1"/>
          <p:nvPr/>
        </p:nvSpPr>
        <p:spPr>
          <a:xfrm>
            <a:off x="5334000" y="5183079"/>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Largest GPU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21.1 Billion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815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2" name="Rectangle 11">
            <a:extLst>
              <a:ext uri="{FF2B5EF4-FFF2-40B4-BE49-F238E27FC236}">
                <a16:creationId xmlns:a16="http://schemas.microsoft.com/office/drawing/2014/main" id="{4D573CC6-2246-7C4D-A251-8A3F0E6EDB4F}"/>
              </a:ext>
            </a:extLst>
          </p:cNvPr>
          <p:cNvSpPr/>
          <p:nvPr/>
        </p:nvSpPr>
        <p:spPr>
          <a:xfrm>
            <a:off x="5557838" y="1378155"/>
            <a:ext cx="4572000" cy="2234458"/>
          </a:xfrm>
          <a:prstGeom prst="rect">
            <a:avLst/>
          </a:prstGeom>
        </p:spPr>
        <p:txBody>
          <a:bodyPr>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The largest ML </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accelerator chip</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400,000 cores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13" name="Rectangle 12">
            <a:extLst>
              <a:ext uri="{FF2B5EF4-FFF2-40B4-BE49-F238E27FC236}">
                <a16:creationId xmlns:a16="http://schemas.microsoft.com/office/drawing/2014/main" id="{311E9328-67B6-D84E-8CAF-16C2D14F4F24}"/>
              </a:ext>
            </a:extLst>
          </p:cNvPr>
          <p:cNvSpPr/>
          <p:nvPr/>
        </p:nvSpPr>
        <p:spPr>
          <a:xfrm>
            <a:off x="6058869" y="6049005"/>
            <a:ext cx="1180131" cy="246221"/>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NVIDIA</a:t>
            </a:r>
            <a:r>
              <a:rPr kumimoji="0" lang="en-US" sz="1000" b="0"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 TITAN V </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59C9DCE1-9387-224F-B474-2091B2AD1D02}"/>
              </a:ext>
            </a:extLst>
          </p:cNvPr>
          <p:cNvSpPr txBox="1"/>
          <p:nvPr/>
        </p:nvSpPr>
        <p:spPr>
          <a:xfrm>
            <a:off x="103539" y="6133643"/>
            <a:ext cx="8735661" cy="3231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https://www.anandtech.com/show/14758/hot-chips-31-live-blogs-cerebras-wafer-scale-deep-learning</a:t>
            </a:r>
            <a:endPar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4" name="Rectangle 13">
            <a:extLst>
              <a:ext uri="{FF2B5EF4-FFF2-40B4-BE49-F238E27FC236}">
                <a16:creationId xmlns:a16="http://schemas.microsoft.com/office/drawing/2014/main" id="{87628116-A674-6B47-B5A5-66C8134061BF}"/>
              </a:ext>
            </a:extLst>
          </p:cNvPr>
          <p:cNvSpPr/>
          <p:nvPr/>
        </p:nvSpPr>
        <p:spPr>
          <a:xfrm>
            <a:off x="0" y="6474022"/>
            <a:ext cx="8910637" cy="338554"/>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https://www.cerebras.net/cerebras-wafer-scale-engine-why-we-need-big-chips-for-deep-learning/</a:t>
            </a:r>
            <a:endPar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499775239"/>
      </p:ext>
    </p:extLst>
  </p:cSld>
  <p:clrMapOvr>
    <a:masterClrMapping/>
  </p:clrMapOvr>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err="1"/>
              <a:t>Cerebras’s</a:t>
            </a:r>
            <a:r>
              <a:rPr lang="en-US" dirty="0"/>
              <a:t> Wafer Scale Engine-2 (2021)</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Arial" panose="020B0604020202020204" pitchFamily="34" charset="0"/>
            </a:endParaRPr>
          </a:p>
        </p:txBody>
      </p:sp>
      <p:pic>
        <p:nvPicPr>
          <p:cNvPr id="8" name="Picture 7">
            <a:extLst>
              <a:ext uri="{FF2B5EF4-FFF2-40B4-BE49-F238E27FC236}">
                <a16:creationId xmlns:a16="http://schemas.microsoft.com/office/drawing/2014/main" id="{0278018D-EB18-9A46-B233-A318B649D48C}"/>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l="88333" t="82151"/>
          <a:stretch/>
        </p:blipFill>
        <p:spPr>
          <a:xfrm>
            <a:off x="6324600" y="4323311"/>
            <a:ext cx="533400" cy="705889"/>
          </a:xfrm>
          <a:prstGeom prst="rect">
            <a:avLst/>
          </a:prstGeom>
        </p:spPr>
      </p:pic>
      <p:sp>
        <p:nvSpPr>
          <p:cNvPr id="9" name="TextBox 8">
            <a:extLst>
              <a:ext uri="{FF2B5EF4-FFF2-40B4-BE49-F238E27FC236}">
                <a16:creationId xmlns:a16="http://schemas.microsoft.com/office/drawing/2014/main" id="{79D62E1C-752D-EC42-93F7-CE6899ADF6F0}"/>
              </a:ext>
            </a:extLst>
          </p:cNvPr>
          <p:cNvSpPr txBox="1"/>
          <p:nvPr/>
        </p:nvSpPr>
        <p:spPr>
          <a:xfrm>
            <a:off x="1828800" y="5196704"/>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34" charset="-128"/>
                <a:cs typeface="+mn-cs"/>
              </a:rPr>
              <a:t>Cerebras</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 </a:t>
            </a: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34" charset="-128"/>
                <a:cs typeface="+mn-cs"/>
              </a:rPr>
              <a:t>WSE</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-2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2.6 Trillion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46,225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TextBox 9">
            <a:extLst>
              <a:ext uri="{FF2B5EF4-FFF2-40B4-BE49-F238E27FC236}">
                <a16:creationId xmlns:a16="http://schemas.microsoft.com/office/drawing/2014/main" id="{1641D3ED-D597-EE40-A81A-14BD50D95420}"/>
              </a:ext>
            </a:extLst>
          </p:cNvPr>
          <p:cNvSpPr txBox="1"/>
          <p:nvPr/>
        </p:nvSpPr>
        <p:spPr>
          <a:xfrm>
            <a:off x="5334000" y="5183079"/>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Largest GPU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54.2 Billion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826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2" name="Rectangle 11">
            <a:extLst>
              <a:ext uri="{FF2B5EF4-FFF2-40B4-BE49-F238E27FC236}">
                <a16:creationId xmlns:a16="http://schemas.microsoft.com/office/drawing/2014/main" id="{4D573CC6-2246-7C4D-A251-8A3F0E6EDB4F}"/>
              </a:ext>
            </a:extLst>
          </p:cNvPr>
          <p:cNvSpPr/>
          <p:nvPr/>
        </p:nvSpPr>
        <p:spPr>
          <a:xfrm>
            <a:off x="5410200" y="1378155"/>
            <a:ext cx="4572000" cy="2234458"/>
          </a:xfrm>
          <a:prstGeom prst="rect">
            <a:avLst/>
          </a:prstGeom>
        </p:spPr>
        <p:txBody>
          <a:bodyPr>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The largest ML </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accelerator chip (2021)</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850,000 cores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13" name="Rectangle 12">
            <a:extLst>
              <a:ext uri="{FF2B5EF4-FFF2-40B4-BE49-F238E27FC236}">
                <a16:creationId xmlns:a16="http://schemas.microsoft.com/office/drawing/2014/main" id="{311E9328-67B6-D84E-8CAF-16C2D14F4F24}"/>
              </a:ext>
            </a:extLst>
          </p:cNvPr>
          <p:cNvSpPr/>
          <p:nvPr/>
        </p:nvSpPr>
        <p:spPr>
          <a:xfrm>
            <a:off x="6058869" y="6049005"/>
            <a:ext cx="1568058" cy="246221"/>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NVIDIA</a:t>
            </a:r>
            <a:r>
              <a:rPr kumimoji="0" lang="en-US" sz="1000" b="0"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 Ampere </a:t>
            </a:r>
            <a:r>
              <a:rPr kumimoji="0" lang="en-US" sz="1000" b="0" i="0" u="none" strike="noStrike" kern="1200" cap="none" spc="0" normalizeH="0" baseline="0" noProof="0" dirty="0" err="1">
                <a:ln>
                  <a:noFill/>
                </a:ln>
                <a:solidFill>
                  <a:srgbClr val="222222"/>
                </a:solidFill>
                <a:effectLst/>
                <a:uLnTx/>
                <a:uFillTx/>
                <a:latin typeface="arial" panose="020B0604020202020204" pitchFamily="34" charset="0"/>
                <a:ea typeface="ＭＳ Ｐゴシック" panose="020B0600070205080204" pitchFamily="34" charset="-128"/>
                <a:cs typeface="+mn-cs"/>
              </a:rPr>
              <a:t>GA100</a:t>
            </a:r>
            <a:r>
              <a:rPr kumimoji="0" lang="en-US" sz="1000" b="0"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 </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26" name="Picture 2" descr="https://cerebras.net/wp-content/uploads/2021/03/img-chip-section-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369" y="1083392"/>
            <a:ext cx="4035425" cy="403542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59C9DCE1-9387-224F-B474-2091B2AD1D02}"/>
              </a:ext>
            </a:extLst>
          </p:cNvPr>
          <p:cNvSpPr txBox="1"/>
          <p:nvPr/>
        </p:nvSpPr>
        <p:spPr>
          <a:xfrm>
            <a:off x="103539" y="6209844"/>
            <a:ext cx="8120877"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https://www.anandtech.com/show/14758/hot-chips-31-live-blogs-cerebras-wafer-scale-deep-learning</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6" name="Rectangle 15">
            <a:extLst>
              <a:ext uri="{FF2B5EF4-FFF2-40B4-BE49-F238E27FC236}">
                <a16:creationId xmlns:a16="http://schemas.microsoft.com/office/drawing/2014/main" id="{87628116-A674-6B47-B5A5-66C8134061BF}"/>
              </a:ext>
            </a:extLst>
          </p:cNvPr>
          <p:cNvSpPr/>
          <p:nvPr/>
        </p:nvSpPr>
        <p:spPr>
          <a:xfrm>
            <a:off x="80963" y="6550223"/>
            <a:ext cx="8910637"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6"/>
              </a:rPr>
              <a:t>https://www.cerebras.net/cerebras-wafer-scale-engine-why-we-need-big-chips-for-deep-learning/</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17609071"/>
      </p:ext>
    </p:extLst>
  </p:cSld>
  <p:clrMapOvr>
    <a:masterClrMapping/>
  </p:clrMapOvr>
  <p:transition/>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299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a:srcRect r="42545"/>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a:srcRect l="47479" t="23963" r="2821" b="58766"/>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017546799"/>
      </p:ext>
    </p:extLst>
  </p:cSld>
  <p:clrMapOvr>
    <a:masterClrMapping/>
  </p:clrMapOvr>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1111202864"/>
      </p:ext>
    </p:extLst>
  </p:cSld>
  <p:clrMapOvr>
    <a:masterClrMapping/>
  </p:clrMapOvr>
  <p:transitio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8958269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4091761511"/>
      </p:ext>
    </p:extLst>
  </p:cSld>
  <p:clrMapOvr>
    <a:masterClrMapping/>
  </p:clrMapOvr>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1855220599"/>
      </p:ext>
    </p:extLst>
  </p:cSld>
  <p:clrMapOvr>
    <a:masterClrMapping/>
  </p:clrMapOvr>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3578094420"/>
      </p:ext>
    </p:extLst>
  </p:cSld>
  <p:clrMapOvr>
    <a:masterClrMapping/>
  </p:clrMapOvr>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77729461"/>
      </p:ext>
    </p:extLst>
  </p:cSld>
  <p:clrMapOvr>
    <a:masterClrMapping/>
  </p:clrMapOvr>
  <p:transition/>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Processing in Memory (I)</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dirty="0">
                <a:solidFill>
                  <a:srgbClr val="0432FF"/>
                </a:solidFill>
              </a:rPr>
              <a:t>“</a:t>
            </a:r>
            <a:r>
              <a:rPr lang="en-US"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r>
              <a:rPr lang="en-US" dirty="0">
                <a:solidFill>
                  <a:srgbClr val="0432FF"/>
                </a:solidFill>
              </a:rPr>
              <a:t>,”</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641055"/>
            <a:ext cx="9144000" cy="2092201"/>
          </a:xfrm>
          <a:prstGeom prst="rect">
            <a:avLst/>
          </a:prstGeom>
        </p:spPr>
      </p:pic>
    </p:spTree>
    <p:extLst>
      <p:ext uri="{BB962C8B-B14F-4D97-AF65-F5344CB8AC3E}">
        <p14:creationId xmlns:p14="http://schemas.microsoft.com/office/powerpoint/2010/main" val="21089741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Processing in Memory (II)</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solidFill>
                  <a:srgbClr val="0432FF"/>
                </a:solidFill>
              </a:rPr>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35432590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More on Processing in Memory (III)</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991140228"/>
      </p:ext>
    </p:extLst>
  </p:cSld>
  <p:clrMapOvr>
    <a:masterClrMapping/>
  </p:clrMapOvr>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Processing in Memory (IV)</a:t>
            </a:r>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2503659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Processing in Memory (V)</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2100" dirty="0">
                <a:solidFill>
                  <a:srgbClr val="0432FF"/>
                </a:solidFill>
              </a:rPr>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2872176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Processing in Memory (VI)</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2004100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89D18C-8BFF-7442-B951-E83EB12351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305861"/>
            <a:ext cx="8589818" cy="4088880"/>
          </a:xfrm>
          <a:prstGeom prst="rect">
            <a:avLst/>
          </a:prstGeom>
        </p:spPr>
      </p:pic>
      <p:sp>
        <p:nvSpPr>
          <p:cNvPr id="2" name="Title 1">
            <a:extLst>
              <a:ext uri="{FF2B5EF4-FFF2-40B4-BE49-F238E27FC236}">
                <a16:creationId xmlns:a16="http://schemas.microsoft.com/office/drawing/2014/main" id="{F6FE9F38-30B4-7746-AF4E-4E5F1C8AC803}"/>
              </a:ext>
            </a:extLst>
          </p:cNvPr>
          <p:cNvSpPr>
            <a:spLocks noGrp="1"/>
          </p:cNvSpPr>
          <p:nvPr>
            <p:ph type="title"/>
          </p:nvPr>
        </p:nvSpPr>
        <p:spPr>
          <a:xfrm>
            <a:off x="228600" y="152400"/>
            <a:ext cx="8915400" cy="1066800"/>
          </a:xfrm>
        </p:spPr>
        <p:txBody>
          <a:bodyPr/>
          <a:lstStyle/>
          <a:p>
            <a:r>
              <a:rPr lang="en-US" dirty="0"/>
              <a:t>TESLA Full Self-Driving Computer (2019)</a:t>
            </a:r>
          </a:p>
        </p:txBody>
      </p:sp>
      <p:sp>
        <p:nvSpPr>
          <p:cNvPr id="4" name="Slide Number Placeholder 3">
            <a:extLst>
              <a:ext uri="{FF2B5EF4-FFF2-40B4-BE49-F238E27FC236}">
                <a16:creationId xmlns:a16="http://schemas.microsoft.com/office/drawing/2014/main" id="{42F14326-2558-9A48-A1D3-9C64D6BEB22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312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8" name="Rectangle 7">
            <a:extLst>
              <a:ext uri="{FF2B5EF4-FFF2-40B4-BE49-F238E27FC236}">
                <a16:creationId xmlns:a16="http://schemas.microsoft.com/office/drawing/2014/main" id="{D8989FC3-73BF-3446-A984-86AD0F7D675C}"/>
              </a:ext>
            </a:extLst>
          </p:cNvPr>
          <p:cNvSpPr/>
          <p:nvPr/>
        </p:nvSpPr>
        <p:spPr bwMode="auto">
          <a:xfrm>
            <a:off x="3124200" y="381000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9" name="Rectangle 8">
            <a:extLst>
              <a:ext uri="{FF2B5EF4-FFF2-40B4-BE49-F238E27FC236}">
                <a16:creationId xmlns:a16="http://schemas.microsoft.com/office/drawing/2014/main" id="{DD60B25E-1302-034F-AB6E-ABC287907FCF}"/>
              </a:ext>
            </a:extLst>
          </p:cNvPr>
          <p:cNvSpPr/>
          <p:nvPr/>
        </p:nvSpPr>
        <p:spPr bwMode="auto">
          <a:xfrm>
            <a:off x="5943600" y="377565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10" name="Rectangle 9">
            <a:extLst>
              <a:ext uri="{FF2B5EF4-FFF2-40B4-BE49-F238E27FC236}">
                <a16:creationId xmlns:a16="http://schemas.microsoft.com/office/drawing/2014/main" id="{42546AFA-DE99-4742-94F8-CF21D3CCCA2A}"/>
              </a:ext>
            </a:extLst>
          </p:cNvPr>
          <p:cNvSpPr/>
          <p:nvPr/>
        </p:nvSpPr>
        <p:spPr>
          <a:xfrm>
            <a:off x="263236" y="871919"/>
            <a:ext cx="6989618" cy="2603790"/>
          </a:xfrm>
          <a:prstGeom prst="rect">
            <a:avLst/>
          </a:prstGeom>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ML accelerator: 260 mm</a:t>
            </a:r>
            <a:r>
              <a:rPr kumimoji="0" lang="en-US" altLang="en-US" sz="2400" b="0" i="0" u="none" strike="noStrike" kern="0" cap="none" spc="0" normalizeH="0" baseline="30000" noProof="0" dirty="0">
                <a:ln>
                  <a:noFill/>
                </a:ln>
                <a:solidFill>
                  <a:srgbClr val="0000FF"/>
                </a:solidFill>
                <a:effectLst/>
                <a:uLnTx/>
                <a:uFillTx/>
                <a:latin typeface="Tahoma"/>
                <a:ea typeface="ＭＳ Ｐゴシック" panose="020B0600070205080204" pitchFamily="34" charset="-128"/>
                <a:cs typeface="+mn-cs"/>
              </a:rPr>
              <a:t>2</a:t>
            </a: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6 billion transistors, 600 GFLOPS GPU, 12 ARM 2.2 GHz CPUs.</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1200" cap="none" spc="0" normalizeH="0" baseline="0" noProof="0" dirty="0">
                <a:ln>
                  <a:noFill/>
                </a:ln>
                <a:solidFill>
                  <a:srgbClr val="FF0000"/>
                </a:solidFill>
                <a:effectLst/>
                <a:uLnTx/>
                <a:uFillTx/>
                <a:latin typeface="Proxima Nova"/>
                <a:ea typeface="ＭＳ Ｐゴシック" panose="020B0600070205080204" pitchFamily="34" charset="-128"/>
                <a:cs typeface="+mn-cs"/>
              </a:rPr>
              <a:t>Two redundant chips for better safety.</a:t>
            </a:r>
            <a:endParaRPr kumimoji="0" lang="en-US" sz="24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3" name="Rectangle 2">
            <a:extLst>
              <a:ext uri="{FF2B5EF4-FFF2-40B4-BE49-F238E27FC236}">
                <a16:creationId xmlns:a16="http://schemas.microsoft.com/office/drawing/2014/main" id="{9C9B3F99-A5D2-B94A-875E-E94E821029DD}"/>
              </a:ext>
            </a:extLst>
          </p:cNvPr>
          <p:cNvSpPr/>
          <p:nvPr/>
        </p:nvSpPr>
        <p:spPr>
          <a:xfrm>
            <a:off x="228600" y="6476314"/>
            <a:ext cx="4256293"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155CC"/>
                </a:solidFill>
                <a:effectLst/>
                <a:uLnTx/>
                <a:uFillTx/>
                <a:latin typeface="Arial" panose="020B0604020202020204" pitchFamily="34" charset="0"/>
                <a:ea typeface="ＭＳ Ｐゴシック" panose="020B0600070205080204" pitchFamily="34" charset="-128"/>
                <a:cs typeface="+mn-cs"/>
                <a:hlinkClick r:id="rId3"/>
              </a:rPr>
              <a:t>https://youtu.be/Ucp0TTmvqOE?t=4236</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2" name="Picture 11">
            <a:extLst>
              <a:ext uri="{FF2B5EF4-FFF2-40B4-BE49-F238E27FC236}">
                <a16:creationId xmlns:a16="http://schemas.microsoft.com/office/drawing/2014/main" id="{660EE7E8-8FFA-5745-80FF-54086B4891BD}"/>
              </a:ext>
            </a:extLst>
          </p:cNvPr>
          <p:cNvPicPr>
            <a:picLocks noChangeAspect="1"/>
          </p:cNvPicPr>
          <p:nvPr/>
        </p:nvPicPr>
        <p:blipFill>
          <a:blip r:embed="rId4"/>
          <a:stretch>
            <a:fillRect/>
          </a:stretch>
        </p:blipFill>
        <p:spPr>
          <a:xfrm>
            <a:off x="8068377" y="1026359"/>
            <a:ext cx="750041" cy="1083809"/>
          </a:xfrm>
          <a:prstGeom prst="rect">
            <a:avLst/>
          </a:prstGeom>
        </p:spPr>
      </p:pic>
    </p:spTree>
    <p:extLst>
      <p:ext uri="{BB962C8B-B14F-4D97-AF65-F5344CB8AC3E}">
        <p14:creationId xmlns:p14="http://schemas.microsoft.com/office/powerpoint/2010/main" val="2681469180"/>
      </p:ext>
    </p:extLst>
  </p:cSld>
  <p:clrMapOvr>
    <a:masterClrMapping/>
  </p:clrMapOvr>
  <p:transition/>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a:extLst>
              <a:ext uri="{FF2B5EF4-FFF2-40B4-BE49-F238E27FC236}">
                <a16:creationId xmlns:a16="http://schemas.microsoft.com/office/drawing/2014/main" id="{CBF6F0D8-83CA-264F-8D66-FEC860915558}"/>
              </a:ext>
            </a:extLst>
          </p:cNvPr>
          <p:cNvSpPr>
            <a:spLocks noGrp="1"/>
          </p:cNvSpPr>
          <p:nvPr>
            <p:ph type="title"/>
          </p:nvPr>
        </p:nvSpPr>
        <p:spPr/>
        <p:txBody>
          <a:bodyPr/>
          <a:lstStyle/>
          <a:p>
            <a:r>
              <a:rPr lang="en-US" altLang="en-US" sz="3800" dirty="0">
                <a:ea typeface="ＭＳ Ｐゴシック" panose="020B0600070205080204" pitchFamily="34" charset="-128"/>
              </a:rPr>
              <a:t>Google TPU Generation I (~2016)</a:t>
            </a:r>
          </a:p>
        </p:txBody>
      </p:sp>
      <p:sp>
        <p:nvSpPr>
          <p:cNvPr id="87042" name="Content Placeholder 2">
            <a:extLst>
              <a:ext uri="{FF2B5EF4-FFF2-40B4-BE49-F238E27FC236}">
                <a16:creationId xmlns:a16="http://schemas.microsoft.com/office/drawing/2014/main" id="{E3C78D9C-47A0-3F4A-8719-D44502AA2CFB}"/>
              </a:ext>
            </a:extLst>
          </p:cNvPr>
          <p:cNvSpPr>
            <a:spLocks noGrp="1"/>
          </p:cNvSpPr>
          <p:nvPr>
            <p:ph idx="1"/>
          </p:nvPr>
        </p:nvSpPr>
        <p:spPr>
          <a:xfrm>
            <a:off x="228600" y="996950"/>
            <a:ext cx="8610600" cy="5194300"/>
          </a:xfrm>
        </p:spPr>
        <p:txBody>
          <a:bodyPr/>
          <a:lstStyle/>
          <a:p>
            <a:endParaRPr lang="en-US" altLang="en-US" dirty="0">
              <a:ea typeface="ＭＳ Ｐゴシック" panose="020B0600070205080204" pitchFamily="34" charset="-128"/>
            </a:endParaRPr>
          </a:p>
        </p:txBody>
      </p:sp>
      <p:sp>
        <p:nvSpPr>
          <p:cNvPr id="87043" name="Slide Number Placeholder 3">
            <a:extLst>
              <a:ext uri="{FF2B5EF4-FFF2-40B4-BE49-F238E27FC236}">
                <a16:creationId xmlns:a16="http://schemas.microsoft.com/office/drawing/2014/main" id="{64334E1C-B545-CC49-8CF0-961C03E5833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BC47D24-021C-EC41-99D4-45DC935A4713}"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7044" name="Picture 4">
            <a:extLst>
              <a:ext uri="{FF2B5EF4-FFF2-40B4-BE49-F238E27FC236}">
                <a16:creationId xmlns:a16="http://schemas.microsoft.com/office/drawing/2014/main" id="{DAE7EBA6-B27B-2B41-99A2-01F67E5373D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320800"/>
            <a:ext cx="9144000" cy="421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5" name="TextBox 5">
            <a:extLst>
              <a:ext uri="{FF2B5EF4-FFF2-40B4-BE49-F238E27FC236}">
                <a16:creationId xmlns:a16="http://schemas.microsoft.com/office/drawing/2014/main" id="{D58C8DB3-596B-3E41-8803-F43CC5920C4F}"/>
              </a:ext>
            </a:extLst>
          </p:cNvPr>
          <p:cNvSpPr txBox="1">
            <a:spLocks noChangeArrowheads="1"/>
          </p:cNvSpPr>
          <p:nvPr/>
        </p:nvSpPr>
        <p:spPr bwMode="auto">
          <a:xfrm>
            <a:off x="250825" y="5805488"/>
            <a:ext cx="84439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Jouppi</a:t>
            </a: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a:t>
            </a:r>
            <a:r>
              <a:rPr kumimoji="0" lang="en-US" altLang="ja-JP" sz="1600" b="0"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In-Datacenter Performance Analysis of a Tensor Processing Unit</a:t>
            </a: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t>
            </a:r>
            <a:r>
              <a:rPr kumimoji="0" lang="en-US" altLang="ja-JP"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ISCA 2017.</a:t>
            </a:r>
            <a:endPar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564757391"/>
      </p:ext>
    </p:extLst>
  </p:cSld>
  <p:clrMapOvr>
    <a:masterClrMapping/>
  </p:clrMapOvr>
  <p:transition/>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30F84E0D-19EE-E94B-8414-FF27E1BA9B22}"/>
              </a:ext>
            </a:extLst>
          </p:cNvPr>
          <p:cNvSpPr>
            <a:spLocks noGrp="1"/>
          </p:cNvSpPr>
          <p:nvPr>
            <p:ph type="title"/>
          </p:nvPr>
        </p:nvSpPr>
        <p:spPr/>
        <p:txBody>
          <a:bodyPr/>
          <a:lstStyle/>
          <a:p>
            <a:r>
              <a:rPr lang="en-US" altLang="en-US" dirty="0">
                <a:ea typeface="ＭＳ Ｐゴシック" panose="020B0600070205080204" pitchFamily="34" charset="-128"/>
              </a:rPr>
              <a:t>Google TPU Generation II (2017)</a:t>
            </a:r>
          </a:p>
        </p:txBody>
      </p:sp>
      <p:sp>
        <p:nvSpPr>
          <p:cNvPr id="89090" name="Slide Number Placeholder 3">
            <a:extLst>
              <a:ext uri="{FF2B5EF4-FFF2-40B4-BE49-F238E27FC236}">
                <a16:creationId xmlns:a16="http://schemas.microsoft.com/office/drawing/2014/main" id="{96BE1C86-0920-E141-88F6-F224C65A7C8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E491199-E330-F944-B0A7-174683ACFD44}"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p:cNvPicPr>
            <a:picLocks noChangeAspect="1"/>
          </p:cNvPicPr>
          <p:nvPr/>
        </p:nvPicPr>
        <p:blipFill>
          <a:blip r:embed="rId2"/>
          <a:stretch>
            <a:fillRect/>
          </a:stretch>
        </p:blipFill>
        <p:spPr>
          <a:xfrm>
            <a:off x="228600" y="2125717"/>
            <a:ext cx="5600953" cy="2903483"/>
          </a:xfrm>
          <a:prstGeom prst="rect">
            <a:avLst/>
          </a:prstGeom>
        </p:spPr>
      </p:pic>
      <p:sp>
        <p:nvSpPr>
          <p:cNvPr id="3" name="TextBox 2"/>
          <p:cNvSpPr txBox="1"/>
          <p:nvPr/>
        </p:nvSpPr>
        <p:spPr>
          <a:xfrm>
            <a:off x="214832" y="4966156"/>
            <a:ext cx="4509568" cy="21544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www.nextplatform.com</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/2017/05/17/first-depth-look-googles-new-second-generation-</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tpu</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t>
            </a:r>
          </a:p>
        </p:txBody>
      </p:sp>
      <p:sp>
        <p:nvSpPr>
          <p:cNvPr id="4" name="TextBox 3"/>
          <p:cNvSpPr txBox="1"/>
          <p:nvPr/>
        </p:nvSpPr>
        <p:spPr>
          <a:xfrm>
            <a:off x="6096000" y="1438870"/>
            <a:ext cx="1988686"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4 TPU chips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1 chip in TPU1</a:t>
            </a:r>
          </a:p>
        </p:txBody>
      </p:sp>
      <p:sp>
        <p:nvSpPr>
          <p:cNvPr id="8" name="TextBox 7"/>
          <p:cNvSpPr txBox="1"/>
          <p:nvPr/>
        </p:nvSpPr>
        <p:spPr>
          <a:xfrm>
            <a:off x="6096000" y="2296120"/>
            <a:ext cx="2762295"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High Bandwidth Memory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DDR3</a:t>
            </a:r>
          </a:p>
        </p:txBody>
      </p:sp>
      <p:sp>
        <p:nvSpPr>
          <p:cNvPr id="9" name="TextBox 8"/>
          <p:cNvSpPr txBox="1"/>
          <p:nvPr/>
        </p:nvSpPr>
        <p:spPr>
          <a:xfrm>
            <a:off x="6096000" y="3153370"/>
            <a:ext cx="2710999"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Floating point operations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FP16</a:t>
            </a:r>
          </a:p>
        </p:txBody>
      </p:sp>
      <p:sp>
        <p:nvSpPr>
          <p:cNvPr id="10" name="TextBox 9"/>
          <p:cNvSpPr txBox="1"/>
          <p:nvPr/>
        </p:nvSpPr>
        <p:spPr>
          <a:xfrm>
            <a:off x="6096000" y="4010620"/>
            <a:ext cx="2283638"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45 TFLOPS per chip</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23 TOPS</a:t>
            </a:r>
          </a:p>
        </p:txBody>
      </p:sp>
      <p:sp>
        <p:nvSpPr>
          <p:cNvPr id="11" name="TextBox 10"/>
          <p:cNvSpPr txBox="1"/>
          <p:nvPr/>
        </p:nvSpPr>
        <p:spPr>
          <a:xfrm>
            <a:off x="6098362" y="4867870"/>
            <a:ext cx="2377574" cy="92333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Designed for </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training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and </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inference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only inference</a:t>
            </a:r>
          </a:p>
        </p:txBody>
      </p:sp>
    </p:spTree>
    <p:extLst>
      <p:ext uri="{BB962C8B-B14F-4D97-AF65-F5344CB8AC3E}">
        <p14:creationId xmlns:p14="http://schemas.microsoft.com/office/powerpoint/2010/main" val="2515220202"/>
      </p:ext>
    </p:extLst>
  </p:cSld>
  <p:clrMapOvr>
    <a:masterClrMapping/>
  </p:clrMapOvr>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30F84E0D-19EE-E94B-8414-FF27E1BA9B22}"/>
              </a:ext>
            </a:extLst>
          </p:cNvPr>
          <p:cNvSpPr>
            <a:spLocks noGrp="1"/>
          </p:cNvSpPr>
          <p:nvPr>
            <p:ph type="title"/>
          </p:nvPr>
        </p:nvSpPr>
        <p:spPr>
          <a:xfrm>
            <a:off x="228600" y="152400"/>
            <a:ext cx="8839200" cy="1066800"/>
          </a:xfrm>
        </p:spPr>
        <p:txBody>
          <a:bodyPr/>
          <a:lstStyle/>
          <a:p>
            <a:r>
              <a:rPr lang="en-US" altLang="en-US" dirty="0">
                <a:ea typeface="ＭＳ Ｐゴシック" panose="020B0600070205080204" pitchFamily="34" charset="-128"/>
              </a:rPr>
              <a:t>Google TPU Generation III</a:t>
            </a:r>
          </a:p>
        </p:txBody>
      </p:sp>
      <p:sp>
        <p:nvSpPr>
          <p:cNvPr id="89090" name="Slide Number Placeholder 3">
            <a:extLst>
              <a:ext uri="{FF2B5EF4-FFF2-40B4-BE49-F238E27FC236}">
                <a16:creationId xmlns:a16="http://schemas.microsoft.com/office/drawing/2014/main" id="{96BE1C86-0920-E141-88F6-F224C65A7C8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E491199-E330-F944-B0A7-174683ACFD44}"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3" name="TextBox 2"/>
          <p:cNvSpPr txBox="1"/>
          <p:nvPr/>
        </p:nvSpPr>
        <p:spPr>
          <a:xfrm>
            <a:off x="152400" y="6549769"/>
            <a:ext cx="2651688" cy="21544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https://cloud.google.com/tpu/docs/system-architecture</a:t>
            </a:r>
          </a:p>
        </p:txBody>
      </p:sp>
      <p:pic>
        <p:nvPicPr>
          <p:cNvPr id="5" name="Picture 4">
            <a:extLst>
              <a:ext uri="{FF2B5EF4-FFF2-40B4-BE49-F238E27FC236}">
                <a16:creationId xmlns:a16="http://schemas.microsoft.com/office/drawing/2014/main" id="{5F4FC0E2-9BD3-EC4C-8A7C-01CECA4AEA9E}"/>
              </a:ext>
            </a:extLst>
          </p:cNvPr>
          <p:cNvPicPr>
            <a:picLocks noChangeAspect="1"/>
          </p:cNvPicPr>
          <p:nvPr/>
        </p:nvPicPr>
        <p:blipFill>
          <a:blip r:embed="rId2"/>
          <a:stretch>
            <a:fillRect/>
          </a:stretch>
        </p:blipFill>
        <p:spPr>
          <a:xfrm>
            <a:off x="304799" y="899518"/>
            <a:ext cx="8324429" cy="4706163"/>
          </a:xfrm>
          <a:prstGeom prst="rect">
            <a:avLst/>
          </a:prstGeom>
        </p:spPr>
      </p:pic>
      <p:sp>
        <p:nvSpPr>
          <p:cNvPr id="10" name="TextBox 9">
            <a:extLst>
              <a:ext uri="{FF2B5EF4-FFF2-40B4-BE49-F238E27FC236}">
                <a16:creationId xmlns:a16="http://schemas.microsoft.com/office/drawing/2014/main" id="{18770AE6-4855-5C4F-851F-F9C8729DD9BF}"/>
              </a:ext>
            </a:extLst>
          </p:cNvPr>
          <p:cNvSpPr txBox="1"/>
          <p:nvPr/>
        </p:nvSpPr>
        <p:spPr>
          <a:xfrm>
            <a:off x="381000" y="5754469"/>
            <a:ext cx="2540119"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32GB HBM per chip</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16GB HBM in TPU2</a:t>
            </a:r>
          </a:p>
        </p:txBody>
      </p:sp>
      <p:sp>
        <p:nvSpPr>
          <p:cNvPr id="11" name="TextBox 10">
            <a:extLst>
              <a:ext uri="{FF2B5EF4-FFF2-40B4-BE49-F238E27FC236}">
                <a16:creationId xmlns:a16="http://schemas.microsoft.com/office/drawing/2014/main" id="{55A1D4F5-9732-864C-9D02-5D24F3C90438}"/>
              </a:ext>
            </a:extLst>
          </p:cNvPr>
          <p:cNvSpPr txBox="1"/>
          <p:nvPr/>
        </p:nvSpPr>
        <p:spPr>
          <a:xfrm>
            <a:off x="3352800" y="5754468"/>
            <a:ext cx="2783775"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4 Matrix Units per chip</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2 Matrix Units in TPU2</a:t>
            </a:r>
          </a:p>
        </p:txBody>
      </p:sp>
      <p:sp>
        <p:nvSpPr>
          <p:cNvPr id="12" name="TextBox 11">
            <a:extLst>
              <a:ext uri="{FF2B5EF4-FFF2-40B4-BE49-F238E27FC236}">
                <a16:creationId xmlns:a16="http://schemas.microsoft.com/office/drawing/2014/main" id="{F4B86DB9-840D-0F4D-89D7-A122942658B2}"/>
              </a:ext>
            </a:extLst>
          </p:cNvPr>
          <p:cNvSpPr txBox="1"/>
          <p:nvPr/>
        </p:nvSpPr>
        <p:spPr>
          <a:xfrm>
            <a:off x="6477000" y="5754467"/>
            <a:ext cx="2587247"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90 TFLOPS per chip</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45 TFLOPS in TPU2</a:t>
            </a:r>
          </a:p>
        </p:txBody>
      </p:sp>
    </p:spTree>
    <p:extLst>
      <p:ext uri="{BB962C8B-B14F-4D97-AF65-F5344CB8AC3E}">
        <p14:creationId xmlns:p14="http://schemas.microsoft.com/office/powerpoint/2010/main" val="3348012458"/>
      </p:ext>
    </p:extLst>
  </p:cSld>
  <p:clrMapOvr>
    <a:masterClrMapping/>
  </p:clrMapOvr>
  <p:transition/>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a:extLst>
              <a:ext uri="{FF2B5EF4-FFF2-40B4-BE49-F238E27FC236}">
                <a16:creationId xmlns:a16="http://schemas.microsoft.com/office/drawing/2014/main" id="{5168F5DC-307D-D74B-8763-CAAA0354729C}"/>
              </a:ext>
            </a:extLst>
          </p:cNvPr>
          <p:cNvSpPr>
            <a:spLocks noGrp="1"/>
          </p:cNvSpPr>
          <p:nvPr>
            <p:ph type="title"/>
          </p:nvPr>
        </p:nvSpPr>
        <p:spPr>
          <a:xfrm>
            <a:off x="228600" y="152400"/>
            <a:ext cx="8775700" cy="1066800"/>
          </a:xfrm>
        </p:spPr>
        <p:txBody>
          <a:bodyPr/>
          <a:lstStyle/>
          <a:p>
            <a:r>
              <a:rPr lang="en-US" altLang="en-US" sz="3800" dirty="0">
                <a:ea typeface="ＭＳ Ｐゴシック" panose="020B0600070205080204" pitchFamily="34" charset="-128"/>
              </a:rPr>
              <a:t>An Example Modern Systolic Array: TPU (II)</a:t>
            </a:r>
          </a:p>
        </p:txBody>
      </p:sp>
      <p:sp>
        <p:nvSpPr>
          <p:cNvPr id="88066" name="Slide Number Placeholder 3">
            <a:extLst>
              <a:ext uri="{FF2B5EF4-FFF2-40B4-BE49-F238E27FC236}">
                <a16:creationId xmlns:a16="http://schemas.microsoft.com/office/drawing/2014/main" id="{E028C3CB-5025-EB4E-8118-2C4E59D19B2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599F66-A283-D146-BD00-F6CFE108E8A8}"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8067" name="Picture 4">
            <a:extLst>
              <a:ext uri="{FF2B5EF4-FFF2-40B4-BE49-F238E27FC236}">
                <a16:creationId xmlns:a16="http://schemas.microsoft.com/office/drawing/2014/main" id="{57D3FEF3-3D27-9847-85C7-3A713D89E98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9144000" cy="158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8" name="TextBox 5">
            <a:extLst>
              <a:ext uri="{FF2B5EF4-FFF2-40B4-BE49-F238E27FC236}">
                <a16:creationId xmlns:a16="http://schemas.microsoft.com/office/drawing/2014/main" id="{9C3ABED2-934B-6740-8BEC-F4440429979D}"/>
              </a:ext>
            </a:extLst>
          </p:cNvPr>
          <p:cNvSpPr txBox="1">
            <a:spLocks noChangeArrowheads="1"/>
          </p:cNvSpPr>
          <p:nvPr/>
        </p:nvSpPr>
        <p:spPr bwMode="auto">
          <a:xfrm>
            <a:off x="250825" y="6062663"/>
            <a:ext cx="84439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Jouppi et al., “</a:t>
            </a:r>
            <a:r>
              <a:rPr kumimoji="0" lang="en-US" altLang="ja-JP" sz="1600" b="0" i="0" u="none" strike="noStrike" kern="1200" cap="none" spc="0" normalizeH="0" baseline="0" noProof="0">
                <a:ln>
                  <a:noFill/>
                </a:ln>
                <a:solidFill>
                  <a:srgbClr val="0000FF"/>
                </a:solidFill>
                <a:effectLst/>
                <a:uLnTx/>
                <a:uFillTx/>
                <a:latin typeface="Arial" panose="020B0604020202020204" pitchFamily="34" charset="0"/>
                <a:ea typeface="ＭＳ Ｐゴシック" panose="020B0600070205080204" pitchFamily="34" charset="-128"/>
                <a:cs typeface="+mn-cs"/>
              </a:rPr>
              <a:t>In-Datacenter Performance Analysis of a Tensor Processing Unit</a:t>
            </a:r>
            <a:r>
              <a:rPr kumimoji="0" lang="en-US"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a:t>
            </a:r>
            <a:r>
              <a:rPr kumimoji="0" lang="en-US" altLang="ja-JP"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ISCA 2017.</a:t>
            </a:r>
            <a:endParaRPr kumimoji="0" lang="en-US"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88069" name="Picture 7">
            <a:extLst>
              <a:ext uri="{FF2B5EF4-FFF2-40B4-BE49-F238E27FC236}">
                <a16:creationId xmlns:a16="http://schemas.microsoft.com/office/drawing/2014/main" id="{407D4CDB-8641-914F-A615-DC6125BB154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2889250"/>
            <a:ext cx="4051300" cy="297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9074074"/>
      </p:ext>
    </p:extLst>
  </p:cSld>
  <p:clrMapOvr>
    <a:masterClrMapping/>
  </p:clrMapOvr>
  <p:transition/>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30F84E0D-19EE-E94B-8414-FF27E1BA9B22}"/>
              </a:ext>
            </a:extLst>
          </p:cNvPr>
          <p:cNvSpPr>
            <a:spLocks noGrp="1"/>
          </p:cNvSpPr>
          <p:nvPr>
            <p:ph type="title"/>
          </p:nvPr>
        </p:nvSpPr>
        <p:spPr>
          <a:xfrm>
            <a:off x="152400" y="152400"/>
            <a:ext cx="9144000" cy="1066800"/>
          </a:xfrm>
        </p:spPr>
        <p:txBody>
          <a:bodyPr/>
          <a:lstStyle/>
          <a:p>
            <a:r>
              <a:rPr lang="en-US" altLang="en-US" sz="3800" dirty="0">
                <a:solidFill>
                  <a:srgbClr val="006633"/>
                </a:solidFill>
                <a:ea typeface="ＭＳ Ｐゴシック" panose="020B0600070205080204" pitchFamily="34" charset="-128"/>
              </a:rPr>
              <a:t>An Example Modern Systolic Array: TPU (III)</a:t>
            </a:r>
            <a:endParaRPr lang="en-US" altLang="en-US" dirty="0">
              <a:ea typeface="ＭＳ Ｐゴシック" panose="020B0600070205080204" pitchFamily="34" charset="-128"/>
            </a:endParaRPr>
          </a:p>
        </p:txBody>
      </p:sp>
      <p:sp>
        <p:nvSpPr>
          <p:cNvPr id="89090" name="Slide Number Placeholder 3">
            <a:extLst>
              <a:ext uri="{FF2B5EF4-FFF2-40B4-BE49-F238E27FC236}">
                <a16:creationId xmlns:a16="http://schemas.microsoft.com/office/drawing/2014/main" id="{96BE1C86-0920-E141-88F6-F224C65A7C8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E491199-E330-F944-B0A7-174683ACFD44}"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9091" name="Picture 4">
            <a:extLst>
              <a:ext uri="{FF2B5EF4-FFF2-40B4-BE49-F238E27FC236}">
                <a16:creationId xmlns:a16="http://schemas.microsoft.com/office/drawing/2014/main" id="{E795BB9E-5CE1-BB4E-990A-006605D4989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811213"/>
            <a:ext cx="5791200" cy="604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211556"/>
      </p:ext>
    </p:extLst>
  </p:cSld>
  <p:clrMapOvr>
    <a:masterClrMapping/>
  </p:clrMapOvr>
  <p:transition/>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Many (Other) AI/ML Chips</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a:xfrm>
            <a:off x="228600" y="1124744"/>
            <a:ext cx="8610600" cy="4876800"/>
          </a:xfrm>
        </p:spPr>
        <p:txBody>
          <a:bodyPr/>
          <a:lstStyle/>
          <a:p>
            <a:r>
              <a:rPr lang="en-US" dirty="0"/>
              <a:t>Alibaba</a:t>
            </a:r>
          </a:p>
          <a:p>
            <a:r>
              <a:rPr lang="en-US" dirty="0"/>
              <a:t>Amazon</a:t>
            </a:r>
          </a:p>
          <a:p>
            <a:r>
              <a:rPr lang="en-US" dirty="0"/>
              <a:t>Facebook</a:t>
            </a:r>
          </a:p>
          <a:p>
            <a:r>
              <a:rPr lang="en-US" dirty="0"/>
              <a:t>Google</a:t>
            </a:r>
          </a:p>
          <a:p>
            <a:r>
              <a:rPr lang="en-US" dirty="0"/>
              <a:t>Huawei</a:t>
            </a:r>
          </a:p>
          <a:p>
            <a:r>
              <a:rPr lang="en-US" dirty="0"/>
              <a:t>Intel</a:t>
            </a:r>
          </a:p>
          <a:p>
            <a:r>
              <a:rPr lang="en-US" dirty="0"/>
              <a:t>Microsoft</a:t>
            </a:r>
          </a:p>
          <a:p>
            <a:r>
              <a:rPr lang="en-US" dirty="0"/>
              <a:t>NVIDIA</a:t>
            </a:r>
          </a:p>
          <a:p>
            <a:r>
              <a:rPr lang="en-US" dirty="0"/>
              <a:t>Tesla</a:t>
            </a:r>
          </a:p>
          <a:p>
            <a:r>
              <a:rPr lang="en-US" dirty="0"/>
              <a:t>Many Others and Many Startups…</a:t>
            </a:r>
          </a:p>
          <a:p>
            <a:endParaRPr lang="en-US" dirty="0"/>
          </a:p>
          <a:p>
            <a:r>
              <a:rPr lang="en-US" b="1" dirty="0">
                <a:solidFill>
                  <a:srgbClr val="FF0000"/>
                </a:solidFill>
              </a:rPr>
              <a:t>Many More to Come…</a:t>
            </a:r>
          </a:p>
          <a:p>
            <a:endParaRPr lang="en-US" dirty="0"/>
          </a:p>
          <a:p>
            <a:endParaRPr lang="en-US" dirty="0"/>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887885602"/>
      </p:ext>
    </p:extLst>
  </p:cSld>
  <p:clrMapOvr>
    <a:masterClrMapping/>
  </p:clrMapOvr>
  <p:transition/>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Many (Other) AI/ML Chips</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a:xfrm>
            <a:off x="228600" y="1124744"/>
            <a:ext cx="8610600" cy="4876800"/>
          </a:xfrm>
        </p:spPr>
        <p:txBody>
          <a:bodyPr/>
          <a:lstStyle/>
          <a:p>
            <a:r>
              <a:rPr lang="en-US" dirty="0"/>
              <a:t>Alibaba</a:t>
            </a:r>
          </a:p>
          <a:p>
            <a:r>
              <a:rPr lang="en-US" dirty="0"/>
              <a:t>Amazon</a:t>
            </a:r>
          </a:p>
          <a:p>
            <a:r>
              <a:rPr lang="en-US" dirty="0"/>
              <a:t>Facebook</a:t>
            </a:r>
          </a:p>
          <a:p>
            <a:r>
              <a:rPr lang="en-US" dirty="0"/>
              <a:t>Google</a:t>
            </a:r>
          </a:p>
          <a:p>
            <a:r>
              <a:rPr lang="en-US" dirty="0"/>
              <a:t>Huawei</a:t>
            </a:r>
          </a:p>
          <a:p>
            <a:r>
              <a:rPr lang="en-US" dirty="0"/>
              <a:t>Microsoft</a:t>
            </a:r>
          </a:p>
          <a:p>
            <a:r>
              <a:rPr lang="en-US" dirty="0"/>
              <a:t>NVIDIA</a:t>
            </a:r>
          </a:p>
          <a:p>
            <a:r>
              <a:rPr lang="en-US" dirty="0"/>
              <a:t>Tesla</a:t>
            </a:r>
          </a:p>
          <a:p>
            <a:r>
              <a:rPr lang="en-US" dirty="0"/>
              <a:t>Many Startups…</a:t>
            </a:r>
          </a:p>
          <a:p>
            <a:endParaRPr lang="en-US" dirty="0"/>
          </a:p>
          <a:p>
            <a:r>
              <a:rPr lang="en-US" b="1" dirty="0">
                <a:solidFill>
                  <a:srgbClr val="FF0000"/>
                </a:solidFill>
              </a:rPr>
              <a:t>Many More to Come…</a:t>
            </a:r>
          </a:p>
          <a:p>
            <a:endParaRPr lang="en-US" dirty="0"/>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522E56E-0566-C442-8D34-C481D9F84BC2}"/>
              </a:ext>
            </a:extLst>
          </p:cNvPr>
          <p:cNvPicPr>
            <a:picLocks noChangeAspect="1"/>
          </p:cNvPicPr>
          <p:nvPr/>
        </p:nvPicPr>
        <p:blipFill>
          <a:blip r:embed="rId2"/>
          <a:stretch>
            <a:fillRect/>
          </a:stretch>
        </p:blipFill>
        <p:spPr>
          <a:xfrm>
            <a:off x="241029" y="945864"/>
            <a:ext cx="7971091" cy="5404401"/>
          </a:xfrm>
          <a:prstGeom prst="rect">
            <a:avLst/>
          </a:prstGeom>
        </p:spPr>
      </p:pic>
      <p:sp>
        <p:nvSpPr>
          <p:cNvPr id="6" name="TextBox 5">
            <a:extLst>
              <a:ext uri="{FF2B5EF4-FFF2-40B4-BE49-F238E27FC236}">
                <a16:creationId xmlns:a16="http://schemas.microsoft.com/office/drawing/2014/main" id="{3F9B39CE-6E41-C345-AEF1-277796969AE9}"/>
              </a:ext>
            </a:extLst>
          </p:cNvPr>
          <p:cNvSpPr txBox="1"/>
          <p:nvPr/>
        </p:nvSpPr>
        <p:spPr>
          <a:xfrm>
            <a:off x="2733695" y="6458383"/>
            <a:ext cx="360040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https://basicmi.github.io/AI-Chip/</a:t>
            </a: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3587638139"/>
      </p:ext>
    </p:extLst>
  </p:cSld>
  <p:clrMapOvr>
    <a:masterClrMapping/>
  </p:clrMapOvr>
  <p:transition/>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23920" cy="884238"/>
          </a:xfrm>
        </p:spPr>
        <p:txBody>
          <a:bodyPr/>
          <a:lstStyle/>
          <a:p>
            <a:r>
              <a:rPr lang="en-US" sz="3500" dirty="0"/>
              <a:t>Lectures on Systolic Arrays &amp; ML/AI Acceleration</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25550"/>
            <a:ext cx="8851900" cy="5211762"/>
          </a:xfrm>
        </p:spPr>
        <p:txBody>
          <a:bodyPr/>
          <a:lstStyle/>
          <a:p>
            <a:r>
              <a:rPr lang="en-US" sz="2000" dirty="0">
                <a:solidFill>
                  <a:srgbClr val="FF0000"/>
                </a:solidFill>
              </a:rPr>
              <a:t>Digital Design and Computer Architecture, Spring 2021, Lecture 19</a:t>
            </a:r>
          </a:p>
          <a:p>
            <a:pPr lvl="1"/>
            <a:r>
              <a:rPr lang="en-US" sz="2000" b="1" dirty="0"/>
              <a:t>VLIW, Systolic Arrays, DAE </a:t>
            </a:r>
            <a:r>
              <a:rPr lang="en-US" sz="2000" dirty="0"/>
              <a:t>(ETH Zürich, Spring 2021)</a:t>
            </a:r>
          </a:p>
          <a:p>
            <a:pPr lvl="1"/>
            <a:r>
              <a:rPr lang="en-US" sz="1700" dirty="0">
                <a:solidFill>
                  <a:srgbClr val="0432FF"/>
                </a:solidFill>
                <a:hlinkClick r:id="rId2">
                  <a:extLst>
                    <a:ext uri="{A12FA001-AC4F-418D-AE19-62706E023703}">
                      <ahyp:hlinkClr xmlns:ahyp="http://schemas.microsoft.com/office/drawing/2018/hyperlinkcolor" val="tx"/>
                    </a:ext>
                  </a:extLst>
                </a:hlinkClick>
              </a:rPr>
              <a:t>https://www.youtube.com/watch?v=UtLy4Yagdys&amp;list=PL5Q2soXY2Zi_uej3aY39YB5pfW4SJ7LlN&amp;index=21</a:t>
            </a:r>
            <a:r>
              <a:rPr lang="en-US" sz="1700" dirty="0">
                <a:solidFill>
                  <a:srgbClr val="0432FF"/>
                </a:solidFill>
              </a:rPr>
              <a:t> </a:t>
            </a:r>
            <a:endParaRPr lang="en-US" sz="600" dirty="0">
              <a:solidFill>
                <a:srgbClr val="0432FF"/>
              </a:solidFill>
            </a:endParaRPr>
          </a:p>
          <a:p>
            <a:pPr lvl="1"/>
            <a:endParaRPr lang="en-US" sz="2000" dirty="0"/>
          </a:p>
          <a:p>
            <a:r>
              <a:rPr lang="en-US" sz="2000" dirty="0">
                <a:solidFill>
                  <a:srgbClr val="FF0000"/>
                </a:solidFill>
              </a:rPr>
              <a:t>Computer Architecture, Fall 2020, Lecture 9b</a:t>
            </a:r>
          </a:p>
          <a:p>
            <a:pPr lvl="1"/>
            <a:r>
              <a:rPr lang="en-US" b="1" dirty="0"/>
              <a:t>EDEN: Efficient DNN Inference </a:t>
            </a:r>
            <a:r>
              <a:rPr lang="en-US" sz="2000" dirty="0"/>
              <a:t>(ETH Zürich, Fall 2020)</a:t>
            </a:r>
          </a:p>
          <a:p>
            <a:pPr lvl="1"/>
            <a:r>
              <a:rPr lang="en-US" sz="1700" dirty="0">
                <a:solidFill>
                  <a:srgbClr val="0432FF"/>
                </a:solidFill>
                <a:hlinkClick r:id="rId3">
                  <a:extLst>
                    <a:ext uri="{A12FA001-AC4F-418D-AE19-62706E023703}">
                      <ahyp:hlinkClr xmlns:ahyp="http://schemas.microsoft.com/office/drawing/2018/hyperlinkcolor" val="tx"/>
                    </a:ext>
                  </a:extLst>
                </a:hlinkClick>
              </a:rPr>
              <a:t>https://www.youtube.com/watch?v=HmB32OXMKMY&amp;list=PL5Q2soXY2Zi9xidyIgBxUz7xRPS-wisBN&amp;index=16</a:t>
            </a:r>
            <a:r>
              <a:rPr lang="en-US" sz="1700" dirty="0">
                <a:solidFill>
                  <a:srgbClr val="0432FF"/>
                </a:solidFill>
              </a:rPr>
              <a:t> </a:t>
            </a:r>
          </a:p>
          <a:p>
            <a:pPr lvl="1"/>
            <a:endParaRPr lang="en-US" sz="1700" dirty="0">
              <a:solidFill>
                <a:srgbClr val="0432FF"/>
              </a:solidFill>
            </a:endParaRPr>
          </a:p>
          <a:p>
            <a:r>
              <a:rPr lang="en-US" sz="2000" dirty="0">
                <a:solidFill>
                  <a:srgbClr val="FF0000"/>
                </a:solidFill>
              </a:rPr>
              <a:t>Computer Architecture, Fall 2020, Lecture 9c</a:t>
            </a:r>
          </a:p>
          <a:p>
            <a:pPr lvl="1"/>
            <a:r>
              <a:rPr lang="en-US" b="1" dirty="0"/>
              <a:t>SMASH: Accelerating Sparse Matrix Operations </a:t>
            </a:r>
            <a:r>
              <a:rPr lang="en-US" sz="2000" dirty="0"/>
              <a:t>(ETH Zürich, Fall 2020)</a:t>
            </a:r>
          </a:p>
          <a:p>
            <a:pPr lvl="1"/>
            <a:r>
              <a:rPr lang="en-US" sz="1700" dirty="0">
                <a:solidFill>
                  <a:srgbClr val="0432FF"/>
                </a:solidFill>
                <a:hlinkClick r:id="rId4">
                  <a:extLst>
                    <a:ext uri="{A12FA001-AC4F-418D-AE19-62706E023703}">
                      <ahyp:hlinkClr xmlns:ahyp="http://schemas.microsoft.com/office/drawing/2018/hyperlinkcolor" val="tx"/>
                    </a:ext>
                  </a:extLst>
                </a:hlinkClick>
              </a:rPr>
              <a:t>https://www.youtube.com/watch?v=78aikMbxkGc&amp;list=PL5Q2soXY2Zi9xidyIgBxUz7xRPS-wisBN&amp;index=17</a:t>
            </a:r>
            <a:r>
              <a:rPr lang="en-US" sz="1700" dirty="0">
                <a:solidFill>
                  <a:srgbClr val="0432FF"/>
                </a:solidFill>
              </a:rPr>
              <a:t> </a:t>
            </a:r>
            <a:endParaRPr lang="en-US" sz="2000" dirty="0">
              <a:solidFill>
                <a:srgbClr val="0432FF"/>
              </a:solidFill>
            </a:endParaRPr>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588555288"/>
      </p:ext>
    </p:extLst>
  </p:cSld>
  <p:clrMapOvr>
    <a:masterClrMapping/>
  </p:clrMapOvr>
  <p:transition/>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9023920" cy="1066800"/>
          </a:xfrm>
        </p:spPr>
        <p:txBody>
          <a:bodyPr/>
          <a:lstStyle/>
          <a:p>
            <a:r>
              <a:rPr lang="en-US" sz="3800" dirty="0"/>
              <a:t>Lecture on Systolic Arrays &amp; ML Acceleration</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1B27A704-6ECB-1E44-8300-0CF395A77F39}"/>
              </a:ext>
            </a:extLst>
          </p:cNvPr>
          <p:cNvPicPr>
            <a:picLocks noChangeAspect="1"/>
          </p:cNvPicPr>
          <p:nvPr/>
        </p:nvPicPr>
        <p:blipFill>
          <a:blip r:embed="rId3"/>
          <a:stretch>
            <a:fillRect/>
          </a:stretch>
        </p:blipFill>
        <p:spPr>
          <a:xfrm>
            <a:off x="520824" y="925891"/>
            <a:ext cx="8083624" cy="5558669"/>
          </a:xfrm>
          <a:prstGeom prst="rect">
            <a:avLst/>
          </a:prstGeom>
        </p:spPr>
      </p:pic>
    </p:spTree>
    <p:extLst>
      <p:ext uri="{BB962C8B-B14F-4D97-AF65-F5344CB8AC3E}">
        <p14:creationId xmlns:p14="http://schemas.microsoft.com/office/powerpoint/2010/main" val="1131392574"/>
      </p:ext>
    </p:extLst>
  </p:cSld>
  <p:clrMapOvr>
    <a:masterClrMapping/>
  </p:clrMapOvr>
  <p:transition/>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899592" y="1795462"/>
            <a:ext cx="7924800" cy="1752600"/>
          </a:xfrm>
        </p:spPr>
        <p:txBody>
          <a:bodyPr/>
          <a:lstStyle/>
          <a:p>
            <a:r>
              <a:rPr lang="en-US" dirty="0"/>
              <a:t>Accelerating Genome Analysis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25111559"/>
      </p:ext>
    </p:extLst>
  </p:cSld>
  <p:clrMapOvr>
    <a:masterClrMapping/>
  </p:clrMapOvr>
  <p:transition/>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Our Dream (circa 2007)</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pPr lvl="1"/>
            <a:r>
              <a:rPr lang="en-US" dirty="0"/>
              <a:t>Which of these DNAs does this DNA segment match with?</a:t>
            </a:r>
          </a:p>
          <a:p>
            <a:pPr lvl="1"/>
            <a:r>
              <a:rPr lang="en-US" dirty="0"/>
              <a:t>What is the likely genetic disposition of this patient to this drug?</a:t>
            </a:r>
          </a:p>
          <a:p>
            <a:pPr lvl="1"/>
            <a:r>
              <a:rPr lang="en-US" dirty="0"/>
              <a:t>What disease/condition might this particular DNA/RNA piece associated with?</a:t>
            </a:r>
          </a:p>
          <a:p>
            <a:pPr lvl="1"/>
            <a:r>
              <a:rPr lang="en-US" dirty="0"/>
              <a:t>. . . </a:t>
            </a:r>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481944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What Is a Genome Made Of?</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10713" t="16302" r="51507" b="48876"/>
          <a:stretch/>
        </p:blipFill>
        <p:spPr bwMode="auto">
          <a:xfrm>
            <a:off x="6930356" y="4772494"/>
            <a:ext cx="2160240" cy="15121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dna 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 y="920585"/>
            <a:ext cx="8291264" cy="53301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flipV="1">
            <a:off x="2854944" y="5251077"/>
            <a:ext cx="926631" cy="532707"/>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94151" y="5692191"/>
            <a:ext cx="15841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Cell</a:t>
            </a:r>
          </a:p>
        </p:txBody>
      </p:sp>
      <p:sp>
        <p:nvSpPr>
          <p:cNvPr id="9" name="Rectangle 8"/>
          <p:cNvSpPr/>
          <p:nvPr/>
        </p:nvSpPr>
        <p:spPr>
          <a:xfrm>
            <a:off x="722507" y="5899941"/>
            <a:ext cx="97815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Nucleus</a:t>
            </a:r>
          </a:p>
        </p:txBody>
      </p:sp>
      <p:cxnSp>
        <p:nvCxnSpPr>
          <p:cNvPr id="11" name="Straight Arrow Connector 10"/>
          <p:cNvCxnSpPr/>
          <p:nvPr/>
        </p:nvCxnSpPr>
        <p:spPr>
          <a:xfrm flipV="1">
            <a:off x="982736" y="3871940"/>
            <a:ext cx="764410" cy="2028001"/>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pic>
        <p:nvPicPr>
          <p:cNvPr id="15"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72999" t="17063" r="10630" b="48116"/>
          <a:stretch/>
        </p:blipFill>
        <p:spPr bwMode="auto">
          <a:xfrm>
            <a:off x="8132614" y="3292690"/>
            <a:ext cx="936104" cy="151216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385141" y="6416077"/>
            <a:ext cx="729761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The discovery of DNA’s double-helical structure (Watson+, 1953) </a:t>
            </a:r>
          </a:p>
        </p:txBody>
      </p:sp>
    </p:spTree>
    <p:extLst>
      <p:ext uri="{BB962C8B-B14F-4D97-AF65-F5344CB8AC3E}">
        <p14:creationId xmlns:p14="http://schemas.microsoft.com/office/powerpoint/2010/main" val="1938792325"/>
      </p:ext>
    </p:extLst>
  </p:cSld>
  <p:clrMapOvr>
    <a:masterClrMapping/>
  </p:clrMapOvr>
  <p:transition/>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6868" name="Picture 4" descr="Image result for human dna under a microscope"/>
          <p:cNvPicPr>
            <a:picLocks noChangeAspect="1" noChangeArrowheads="1"/>
          </p:cNvPicPr>
          <p:nvPr/>
        </p:nvPicPr>
        <p:blipFill rotWithShape="1">
          <a:blip r:embed="rId3">
            <a:extLst>
              <a:ext uri="{28A0092B-C50C-407E-A947-70E740481C1C}">
                <a14:useLocalDpi xmlns:a14="http://schemas.microsoft.com/office/drawing/2010/main" val="0"/>
              </a:ext>
            </a:extLst>
          </a:blip>
          <a:srcRect t="33525"/>
          <a:stretch/>
        </p:blipFill>
        <p:spPr bwMode="auto">
          <a:xfrm>
            <a:off x="2488490" y="957129"/>
            <a:ext cx="6350710" cy="3525522"/>
          </a:xfrm>
          <a:prstGeom prst="rect">
            <a:avLst/>
          </a:prstGeom>
          <a:noFill/>
          <a:extLst>
            <a:ext uri="{909E8E84-426E-40DD-AFC4-6F175D3DCCD1}">
              <a14:hiddenFill xmlns:a14="http://schemas.microsoft.com/office/drawing/2010/main">
                <a:solidFill>
                  <a:srgbClr val="FFFFFF"/>
                </a:solidFill>
              </a14:hiddenFill>
            </a:ext>
          </a:extLst>
        </p:spPr>
      </p:pic>
      <p:pic>
        <p:nvPicPr>
          <p:cNvPr id="36870" name="Picture 6" descr="Image result for human dna under a microsc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841718"/>
            <a:ext cx="5738608" cy="25023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751320" y="5535752"/>
            <a:ext cx="3087880" cy="707886"/>
          </a:xfrm>
          <a:prstGeom prst="rect">
            <a:avLst/>
          </a:prstGeom>
          <a:solidFill>
            <a:schemeClr val="bg1"/>
          </a:solid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chromosome #12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from HeLa’s cell</a:t>
            </a:r>
          </a:p>
        </p:txBody>
      </p:sp>
      <p:sp>
        <p:nvSpPr>
          <p:cNvPr id="9" name="Title 8"/>
          <p:cNvSpPr>
            <a:spLocks noGrp="1"/>
          </p:cNvSpPr>
          <p:nvPr>
            <p:ph type="title"/>
          </p:nvPr>
        </p:nvSpPr>
        <p:spPr/>
        <p:txBody>
          <a:bodyPr/>
          <a:lstStyle/>
          <a:p>
            <a:r>
              <a:rPr lang="en-US" dirty="0"/>
              <a:t>DNA Under Electron Microscope</a:t>
            </a:r>
          </a:p>
        </p:txBody>
      </p:sp>
    </p:spTree>
    <p:extLst>
      <p:ext uri="{BB962C8B-B14F-4D97-AF65-F5344CB8AC3E}">
        <p14:creationId xmlns:p14="http://schemas.microsoft.com/office/powerpoint/2010/main" val="2249567333"/>
      </p:ext>
    </p:extLst>
  </p:cSld>
  <p:clrMapOvr>
    <a:masterClrMapping/>
  </p:clrMapOvr>
  <p:transition/>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Sequencing</a:t>
            </a:r>
          </a:p>
        </p:txBody>
      </p:sp>
      <p:sp>
        <p:nvSpPr>
          <p:cNvPr id="3" name="Content Placeholder 2"/>
          <p:cNvSpPr>
            <a:spLocks noGrp="1"/>
          </p:cNvSpPr>
          <p:nvPr>
            <p:ph idx="1"/>
          </p:nvPr>
        </p:nvSpPr>
        <p:spPr>
          <a:xfrm>
            <a:off x="228600" y="1371600"/>
            <a:ext cx="8915400" cy="4876800"/>
          </a:xfrm>
        </p:spPr>
        <p:txBody>
          <a:bodyPr/>
          <a:lstStyle/>
          <a:p>
            <a:r>
              <a:rPr lang="en-US" dirty="0"/>
              <a:t>Goal: </a:t>
            </a:r>
          </a:p>
          <a:p>
            <a:pPr lvl="1"/>
            <a:r>
              <a:rPr lang="en-US" dirty="0"/>
              <a:t>Find the complete sequence of A, C, G, T’s in DNA.</a:t>
            </a:r>
          </a:p>
          <a:p>
            <a:endParaRPr lang="en-US" dirty="0"/>
          </a:p>
          <a:p>
            <a:r>
              <a:rPr lang="en-US" dirty="0"/>
              <a:t>Challenge: </a:t>
            </a:r>
          </a:p>
          <a:p>
            <a:pPr lvl="1"/>
            <a:r>
              <a:rPr lang="en-US" dirty="0"/>
              <a:t>There is no machine that takes long DNA as an input, and gives the complete sequence as output</a:t>
            </a:r>
          </a:p>
          <a:p>
            <a:pPr lvl="1"/>
            <a:r>
              <a:rPr lang="en-US" dirty="0"/>
              <a:t>All sequencing machines chop DNA into pieces and identify relatively small pieces (but not how they fit together)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8689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Untangling Yarn Balls &amp; DNA Sequencing</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7890"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1299" b="1299"/>
          <a:stretch/>
        </p:blipFill>
        <p:spPr bwMode="auto">
          <a:xfrm>
            <a:off x="880066" y="1005800"/>
            <a:ext cx="7251138" cy="530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954422"/>
      </p:ext>
    </p:extLst>
  </p:cSld>
  <p:clrMapOvr>
    <a:masterClrMapping/>
  </p:clrMapOvr>
  <p:transition/>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249120" y="84249"/>
            <a:ext cx="3422880" cy="391721"/>
          </a:xfrm>
          <a:prstGeom prst="rect">
            <a:avLst/>
          </a:prstGeom>
          <a:noFill/>
          <a:ln w="9525">
            <a:noFill/>
            <a:round/>
            <a:headEnd/>
            <a:tailEnd/>
          </a:ln>
        </p:spPr>
        <p:txBody>
          <a:bodyPr wrap="none" lIns="81639" tIns="60086"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4000" b="0" i="0" u="none" strike="noStrike" kern="1200" cap="none" spc="0" normalizeH="0" baseline="0" noProof="0" dirty="0">
                <a:ln>
                  <a:noFill/>
                </a:ln>
                <a:solidFill>
                  <a:srgbClr val="3B812F"/>
                </a:solidFill>
                <a:effectLst/>
                <a:uLnTx/>
                <a:uFillTx/>
                <a:latin typeface="Garamond"/>
                <a:ea typeface="+mn-ea"/>
                <a:cs typeface="+mn-cs"/>
              </a:rPr>
              <a:t>Genome Sequencers</a:t>
            </a:r>
          </a:p>
        </p:txBody>
      </p:sp>
      <p:pic>
        <p:nvPicPr>
          <p:cNvPr id="4099" name="Picture 2"/>
          <p:cNvPicPr>
            <a:picLocks noChangeAspect="1" noChangeArrowheads="1"/>
          </p:cNvPicPr>
          <p:nvPr/>
        </p:nvPicPr>
        <p:blipFill>
          <a:blip r:embed="rId3" cstate="print"/>
          <a:srcRect/>
          <a:stretch>
            <a:fillRect/>
          </a:stretch>
        </p:blipFill>
        <p:spPr bwMode="auto">
          <a:xfrm>
            <a:off x="96481" y="829527"/>
            <a:ext cx="1562400" cy="1525121"/>
          </a:xfrm>
          <a:prstGeom prst="rect">
            <a:avLst/>
          </a:prstGeom>
          <a:noFill/>
          <a:ln w="9525">
            <a:noFill/>
            <a:round/>
            <a:headEnd/>
            <a:tailEnd/>
          </a:ln>
        </p:spPr>
      </p:pic>
      <p:pic>
        <p:nvPicPr>
          <p:cNvPr id="4100" name="Picture 3"/>
          <p:cNvPicPr>
            <a:picLocks noChangeAspect="1" noChangeArrowheads="1"/>
          </p:cNvPicPr>
          <p:nvPr/>
        </p:nvPicPr>
        <p:blipFill>
          <a:blip r:embed="rId4" cstate="print"/>
          <a:srcRect/>
          <a:stretch>
            <a:fillRect/>
          </a:stretch>
        </p:blipFill>
        <p:spPr bwMode="auto">
          <a:xfrm>
            <a:off x="83520" y="2737728"/>
            <a:ext cx="2404800" cy="1908200"/>
          </a:xfrm>
          <a:prstGeom prst="rect">
            <a:avLst/>
          </a:prstGeom>
          <a:noFill/>
          <a:ln w="9525">
            <a:noFill/>
            <a:round/>
            <a:headEnd/>
            <a:tailEnd/>
          </a:ln>
        </p:spPr>
      </p:pic>
      <p:pic>
        <p:nvPicPr>
          <p:cNvPr id="4101" name="Picture 4"/>
          <p:cNvPicPr>
            <a:picLocks noChangeAspect="1" noChangeArrowheads="1"/>
          </p:cNvPicPr>
          <p:nvPr/>
        </p:nvPicPr>
        <p:blipFill>
          <a:blip r:embed="rId5" cstate="print"/>
          <a:srcRect/>
          <a:stretch>
            <a:fillRect/>
          </a:stretch>
        </p:blipFill>
        <p:spPr bwMode="auto">
          <a:xfrm>
            <a:off x="1658880" y="829528"/>
            <a:ext cx="2737440" cy="1742583"/>
          </a:xfrm>
          <a:prstGeom prst="rect">
            <a:avLst/>
          </a:prstGeom>
          <a:noFill/>
          <a:ln w="9525">
            <a:noFill/>
            <a:round/>
            <a:headEnd/>
            <a:tailEnd/>
          </a:ln>
        </p:spPr>
      </p:pic>
      <p:pic>
        <p:nvPicPr>
          <p:cNvPr id="4102" name="Picture 5"/>
          <p:cNvPicPr>
            <a:picLocks noChangeAspect="1" noChangeArrowheads="1"/>
          </p:cNvPicPr>
          <p:nvPr/>
        </p:nvPicPr>
        <p:blipFill>
          <a:blip r:embed="rId6" cstate="print"/>
          <a:srcRect/>
          <a:stretch>
            <a:fillRect/>
          </a:stretch>
        </p:blipFill>
        <p:spPr bwMode="auto">
          <a:xfrm>
            <a:off x="282240" y="4977162"/>
            <a:ext cx="1791360" cy="1412789"/>
          </a:xfrm>
          <a:prstGeom prst="rect">
            <a:avLst/>
          </a:prstGeom>
          <a:noFill/>
          <a:ln w="9525">
            <a:noFill/>
            <a:round/>
            <a:headEnd/>
            <a:tailEnd/>
          </a:ln>
        </p:spPr>
      </p:pic>
      <p:pic>
        <p:nvPicPr>
          <p:cNvPr id="4103" name="Picture 6"/>
          <p:cNvPicPr>
            <a:picLocks noChangeAspect="1" noChangeArrowheads="1"/>
          </p:cNvPicPr>
          <p:nvPr/>
        </p:nvPicPr>
        <p:blipFill>
          <a:blip r:embed="rId7" cstate="print"/>
          <a:srcRect/>
          <a:stretch>
            <a:fillRect/>
          </a:stretch>
        </p:blipFill>
        <p:spPr bwMode="auto">
          <a:xfrm>
            <a:off x="2488320" y="4977163"/>
            <a:ext cx="2322720" cy="1575525"/>
          </a:xfrm>
          <a:prstGeom prst="rect">
            <a:avLst/>
          </a:prstGeom>
          <a:noFill/>
          <a:ln w="9525">
            <a:noFill/>
            <a:round/>
            <a:headEnd/>
            <a:tailEnd/>
          </a:ln>
        </p:spPr>
      </p:pic>
      <p:pic>
        <p:nvPicPr>
          <p:cNvPr id="4104" name="Picture 7"/>
          <p:cNvPicPr>
            <a:picLocks noChangeAspect="1" noChangeArrowheads="1"/>
          </p:cNvPicPr>
          <p:nvPr/>
        </p:nvPicPr>
        <p:blipFill>
          <a:blip r:embed="rId8" cstate="print"/>
          <a:srcRect/>
          <a:stretch>
            <a:fillRect/>
          </a:stretch>
        </p:blipFill>
        <p:spPr bwMode="auto">
          <a:xfrm>
            <a:off x="5044320" y="362918"/>
            <a:ext cx="1658880" cy="1908201"/>
          </a:xfrm>
          <a:prstGeom prst="rect">
            <a:avLst/>
          </a:prstGeom>
          <a:noFill/>
          <a:ln w="9525">
            <a:noFill/>
            <a:round/>
            <a:headEnd/>
            <a:tailEnd/>
          </a:ln>
        </p:spPr>
      </p:pic>
      <p:pic>
        <p:nvPicPr>
          <p:cNvPr id="4105" name="Picture 8"/>
          <p:cNvPicPr>
            <a:picLocks noChangeAspect="1" noChangeArrowheads="1"/>
          </p:cNvPicPr>
          <p:nvPr/>
        </p:nvPicPr>
        <p:blipFill>
          <a:blip r:embed="rId9" cstate="print"/>
          <a:srcRect/>
          <a:stretch>
            <a:fillRect/>
          </a:stretch>
        </p:blipFill>
        <p:spPr bwMode="auto">
          <a:xfrm>
            <a:off x="5136481" y="2239436"/>
            <a:ext cx="2080800" cy="1523680"/>
          </a:xfrm>
          <a:prstGeom prst="rect">
            <a:avLst/>
          </a:prstGeom>
          <a:noFill/>
          <a:ln w="9525">
            <a:noFill/>
            <a:round/>
            <a:headEnd/>
            <a:tailEnd/>
          </a:ln>
        </p:spPr>
      </p:pic>
      <p:pic>
        <p:nvPicPr>
          <p:cNvPr id="4106" name="Picture 9"/>
          <p:cNvPicPr>
            <a:picLocks noChangeAspect="1" noChangeArrowheads="1"/>
          </p:cNvPicPr>
          <p:nvPr/>
        </p:nvPicPr>
        <p:blipFill>
          <a:blip r:embed="rId10" cstate="print"/>
          <a:srcRect l="50665"/>
          <a:stretch>
            <a:fillRect/>
          </a:stretch>
        </p:blipFill>
        <p:spPr bwMode="auto">
          <a:xfrm>
            <a:off x="5209920" y="4369436"/>
            <a:ext cx="2774830" cy="1387561"/>
          </a:xfrm>
          <a:prstGeom prst="rect">
            <a:avLst/>
          </a:prstGeom>
          <a:noFill/>
          <a:ln w="9525">
            <a:noFill/>
            <a:round/>
            <a:headEnd/>
            <a:tailEnd/>
          </a:ln>
        </p:spPr>
      </p:pic>
      <p:pic>
        <p:nvPicPr>
          <p:cNvPr id="4107" name="Picture 10"/>
          <p:cNvPicPr>
            <a:picLocks noChangeAspect="1" noChangeArrowheads="1"/>
          </p:cNvPicPr>
          <p:nvPr/>
        </p:nvPicPr>
        <p:blipFill>
          <a:blip r:embed="rId11" cstate="print"/>
          <a:srcRect/>
          <a:stretch>
            <a:fillRect/>
          </a:stretch>
        </p:blipFill>
        <p:spPr bwMode="auto">
          <a:xfrm>
            <a:off x="2656801" y="2969592"/>
            <a:ext cx="2237760" cy="1676336"/>
          </a:xfrm>
          <a:prstGeom prst="rect">
            <a:avLst/>
          </a:prstGeom>
          <a:noFill/>
          <a:ln w="9525">
            <a:noFill/>
            <a:round/>
            <a:headEnd/>
            <a:tailEnd/>
          </a:ln>
        </p:spPr>
      </p:pic>
      <p:pic>
        <p:nvPicPr>
          <p:cNvPr id="4108" name="Picture 11"/>
          <p:cNvPicPr>
            <a:picLocks noChangeAspect="1" noChangeArrowheads="1"/>
          </p:cNvPicPr>
          <p:nvPr/>
        </p:nvPicPr>
        <p:blipFill>
          <a:blip r:embed="rId12" cstate="print"/>
          <a:srcRect l="24799" r="24799"/>
          <a:stretch>
            <a:fillRect/>
          </a:stretch>
        </p:blipFill>
        <p:spPr bwMode="auto">
          <a:xfrm>
            <a:off x="7290720" y="110181"/>
            <a:ext cx="1569600" cy="1659054"/>
          </a:xfrm>
          <a:prstGeom prst="rect">
            <a:avLst/>
          </a:prstGeom>
          <a:noFill/>
          <a:ln w="9525">
            <a:noFill/>
            <a:round/>
            <a:headEnd/>
            <a:tailEnd/>
          </a:ln>
        </p:spPr>
      </p:pic>
      <p:sp>
        <p:nvSpPr>
          <p:cNvPr id="4109" name="Text Box 12"/>
          <p:cNvSpPr txBox="1">
            <a:spLocks noChangeArrowheads="1"/>
          </p:cNvSpPr>
          <p:nvPr/>
        </p:nvSpPr>
        <p:spPr bwMode="auto">
          <a:xfrm>
            <a:off x="5292080" y="6309320"/>
            <a:ext cx="3732480" cy="663910"/>
          </a:xfrm>
          <a:prstGeom prst="rect">
            <a:avLst/>
          </a:prstGeom>
          <a:noFill/>
          <a:ln w="9525">
            <a:noFill/>
            <a:round/>
            <a:headEnd/>
            <a:tailEnd/>
          </a:ln>
        </p:spPr>
        <p:txBody>
          <a:bodyPr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1" i="0" u="none" strike="noStrike" kern="1200" cap="none" spc="0" normalizeH="0" baseline="0" noProof="0" dirty="0">
                <a:ln>
                  <a:noFill/>
                </a:ln>
                <a:solidFill>
                  <a:srgbClr val="FF0000"/>
                </a:solidFill>
                <a:effectLst/>
                <a:uLnTx/>
                <a:uFillTx/>
                <a:latin typeface="Calibri" pitchFamily="34" charset="0"/>
                <a:ea typeface="+mn-ea"/>
                <a:cs typeface="+mn-cs"/>
              </a:rPr>
              <a:t>… and more! All produce data with different properties.</a:t>
            </a:r>
          </a:p>
        </p:txBody>
      </p:sp>
      <p:sp>
        <p:nvSpPr>
          <p:cNvPr id="4110" name="Text Box 13"/>
          <p:cNvSpPr txBox="1">
            <a:spLocks noChangeArrowheads="1"/>
          </p:cNvSpPr>
          <p:nvPr/>
        </p:nvSpPr>
        <p:spPr bwMode="auto">
          <a:xfrm>
            <a:off x="249120" y="2354648"/>
            <a:ext cx="116352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Roche/454</a:t>
            </a:r>
          </a:p>
        </p:txBody>
      </p:sp>
      <p:sp>
        <p:nvSpPr>
          <p:cNvPr id="4111" name="Text Box 14"/>
          <p:cNvSpPr txBox="1">
            <a:spLocks noChangeArrowheads="1"/>
          </p:cNvSpPr>
          <p:nvPr/>
        </p:nvSpPr>
        <p:spPr bwMode="auto">
          <a:xfrm>
            <a:off x="83520" y="4562399"/>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HiSeq2000</a:t>
            </a:r>
          </a:p>
        </p:txBody>
      </p:sp>
      <p:sp>
        <p:nvSpPr>
          <p:cNvPr id="4112" name="Text Box 15"/>
          <p:cNvSpPr txBox="1">
            <a:spLocks noChangeArrowheads="1"/>
          </p:cNvSpPr>
          <p:nvPr/>
        </p:nvSpPr>
        <p:spPr bwMode="auto">
          <a:xfrm>
            <a:off x="1331640" y="6381328"/>
            <a:ext cx="170784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mn-cs"/>
              </a:rPr>
              <a:t>Ion Torrent PGM</a:t>
            </a:r>
          </a:p>
        </p:txBody>
      </p:sp>
      <p:sp>
        <p:nvSpPr>
          <p:cNvPr id="4113" name="Text Box 16"/>
          <p:cNvSpPr txBox="1">
            <a:spLocks noChangeArrowheads="1"/>
          </p:cNvSpPr>
          <p:nvPr/>
        </p:nvSpPr>
        <p:spPr bwMode="auto">
          <a:xfrm>
            <a:off x="2488320" y="6545488"/>
            <a:ext cx="1844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Ion Torrent Proton</a:t>
            </a:r>
          </a:p>
        </p:txBody>
      </p:sp>
      <p:sp>
        <p:nvSpPr>
          <p:cNvPr id="4114" name="Text Box 17"/>
          <p:cNvSpPr txBox="1">
            <a:spLocks noChangeArrowheads="1"/>
          </p:cNvSpPr>
          <p:nvPr/>
        </p:nvSpPr>
        <p:spPr bwMode="auto">
          <a:xfrm>
            <a:off x="2707200" y="2341686"/>
            <a:ext cx="11073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AB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SOLiD</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5" name="Text Box 18"/>
          <p:cNvSpPr txBox="1">
            <a:spLocks noChangeArrowheads="1"/>
          </p:cNvSpPr>
          <p:nvPr/>
        </p:nvSpPr>
        <p:spPr bwMode="auto">
          <a:xfrm>
            <a:off x="5292080" y="5817917"/>
            <a:ext cx="2568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GridION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6" name="Text Box 19"/>
          <p:cNvSpPr txBox="1">
            <a:spLocks noChangeArrowheads="1"/>
          </p:cNvSpPr>
          <p:nvPr/>
        </p:nvSpPr>
        <p:spPr bwMode="auto">
          <a:xfrm>
            <a:off x="5225760" y="3763116"/>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7" name="Text Box 20"/>
          <p:cNvSpPr txBox="1">
            <a:spLocks noChangeArrowheads="1"/>
          </p:cNvSpPr>
          <p:nvPr/>
        </p:nvSpPr>
        <p:spPr bwMode="auto">
          <a:xfrm>
            <a:off x="7584767" y="1772816"/>
            <a:ext cx="1095840" cy="544377"/>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Complete</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Genomics</a:t>
            </a:r>
          </a:p>
        </p:txBody>
      </p:sp>
      <p:sp>
        <p:nvSpPr>
          <p:cNvPr id="4118" name="Text Box 21"/>
          <p:cNvSpPr txBox="1">
            <a:spLocks noChangeArrowheads="1"/>
          </p:cNvSpPr>
          <p:nvPr/>
        </p:nvSpPr>
        <p:spPr bwMode="auto">
          <a:xfrm>
            <a:off x="5169600" y="1792989"/>
            <a:ext cx="1520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9" name="Text Box 22"/>
          <p:cNvSpPr txBox="1">
            <a:spLocks noChangeArrowheads="1"/>
          </p:cNvSpPr>
          <p:nvPr/>
        </p:nvSpPr>
        <p:spPr bwMode="auto">
          <a:xfrm>
            <a:off x="2586240" y="4645928"/>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Pacific Biosciences RS</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a:blip r:embed="rId13"/>
          <a:stretch>
            <a:fillRect/>
          </a:stretch>
        </p:blipFill>
        <p:spPr>
          <a:xfrm>
            <a:off x="7907854" y="2420888"/>
            <a:ext cx="1066800" cy="1993900"/>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8030881" y="437936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NovaSeq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6000</a:t>
            </a:r>
          </a:p>
        </p:txBody>
      </p:sp>
    </p:spTree>
    <p:extLst>
      <p:ext uri="{BB962C8B-B14F-4D97-AF65-F5344CB8AC3E}">
        <p14:creationId xmlns:p14="http://schemas.microsoft.com/office/powerpoint/2010/main" val="142199005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3733"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3734"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2373895245"/>
      </p:ext>
    </p:extLst>
  </p:cSld>
  <p:clrMapOvr>
    <a:masterClrMapping/>
  </p:clrMapOvr>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Genome Sequence Alignment: Example</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2591967287"/>
      </p:ext>
    </p:extLst>
  </p:cSld>
  <p:clrMapOvr>
    <a:masterClrMapping/>
  </p:clrMapOvr>
  <p:transition/>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4757"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4758"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grpSp>
        <p:nvGrpSpPr>
          <p:cNvPr id="66" name="Group 65"/>
          <p:cNvGrpSpPr/>
          <p:nvPr/>
        </p:nvGrpSpPr>
        <p:grpSpPr>
          <a:xfrm>
            <a:off x="-289047" y="3715576"/>
            <a:ext cx="9433048" cy="3582965"/>
            <a:chOff x="-108520" y="3573016"/>
            <a:chExt cx="9433048" cy="3582965"/>
          </a:xfrm>
        </p:grpSpPr>
        <p:sp>
          <p:nvSpPr>
            <p:cNvPr id="63" name="Rectangle 62"/>
            <p:cNvSpPr/>
            <p:nvPr/>
          </p:nvSpPr>
          <p:spPr>
            <a:xfrm>
              <a:off x="-108520" y="3573016"/>
              <a:ext cx="9433048" cy="3276000"/>
            </a:xfrm>
            <a:prstGeom prst="rect">
              <a:avLst/>
            </a:prstGeom>
            <a:solidFill>
              <a:schemeClr val="bg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3" name="Group 2"/>
            <p:cNvGrpSpPr/>
            <p:nvPr/>
          </p:nvGrpSpPr>
          <p:grpSpPr>
            <a:xfrm>
              <a:off x="613105" y="4005064"/>
              <a:ext cx="7919335" cy="3150917"/>
              <a:chOff x="-208582" y="3753558"/>
              <a:chExt cx="7919335" cy="3150917"/>
            </a:xfrm>
          </p:grpSpPr>
          <p:sp>
            <p:nvSpPr>
              <p:cNvPr id="62" name="Rectangle 61"/>
              <p:cNvSpPr/>
              <p:nvPr/>
            </p:nvSpPr>
            <p:spPr>
              <a:xfrm rot="12861">
                <a:off x="-208582" y="3828624"/>
                <a:ext cx="1900479"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8" name="Picture 4" descr="https://i.ytimg.com/vi/thf4TFnkesw/maxresdefault.jpg"/>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t="16939" b="37412"/>
              <a:stretch/>
            </p:blipFill>
            <p:spPr bwMode="auto">
              <a:xfrm rot="961673">
                <a:off x="144628" y="3753558"/>
                <a:ext cx="6902450" cy="315091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0" name="Oval 2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Oval 3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Oval 3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3" name="Oval 3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4" name="Oval 3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5" name="Oval 3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6" name="Oval 3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7" name="Rounded Rectangle 3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8" name="Rectangle 37"/>
              <p:cNvSpPr/>
              <p:nvPr/>
            </p:nvSpPr>
            <p:spPr>
              <a:xfrm>
                <a:off x="293120" y="4523798"/>
                <a:ext cx="2012089"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300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39"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40"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1"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42"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3"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44"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5"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46"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7"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8"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49"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50"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51"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52"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53"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sp>
            <p:nvSpPr>
              <p:cNvPr id="54" name="Striped Right Arrow 53"/>
              <p:cNvSpPr/>
              <p:nvPr/>
            </p:nvSpPr>
            <p:spPr>
              <a:xfrm rot="16200000">
                <a:off x="3669587" y="5745282"/>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5" name="Striped Right Arrow 54"/>
              <p:cNvSpPr/>
              <p:nvPr/>
            </p:nvSpPr>
            <p:spPr>
              <a:xfrm rot="16200000">
                <a:off x="3966178" y="57247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6" name="Striped Right Arrow 55"/>
              <p:cNvSpPr/>
              <p:nvPr/>
            </p:nvSpPr>
            <p:spPr>
              <a:xfrm rot="5413798">
                <a:off x="3619012" y="41066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7" name="Striped Right Arrow 56"/>
              <p:cNvSpPr/>
              <p:nvPr/>
            </p:nvSpPr>
            <p:spPr>
              <a:xfrm rot="5413798">
                <a:off x="3915603" y="411525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8" name="Rectangle 57"/>
              <p:cNvSpPr/>
              <p:nvPr/>
            </p:nvSpPr>
            <p:spPr>
              <a:xfrm>
                <a:off x="293246" y="4156921"/>
                <a:ext cx="217880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9" name="Rectangle 58"/>
              <p:cNvSpPr/>
              <p:nvPr/>
            </p:nvSpPr>
            <p:spPr>
              <a:xfrm>
                <a:off x="5778582" y="4354557"/>
                <a:ext cx="1617751"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60" name="Rectangle 59"/>
              <p:cNvSpPr/>
              <p:nvPr/>
            </p:nvSpPr>
            <p:spPr>
              <a:xfrm>
                <a:off x="5838545" y="4024155"/>
                <a:ext cx="152477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Times New Roman" panose="02020603050405020304" pitchFamily="18" charset="0"/>
                    <a:cs typeface="+mn-cs"/>
                  </a:rPr>
                  <a:t>on average</a:t>
                </a:r>
                <a:endParaRPr kumimoji="0" lang="en-US" sz="1100" b="0" i="0" u="none" strike="noStrike" kern="1200" cap="none" spc="0" normalizeH="0" baseline="0" noProof="0" dirty="0">
                  <a:ln>
                    <a:noFill/>
                  </a:ln>
                  <a:solidFill>
                    <a:srgbClr val="EEECE1">
                      <a:lumMod val="75000"/>
                    </a:srgbClr>
                  </a:solidFill>
                  <a:effectLst/>
                  <a:uLnTx/>
                  <a:uFillTx/>
                  <a:latin typeface="Tahoma"/>
                  <a:ea typeface="+mn-ea"/>
                  <a:cs typeface="+mn-cs"/>
                </a:endParaRPr>
              </a:p>
            </p:txBody>
          </p:sp>
          <p:sp>
            <p:nvSpPr>
              <p:cNvPr id="61" name="Rectangle 60"/>
              <p:cNvSpPr/>
              <p:nvPr/>
            </p:nvSpPr>
            <p:spPr>
              <a:xfrm>
                <a:off x="5594468" y="5530453"/>
                <a:ext cx="211628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(0.6%)</a:t>
                </a:r>
                <a:endParaRPr kumimoji="0" lang="en-US" sz="800" b="0" i="0" u="none" strike="noStrike" kern="1200" cap="none" spc="0" normalizeH="0" baseline="0" noProof="0" dirty="0">
                  <a:ln>
                    <a:noFill/>
                  </a:ln>
                  <a:solidFill>
                    <a:srgbClr val="FF0000"/>
                  </a:solidFill>
                  <a:effectLst/>
                  <a:uLnTx/>
                  <a:uFillTx/>
                  <a:latin typeface="Tahoma"/>
                  <a:ea typeface="+mn-ea"/>
                  <a:cs typeface="+mn-cs"/>
                </a:endParaRPr>
              </a:p>
            </p:txBody>
          </p:sp>
        </p:grpSp>
      </p:grpSp>
      <p:sp>
        <p:nvSpPr>
          <p:cNvPr id="65" name="TextBox 64"/>
          <p:cNvSpPr txBox="1"/>
          <p:nvPr/>
        </p:nvSpPr>
        <p:spPr>
          <a:xfrm>
            <a:off x="1938728" y="3493395"/>
            <a:ext cx="5413161" cy="584775"/>
          </a:xfrm>
          <a:prstGeom prst="rect">
            <a:avLst/>
          </a:prstGeom>
          <a:solidFill>
            <a:srgbClr val="FFFF9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ahoma"/>
                <a:ea typeface="+mn-ea"/>
                <a:cs typeface="+mn-cs"/>
              </a:rPr>
              <a:t>Bottlenecked in Mapping!!</a:t>
            </a:r>
          </a:p>
        </p:txBody>
      </p:sp>
    </p:spTree>
    <p:extLst>
      <p:ext uri="{BB962C8B-B14F-4D97-AF65-F5344CB8AC3E}">
        <p14:creationId xmlns:p14="http://schemas.microsoft.com/office/powerpoint/2010/main" val="40687445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Hash Table Based Read Mappers</a:t>
            </a:r>
          </a:p>
        </p:txBody>
      </p:sp>
      <p:sp>
        <p:nvSpPr>
          <p:cNvPr id="3" name="Content Placeholder 2"/>
          <p:cNvSpPr>
            <a:spLocks noGrp="1"/>
          </p:cNvSpPr>
          <p:nvPr>
            <p:ph idx="1"/>
          </p:nvPr>
        </p:nvSpPr>
        <p:spPr/>
        <p:txBody>
          <a:bodyPr/>
          <a:lstStyle/>
          <a:p>
            <a:r>
              <a:rPr lang="en-US" dirty="0">
                <a:solidFill>
                  <a:srgbClr val="0000FF"/>
                </a:solidFill>
              </a:rPr>
              <a:t>+ Guaranteed to find </a:t>
            </a:r>
            <a:r>
              <a:rPr lang="en-US" i="1" dirty="0">
                <a:solidFill>
                  <a:srgbClr val="0000FF"/>
                </a:solidFill>
              </a:rPr>
              <a:t>all</a:t>
            </a:r>
            <a:r>
              <a:rPr lang="en-US" dirty="0">
                <a:solidFill>
                  <a:srgbClr val="0000FF"/>
                </a:solidFill>
              </a:rPr>
              <a:t> mappings </a:t>
            </a:r>
            <a:r>
              <a:rPr lang="en-US" dirty="0">
                <a:solidFill>
                  <a:srgbClr val="0000FF"/>
                </a:solidFill>
                <a:sym typeface="Wingdings" pitchFamily="2" charset="2"/>
              </a:rPr>
              <a:t> sensitive</a:t>
            </a:r>
            <a:endParaRPr lang="en-US" dirty="0">
              <a:solidFill>
                <a:srgbClr val="0000FF"/>
              </a:solidFill>
            </a:endParaRPr>
          </a:p>
          <a:p>
            <a:r>
              <a:rPr lang="en-US" dirty="0">
                <a:solidFill>
                  <a:srgbClr val="0000FF"/>
                </a:solidFill>
              </a:rPr>
              <a:t>+ Can tolerate up to </a:t>
            </a:r>
            <a:r>
              <a:rPr lang="en-US" i="1" dirty="0">
                <a:solidFill>
                  <a:srgbClr val="0000FF"/>
                </a:solidFill>
              </a:rPr>
              <a:t>e</a:t>
            </a:r>
            <a:r>
              <a:rPr lang="en-US" dirty="0">
                <a:solidFill>
                  <a:srgbClr val="0000FF"/>
                </a:solidFill>
              </a:rPr>
              <a:t> errors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3F3DD0-964F-E14E-9680-7F8D5AE1424B}"/>
              </a:ext>
            </a:extLst>
          </p:cNvPr>
          <p:cNvPicPr>
            <a:picLocks noChangeAspect="1"/>
          </p:cNvPicPr>
          <p:nvPr/>
        </p:nvPicPr>
        <p:blipFill>
          <a:blip r:embed="rId3"/>
          <a:stretch>
            <a:fillRect/>
          </a:stretch>
        </p:blipFill>
        <p:spPr>
          <a:xfrm>
            <a:off x="0" y="3493941"/>
            <a:ext cx="9144000" cy="2311323"/>
          </a:xfrm>
          <a:prstGeom prst="rect">
            <a:avLst/>
          </a:prstGeom>
        </p:spPr>
      </p:pic>
      <p:pic>
        <p:nvPicPr>
          <p:cNvPr id="6" name="Picture 5">
            <a:extLst>
              <a:ext uri="{FF2B5EF4-FFF2-40B4-BE49-F238E27FC236}">
                <a16:creationId xmlns:a16="http://schemas.microsoft.com/office/drawing/2014/main" id="{2CFF0334-A291-C943-B06C-11E8E31BF6EB}"/>
              </a:ext>
            </a:extLst>
          </p:cNvPr>
          <p:cNvPicPr>
            <a:picLocks noChangeAspect="1"/>
          </p:cNvPicPr>
          <p:nvPr/>
        </p:nvPicPr>
        <p:blipFill>
          <a:blip r:embed="rId4"/>
          <a:stretch>
            <a:fillRect/>
          </a:stretch>
        </p:blipFill>
        <p:spPr>
          <a:xfrm>
            <a:off x="220572" y="2413589"/>
            <a:ext cx="2006600" cy="1054100"/>
          </a:xfrm>
          <a:prstGeom prst="rect">
            <a:avLst/>
          </a:prstGeom>
        </p:spPr>
      </p:pic>
      <p:sp>
        <p:nvSpPr>
          <p:cNvPr id="7" name="TextBox 6">
            <a:extLst>
              <a:ext uri="{FF2B5EF4-FFF2-40B4-BE49-F238E27FC236}">
                <a16:creationId xmlns:a16="http://schemas.microsoft.com/office/drawing/2014/main" id="{B5FAA595-D157-7848-B3BE-4AE98FFE1F09}"/>
              </a:ext>
            </a:extLst>
          </p:cNvPr>
          <p:cNvSpPr txBox="1"/>
          <p:nvPr/>
        </p:nvSpPr>
        <p:spPr>
          <a:xfrm>
            <a:off x="4716016" y="2761087"/>
            <a:ext cx="332379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http://mrfast.sourceforge.net/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TextBox 7">
            <a:extLst>
              <a:ext uri="{FF2B5EF4-FFF2-40B4-BE49-F238E27FC236}">
                <a16:creationId xmlns:a16="http://schemas.microsoft.com/office/drawing/2014/main" id="{B6F2078C-FC19-AF41-9835-8FB9CC884161}"/>
              </a:ext>
            </a:extLst>
          </p:cNvPr>
          <p:cNvSpPr txBox="1"/>
          <p:nvPr/>
        </p:nvSpPr>
        <p:spPr>
          <a:xfrm>
            <a:off x="611560" y="6239173"/>
            <a:ext cx="7611379"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Alkan+,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"Personalized copy number and segmental duplication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maps using next-generation sequencing”</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rPr>
              <a:t>Nature Genetics 2009.</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83591259"/>
      </p:ext>
    </p:extLst>
  </p:cSld>
  <p:clrMapOvr>
    <a:masterClrMapping/>
  </p:clrMapOvr>
  <p:transition/>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63"/>
          <p:cNvGraphicFramePr>
            <a:graphicFrameLocks/>
          </p:cNvGraphicFramePr>
          <p:nvPr/>
        </p:nvGraphicFramePr>
        <p:xfrm>
          <a:off x="846314" y="897229"/>
          <a:ext cx="7127725" cy="558025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915400" cy="1066800"/>
          </a:xfrm>
        </p:spPr>
        <p:txBody>
          <a:bodyPr/>
          <a:lstStyle/>
          <a:p>
            <a:r>
              <a:rPr lang="en-US" dirty="0"/>
              <a:t>Read Mapping Execution Time Breakdown </a:t>
            </a:r>
          </a:p>
        </p:txBody>
      </p:sp>
    </p:spTree>
    <p:extLst>
      <p:ext uri="{BB962C8B-B14F-4D97-AF65-F5344CB8AC3E}">
        <p14:creationId xmlns:p14="http://schemas.microsoft.com/office/powerpoint/2010/main" val="3366486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randombar(horizontal)">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AsOne/>
      </p:bldGraphic>
    </p:bld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Idea</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1916832"/>
            <a:ext cx="8610600" cy="5193723"/>
          </a:xfrm>
        </p:spPr>
        <p:txBody>
          <a:bodyPr/>
          <a:lstStyle/>
          <a:p>
            <a:pPr marL="0" indent="0" algn="ctr">
              <a:buNone/>
            </a:pPr>
            <a:r>
              <a:rPr lang="en-US" sz="4000" b="1" dirty="0">
                <a:solidFill>
                  <a:srgbClr val="0000FF"/>
                </a:solidFill>
              </a:rPr>
              <a:t>Filter fast </a:t>
            </a:r>
            <a:r>
              <a:rPr lang="en-US" sz="4000" dirty="0">
                <a:solidFill>
                  <a:srgbClr val="0000FF"/>
                </a:solidFill>
              </a:rPr>
              <a:t>before you align</a:t>
            </a:r>
          </a:p>
          <a:p>
            <a:pPr marL="0" indent="0" algn="ctr">
              <a:buNone/>
            </a:pPr>
            <a:endParaRPr lang="en-US" dirty="0">
              <a:solidFill>
                <a:srgbClr val="0000FF"/>
              </a:solidFill>
            </a:endParaRPr>
          </a:p>
          <a:p>
            <a:pPr marL="0" indent="0" algn="ctr">
              <a:buNone/>
            </a:pPr>
            <a:endParaRPr lang="en-US" dirty="0">
              <a:solidFill>
                <a:srgbClr val="0000FF"/>
              </a:solidFill>
            </a:endParaRPr>
          </a:p>
          <a:p>
            <a:pPr marL="0" indent="0" algn="ctr">
              <a:buNone/>
            </a:pPr>
            <a:r>
              <a:rPr lang="en-US" sz="4000" dirty="0">
                <a:solidFill>
                  <a:srgbClr val="FF0000"/>
                </a:solidFill>
              </a:rPr>
              <a:t>Minimize costly </a:t>
            </a:r>
          </a:p>
          <a:p>
            <a:pPr marL="0" indent="0" algn="ctr">
              <a:buNone/>
            </a:pPr>
            <a:r>
              <a:rPr lang="en-US" sz="4000" dirty="0">
                <a:solidFill>
                  <a:srgbClr val="FF0000"/>
                </a:solidFill>
              </a:rPr>
              <a:t>“approximate string comparisons”</a:t>
            </a: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324052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Our First Filter: Pure Software Approach</a:t>
            </a:r>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the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Tree>
    <p:extLst>
      <p:ext uri="{BB962C8B-B14F-4D97-AF65-F5344CB8AC3E}">
        <p14:creationId xmlns:p14="http://schemas.microsoft.com/office/powerpoint/2010/main" val="1712742625"/>
      </p:ext>
    </p:extLst>
  </p:cSld>
  <p:clrMapOvr>
    <a:masterClrMapping/>
  </p:clrMapOvr>
  <p:transition/>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a:xfrm>
            <a:off x="228600" y="152400"/>
            <a:ext cx="8807848" cy="756320"/>
          </a:xfrm>
        </p:spPr>
        <p:txBody>
          <a:bodyPr/>
          <a:lstStyle/>
          <a:p>
            <a:r>
              <a:rPr lang="en-US" sz="3600" dirty="0"/>
              <a:t>Shifted Hamming Distance: SIMD Acceleration</a:t>
            </a:r>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188893"/>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Xin+,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"Shifted Hamming Distance: A Fast and Accurate SIMD-friendly Filter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to Accelerate Alignment Verification in Read Mapping”</a:t>
            </a:r>
            <a:r>
              <a:rPr kumimoji="0" lang="en-US" sz="1800" b="1" i="0" u="none" strike="noStrike" kern="1200" cap="none" spc="0" normalizeH="0" baseline="0" noProof="0" dirty="0">
                <a:ln>
                  <a:noFill/>
                </a:ln>
                <a:solidFill>
                  <a:srgbClr val="000000"/>
                </a:solidFill>
                <a:effectLst/>
                <a:uLnTx/>
                <a:uFillTx/>
                <a:latin typeface="Tahoma"/>
                <a:ea typeface="+mn-ea"/>
                <a:cs typeface="+mn-cs"/>
              </a:rPr>
              <a:t>, Bioinformatics 2015.</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TextBox 2">
            <a:extLst>
              <a:ext uri="{FF2B5EF4-FFF2-40B4-BE49-F238E27FC236}">
                <a16:creationId xmlns:a16="http://schemas.microsoft.com/office/drawing/2014/main" id="{36445F11-D01A-8446-B677-10B1176ECB94}"/>
              </a:ext>
            </a:extLst>
          </p:cNvPr>
          <p:cNvSpPr txBox="1"/>
          <p:nvPr/>
        </p:nvSpPr>
        <p:spPr>
          <a:xfrm>
            <a:off x="97149" y="936148"/>
            <a:ext cx="63470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https://github.com/CMU-SAFARI/Shifted-Hamming-Distance</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42109100"/>
      </p:ext>
    </p:extLst>
  </p:cSld>
  <p:clrMapOvr>
    <a:masterClrMapping/>
  </p:clrMapOvr>
  <p:transition/>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Object 3"/>
          <p:cNvGraphicFramePr>
            <a:graphicFrameLocks noChangeAspect="1"/>
          </p:cNvGraphicFramePr>
          <p:nvPr/>
        </p:nvGraphicFramePr>
        <p:xfrm>
          <a:off x="273396" y="2692989"/>
          <a:ext cx="8556908" cy="3646726"/>
        </p:xfrm>
        <a:graphic>
          <a:graphicData uri="http://schemas.openxmlformats.org/presentationml/2006/ole">
            <mc:AlternateContent xmlns:mc="http://schemas.openxmlformats.org/markup-compatibility/2006">
              <mc:Choice xmlns:v="urn:schemas-microsoft-com:vml" Requires="v">
                <p:oleObj spid="_x0000_s25691" name="Visio" r:id="rId4" imgW="9268335" imgH="3950208" progId="Visio.Drawing.11">
                  <p:embed/>
                </p:oleObj>
              </mc:Choice>
              <mc:Fallback>
                <p:oleObj name="Visio" r:id="rId4" imgW="9268335" imgH="3950208" progId="Visio.Drawing.11">
                  <p:embed/>
                  <p:pic>
                    <p:nvPicPr>
                      <p:cNvPr id="4" name="Object 3"/>
                      <p:cNvPicPr/>
                      <p:nvPr/>
                    </p:nvPicPr>
                    <p:blipFill>
                      <a:blip r:embed="rId5"/>
                      <a:stretch>
                        <a:fillRect/>
                      </a:stretch>
                    </p:blipFill>
                    <p:spPr>
                      <a:xfrm>
                        <a:off x="273396" y="2692989"/>
                        <a:ext cx="8556908" cy="3646726"/>
                      </a:xfrm>
                      <a:prstGeom prst="rect">
                        <a:avLst/>
                      </a:prstGeom>
                    </p:spPr>
                  </p:pic>
                </p:oleObj>
              </mc:Fallback>
            </mc:AlternateContent>
          </a:graphicData>
        </a:graphic>
      </p:graphicFrame>
      <p:sp>
        <p:nvSpPr>
          <p:cNvPr id="5" name="Title 1"/>
          <p:cNvSpPr txBox="1">
            <a:spLocks/>
          </p:cNvSpPr>
          <p:nvPr/>
        </p:nvSpPr>
        <p:spPr>
          <a:xfrm>
            <a:off x="228600" y="152400"/>
            <a:ext cx="8610600" cy="1066800"/>
          </a:xfrm>
          <a:prstGeom prst="rect">
            <a:avLst/>
          </a:prstGeom>
        </p:spPr>
        <p:txBody>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0" cap="none" spc="0" normalizeH="0" baseline="0" noProof="0" dirty="0" err="1">
                <a:ln>
                  <a:noFill/>
                </a:ln>
                <a:solidFill>
                  <a:srgbClr val="006633"/>
                </a:solidFill>
                <a:effectLst/>
                <a:uLnTx/>
                <a:uFillTx/>
                <a:latin typeface="Garamond"/>
                <a:ea typeface="+mj-ea"/>
                <a:cs typeface="+mj-cs"/>
              </a:rPr>
              <a:t>GateKeeper</a:t>
            </a:r>
            <a:r>
              <a:rPr kumimoji="0" lang="en-US" sz="3600" b="0" i="0" u="none" strike="noStrike" kern="0" cap="none" spc="0" normalizeH="0" baseline="0" noProof="0" dirty="0">
                <a:ln>
                  <a:noFill/>
                </a:ln>
                <a:solidFill>
                  <a:srgbClr val="006633"/>
                </a:solidFill>
                <a:effectLst/>
                <a:uLnTx/>
                <a:uFillTx/>
                <a:latin typeface="Garamond"/>
                <a:ea typeface="+mj-ea"/>
                <a:cs typeface="+mj-cs"/>
              </a:rPr>
              <a:t>: FPGA-Based Alignment Filtering</a:t>
            </a:r>
            <a:endParaRPr kumimoji="0" lang="en-US" sz="3600" b="0" i="0" u="none" strike="noStrike" kern="0" cap="none" spc="0" normalizeH="0" baseline="0" noProof="0" dirty="0">
              <a:ln>
                <a:noFill/>
              </a:ln>
              <a:solidFill>
                <a:srgbClr val="1F497D"/>
              </a:solidFill>
              <a:effectLst/>
              <a:uLnTx/>
              <a:uFillTx/>
              <a:latin typeface="Garamond"/>
              <a:ea typeface="+mj-ea"/>
              <a:cs typeface="+mj-cs"/>
            </a:endParaRPr>
          </a:p>
        </p:txBody>
      </p:sp>
      <p:pic>
        <p:nvPicPr>
          <p:cNvPr id="9" name="Picture 8" descr="http://www.fpgadeveloper.com/wp-content/uploads/2016/03/fpga-drive-bring-up-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9275"/>
          <a:stretch/>
        </p:blipFill>
        <p:spPr bwMode="auto">
          <a:xfrm>
            <a:off x="3536006" y="1275733"/>
            <a:ext cx="1878272" cy="1243731"/>
          </a:xfrm>
          <a:prstGeom prst="rect">
            <a:avLst/>
          </a:prstGeom>
          <a:noFill/>
          <a:extLst>
            <a:ext uri="{909E8E84-426E-40DD-AFC4-6F175D3DCCD1}">
              <a14:hiddenFill xmlns:a14="http://schemas.microsoft.com/office/drawing/2010/main">
                <a:solidFill>
                  <a:srgbClr val="FFFFFF"/>
                </a:solidFill>
              </a14:hiddenFill>
            </a:ext>
          </a:extLst>
        </p:spPr>
      </p:pic>
      <p:sp>
        <p:nvSpPr>
          <p:cNvPr id="10" name="Cube 9"/>
          <p:cNvSpPr>
            <a:spLocks/>
          </p:cNvSpPr>
          <p:nvPr/>
        </p:nvSpPr>
        <p:spPr>
          <a:xfrm>
            <a:off x="1364419" y="1508488"/>
            <a:ext cx="1645920" cy="1005840"/>
          </a:xfrm>
          <a:prstGeom prst="cube">
            <a:avLst/>
          </a:prstGeom>
          <a:ln/>
        </p:spPr>
        <p:style>
          <a:lnRef idx="3">
            <a:schemeClr val="lt1"/>
          </a:lnRef>
          <a:fillRef idx="1">
            <a:schemeClr val="accent1"/>
          </a:fillRef>
          <a:effectRef idx="1">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europa"/>
                <a:ea typeface="+mn-ea"/>
                <a:cs typeface="+mn-cs"/>
              </a:rPr>
              <a:t>Alignment Filter</a:t>
            </a:r>
          </a:p>
        </p:txBody>
      </p:sp>
      <p:sp>
        <p:nvSpPr>
          <p:cNvPr id="11" name="Cross 10"/>
          <p:cNvSpPr/>
          <p:nvPr/>
        </p:nvSpPr>
        <p:spPr>
          <a:xfrm>
            <a:off x="3106352" y="1787354"/>
            <a:ext cx="406406" cy="406406"/>
          </a:xfrm>
          <a:prstGeom prst="plus">
            <a:avLst>
              <a:gd name="adj" fmla="val 37284"/>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12" name="Group 11"/>
          <p:cNvGrpSpPr/>
          <p:nvPr/>
        </p:nvGrpSpPr>
        <p:grpSpPr>
          <a:xfrm>
            <a:off x="5953706" y="862882"/>
            <a:ext cx="2109214" cy="1899606"/>
            <a:chOff x="6300192" y="517140"/>
            <a:chExt cx="2736304" cy="2464377"/>
          </a:xfrm>
        </p:grpSpPr>
        <p:grpSp>
          <p:nvGrpSpPr>
            <p:cNvPr id="13" name="Group 12"/>
            <p:cNvGrpSpPr/>
            <p:nvPr/>
          </p:nvGrpSpPr>
          <p:grpSpPr>
            <a:xfrm>
              <a:off x="7111817" y="517140"/>
              <a:ext cx="1080120" cy="1876623"/>
              <a:chOff x="-108520" y="4149080"/>
              <a:chExt cx="1080120" cy="1876623"/>
            </a:xfrm>
          </p:grpSpPr>
          <p:sp>
            <p:nvSpPr>
              <p:cNvPr id="15" name="TextBox 14"/>
              <p:cNvSpPr txBox="1"/>
              <p:nvPr/>
            </p:nvSpPr>
            <p:spPr>
              <a:xfrm>
                <a:off x="467544" y="4437113"/>
                <a:ext cx="504056" cy="5190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2A55D6"/>
                    </a:solidFill>
                    <a:effectLst/>
                    <a:uLnTx/>
                    <a:uFillTx/>
                    <a:latin typeface="Tahoma"/>
                    <a:ea typeface="+mn-ea"/>
                    <a:cs typeface="+mn-cs"/>
                  </a:rPr>
                  <a:t>st</a:t>
                </a:r>
                <a:endParaRPr kumimoji="0" lang="en-US" sz="2000" b="0" i="0" u="none" strike="noStrike" kern="1200" cap="none" spc="0" normalizeH="0" baseline="0" noProof="0" dirty="0">
                  <a:ln>
                    <a:noFill/>
                  </a:ln>
                  <a:solidFill>
                    <a:srgbClr val="2A55D6"/>
                  </a:solidFill>
                  <a:effectLst/>
                  <a:uLnTx/>
                  <a:uFillTx/>
                  <a:latin typeface="Tahoma"/>
                  <a:ea typeface="+mn-ea"/>
                  <a:cs typeface="+mn-cs"/>
                </a:endParaRPr>
              </a:p>
            </p:txBody>
          </p:sp>
          <p:sp>
            <p:nvSpPr>
              <p:cNvPr id="16" name="Rectangle 15"/>
              <p:cNvSpPr/>
              <p:nvPr/>
            </p:nvSpPr>
            <p:spPr>
              <a:xfrm>
                <a:off x="-108520" y="4149080"/>
                <a:ext cx="1038132" cy="187662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2A55D6"/>
                    </a:solidFill>
                    <a:effectLst/>
                    <a:uLnTx/>
                    <a:uFillTx/>
                    <a:latin typeface="Tahoma"/>
                    <a:ea typeface="+mn-ea"/>
                    <a:cs typeface="+mn-cs"/>
                  </a:rPr>
                  <a:t>1</a:t>
                </a:r>
              </a:p>
            </p:txBody>
          </p:sp>
        </p:grpSp>
        <p:sp>
          <p:nvSpPr>
            <p:cNvPr id="14" name="Rectangle 13"/>
            <p:cNvSpPr/>
            <p:nvPr/>
          </p:nvSpPr>
          <p:spPr>
            <a:xfrm>
              <a:off x="6300192" y="2063170"/>
              <a:ext cx="2736304" cy="91834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A55D6"/>
                  </a:solidFill>
                  <a:effectLst/>
                  <a:uLnTx/>
                  <a:uFillTx/>
                  <a:latin typeface="Tahoma"/>
                  <a:ea typeface="+mn-ea"/>
                  <a:cs typeface="+mn-cs"/>
                </a:rPr>
                <a:t>FPGA-based Alignment Filter.</a:t>
              </a:r>
            </a:p>
          </p:txBody>
        </p:sp>
      </p:grpSp>
      <p:sp>
        <p:nvSpPr>
          <p:cNvPr id="17" name="Equal 16"/>
          <p:cNvSpPr/>
          <p:nvPr/>
        </p:nvSpPr>
        <p:spPr>
          <a:xfrm>
            <a:off x="5475548" y="1775284"/>
            <a:ext cx="587150" cy="422906"/>
          </a:xfrm>
          <a:prstGeom prst="mathEqual">
            <a:avLst/>
          </a:prstGeom>
          <a:solidFill>
            <a:srgbClr val="FE060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Tree>
    <p:extLst>
      <p:ext uri="{BB962C8B-B14F-4D97-AF65-F5344CB8AC3E}">
        <p14:creationId xmlns:p14="http://schemas.microsoft.com/office/powerpoint/2010/main" val="3994442422"/>
      </p:ext>
    </p:extLst>
  </p:cSld>
  <p:clrMapOvr>
    <a:masterClrMapping/>
  </p:clrMapOvr>
  <p:transition/>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pPr lvl="0">
              <a:defRPr/>
            </a:pPr>
            <a:r>
              <a:rPr lang="en-US" sz="3600" dirty="0" err="1">
                <a:solidFill>
                  <a:srgbClr val="006633"/>
                </a:solidFill>
              </a:rPr>
              <a:t>GateKeeper</a:t>
            </a:r>
            <a:r>
              <a:rPr lang="en-US" sz="3600" dirty="0">
                <a:solidFill>
                  <a:srgbClr val="006633"/>
                </a:solidFill>
              </a:rPr>
              <a:t>: FPGA-Based Alignment Filtering</a:t>
            </a: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"GateKeeper: A New Hardware Architecture for Accelerating Pre-Alignment in DNA Short Read Mapping"</a:t>
            </a:r>
            <a:br>
              <a:rPr lang="en-US" sz="2200" dirty="0">
                <a:solidFill>
                  <a:srgbClr val="0432FF"/>
                </a:solidFill>
              </a:rPr>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1721024959"/>
      </p:ext>
    </p:extLst>
  </p:cSld>
  <p:clrMapOvr>
    <a:masterClrMapping/>
  </p:clrMapOvr>
  <p:transition/>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DNA Read Mapping &amp; Filtering</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p:txBody>
          <a:bodyPr/>
          <a:lstStyle/>
          <a:p>
            <a:r>
              <a:rPr lang="en-US" dirty="0">
                <a:solidFill>
                  <a:srgbClr val="FF0000"/>
                </a:solidFill>
              </a:rPr>
              <a:t>Problem: </a:t>
            </a:r>
            <a:r>
              <a:rPr lang="en-US" b="1" dirty="0">
                <a:solidFill>
                  <a:srgbClr val="FF0000"/>
                </a:solidFill>
              </a:rPr>
              <a:t>Heavily</a:t>
            </a:r>
            <a:r>
              <a:rPr lang="en-US" dirty="0">
                <a:solidFill>
                  <a:srgbClr val="FF0000"/>
                </a:solidFill>
              </a:rPr>
              <a:t> </a:t>
            </a:r>
            <a:r>
              <a:rPr lang="en-US" b="1" dirty="0">
                <a:solidFill>
                  <a:srgbClr val="FF0000"/>
                </a:solidFill>
              </a:rPr>
              <a:t>bottlenecked</a:t>
            </a:r>
            <a:r>
              <a:rPr lang="en-US" dirty="0">
                <a:solidFill>
                  <a:srgbClr val="FF0000"/>
                </a:solidFill>
              </a:rPr>
              <a:t> </a:t>
            </a:r>
            <a:r>
              <a:rPr lang="en-US" b="1" dirty="0">
                <a:solidFill>
                  <a:srgbClr val="FF0000"/>
                </a:solidFill>
              </a:rPr>
              <a:t>by</a:t>
            </a:r>
            <a:r>
              <a:rPr lang="en-US" dirty="0">
                <a:solidFill>
                  <a:srgbClr val="FF0000"/>
                </a:solidFill>
              </a:rPr>
              <a:t> </a:t>
            </a:r>
            <a:r>
              <a:rPr lang="en-US" b="1" dirty="0">
                <a:solidFill>
                  <a:srgbClr val="FF0000"/>
                </a:solidFill>
              </a:rPr>
              <a:t>Data Movement</a:t>
            </a:r>
          </a:p>
          <a:p>
            <a:endParaRPr lang="en-US" dirty="0"/>
          </a:p>
          <a:p>
            <a:r>
              <a:rPr lang="en-US" dirty="0" err="1"/>
              <a:t>GateKeeper</a:t>
            </a:r>
            <a:r>
              <a:rPr lang="en-US" dirty="0"/>
              <a:t> FPGA performance limited by DRAM bandwidth [</a:t>
            </a:r>
            <a:r>
              <a:rPr lang="en-US" dirty="0" err="1"/>
              <a:t>Alser</a:t>
            </a:r>
            <a:r>
              <a:rPr lang="en-US" dirty="0"/>
              <a:t>+, Bioinformatics 2017]</a:t>
            </a:r>
          </a:p>
          <a:p>
            <a:endParaRPr lang="en-US" dirty="0"/>
          </a:p>
          <a:p>
            <a:r>
              <a:rPr lang="en-US" dirty="0"/>
              <a:t>Ditto for SHD on SIMD [Xin+, Bioinformatics 2015]</a:t>
            </a:r>
          </a:p>
          <a:p>
            <a:endParaRPr lang="en-US" dirty="0"/>
          </a:p>
          <a:p>
            <a:r>
              <a:rPr lang="en-US" dirty="0">
                <a:solidFill>
                  <a:srgbClr val="0000FF"/>
                </a:solidFill>
              </a:rPr>
              <a:t>Solution: Processing-in-memory can alleviate the bottleneck</a:t>
            </a:r>
          </a:p>
          <a:p>
            <a:endParaRPr lang="en-US" dirty="0"/>
          </a:p>
          <a:p>
            <a:r>
              <a:rPr lang="en-US" dirty="0">
                <a:solidFill>
                  <a:srgbClr val="1A5712"/>
                </a:solidFill>
              </a:rPr>
              <a:t>However, we need to design mapping &amp; filtering algorithms to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91124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DNA Sequence Analysis</a:t>
            </a:r>
          </a:p>
        </p:txBody>
      </p:sp>
      <p:sp>
        <p:nvSpPr>
          <p:cNvPr id="3" name="Content Placeholder 2"/>
          <p:cNvSpPr>
            <a:spLocks noGrp="1"/>
          </p:cNvSpPr>
          <p:nvPr>
            <p:ph idx="1"/>
          </p:nvPr>
        </p:nvSpPr>
        <p:spPr>
          <a:xfrm>
            <a:off x="228600" y="908720"/>
            <a:ext cx="8735888" cy="4876800"/>
          </a:xfrm>
        </p:spPr>
        <p:txBody>
          <a:bodyPr/>
          <a:lstStyle/>
          <a:p>
            <a:r>
              <a:rPr lang="en-US" sz="1400" dirty="0" err="1"/>
              <a:t>Jeremie</a:t>
            </a:r>
            <a:r>
              <a:rPr lang="en-US" sz="1400" dirty="0"/>
              <a:t> S. Kim, </a:t>
            </a:r>
            <a:r>
              <a:rPr lang="en-US" sz="1400" dirty="0" err="1"/>
              <a:t>Damla</a:t>
            </a:r>
            <a:r>
              <a:rPr lang="en-US" sz="1400" dirty="0"/>
              <a:t> </a:t>
            </a:r>
            <a:r>
              <a:rPr lang="en-US" sz="1400" dirty="0" err="1"/>
              <a:t>Senol</a:t>
            </a:r>
            <a:r>
              <a:rPr lang="en-US" sz="1400" dirty="0"/>
              <a:t> Cali, </a:t>
            </a:r>
            <a:r>
              <a:rPr lang="en-US" sz="1400" dirty="0" err="1"/>
              <a:t>Hongyi</a:t>
            </a:r>
            <a:r>
              <a:rPr lang="en-US" sz="1400" dirty="0"/>
              <a:t> Xin, </a:t>
            </a:r>
            <a:r>
              <a:rPr lang="en-US" sz="1400" dirty="0" err="1"/>
              <a:t>Donghyuk</a:t>
            </a:r>
            <a:r>
              <a:rPr lang="en-US" sz="1400" dirty="0"/>
              <a:t> Lee, </a:t>
            </a:r>
            <a:r>
              <a:rPr lang="en-US" sz="1400" dirty="0" err="1"/>
              <a:t>Saugata</a:t>
            </a:r>
            <a:r>
              <a:rPr lang="en-US" sz="1400" dirty="0"/>
              <a:t> Ghose, Mohammed </a:t>
            </a:r>
            <a:r>
              <a:rPr lang="en-US" sz="1400" dirty="0" err="1"/>
              <a:t>Alser</a:t>
            </a:r>
            <a:r>
              <a:rPr lang="en-US" sz="1400" dirty="0"/>
              <a:t>, Hasan Hassan, </a:t>
            </a:r>
            <a:r>
              <a:rPr lang="en-US" sz="1400" dirty="0" err="1"/>
              <a:t>Oguz</a:t>
            </a:r>
            <a:r>
              <a:rPr lang="en-US" sz="1400" dirty="0"/>
              <a:t> </a:t>
            </a:r>
            <a:r>
              <a:rPr lang="en-US" sz="1400" dirty="0" err="1"/>
              <a:t>Ergin</a:t>
            </a:r>
            <a:r>
              <a:rPr lang="en-US" sz="1400" dirty="0"/>
              <a:t>, Can </a:t>
            </a:r>
            <a:r>
              <a:rPr lang="en-US" sz="1400" dirty="0" err="1"/>
              <a:t>Alkan</a:t>
            </a:r>
            <a:r>
              <a:rPr lang="en-US" sz="1400" dirty="0"/>
              <a:t>, and Onur Mutlu,</a:t>
            </a:r>
            <a:br>
              <a:rPr lang="en-US" sz="1400" dirty="0"/>
            </a:br>
            <a:r>
              <a:rPr lang="en-US" sz="1400" b="1" dirty="0">
                <a:solidFill>
                  <a:srgbClr val="0432FF"/>
                </a:solidFill>
                <a:hlinkClick r:id="rId2">
                  <a:extLst>
                    <a:ext uri="{A12FA001-AC4F-418D-AE19-62706E023703}">
                      <ahyp:hlinkClr xmlns:ahyp="http://schemas.microsoft.com/office/drawing/2018/hyperlinkcolor" val="tx"/>
                    </a:ext>
                  </a:extLst>
                </a:hlinkClick>
              </a:rPr>
              <a:t>"GRIM-Filter: Fast Seed Location Filtering in DNA Read Mapping Using Processing-in-Memory Technologies"</a:t>
            </a:r>
            <a:br>
              <a:rPr lang="en-US" sz="1400" dirty="0">
                <a:solidFill>
                  <a:srgbClr val="0432FF"/>
                </a:solidFill>
              </a:rPr>
            </a:br>
            <a:r>
              <a:rPr lang="en-US" sz="1400" b="1" i="1" dirty="0">
                <a:hlinkClick r:id="rId3"/>
              </a:rPr>
              <a:t>BMC Genomics</a:t>
            </a:r>
            <a:r>
              <a:rPr lang="en-US" sz="1400" dirty="0"/>
              <a:t>, 2018.</a:t>
            </a:r>
            <a:br>
              <a:rPr lang="en-US" sz="1400" dirty="0"/>
            </a:br>
            <a:r>
              <a:rPr lang="en-US" sz="1400" i="1" dirty="0"/>
              <a:t>Proceedings of the </a:t>
            </a:r>
            <a:r>
              <a:rPr lang="en-US" sz="1400" i="1" dirty="0">
                <a:hlinkClick r:id="rId4"/>
              </a:rPr>
              <a:t>16th Asia Pacific Bioinformatics Conference</a:t>
            </a:r>
            <a:r>
              <a:rPr lang="en-US" sz="1400" i="1" dirty="0"/>
              <a:t> (</a:t>
            </a:r>
            <a:r>
              <a:rPr lang="en-US" sz="1400" b="1" i="1" dirty="0"/>
              <a:t>APBC</a:t>
            </a:r>
            <a:r>
              <a:rPr lang="en-US" sz="1400" i="1" dirty="0"/>
              <a:t>)</a:t>
            </a:r>
            <a:r>
              <a:rPr lang="en-US" sz="1400" dirty="0"/>
              <a:t>, Yokohama, Japan, January 2018.</a:t>
            </a:r>
            <a:br>
              <a:rPr lang="en-US" sz="1400" dirty="0"/>
            </a:br>
            <a:r>
              <a:rPr lang="en-US" sz="1400" dirty="0"/>
              <a:t>[</a:t>
            </a:r>
            <a:r>
              <a:rPr lang="en-US" sz="1400" dirty="0">
                <a:hlinkClick r:id="rId5"/>
              </a:rPr>
              <a:t>Slides (pptx)</a:t>
            </a:r>
            <a:r>
              <a:rPr lang="en-US" sz="1400" dirty="0"/>
              <a:t> </a:t>
            </a:r>
            <a:r>
              <a:rPr lang="en-US" sz="1400" dirty="0">
                <a:hlinkClick r:id="rId6"/>
              </a:rPr>
              <a:t>(pdf)</a:t>
            </a:r>
            <a:r>
              <a:rPr lang="en-US" sz="1400" dirty="0"/>
              <a:t>]</a:t>
            </a:r>
            <a:br>
              <a:rPr lang="en-US" sz="1400" dirty="0"/>
            </a:br>
            <a:r>
              <a:rPr lang="en-US" sz="1400" dirty="0"/>
              <a:t>[</a:t>
            </a:r>
            <a:r>
              <a:rPr lang="en-US" sz="1400" dirty="0">
                <a:hlinkClick r:id="rId7"/>
              </a:rPr>
              <a:t>Source Code</a:t>
            </a:r>
            <a:r>
              <a:rPr lang="en-US" sz="1400" dirty="0"/>
              <a:t>]</a:t>
            </a:r>
            <a:br>
              <a:rPr lang="en-US" sz="1400" dirty="0"/>
            </a:br>
            <a:r>
              <a:rPr lang="en-US" sz="1400" dirty="0"/>
              <a:t>[</a:t>
            </a:r>
            <a:r>
              <a:rPr lang="en-US" sz="1400" dirty="0">
                <a:hlinkClick r:id="rId2"/>
              </a:rPr>
              <a:t>arxiv.org Version (pdf)</a:t>
            </a:r>
            <a:r>
              <a:rPr lang="en-US" sz="1400" dirty="0"/>
              <a:t>]</a:t>
            </a:r>
            <a:br>
              <a:rPr lang="en-US" sz="1400" dirty="0"/>
            </a:br>
            <a:r>
              <a:rPr lang="en-US" sz="1400" dirty="0"/>
              <a:t>[</a:t>
            </a:r>
            <a:r>
              <a:rPr lang="en-US" sz="1400" dirty="0">
                <a:hlinkClick r:id="rId8"/>
              </a:rPr>
              <a:t>Talk Video at AACBB 2019</a:t>
            </a:r>
            <a:r>
              <a:rPr lang="en-US" sz="14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9"/>
          <a:stretch>
            <a:fillRect/>
          </a:stretch>
        </p:blipFill>
        <p:spPr>
          <a:xfrm>
            <a:off x="593812" y="3488974"/>
            <a:ext cx="7956376" cy="2892354"/>
          </a:xfrm>
          <a:prstGeom prst="rect">
            <a:avLst/>
          </a:prstGeom>
        </p:spPr>
      </p:pic>
    </p:spTree>
    <p:extLst>
      <p:ext uri="{BB962C8B-B14F-4D97-AF65-F5344CB8AC3E}">
        <p14:creationId xmlns:p14="http://schemas.microsoft.com/office/powerpoint/2010/main" val="25937312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Shouji </a:t>
            </a:r>
            <a:r>
              <a:rPr lang="en-US" dirty="0">
                <a:solidFill>
                  <a:srgbClr val="006633"/>
                </a:solidFill>
              </a:rPr>
              <a:t>(</a:t>
            </a:r>
            <a:r>
              <a:rPr lang="ja-JP" altLang="en-US">
                <a:solidFill>
                  <a:srgbClr val="006633"/>
                </a:solidFill>
              </a:rPr>
              <a:t>障子</a:t>
            </a:r>
            <a:r>
              <a:rPr lang="en-US" altLang="ja-JP" dirty="0">
                <a:solidFill>
                  <a:srgbClr val="006633"/>
                </a:solidFill>
              </a:rPr>
              <a:t>)</a:t>
            </a:r>
            <a:r>
              <a:rPr lang="en-US" sz="3600" dirty="0"/>
              <a:t> </a:t>
            </a:r>
            <a:r>
              <a:rPr lang="en-US" sz="3000" b="1" dirty="0"/>
              <a:t>[Alser+, Bioinformatics 2019]</a:t>
            </a:r>
          </a:p>
        </p:txBody>
      </p:sp>
      <p:pic>
        <p:nvPicPr>
          <p:cNvPr id="7" name="Content Placeholder 6">
            <a:extLst>
              <a:ext uri="{FF2B5EF4-FFF2-40B4-BE49-F238E27FC236}">
                <a16:creationId xmlns:a16="http://schemas.microsoft.com/office/drawing/2014/main" id="{B4B2A96C-30FF-114A-9994-B69E4AA5035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9877" t="20040" r="30684" b="41570"/>
          <a:stretch/>
        </p:blipFill>
        <p:spPr>
          <a:xfrm>
            <a:off x="1259632" y="2627084"/>
            <a:ext cx="7262274" cy="4104764"/>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166199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700" b="0" i="0" u="none" strike="noStrike" kern="1200" cap="none" spc="0" normalizeH="0" baseline="0" noProof="0" dirty="0">
                <a:ln>
                  <a:noFill/>
                </a:ln>
                <a:solidFill>
                  <a:srgbClr val="000000"/>
                </a:solidFill>
                <a:effectLst/>
                <a:uLnTx/>
                <a:uFillTx/>
                <a:latin typeface="Tahoma"/>
                <a:ea typeface="+mn-ea"/>
                <a:cs typeface="+mn-cs"/>
              </a:rPr>
              <a:t>, Hasan Hassan, Akash Kumar, Onur Mutlu, and Can Alkan,</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"Shouji: A Fast and Efficient Pre-Alignment Filter for Sequence Alignment"</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700" b="0" i="0" u="none" strike="noStrike" kern="1200" cap="none" spc="0" normalizeH="0" baseline="0" noProof="0" dirty="0">
                <a:ln>
                  <a:noFill/>
                </a:ln>
                <a:solidFill>
                  <a:srgbClr val="000000"/>
                </a:solidFill>
                <a:effectLst/>
                <a:uLnTx/>
                <a:uFillTx/>
                <a:latin typeface="Tahoma"/>
                <a:ea typeface="+mn-ea"/>
                <a:cs typeface="+mn-cs"/>
              </a:rPr>
              <a:t>, [published online, March 28], 2019.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7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158464217"/>
      </p:ext>
    </p:extLst>
  </p:cSld>
  <p:clrMapOvr>
    <a:masterClrMapping/>
  </p:clrMapOvr>
  <p:transition/>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A81F32-CBF9-E94D-A888-7F327824E4CE}"/>
              </a:ext>
            </a:extLst>
          </p:cNvPr>
          <p:cNvPicPr>
            <a:picLocks noChangeAspect="1"/>
          </p:cNvPicPr>
          <p:nvPr/>
        </p:nvPicPr>
        <p:blipFill>
          <a:blip r:embed="rId2"/>
          <a:stretch>
            <a:fillRect/>
          </a:stretch>
        </p:blipFill>
        <p:spPr>
          <a:xfrm>
            <a:off x="683568" y="2109396"/>
            <a:ext cx="7634053" cy="4273222"/>
          </a:xfrm>
          <a:prstGeom prst="rect">
            <a:avLst/>
          </a:prstGeom>
        </p:spPr>
      </p:pic>
      <p:sp>
        <p:nvSpPr>
          <p:cNvPr id="2" name="Title 1"/>
          <p:cNvSpPr>
            <a:spLocks noGrp="1"/>
          </p:cNvSpPr>
          <p:nvPr>
            <p:ph type="title"/>
          </p:nvPr>
        </p:nvSpPr>
        <p:spPr>
          <a:xfrm>
            <a:off x="228600" y="152400"/>
            <a:ext cx="8915400" cy="1066800"/>
          </a:xfrm>
        </p:spPr>
        <p:txBody>
          <a:bodyPr/>
          <a:lstStyle/>
          <a:p>
            <a:r>
              <a:rPr lang="en-US" dirty="0" err="1"/>
              <a:t>SneakySnake</a:t>
            </a:r>
            <a:r>
              <a:rPr lang="en-US" sz="3600" dirty="0"/>
              <a:t> </a:t>
            </a:r>
            <a:r>
              <a:rPr lang="en-US" sz="3000" b="1" dirty="0"/>
              <a:t>[Alser+, Bioinformatics 2020]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229293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Alser, Taha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Shahroodi</a:t>
            </a:r>
            <a:r>
              <a:rPr kumimoji="0" lang="en-US" sz="1800" b="0" i="0" u="none" strike="noStrike" kern="1200" cap="none" spc="0" normalizeH="0" baseline="0" noProof="0" dirty="0">
                <a:ln>
                  <a:noFill/>
                </a:ln>
                <a:solidFill>
                  <a:srgbClr val="000000"/>
                </a:solidFill>
                <a:effectLst/>
                <a:uLnTx/>
                <a:uFillTx/>
                <a:latin typeface="Tahoma"/>
                <a:ea typeface="+mn-ea"/>
                <a:cs typeface="+mn-cs"/>
              </a:rPr>
              <a:t>, Juan-Gomez Luna, Can Alkan, and Onur Mutlu,</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"SneakySnake: A Fast and Accurate Universal Genome Pre-Alignment Filter for CPUs, GPUs, and FPGAs"</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800" b="0" i="0" u="none" strike="noStrike" kern="1200" cap="none" spc="0" normalizeH="0" baseline="0" noProof="0" dirty="0">
                <a:ln>
                  <a:noFill/>
                </a:ln>
                <a:solidFill>
                  <a:srgbClr val="000000"/>
                </a:solidFill>
                <a:effectLst/>
                <a:uLnTx/>
                <a:uFillTx/>
                <a:latin typeface="Tahoma"/>
                <a:ea typeface="+mn-ea"/>
                <a:cs typeface="+mn-cs"/>
              </a:rPr>
              <a:t>, to appear in 2020.</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600" b="0" i="0" u="none" strike="noStrike" kern="1200" cap="none" spc="0" normalizeH="0" baseline="0" noProof="0" dirty="0">
                <a:ln>
                  <a:noFill/>
                </a:ln>
                <a:solidFill>
                  <a:srgbClr val="000000"/>
                </a:solidFill>
                <a:effectLst/>
                <a:uLnTx/>
                <a:uFillTx/>
                <a:latin typeface="Tahoma"/>
                <a:ea typeface="+mn-ea"/>
                <a:cs typeface="+mn-cs"/>
              </a:rPr>
            </a:b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054999595"/>
      </p:ext>
    </p:extLst>
  </p:cSld>
  <p:clrMapOvr>
    <a:masterClrMapping/>
  </p:clrMapOvr>
  <p:transition/>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122865929"/>
      </p:ext>
    </p:extLst>
  </p:cSld>
  <p:clrMapOvr>
    <a:masterClrMapping/>
  </p:clrMapOvr>
  <p:transition/>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Quick Note: Key Principles and Results</a:t>
            </a:r>
          </a:p>
        </p:txBody>
      </p:sp>
      <p:sp>
        <p:nvSpPr>
          <p:cNvPr id="3" name="Content Placeholder 2"/>
          <p:cNvSpPr>
            <a:spLocks noGrp="1"/>
          </p:cNvSpPr>
          <p:nvPr>
            <p:ph idx="1"/>
          </p:nvPr>
        </p:nvSpPr>
        <p:spPr>
          <a:xfrm>
            <a:off x="228599" y="1052736"/>
            <a:ext cx="8915401" cy="4994498"/>
          </a:xfrm>
        </p:spPr>
        <p:txBody>
          <a:bodyPr/>
          <a:lstStyle/>
          <a:p>
            <a:r>
              <a:rPr lang="en-US" dirty="0"/>
              <a:t>Two key principles:</a:t>
            </a:r>
          </a:p>
          <a:p>
            <a:pPr lvl="1"/>
            <a:r>
              <a:rPr lang="en-US" dirty="0">
                <a:solidFill>
                  <a:srgbClr val="FF0000"/>
                </a:solidFill>
              </a:rPr>
              <a:t>Exploit the structure of the genome</a:t>
            </a:r>
            <a:r>
              <a:rPr lang="en-US" dirty="0"/>
              <a:t> to minimize computation</a:t>
            </a:r>
          </a:p>
          <a:p>
            <a:pPr lvl="1"/>
            <a:r>
              <a:rPr lang="en-US" dirty="0">
                <a:solidFill>
                  <a:srgbClr val="FF0000"/>
                </a:solidFill>
              </a:rPr>
              <a:t>Morph and exploit the structure of the underlying hardware </a:t>
            </a:r>
            <a:r>
              <a:rPr lang="en-US" dirty="0"/>
              <a:t>to maximize performance and efficiency</a:t>
            </a:r>
          </a:p>
          <a:p>
            <a:pPr marL="0" indent="0">
              <a:buNone/>
            </a:pPr>
            <a:endParaRPr lang="en-US" dirty="0"/>
          </a:p>
          <a:p>
            <a:endParaRPr lang="en-US" b="1" dirty="0">
              <a:solidFill>
                <a:srgbClr val="7030A0"/>
              </a:solidFill>
            </a:endParaRPr>
          </a:p>
          <a:p>
            <a:endParaRPr lang="en-US" b="1" dirty="0">
              <a:solidFill>
                <a:srgbClr val="7030A0"/>
              </a:solidFill>
            </a:endParaRPr>
          </a:p>
          <a:p>
            <a:r>
              <a:rPr lang="en-US" b="1" dirty="0">
                <a:solidFill>
                  <a:srgbClr val="7030A0"/>
                </a:solidFill>
              </a:rPr>
              <a:t>Algorithm-architecture co-design </a:t>
            </a:r>
            <a:r>
              <a:rPr lang="en-US" dirty="0">
                <a:solidFill>
                  <a:srgbClr val="7030A0"/>
                </a:solidFill>
              </a:rPr>
              <a:t>for DNA read mapping</a:t>
            </a:r>
          </a:p>
          <a:p>
            <a:pPr lvl="1"/>
            <a:r>
              <a:rPr lang="en-US" b="1" dirty="0">
                <a:solidFill>
                  <a:srgbClr val="0000FF"/>
                </a:solidFill>
              </a:rPr>
              <a:t>Speeds up </a:t>
            </a:r>
            <a:r>
              <a:rPr lang="en-US" dirty="0">
                <a:solidFill>
                  <a:srgbClr val="0000FF"/>
                </a:solidFill>
              </a:rPr>
              <a:t>read mapping by </a:t>
            </a:r>
            <a:r>
              <a:rPr lang="en-US" b="1" dirty="0">
                <a:solidFill>
                  <a:srgbClr val="0000FF"/>
                </a:solidFill>
              </a:rPr>
              <a:t>~100-1000X</a:t>
            </a:r>
          </a:p>
          <a:p>
            <a:pPr lvl="1"/>
            <a:r>
              <a:rPr lang="en-US" b="1" dirty="0">
                <a:solidFill>
                  <a:srgbClr val="0000FF"/>
                </a:solidFill>
              </a:rPr>
              <a:t>Improves</a:t>
            </a:r>
            <a:r>
              <a:rPr lang="en-US" dirty="0">
                <a:solidFill>
                  <a:srgbClr val="0000FF"/>
                </a:solidFill>
              </a:rPr>
              <a:t> </a:t>
            </a:r>
            <a:r>
              <a:rPr lang="en-US" b="1" dirty="0">
                <a:solidFill>
                  <a:srgbClr val="0000FF"/>
                </a:solidFill>
              </a:rPr>
              <a:t>accuracy</a:t>
            </a:r>
            <a:r>
              <a:rPr lang="en-US" dirty="0">
                <a:solidFill>
                  <a:srgbClr val="0000FF"/>
                </a:solidFill>
              </a:rPr>
              <a:t> of read mapping </a:t>
            </a:r>
            <a:r>
              <a:rPr lang="en-US" dirty="0"/>
              <a:t>in the presence of errors</a:t>
            </a:r>
          </a:p>
        </p:txBody>
      </p:sp>
      <p:sp>
        <p:nvSpPr>
          <p:cNvPr id="4" name="Slide Number Placeholder 3"/>
          <p:cNvSpPr>
            <a:spLocks noGrp="1"/>
          </p:cNvSpPr>
          <p:nvPr>
            <p:ph type="sldNum" sz="quarter" idx="11"/>
          </p:nvPr>
        </p:nvSpPr>
        <p:spPr>
          <a:xfrm>
            <a:off x="6777038" y="638132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344</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620895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582154933"/>
      </p:ext>
    </p:extLst>
  </p:cSld>
  <p:clrMapOvr>
    <a:masterClrMapping/>
  </p:clrMapOvr>
  <p:transition/>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Pipeline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E5936927-1B6F-4A4C-B5AD-52390DB79E20}"/>
              </a:ext>
            </a:extLst>
          </p:cNvPr>
          <p:cNvPicPr>
            <a:picLocks noChangeAspect="1"/>
          </p:cNvPicPr>
          <p:nvPr/>
        </p:nvPicPr>
        <p:blipFill>
          <a:blip r:embed="rId2"/>
          <a:stretch>
            <a:fillRect/>
          </a:stretch>
        </p:blipFill>
        <p:spPr>
          <a:xfrm>
            <a:off x="683568" y="976890"/>
            <a:ext cx="7851772" cy="5476445"/>
          </a:xfrm>
          <a:prstGeom prst="rect">
            <a:avLst/>
          </a:prstGeom>
        </p:spPr>
      </p:pic>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spTree>
    <p:extLst>
      <p:ext uri="{BB962C8B-B14F-4D97-AF65-F5344CB8AC3E}">
        <p14:creationId xmlns:p14="http://schemas.microsoft.com/office/powerpoint/2010/main" val="795222520"/>
      </p:ext>
    </p:extLst>
  </p:cSld>
  <p:clrMapOvr>
    <a:masterClrMapping/>
  </p:clrMapOvr>
  <p:transition/>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Recall Our Dream</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endParaRPr lang="en-US" dirty="0"/>
          </a:p>
          <a:p>
            <a:r>
              <a:rPr lang="en-US" dirty="0"/>
              <a:t>Still a long ways to go</a:t>
            </a:r>
          </a:p>
          <a:p>
            <a:pPr lvl="1"/>
            <a:r>
              <a:rPr lang="en-US" dirty="0"/>
              <a:t>Energy efficiency</a:t>
            </a:r>
          </a:p>
          <a:p>
            <a:pPr lvl="1"/>
            <a:r>
              <a:rPr lang="en-US" dirty="0"/>
              <a:t>Performance (latency)</a:t>
            </a:r>
          </a:p>
          <a:p>
            <a:pPr lvl="1"/>
            <a:r>
              <a:rPr lang="en-US" dirty="0"/>
              <a:t>Security</a:t>
            </a:r>
          </a:p>
          <a:p>
            <a:pPr lvl="1"/>
            <a:r>
              <a:rPr lang="en-US" b="1" dirty="0">
                <a:solidFill>
                  <a:srgbClr val="FF0000"/>
                </a:solidFill>
              </a:rPr>
              <a:t>Huge memory bottleneck</a:t>
            </a:r>
          </a:p>
          <a:p>
            <a:endParaRPr lang="en-US" dirty="0"/>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636474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348</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Tree>
    <p:extLst>
      <p:ext uri="{BB962C8B-B14F-4D97-AF65-F5344CB8AC3E}">
        <p14:creationId xmlns:p14="http://schemas.microsoft.com/office/powerpoint/2010/main" val="895260285"/>
      </p:ext>
    </p:extLst>
  </p:cSld>
  <p:clrMapOvr>
    <a:masterClrMapping/>
  </p:clrMapOvr>
  <p:transition/>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5730A-47B0-D949-A912-EC2F725C6EAD}"/>
              </a:ext>
            </a:extLst>
          </p:cNvPr>
          <p:cNvSpPr>
            <a:spLocks noGrp="1"/>
          </p:cNvSpPr>
          <p:nvPr>
            <p:ph type="title"/>
          </p:nvPr>
        </p:nvSpPr>
        <p:spPr>
          <a:xfrm>
            <a:off x="228600" y="152400"/>
            <a:ext cx="8903034" cy="1066800"/>
          </a:xfrm>
        </p:spPr>
        <p:txBody>
          <a:bodyPr/>
          <a:lstStyle/>
          <a:p>
            <a:r>
              <a:rPr lang="en-US" dirty="0"/>
              <a:t>Why Do We Care? An Example from 2020</a:t>
            </a:r>
          </a:p>
        </p:txBody>
      </p:sp>
      <p:sp>
        <p:nvSpPr>
          <p:cNvPr id="4" name="Slide Number Placeholder 3">
            <a:extLst>
              <a:ext uri="{FF2B5EF4-FFF2-40B4-BE49-F238E27FC236}">
                <a16:creationId xmlns:a16="http://schemas.microsoft.com/office/drawing/2014/main" id="{98930A62-F59B-624C-BB84-C9FBB9A0413D}"/>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16949F5-6F85-CE49-BD45-A0C27455A6C6}"/>
              </a:ext>
            </a:extLst>
          </p:cNvPr>
          <p:cNvPicPr>
            <a:picLocks noChangeAspect="1"/>
          </p:cNvPicPr>
          <p:nvPr/>
        </p:nvPicPr>
        <p:blipFill>
          <a:blip r:embed="rId2"/>
          <a:stretch>
            <a:fillRect/>
          </a:stretch>
        </p:blipFill>
        <p:spPr>
          <a:xfrm>
            <a:off x="0" y="950575"/>
            <a:ext cx="9144000" cy="2123372"/>
          </a:xfrm>
          <a:prstGeom prst="rect">
            <a:avLst/>
          </a:prstGeom>
        </p:spPr>
      </p:pic>
      <p:pic>
        <p:nvPicPr>
          <p:cNvPr id="6" name="Picture 5">
            <a:extLst>
              <a:ext uri="{FF2B5EF4-FFF2-40B4-BE49-F238E27FC236}">
                <a16:creationId xmlns:a16="http://schemas.microsoft.com/office/drawing/2014/main" id="{3C3AA88A-5F39-0744-80BD-395C5DEAF9D4}"/>
              </a:ext>
            </a:extLst>
          </p:cNvPr>
          <p:cNvPicPr>
            <a:picLocks noChangeAspect="1"/>
          </p:cNvPicPr>
          <p:nvPr/>
        </p:nvPicPr>
        <p:blipFill>
          <a:blip r:embed="rId3"/>
          <a:stretch>
            <a:fillRect/>
          </a:stretch>
        </p:blipFill>
        <p:spPr>
          <a:xfrm>
            <a:off x="1676400" y="3105902"/>
            <a:ext cx="5410200" cy="3594936"/>
          </a:xfrm>
          <a:prstGeom prst="rect">
            <a:avLst/>
          </a:prstGeom>
        </p:spPr>
      </p:pic>
      <p:sp>
        <p:nvSpPr>
          <p:cNvPr id="7" name="TextBox 6">
            <a:extLst>
              <a:ext uri="{FF2B5EF4-FFF2-40B4-BE49-F238E27FC236}">
                <a16:creationId xmlns:a16="http://schemas.microsoft.com/office/drawing/2014/main" id="{A2B8CED8-A1A9-BC46-ACB3-6E83444CCFA3}"/>
              </a:ext>
            </a:extLst>
          </p:cNvPr>
          <p:cNvSpPr txBox="1"/>
          <p:nvPr/>
        </p:nvSpPr>
        <p:spPr>
          <a:xfrm>
            <a:off x="4533900" y="6702831"/>
            <a:ext cx="4597734" cy="18466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Source: https://nanoporetech.com/about-us/news/200-oxford-nanopore-sequencers-have-left-uk-china-support-rapid-near-sample</a:t>
            </a: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530215823"/>
      </p:ext>
    </p:extLst>
  </p:cSld>
  <p:clrMapOvr>
    <a:masterClrMapping/>
  </p:clrMapOvr>
  <p:transition/>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0BF76-B631-ED47-A0B9-BF5EAB39348D}"/>
              </a:ext>
            </a:extLst>
          </p:cNvPr>
          <p:cNvSpPr>
            <a:spLocks noGrp="1"/>
          </p:cNvSpPr>
          <p:nvPr>
            <p:ph type="title"/>
          </p:nvPr>
        </p:nvSpPr>
        <p:spPr/>
        <p:txBody>
          <a:bodyPr>
            <a:normAutofit/>
          </a:bodyPr>
          <a:lstStyle/>
          <a:p>
            <a:r>
              <a:rPr lang="en-US" dirty="0"/>
              <a:t>Sequencing of COVID-19</a:t>
            </a:r>
          </a:p>
        </p:txBody>
      </p:sp>
      <p:sp>
        <p:nvSpPr>
          <p:cNvPr id="3" name="Content Placeholder 2">
            <a:extLst>
              <a:ext uri="{FF2B5EF4-FFF2-40B4-BE49-F238E27FC236}">
                <a16:creationId xmlns:a16="http://schemas.microsoft.com/office/drawing/2014/main" id="{F8716B1D-4F0D-544D-8751-DC77F99600F7}"/>
              </a:ext>
            </a:extLst>
          </p:cNvPr>
          <p:cNvSpPr>
            <a:spLocks noGrp="1"/>
          </p:cNvSpPr>
          <p:nvPr>
            <p:ph idx="1"/>
          </p:nvPr>
        </p:nvSpPr>
        <p:spPr>
          <a:xfrm>
            <a:off x="228600" y="980728"/>
            <a:ext cx="8610600" cy="4876800"/>
          </a:xfrm>
        </p:spPr>
        <p:txBody>
          <a:bodyPr/>
          <a:lstStyle/>
          <a:p>
            <a:pPr fontAlgn="base">
              <a:lnSpc>
                <a:spcPct val="100000"/>
              </a:lnSpc>
            </a:pPr>
            <a:r>
              <a:rPr lang="en-US" b="1" dirty="0">
                <a:solidFill>
                  <a:srgbClr val="0000FF"/>
                </a:solidFill>
              </a:rPr>
              <a:t>Whole genome sequencing (WGS) and sequence data analysis are important</a:t>
            </a:r>
            <a:endParaRPr lang="en-US" dirty="0">
              <a:solidFill>
                <a:srgbClr val="0000FF"/>
              </a:solidFill>
            </a:endParaRPr>
          </a:p>
          <a:p>
            <a:pPr lvl="1" fontAlgn="base">
              <a:lnSpc>
                <a:spcPct val="100000"/>
              </a:lnSpc>
            </a:pPr>
            <a:r>
              <a:rPr lang="en-US" sz="2000" dirty="0"/>
              <a:t>To detect the virus from a human sample such as saliva, Bronchoalveolar fluid etc. </a:t>
            </a:r>
          </a:p>
          <a:p>
            <a:pPr lvl="1" fontAlgn="base">
              <a:lnSpc>
                <a:spcPct val="100000"/>
              </a:lnSpc>
            </a:pPr>
            <a:r>
              <a:rPr lang="en-US" sz="2000" dirty="0"/>
              <a:t>To understand the sources and modes of transmission of the virus</a:t>
            </a:r>
          </a:p>
          <a:p>
            <a:pPr lvl="1" fontAlgn="base">
              <a:lnSpc>
                <a:spcPct val="100000"/>
              </a:lnSpc>
            </a:pPr>
            <a:r>
              <a:rPr lang="en-US" sz="2000" dirty="0"/>
              <a:t>To discover the genomic characteristics of the virus, and compare with better-known viruses (e.g., 02-03 SARS epidemic)</a:t>
            </a:r>
          </a:p>
          <a:p>
            <a:pPr lvl="1" fontAlgn="base">
              <a:lnSpc>
                <a:spcPct val="100000"/>
              </a:lnSpc>
            </a:pPr>
            <a:r>
              <a:rPr lang="en-US" sz="2000" dirty="0"/>
              <a:t>To design and evaluate the diagnostic tests and deep-dive studies</a:t>
            </a:r>
          </a:p>
          <a:p>
            <a:pPr lvl="1" fontAlgn="base">
              <a:lnSpc>
                <a:spcPct val="100000"/>
              </a:lnSpc>
            </a:pPr>
            <a:endParaRPr lang="en-US" sz="800" dirty="0"/>
          </a:p>
          <a:p>
            <a:r>
              <a:rPr lang="en-US" b="1" dirty="0">
                <a:solidFill>
                  <a:srgbClr val="0000FF"/>
                </a:solidFill>
              </a:rPr>
              <a:t>Two key areas of COVID-19 genomic research</a:t>
            </a:r>
          </a:p>
          <a:p>
            <a:pPr lvl="1">
              <a:lnSpc>
                <a:spcPct val="100000"/>
              </a:lnSpc>
            </a:pPr>
            <a:r>
              <a:rPr lang="en-US" sz="2000" dirty="0">
                <a:solidFill>
                  <a:srgbClr val="FF0000"/>
                </a:solidFill>
              </a:rPr>
              <a:t>To sequence the genome of the virus itself, COVID-19, in order to track the mutations in the virus. </a:t>
            </a:r>
          </a:p>
          <a:p>
            <a:pPr lvl="1">
              <a:lnSpc>
                <a:spcPct val="100000"/>
              </a:lnSpc>
            </a:pPr>
            <a:r>
              <a:rPr lang="en-US" sz="2000" dirty="0">
                <a:solidFill>
                  <a:srgbClr val="FF0000"/>
                </a:solidFill>
              </a:rPr>
              <a:t>To explore the genes of infected patients. </a:t>
            </a:r>
            <a:r>
              <a:rPr lang="en-US" sz="2000" dirty="0"/>
              <a:t>This analysis can be used to understand why some people get more severe symptoms than others, as well as, help with the development of new treatments in the future.</a:t>
            </a:r>
          </a:p>
        </p:txBody>
      </p:sp>
      <p:sp>
        <p:nvSpPr>
          <p:cNvPr id="4" name="Slide Number Placeholder 3">
            <a:extLst>
              <a:ext uri="{FF2B5EF4-FFF2-40B4-BE49-F238E27FC236}">
                <a16:creationId xmlns:a16="http://schemas.microsoft.com/office/drawing/2014/main" id="{46464C01-5556-6946-B805-03D6251C186D}"/>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350</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spTree>
    <p:extLst>
      <p:ext uri="{BB962C8B-B14F-4D97-AF65-F5344CB8AC3E}">
        <p14:creationId xmlns:p14="http://schemas.microsoft.com/office/powerpoint/2010/main" val="5807365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7EC8-226E-924F-86A7-7894FD5B0C73}"/>
              </a:ext>
            </a:extLst>
          </p:cNvPr>
          <p:cNvSpPr>
            <a:spLocks noGrp="1"/>
          </p:cNvSpPr>
          <p:nvPr>
            <p:ph type="title"/>
          </p:nvPr>
        </p:nvSpPr>
        <p:spPr/>
        <p:txBody>
          <a:bodyPr>
            <a:normAutofit/>
          </a:bodyPr>
          <a:lstStyle/>
          <a:p>
            <a:r>
              <a:rPr lang="en-US" dirty="0"/>
              <a:t>COVID-19 Nanopore Sequencing (I)</a:t>
            </a:r>
          </a:p>
        </p:txBody>
      </p:sp>
      <p:sp>
        <p:nvSpPr>
          <p:cNvPr id="3" name="Content Placeholder 2">
            <a:extLst>
              <a:ext uri="{FF2B5EF4-FFF2-40B4-BE49-F238E27FC236}">
                <a16:creationId xmlns:a16="http://schemas.microsoft.com/office/drawing/2014/main" id="{6B656E47-7248-4048-95AD-CB91A1263585}"/>
              </a:ext>
            </a:extLst>
          </p:cNvPr>
          <p:cNvSpPr>
            <a:spLocks noGrp="1"/>
          </p:cNvSpPr>
          <p:nvPr>
            <p:ph idx="1"/>
          </p:nvPr>
        </p:nvSpPr>
        <p:spPr>
          <a:xfrm>
            <a:off x="366963" y="6158167"/>
            <a:ext cx="8410073" cy="270767"/>
          </a:xfrm>
        </p:spPr>
        <p:txBody>
          <a:bodyPr>
            <a:normAutofit fontScale="55000" lnSpcReduction="20000"/>
          </a:bodyPr>
          <a:lstStyle/>
          <a:p>
            <a:pPr algn="r">
              <a:buFont typeface="Arial" panose="020B0604020202020204" pitchFamily="34" charset="0"/>
              <a:buChar char="•"/>
            </a:pPr>
            <a:r>
              <a:rPr lang="en-US" dirty="0"/>
              <a:t>From ONT (</a:t>
            </a:r>
            <a:r>
              <a:rPr lang="en-US" dirty="0">
                <a:hlinkClick r:id="rId2"/>
              </a:rPr>
              <a:t>https://nanoporetech.com/covid-19/overview</a:t>
            </a:r>
            <a:r>
              <a:rPr lang="en-US" dirty="0"/>
              <a:t>)</a:t>
            </a:r>
          </a:p>
        </p:txBody>
      </p:sp>
      <p:sp>
        <p:nvSpPr>
          <p:cNvPr id="4" name="Slide Number Placeholder 3">
            <a:extLst>
              <a:ext uri="{FF2B5EF4-FFF2-40B4-BE49-F238E27FC236}">
                <a16:creationId xmlns:a16="http://schemas.microsoft.com/office/drawing/2014/main" id="{948CEDB2-AFEC-5E4B-9145-9BE71FDC35A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351</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3074" name="Picture 2">
            <a:extLst>
              <a:ext uri="{FF2B5EF4-FFF2-40B4-BE49-F238E27FC236}">
                <a16:creationId xmlns:a16="http://schemas.microsoft.com/office/drawing/2014/main" id="{3B8E9BCF-9EE2-5D42-9F8F-B25C369449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2683" y="1289716"/>
            <a:ext cx="5558631" cy="4278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8120109"/>
      </p:ext>
    </p:extLst>
  </p:cSld>
  <p:clrMapOvr>
    <a:masterClrMapping/>
  </p:clrMapOvr>
  <p:transition/>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7EC8-226E-924F-86A7-7894FD5B0C73}"/>
              </a:ext>
            </a:extLst>
          </p:cNvPr>
          <p:cNvSpPr>
            <a:spLocks noGrp="1"/>
          </p:cNvSpPr>
          <p:nvPr>
            <p:ph type="title"/>
          </p:nvPr>
        </p:nvSpPr>
        <p:spPr/>
        <p:txBody>
          <a:bodyPr>
            <a:noAutofit/>
          </a:bodyPr>
          <a:lstStyle/>
          <a:p>
            <a:r>
              <a:rPr lang="en-US" sz="4100" dirty="0"/>
              <a:t>COVID-19 Nanopore Sequencing (II)</a:t>
            </a:r>
          </a:p>
        </p:txBody>
      </p:sp>
      <p:sp>
        <p:nvSpPr>
          <p:cNvPr id="3" name="Content Placeholder 2">
            <a:extLst>
              <a:ext uri="{FF2B5EF4-FFF2-40B4-BE49-F238E27FC236}">
                <a16:creationId xmlns:a16="http://schemas.microsoft.com/office/drawing/2014/main" id="{6B656E47-7248-4048-95AD-CB91A1263585}"/>
              </a:ext>
            </a:extLst>
          </p:cNvPr>
          <p:cNvSpPr>
            <a:spLocks noGrp="1"/>
          </p:cNvSpPr>
          <p:nvPr>
            <p:ph idx="1"/>
          </p:nvPr>
        </p:nvSpPr>
        <p:spPr>
          <a:xfrm>
            <a:off x="366963" y="6158167"/>
            <a:ext cx="8410073" cy="270767"/>
          </a:xfrm>
        </p:spPr>
        <p:txBody>
          <a:bodyPr>
            <a:normAutofit fontScale="55000" lnSpcReduction="20000"/>
          </a:bodyPr>
          <a:lstStyle/>
          <a:p>
            <a:pPr algn="r">
              <a:buFont typeface="Arial" panose="020B0604020202020204" pitchFamily="34" charset="0"/>
              <a:buChar char="•"/>
            </a:pPr>
            <a:r>
              <a:rPr lang="en-US" dirty="0"/>
              <a:t>From ONT (</a:t>
            </a:r>
            <a:r>
              <a:rPr lang="en-US" dirty="0">
                <a:hlinkClick r:id="rId2"/>
              </a:rPr>
              <a:t>https://nanoporetech.com/covid-19/overview</a:t>
            </a:r>
            <a:r>
              <a:rPr lang="en-US" dirty="0"/>
              <a:t>)</a:t>
            </a:r>
          </a:p>
        </p:txBody>
      </p:sp>
      <p:sp>
        <p:nvSpPr>
          <p:cNvPr id="4" name="Slide Number Placeholder 3">
            <a:extLst>
              <a:ext uri="{FF2B5EF4-FFF2-40B4-BE49-F238E27FC236}">
                <a16:creationId xmlns:a16="http://schemas.microsoft.com/office/drawing/2014/main" id="{948CEDB2-AFEC-5E4B-9145-9BE71FDC35A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352</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4098" name="Picture 2">
            <a:extLst>
              <a:ext uri="{FF2B5EF4-FFF2-40B4-BE49-F238E27FC236}">
                <a16:creationId xmlns:a16="http://schemas.microsoft.com/office/drawing/2014/main" id="{C14BC97C-9776-2C4D-BED5-2896E6A5B6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069" y="1149202"/>
            <a:ext cx="8719860" cy="4904921"/>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a:extLst>
              <a:ext uri="{FF2B5EF4-FFF2-40B4-BE49-F238E27FC236}">
                <a16:creationId xmlns:a16="http://schemas.microsoft.com/office/drawing/2014/main" id="{55AE043F-540E-8F48-8365-73BDC27C3CB3}"/>
              </a:ext>
            </a:extLst>
          </p:cNvPr>
          <p:cNvSpPr>
            <a:spLocks noChangeArrowheads="1"/>
          </p:cNvSpPr>
          <p:nvPr/>
        </p:nvSpPr>
        <p:spPr bwMode="auto">
          <a:xfrm rot="5400000">
            <a:off x="3527885" y="1016735"/>
            <a:ext cx="1728189" cy="7128792"/>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mn-cs"/>
            </a:endParaRPr>
          </a:p>
        </p:txBody>
      </p:sp>
    </p:spTree>
    <p:extLst>
      <p:ext uri="{BB962C8B-B14F-4D97-AF65-F5344CB8AC3E}">
        <p14:creationId xmlns:p14="http://schemas.microsoft.com/office/powerpoint/2010/main" val="7426653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353</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Tree>
    <p:extLst>
      <p:ext uri="{BB962C8B-B14F-4D97-AF65-F5344CB8AC3E}">
        <p14:creationId xmlns:p14="http://schemas.microsoft.com/office/powerpoint/2010/main" val="2230953912"/>
      </p:ext>
    </p:extLst>
  </p:cSld>
  <p:clrMapOvr>
    <a:masterClrMapping/>
  </p:clrMapOvr>
  <p:transition/>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 Overview</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solidFill>
                  <a:srgbClr val="0432FF"/>
                </a:solidFill>
              </a:rPr>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354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1057243079"/>
      </p:ext>
    </p:extLst>
  </p:cSld>
  <p:clrMapOvr>
    <a:masterClrMapping/>
  </p:clrMapOvr>
  <p:transition/>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dirty="0"/>
              <a:t>More on Fast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solidFill>
                  <a:srgbClr val="0432FF"/>
                </a:solidFill>
              </a:rPr>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hlinkClick r:id="rId2"/>
              </a:rPr>
              <a:t>Slides (pptx)</a:t>
            </a:r>
            <a:r>
              <a:rPr lang="en-US" sz="1600" dirty="0"/>
              <a:t>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hlinkClick r:id="rId7"/>
            <a:extLst>
              <a:ext uri="{FF2B5EF4-FFF2-40B4-BE49-F238E27FC236}">
                <a16:creationId xmlns:a16="http://schemas.microsoft.com/office/drawing/2014/main" id="{63062A44-6117-B242-BB5D-88FC9FCE611C}"/>
              </a:ext>
            </a:extLst>
          </p:cNvPr>
          <p:cNvPicPr>
            <a:picLocks noChangeAspect="1"/>
          </p:cNvPicPr>
          <p:nvPr/>
        </p:nvPicPr>
        <p:blipFill>
          <a:blip r:embed="rId8"/>
          <a:stretch>
            <a:fillRect/>
          </a:stretch>
        </p:blipFill>
        <p:spPr>
          <a:xfrm>
            <a:off x="1691680" y="2569425"/>
            <a:ext cx="6012160" cy="4144395"/>
          </a:xfrm>
          <a:prstGeom prst="rect">
            <a:avLst/>
          </a:prstGeom>
        </p:spPr>
      </p:pic>
    </p:spTree>
    <p:extLst>
      <p:ext uri="{BB962C8B-B14F-4D97-AF65-F5344CB8AC3E}">
        <p14:creationId xmlns:p14="http://schemas.microsoft.com/office/powerpoint/2010/main" val="126831747"/>
      </p:ext>
    </p:extLst>
  </p:cSld>
  <p:clrMapOvr>
    <a:masterClrMapping/>
  </p:clrMapOvr>
  <p:transition/>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43301169"/>
      </p:ext>
    </p:extLst>
  </p:cSld>
  <p:clrMapOvr>
    <a:masterClrMapping/>
  </p:clrMapOvr>
  <p:transition/>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539552" y="2132856"/>
            <a:ext cx="7776864" cy="2088232"/>
          </a:xfrm>
        </p:spPr>
        <p:txBody>
          <a:bodyPr/>
          <a:lstStyle/>
          <a:p>
            <a:pPr marL="0" indent="0" algn="ctr">
              <a:buNone/>
            </a:pPr>
            <a:r>
              <a:rPr lang="en-US" sz="6400" dirty="0">
                <a:solidFill>
                  <a:srgbClr val="FF0000"/>
                </a:solidFill>
              </a:rPr>
              <a:t>High Performance</a:t>
            </a:r>
          </a:p>
          <a:p>
            <a:pPr marL="0" indent="0" algn="ctr">
              <a:buNone/>
            </a:pPr>
            <a:endParaRPr lang="en-US" sz="4000" dirty="0">
              <a:solidFill>
                <a:srgbClr val="FF0000"/>
              </a:solidFill>
            </a:endParaRPr>
          </a:p>
          <a:p>
            <a:pPr marL="0" indent="0" algn="ctr">
              <a:buNone/>
            </a:pPr>
            <a:r>
              <a:rPr lang="en-US" sz="4000" dirty="0">
                <a:solidFill>
                  <a:srgbClr val="FF0000"/>
                </a:solidFill>
              </a:rPr>
              <a:t>(to solve </a:t>
            </a:r>
          </a:p>
          <a:p>
            <a:pPr marL="0" indent="0" algn="ctr">
              <a:buNone/>
            </a:pPr>
            <a:r>
              <a:rPr lang="en-US" sz="4000" dirty="0">
                <a:solidFill>
                  <a:srgbClr val="FF0000"/>
                </a:solidFill>
              </a:rPr>
              <a:t>the </a:t>
            </a:r>
            <a:r>
              <a:rPr lang="en-US" sz="4000" b="1" dirty="0">
                <a:solidFill>
                  <a:srgbClr val="FF0000"/>
                </a:solidFill>
              </a:rPr>
              <a:t>toughest </a:t>
            </a:r>
            <a:r>
              <a:rPr lang="en-US" sz="4000" dirty="0">
                <a:solidFill>
                  <a:srgbClr val="FF0000"/>
                </a:solidFill>
              </a:rPr>
              <a:t>&amp; </a:t>
            </a:r>
            <a:r>
              <a:rPr lang="en-US" sz="4000" b="1" dirty="0">
                <a:solidFill>
                  <a:srgbClr val="FF0000"/>
                </a:solidFill>
              </a:rPr>
              <a:t>all</a:t>
            </a:r>
            <a:r>
              <a:rPr lang="en-US" sz="4000" dirty="0">
                <a:solidFill>
                  <a:srgbClr val="FF0000"/>
                </a:solidFill>
              </a:rPr>
              <a:t> problems)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29762622"/>
      </p:ext>
    </p:extLst>
  </p:cSld>
  <p:clrMapOvr>
    <a:masterClrMapping/>
  </p:clrMapOvr>
  <p:transition/>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72008" y="2060848"/>
            <a:ext cx="8964488" cy="2088232"/>
          </a:xfrm>
        </p:spPr>
        <p:txBody>
          <a:bodyPr/>
          <a:lstStyle/>
          <a:p>
            <a:pPr marL="0" indent="0" algn="ctr">
              <a:buNone/>
            </a:pPr>
            <a:r>
              <a:rPr lang="en-US" sz="6400" dirty="0">
                <a:solidFill>
                  <a:srgbClr val="FF0000"/>
                </a:solidFill>
              </a:rPr>
              <a:t>Personalized and Private</a:t>
            </a:r>
          </a:p>
          <a:p>
            <a:pPr marL="0" indent="0" algn="ctr">
              <a:buNone/>
            </a:pPr>
            <a:endParaRPr lang="en-US" sz="4000" dirty="0">
              <a:solidFill>
                <a:srgbClr val="FF0000"/>
              </a:solidFill>
            </a:endParaRPr>
          </a:p>
          <a:p>
            <a:pPr marL="0" indent="0" algn="ctr">
              <a:buNone/>
            </a:pPr>
            <a:r>
              <a:rPr lang="en-US" sz="4000" dirty="0">
                <a:solidFill>
                  <a:srgbClr val="FF0000"/>
                </a:solidFill>
              </a:rPr>
              <a:t>(in every aspect of life: </a:t>
            </a:r>
          </a:p>
          <a:p>
            <a:pPr marL="0" indent="0" algn="ctr">
              <a:buNone/>
            </a:pPr>
            <a:r>
              <a:rPr lang="en-US" sz="4000" dirty="0">
                <a:solidFill>
                  <a:srgbClr val="FF0000"/>
                </a:solidFill>
              </a:rPr>
              <a:t>health, medicine, </a:t>
            </a:r>
          </a:p>
          <a:p>
            <a:pPr marL="0" indent="0" algn="ctr">
              <a:buNone/>
            </a:pPr>
            <a:r>
              <a:rPr lang="en-US" sz="4000" dirty="0">
                <a:solidFill>
                  <a:srgbClr val="FF0000"/>
                </a:solidFill>
              </a:rPr>
              <a:t>spaces, devices, robotics, </a:t>
            </a:r>
            <a:r>
              <a:rPr lang="is-IS" sz="4000" dirty="0">
                <a:solidFill>
                  <a:srgbClr val="FF0000"/>
                </a:solidFill>
              </a:rPr>
              <a:t>…)</a:t>
            </a:r>
            <a:endParaRPr lang="en-US" sz="400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323730"/>
      </p:ext>
    </p:extLst>
  </p:cSld>
  <p:clrMapOvr>
    <a:masterClrMapping/>
  </p:clrMapOvr>
  <p:transition/>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 Concluding Remarks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359</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893697311"/>
      </p:ext>
    </p:extLst>
  </p:cSld>
  <p:clrMapOvr>
    <a:masterClrMapping/>
  </p:clrMapOvr>
  <p:transition/>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360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9079810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361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477108851"/>
      </p:ext>
    </p:extLst>
  </p:cSld>
  <p:clrMapOvr>
    <a:masterClrMapping/>
  </p:clrMapOvr>
  <p:transition/>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362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104550088"/>
      </p:ext>
    </p:extLst>
  </p:cSld>
  <p:clrMapOvr>
    <a:masterClrMapping/>
  </p:clrMapOvr>
  <p:transition/>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7127836"/>
      </p:ext>
    </p:extLst>
  </p:cSld>
  <p:clrMapOvr>
    <a:masterClrMapping/>
  </p:clrMapOvr>
  <p:transition/>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48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530419439"/>
      </p:ext>
    </p:extLst>
  </p:cSld>
  <p:clrMapOvr>
    <a:masterClrMapping/>
  </p:clrMapOvr>
  <p:transition/>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a:extLst>
              <a:ext uri="{28A0092B-C50C-407E-A947-70E740481C1C}">
                <a14:useLocalDpi xmlns:a14="http://schemas.microsoft.com/office/drawing/2010/main" val="0"/>
              </a:ext>
            </a:extLst>
          </a:blip>
          <a:srcRect t="4472" b="4472"/>
          <a:stretch>
            <a:fillRect/>
          </a:stretch>
        </p:blipFill>
        <p:spPr bwMode="auto">
          <a:xfrm>
            <a:off x="228600" y="1066800"/>
            <a:ext cx="8610600" cy="519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3677826540"/>
      </p:ext>
    </p:extLst>
  </p:cSld>
  <p:clrMapOvr>
    <a:masterClrMapping/>
  </p:clrMapOvr>
  <p:transition/>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a:extLst>
              <a:ext uri="{28A0092B-C50C-407E-A947-70E740481C1C}">
                <a14:useLocalDpi xmlns:a14="http://schemas.microsoft.com/office/drawing/2010/main" val="0"/>
              </a:ext>
            </a:extLst>
          </a:blip>
          <a:srcRect l="22372" r="22372"/>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366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1265879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773906571"/>
      </p:ext>
    </p:extLst>
  </p:cSld>
  <p:clrMapOvr>
    <a:masterClrMapping/>
  </p:clrMapOvr>
  <p:transition/>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40" y="952500"/>
            <a:ext cx="6705600" cy="574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4039" y="980729"/>
            <a:ext cx="229459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4938780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369</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486063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Good cross-layer communication, expressive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370</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a:extLst>
              <a:ext uri="{FF2B5EF4-FFF2-40B4-BE49-F238E27FC236}">
                <a16:creationId xmlns:a16="http://schemas.microsoft.com/office/drawing/2014/main" id="{7EF5BC18-EE1D-6F4B-B345-541A869C9E6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1217050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FF0000"/>
                </a:solidFill>
              </a:rPr>
              <a:t>principled computing architectures </a:t>
            </a:r>
            <a:r>
              <a:rPr lang="en-US" dirty="0"/>
              <a:t>to achieve the highest </a:t>
            </a:r>
            <a:r>
              <a:rPr lang="en-US" dirty="0">
                <a:solidFill>
                  <a:srgbClr val="0000FF"/>
                </a:solidFill>
              </a:rPr>
              <a:t>security, performance, and efficiency</a:t>
            </a:r>
          </a:p>
          <a:p>
            <a:endParaRPr lang="en-US" sz="1400" dirty="0"/>
          </a:p>
          <a:p>
            <a:r>
              <a:rPr lang="en-US" dirty="0">
                <a:solidFill>
                  <a:srgbClr val="FF0000"/>
                </a:solidFill>
              </a:rPr>
              <a:t>Discover design principles for </a:t>
            </a:r>
            <a:r>
              <a:rPr lang="en-US" dirty="0">
                <a:solidFill>
                  <a:srgbClr val="0000FF"/>
                </a:solidFill>
              </a:rPr>
              <a:t>fundamentally secure and reliable computer architectures</a:t>
            </a:r>
          </a:p>
          <a:p>
            <a:endParaRPr lang="en-US" sz="1400" dirty="0">
              <a:solidFill>
                <a:srgbClr val="FF0000"/>
              </a:solidFill>
            </a:endParaRPr>
          </a:p>
          <a:p>
            <a:r>
              <a:rPr lang="en-US" dirty="0">
                <a:solidFill>
                  <a:srgbClr val="FF0000"/>
                </a:solidFill>
              </a:rPr>
              <a:t>Design complete systems to be balanced and energy-efficient</a:t>
            </a:r>
            <a:r>
              <a:rPr lang="en-US" dirty="0"/>
              <a:t>, i.e., </a:t>
            </a:r>
            <a:r>
              <a:rPr lang="en-US" dirty="0">
                <a:solidFill>
                  <a:srgbClr val="0000FF"/>
                </a:solidFill>
              </a:rPr>
              <a:t>data-centric (or memory-centric) and low-latency</a:t>
            </a:r>
          </a:p>
          <a:p>
            <a:endParaRPr lang="en-US" sz="1400" dirty="0">
              <a:solidFill>
                <a:srgbClr val="0000FF"/>
              </a:solidFill>
            </a:endParaRPr>
          </a:p>
          <a:p>
            <a:r>
              <a:rPr lang="en-US" dirty="0">
                <a:solidFill>
                  <a:srgbClr val="FF0000"/>
                </a:solidFill>
              </a:rPr>
              <a:t>Enable new platforms for genomics, medicine, health, AI/ML</a:t>
            </a:r>
          </a:p>
          <a:p>
            <a:endParaRPr lang="en-US" sz="14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sz="2000" b="1" dirty="0">
                <a:solidFill>
                  <a:srgbClr val="2C6123"/>
                </a:solidFill>
              </a:rPr>
              <a:t>…</a:t>
            </a:r>
            <a:endParaRPr lang="en-US" sz="2000" b="1" dirty="0">
              <a:solidFill>
                <a:srgbClr val="2C6123"/>
              </a:solidFill>
            </a:endParaRPr>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371</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121328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Future is Very Bright</a:t>
            </a:r>
          </a:p>
        </p:txBody>
      </p:sp>
      <p:sp>
        <p:nvSpPr>
          <p:cNvPr id="3" name="Content Placeholder 2"/>
          <p:cNvSpPr>
            <a:spLocks noGrp="1"/>
          </p:cNvSpPr>
          <p:nvPr>
            <p:ph idx="1"/>
          </p:nvPr>
        </p:nvSpPr>
        <p:spPr>
          <a:xfrm>
            <a:off x="228600" y="1115597"/>
            <a:ext cx="8610600" cy="5193723"/>
          </a:xfrm>
        </p:spPr>
        <p:txBody>
          <a:bodyPr/>
          <a:lstStyle/>
          <a:p>
            <a:r>
              <a:rPr lang="en-US" dirty="0">
                <a:solidFill>
                  <a:srgbClr val="2C6123"/>
                </a:solidFill>
              </a:rPr>
              <a:t>Regardless of challenges </a:t>
            </a:r>
          </a:p>
          <a:p>
            <a:pPr lvl="1"/>
            <a:r>
              <a:rPr lang="en-US" dirty="0">
                <a:solidFill>
                  <a:srgbClr val="2C6123"/>
                </a:solidFill>
              </a:rPr>
              <a:t>in underlying technology and overlying problems/requirements </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372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 Box 17"/>
          <p:cNvSpPr txBox="1">
            <a:spLocks noChangeArrowheads="1"/>
          </p:cNvSpPr>
          <p:nvPr/>
        </p:nvSpPr>
        <p:spPr bwMode="auto">
          <a:xfrm>
            <a:off x="3501600" y="43384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9669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33026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9311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5644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7114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50829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6445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4385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30416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9929102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ea typeface="ＭＳ Ｐゴシック" pitchFamily="-106" charset="-128"/>
              </a:rPr>
              <a:t>We Need to Think and Act Across the Stack</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3277397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9662418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452572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807896" cy="1066800"/>
          </a:xfrm>
        </p:spPr>
        <p:txBody>
          <a:bodyPr/>
          <a:lstStyle/>
          <a:p>
            <a:r>
              <a:rPr lang="en-US" dirty="0"/>
              <a:t>A Tutorial on Memory-Centric Systems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err="1"/>
              <a:t>Onur</a:t>
            </a:r>
            <a:r>
              <a:rPr lang="en-US" dirty="0"/>
              <a:t> </a:t>
            </a:r>
            <a:r>
              <a:rPr lang="en-US" dirty="0" err="1"/>
              <a:t>Mutlu</a:t>
            </a:r>
            <a:r>
              <a:rPr lang="en-US" dirty="0"/>
              <a:t>,</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376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a:extLst>
              <a:ext uri="{FF2B5EF4-FFF2-40B4-BE49-F238E27FC236}">
                <a16:creationId xmlns:a16="http://schemas.microsoft.com/office/drawing/2014/main" id="{BB09B705-782D-5543-A36E-90C01DB83752}"/>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150739689"/>
      </p:ext>
    </p:extLst>
  </p:cSld>
  <p:clrMapOvr>
    <a:masterClrMapping/>
  </p:clrMapOvr>
  <p:transition/>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E9CA3-848B-5245-8819-2933CCE0DA2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E9916E3-20F4-BE49-AE12-FDE247FE642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87CDB9E-A400-0A49-8FFF-6476E9542025}"/>
              </a:ext>
            </a:extLst>
          </p:cNvPr>
          <p:cNvSpPr>
            <a:spLocks noGrp="1"/>
          </p:cNvSpPr>
          <p:nvPr>
            <p:ph type="sldNum" sz="quarter" idx="11"/>
          </p:nvPr>
        </p:nvSpPr>
        <p:spPr/>
        <p:txBody>
          <a:bodyPr/>
          <a:lstStyle/>
          <a:p>
            <a:pPr>
              <a:defRPr/>
            </a:pPr>
            <a:fld id="{8E574D81-B5DE-384D-B24B-566C679AE608}" type="slidenum">
              <a:rPr lang="en-US" smtClean="0"/>
              <a:pPr>
                <a:defRPr/>
              </a:pPr>
              <a:t>377</a:t>
            </a:fld>
            <a:endParaRPr lang="en-US"/>
          </a:p>
        </p:txBody>
      </p:sp>
      <p:pic>
        <p:nvPicPr>
          <p:cNvPr id="5" name="Picture 4">
            <a:extLst>
              <a:ext uri="{FF2B5EF4-FFF2-40B4-BE49-F238E27FC236}">
                <a16:creationId xmlns:a16="http://schemas.microsoft.com/office/drawing/2014/main" id="{3D727200-6179-4646-ABDE-FE20EA9FABEF}"/>
              </a:ext>
            </a:extLst>
          </p:cNvPr>
          <p:cNvPicPr>
            <a:picLocks noChangeAspect="1"/>
          </p:cNvPicPr>
          <p:nvPr/>
        </p:nvPicPr>
        <p:blipFill>
          <a:blip r:embed="rId2"/>
          <a:stretch>
            <a:fillRect/>
          </a:stretch>
        </p:blipFill>
        <p:spPr>
          <a:xfrm>
            <a:off x="0" y="7055"/>
            <a:ext cx="9144000" cy="6843889"/>
          </a:xfrm>
          <a:prstGeom prst="rect">
            <a:avLst/>
          </a:prstGeom>
        </p:spPr>
      </p:pic>
    </p:spTree>
    <p:extLst>
      <p:ext uri="{BB962C8B-B14F-4D97-AF65-F5344CB8AC3E}">
        <p14:creationId xmlns:p14="http://schemas.microsoft.com/office/powerpoint/2010/main" val="1855353155"/>
      </p:ext>
    </p:extLst>
  </p:cSld>
  <p:clrMapOvr>
    <a:masterClrMapping/>
  </p:clrMapOvr>
  <p:transition/>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78801732"/>
      </p:ext>
    </p:extLst>
  </p:cSld>
  <p:clrMapOvr>
    <a:masterClrMapping/>
  </p:clrMapOvr>
  <p:transition/>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35448188"/>
      </p:ext>
    </p:extLst>
  </p:cSld>
  <p:clrMapOvr>
    <a:masterClrMapping/>
  </p:clrMapOvr>
  <p:transition/>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486858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https://safari.ethz.ch/safari-newsletter-january-2021/</a:t>
            </a: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4113848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389688006"/>
      </p:ext>
    </p:extLst>
  </p:cSld>
  <p:clrMapOvr>
    <a:masterClrMapping/>
  </p:clrMapOvr>
  <p:transition/>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626485526"/>
      </p:ext>
    </p:extLst>
  </p:cSld>
  <p:clrMapOvr>
    <a:masterClrMapping/>
  </p:clrMapOvr>
  <p:transition/>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16 May 2021</a:t>
            </a:r>
          </a:p>
          <a:p>
            <a:r>
              <a:rPr lang="en-US" sz="2200" dirty="0"/>
              <a:t>IEEE Egypt &amp; IEEE Future University in Egypt Student Branch</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2" name="Title 1">
            <a:extLst>
              <a:ext uri="{FF2B5EF4-FFF2-40B4-BE49-F238E27FC236}">
                <a16:creationId xmlns:a16="http://schemas.microsoft.com/office/drawing/2014/main" id="{93DF90B4-9AA1-0247-9894-BE34945D5732}"/>
              </a:ext>
            </a:extLst>
          </p:cNvPr>
          <p:cNvSpPr>
            <a:spLocks noGrp="1"/>
          </p:cNvSpPr>
          <p:nvPr>
            <p:ph type="ctrTitle"/>
          </p:nvPr>
        </p:nvSpPr>
        <p:spPr>
          <a:xfrm>
            <a:off x="395536" y="1371600"/>
            <a:ext cx="8382000" cy="2201416"/>
          </a:xfrm>
        </p:spPr>
        <p:txBody>
          <a:bodyPr>
            <a:normAutofit fontScale="90000"/>
          </a:bodyPr>
          <a:lstStyle/>
          <a:p>
            <a:pPr algn="ctr"/>
            <a:r>
              <a:rPr lang="en-US" sz="6000" dirty="0"/>
              <a:t>Future Computing Platforms</a:t>
            </a:r>
            <a:br>
              <a:rPr lang="en-US" sz="4400" b="1" dirty="0"/>
            </a:br>
            <a:br>
              <a:rPr lang="en-US" sz="400" dirty="0"/>
            </a:br>
            <a:r>
              <a:rPr lang="en-US" sz="4900" dirty="0">
                <a:solidFill>
                  <a:srgbClr val="C00000"/>
                </a:solidFill>
              </a:rPr>
              <a:t>Challenges and Opportunities</a:t>
            </a:r>
            <a:br>
              <a:rPr lang="en-US" sz="4400" dirty="0"/>
            </a:br>
            <a:endParaRPr lang="en-US" sz="3800" dirty="0">
              <a:solidFill>
                <a:srgbClr val="FF0000"/>
              </a:solidFill>
            </a:endParaRPr>
          </a:p>
        </p:txBody>
      </p:sp>
    </p:spTree>
    <p:extLst>
      <p:ext uri="{BB962C8B-B14F-4D97-AF65-F5344CB8AC3E}">
        <p14:creationId xmlns:p14="http://schemas.microsoft.com/office/powerpoint/2010/main" val="1317741279"/>
      </p:ext>
    </p:extLst>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386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699481"/>
      </p:ext>
    </p:extLst>
  </p:cSld>
  <p:clrMapOvr>
    <a:masterClrMapping/>
  </p:clrMapOvr>
  <p:transition spd="slow" advClick="0"/>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2966668240"/>
      </p:ext>
    </p:extLst>
  </p:cSld>
  <p:clrMapOvr>
    <a:masterClrMapping/>
  </p:clrMapOvr>
  <p:transition/>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353758086"/>
      </p:ext>
    </p:extLst>
  </p:cSld>
  <p:clrMapOvr>
    <a:masterClrMapping/>
  </p:clrMapOvr>
  <p:transition/>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8075678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36724935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2925128323"/>
      </p:ext>
    </p:extLst>
  </p:cSld>
  <p:clrMapOvr>
    <a:masterClrMapping/>
  </p:clrMapOvr>
  <p:transition/>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392</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2285036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393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2074053469"/>
      </p:ext>
    </p:extLst>
  </p:cSld>
  <p:clrMapOvr>
    <a:masterClrMapping/>
  </p:clrMapOvr>
  <p:transition/>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394</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8684676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395</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76297266"/>
      </p:ext>
    </p:extLst>
  </p:cSld>
  <p:clrMapOvr>
    <a:masterClrMapping/>
  </p:clrMapOvr>
  <p:transition/>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8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800" dirty="0"/>
          </a:p>
          <a:p>
            <a:r>
              <a:rPr lang="en-US" dirty="0"/>
              <a:t>Accelerating Genome Analysis</a:t>
            </a:r>
          </a:p>
          <a:p>
            <a:pPr lvl="1"/>
            <a:r>
              <a:rPr lang="en-US" sz="1300" dirty="0">
                <a:hlinkClick r:id="rId5"/>
              </a:rPr>
              <a:t>https://www.youtube.com/watch?v=r7sn41lH-4A&amp;list=PL5Q2soXY2Zi8D_5MGV6EnXEJHnV2YFBJl&amp;index=41</a:t>
            </a:r>
            <a:r>
              <a:rPr lang="en-US" sz="1300" dirty="0"/>
              <a:t> </a:t>
            </a:r>
          </a:p>
          <a:p>
            <a:pPr lvl="1"/>
            <a:endParaRPr lang="en-US" sz="8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800" dirty="0"/>
          </a:p>
          <a:p>
            <a:r>
              <a:rPr lang="en-US" dirty="0"/>
              <a:t>Intelligent Architectures for Intelligent Machines</a:t>
            </a:r>
          </a:p>
          <a:p>
            <a:pPr lvl="1"/>
            <a:r>
              <a:rPr lang="en-US" sz="1300" dirty="0">
                <a:hlinkClick r:id="rId7"/>
              </a:rPr>
              <a:t>https://www.youtube.com/watch?v=c6_LgzuNdkw&amp;list=PL5Q2soXY2Zi8D_5MGV6EnXEJHnV2YFBJl&amp;index=25</a:t>
            </a:r>
            <a:r>
              <a:rPr lang="en-US" sz="1300" dirty="0"/>
              <a:t> </a:t>
            </a:r>
          </a:p>
          <a:p>
            <a:pPr lvl="1"/>
            <a:endParaRPr lang="en-US" sz="800" dirty="0"/>
          </a:p>
          <a:p>
            <a:r>
              <a:rPr lang="en-US" dirty="0"/>
              <a:t>The Story of RowHammer</a:t>
            </a:r>
          </a:p>
          <a:p>
            <a:pPr lvl="1"/>
            <a:r>
              <a:rPr lang="en-US" sz="1300" dirty="0">
                <a:hlinkClick r:id="rId8"/>
              </a:rPr>
              <a:t>https://www.youtube.com/watch?v=sgd7PHQQ1AI&amp;list=PL5Q2soXY2Zi8D_5MGV6EnXEJHnV2YFBJl&amp;index=39</a:t>
            </a:r>
            <a:r>
              <a:rPr lang="en-US" sz="1300" dirty="0"/>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788377149"/>
      </p:ext>
    </p:extLst>
  </p:cSld>
  <p:clrMapOvr>
    <a:masterClrMapping/>
  </p:clrMapOvr>
  <p:transition/>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solidFill>
                  <a:srgbClr val="0432FF"/>
                </a:solidFill>
              </a:rPr>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solidFill>
                  <a:srgbClr val="0432FF"/>
                </a:solidFill>
              </a:rPr>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384399861"/>
      </p:ext>
    </p:extLst>
  </p:cSld>
  <p:clrMapOvr>
    <a:masterClrMapping/>
  </p:clrMapOvr>
  <p:transition/>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39349351"/>
      </p:ext>
    </p:extLst>
  </p:cSld>
  <p:clrMapOvr>
    <a:masterClrMapping/>
  </p:clrMapOvr>
  <p:transition/>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58974854"/>
      </p:ext>
    </p:extLst>
  </p:cSld>
  <p:clrMapOvr>
    <a:masterClrMapping/>
  </p:clrMapOvr>
  <p:transition/>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32091693"/>
      </p:ext>
    </p:extLst>
  </p:cSld>
  <p:clrMapOvr>
    <a:masterClrMapping/>
  </p:clrMapOvr>
  <p:transition/>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8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800" dirty="0"/>
          </a:p>
          <a:p>
            <a:r>
              <a:rPr lang="en-US" dirty="0"/>
              <a:t>Accelerating Genome Analysis</a:t>
            </a:r>
          </a:p>
          <a:p>
            <a:pPr lvl="1"/>
            <a:r>
              <a:rPr lang="en-US" sz="1300" dirty="0">
                <a:hlinkClick r:id="rId5"/>
              </a:rPr>
              <a:t>https://www.youtube.com/watch?v=r7sn41lH-4A&amp;list=PL5Q2soXY2Zi8D_5MGV6EnXEJHnV2YFBJl&amp;index=41</a:t>
            </a:r>
            <a:r>
              <a:rPr lang="en-US" sz="1300" dirty="0"/>
              <a:t> </a:t>
            </a:r>
          </a:p>
          <a:p>
            <a:pPr lvl="1"/>
            <a:endParaRPr lang="en-US" sz="8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800" dirty="0"/>
          </a:p>
          <a:p>
            <a:r>
              <a:rPr lang="en-US" dirty="0"/>
              <a:t>Intelligent Architectures for Intelligent Machines</a:t>
            </a:r>
          </a:p>
          <a:p>
            <a:pPr lvl="1"/>
            <a:r>
              <a:rPr lang="en-US" sz="1300" dirty="0">
                <a:hlinkClick r:id="rId7"/>
              </a:rPr>
              <a:t>https://www.youtube.com/watch?v=c6_LgzuNdkw&amp;list=PL5Q2soXY2Zi8D_5MGV6EnXEJHnV2YFBJl&amp;index=25</a:t>
            </a:r>
            <a:r>
              <a:rPr lang="en-US" sz="1300" dirty="0"/>
              <a:t> </a:t>
            </a:r>
          </a:p>
          <a:p>
            <a:pPr lvl="1"/>
            <a:endParaRPr lang="en-US" sz="800" dirty="0"/>
          </a:p>
          <a:p>
            <a:r>
              <a:rPr lang="en-US" dirty="0"/>
              <a:t>The Story of RowHammer</a:t>
            </a:r>
          </a:p>
          <a:p>
            <a:pPr lvl="1"/>
            <a:r>
              <a:rPr lang="en-US" sz="1300" dirty="0">
                <a:hlinkClick r:id="rId8"/>
              </a:rPr>
              <a:t>https://www.youtube.com/watch?v=sgd7PHQQ1AI&amp;list=PL5Q2soXY2Zi8D_5MGV6EnXEJHnV2YFBJl&amp;index=39</a:t>
            </a:r>
            <a:r>
              <a:rPr lang="en-US" sz="1300" dirty="0"/>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555694458"/>
      </p:ext>
    </p:extLst>
  </p:cSld>
  <p:clrMapOvr>
    <a:masterClrMapping/>
  </p:clrMapOvr>
  <p:transition/>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402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63400203"/>
      </p:ext>
    </p:extLst>
  </p:cSld>
  <p:clrMapOvr>
    <a:masterClrMapping/>
  </p:clrMapOvr>
  <p:transition/>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403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135165045"/>
      </p:ext>
    </p:extLst>
  </p:cSld>
  <p:clrMapOvr>
    <a:masterClrMapping/>
  </p:clrMapOvr>
  <p:transition/>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59861364"/>
      </p:ext>
    </p:extLst>
  </p:cSld>
  <p:clrMapOvr>
    <a:masterClrMapping/>
  </p:clrMapOvr>
  <p:transition/>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61323714"/>
      </p:ext>
    </p:extLst>
  </p:cSld>
  <p:clrMapOvr>
    <a:masterClrMapping/>
  </p:clrMapOvr>
  <p:transition/>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6160901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1105548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7983271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7175969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484712183"/>
      </p:ext>
    </p:extLst>
  </p:cSld>
  <p:clrMapOvr>
    <a:masterClrMapping/>
  </p:clrMapOvr>
  <p:transition/>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672628722"/>
      </p:ext>
    </p:extLst>
  </p:cSld>
  <p:clrMapOvr>
    <a:masterClrMapping/>
  </p:clrMapOvr>
  <p:transition/>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VI</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338957518"/>
      </p:ext>
    </p:extLst>
  </p:cSld>
  <p:clrMapOvr>
    <a:masterClrMapping/>
  </p:clrMapOvr>
  <p:transition/>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8465589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Reference Overview Paper VIII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Jeremie Kim,</a:t>
            </a:r>
            <a:br>
              <a:rPr lang="en-US" sz="2000" dirty="0"/>
            </a:br>
            <a:r>
              <a:rPr lang="en-US" sz="2000" b="1" dirty="0">
                <a:hlinkClick r:id="rId2"/>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(30 minutes)]</a:t>
            </a:r>
          </a:p>
          <a:p>
            <a:pPr marL="0" indent="0">
              <a:buNone/>
            </a:pP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635782034"/>
      </p:ext>
    </p:extLst>
  </p:cSld>
  <p:clrMapOvr>
    <a:masterClrMapping/>
  </p:clrMapOvr>
  <p:transition/>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Digital Design &amp; Computer Architecture Course Lecture Videos</a:t>
            </a:r>
            <a:r>
              <a:rPr lang="en-US" b="1" dirty="0"/>
              <a:t> (</a:t>
            </a:r>
            <a:r>
              <a:rPr lang="en-US" b="1" dirty="0">
                <a:hlinkClick r:id="rId3"/>
              </a:rPr>
              <a:t>2020</a:t>
            </a:r>
            <a:r>
              <a:rPr lang="en-US" b="1" dirty="0"/>
              <a:t>, </a:t>
            </a:r>
            <a:r>
              <a:rPr lang="en-US" b="1" dirty="0">
                <a:hlinkClick r:id="rId2"/>
              </a:rPr>
              <a:t>2019</a:t>
            </a:r>
            <a:r>
              <a:rPr lang="en-US" b="1" dirty="0"/>
              <a:t>, </a:t>
            </a:r>
            <a:r>
              <a:rPr lang="en-US" b="1" dirty="0">
                <a:hlinkClick r:id="rId4"/>
              </a:rPr>
              <a:t>2018</a:t>
            </a:r>
            <a:r>
              <a:rPr lang="en-US" b="1" dirty="0"/>
              <a:t>, </a:t>
            </a:r>
            <a:r>
              <a:rPr lang="en-US" b="1" dirty="0">
                <a:hlinkClick r:id="rId5"/>
              </a:rPr>
              <a:t>2017</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r>
              <a:rPr lang="en-US" b="1" dirty="0">
                <a:hlinkClick r:id="rId9"/>
              </a:rPr>
              <a:t>Undergraduate Digital Design &amp; Computer Architecture Course Materials</a:t>
            </a:r>
            <a:r>
              <a:rPr lang="en-US" b="1" dirty="0"/>
              <a:t> (</a:t>
            </a:r>
            <a:r>
              <a:rPr lang="en-US" b="1" dirty="0">
                <a:hlinkClick r:id="rId10"/>
              </a:rPr>
              <a:t>2020</a:t>
            </a:r>
            <a:r>
              <a:rPr lang="en-US" b="1" dirty="0"/>
              <a:t>, </a:t>
            </a:r>
            <a:r>
              <a:rPr lang="en-US" b="1" dirty="0">
                <a:hlinkClick r:id="rId9"/>
              </a:rPr>
              <a:t>2019</a:t>
            </a:r>
            <a:r>
              <a:rPr lang="en-US" b="1" dirty="0"/>
              <a:t>, </a:t>
            </a:r>
            <a:r>
              <a:rPr lang="en-US" b="1" dirty="0">
                <a:hlinkClick r:id="rId11"/>
              </a:rPr>
              <a:t>2018</a:t>
            </a:r>
            <a:r>
              <a:rPr lang="en-US" b="1" dirty="0"/>
              <a:t>, </a:t>
            </a:r>
            <a:r>
              <a:rPr lang="en-US" b="1" dirty="0">
                <a:hlinkClick r:id="rId12"/>
              </a:rPr>
              <a:t>2015</a:t>
            </a:r>
            <a:r>
              <a:rPr lang="en-US" b="1" dirty="0"/>
              <a:t>, </a:t>
            </a:r>
            <a:r>
              <a:rPr lang="en-US" b="1" dirty="0">
                <a:hlinkClick r:id="rId13"/>
              </a:rPr>
              <a:t>2014</a:t>
            </a:r>
            <a:r>
              <a:rPr lang="en-US" b="1" dirty="0"/>
              <a:t>, </a:t>
            </a:r>
            <a:r>
              <a:rPr lang="en-US" b="1" dirty="0">
                <a:hlinkClick r:id="rId14"/>
              </a:rPr>
              <a:t>2013</a:t>
            </a:r>
            <a:r>
              <a:rPr lang="en-US" b="1" dirty="0"/>
              <a:t>)</a:t>
            </a:r>
            <a:endParaRPr lang="en-US" sz="1500" b="1" dirty="0">
              <a:hlinkClick r:id="" action="ppaction://noaction"/>
            </a:endParaRPr>
          </a:p>
          <a:p>
            <a:endParaRPr lang="en-US" sz="1500" b="1" dirty="0">
              <a:hlinkClick r:id="" action="ppaction://noaction"/>
            </a:endParaRPr>
          </a:p>
          <a:p>
            <a:r>
              <a:rPr lang="en-US" b="1" dirty="0">
                <a:hlinkClick r:id="rId15"/>
              </a:rPr>
              <a:t>Graduate Computer Architecture Course Lecture Videos</a:t>
            </a:r>
            <a:r>
              <a:rPr lang="en-US" b="1" dirty="0"/>
              <a:t> (</a:t>
            </a:r>
            <a:r>
              <a:rPr lang="en-US" b="1" dirty="0">
                <a:hlinkClick r:id="rId15"/>
              </a:rPr>
              <a:t>2019</a:t>
            </a:r>
            <a:r>
              <a:rPr lang="en-US" b="1" dirty="0"/>
              <a:t>, </a:t>
            </a:r>
            <a:r>
              <a:rPr lang="en-US" b="1" dirty="0">
                <a:hlinkClick r:id="rId16"/>
              </a:rPr>
              <a:t>2018</a:t>
            </a:r>
            <a:r>
              <a:rPr lang="en-US" b="1" dirty="0"/>
              <a:t>, </a:t>
            </a:r>
            <a:r>
              <a:rPr lang="en-US" b="1" dirty="0">
                <a:hlinkClick r:id="rId17"/>
              </a:rPr>
              <a:t>2017</a:t>
            </a:r>
            <a:r>
              <a:rPr lang="en-US" b="1" dirty="0"/>
              <a:t>, </a:t>
            </a:r>
            <a:r>
              <a:rPr lang="en-US" b="1" dirty="0">
                <a:hlinkClick r:id="rId18"/>
              </a:rPr>
              <a:t>2015</a:t>
            </a:r>
            <a:r>
              <a:rPr lang="en-US" b="1" dirty="0"/>
              <a:t>, </a:t>
            </a:r>
            <a:r>
              <a:rPr lang="en-US" b="1" dirty="0">
                <a:hlinkClick r:id="rId19"/>
              </a:rPr>
              <a:t>2013</a:t>
            </a:r>
            <a:r>
              <a:rPr lang="en-US" b="1" dirty="0"/>
              <a:t>)</a:t>
            </a:r>
          </a:p>
          <a:p>
            <a:r>
              <a:rPr lang="en-US" b="1" dirty="0">
                <a:hlinkClick r:id="rId20"/>
              </a:rPr>
              <a:t>Graduate Computer Architecture Course Materials</a:t>
            </a:r>
            <a:r>
              <a:rPr lang="en-US" b="1" dirty="0"/>
              <a:t> (</a:t>
            </a:r>
            <a:r>
              <a:rPr lang="en-US" b="1" dirty="0">
                <a:hlinkClick r:id="rId20"/>
              </a:rPr>
              <a:t>2019</a:t>
            </a:r>
            <a:r>
              <a:rPr lang="en-US" b="1" dirty="0"/>
              <a:t>, </a:t>
            </a:r>
            <a:r>
              <a:rPr lang="en-US" b="1" dirty="0">
                <a:hlinkClick r:id="rId21"/>
              </a:rPr>
              <a:t>2018</a:t>
            </a:r>
            <a:r>
              <a:rPr lang="en-US" b="1" dirty="0"/>
              <a:t>, </a:t>
            </a:r>
            <a:r>
              <a:rPr lang="en-US" b="1" dirty="0">
                <a:hlinkClick r:id="rId22"/>
              </a:rPr>
              <a:t>2017</a:t>
            </a:r>
            <a:r>
              <a:rPr lang="en-US" b="1" dirty="0"/>
              <a:t>, </a:t>
            </a:r>
            <a:r>
              <a:rPr lang="en-US" b="1" dirty="0">
                <a:hlinkClick r:id="rId23"/>
              </a:rPr>
              <a:t>2015</a:t>
            </a:r>
            <a:r>
              <a:rPr lang="en-US" b="1" dirty="0"/>
              <a:t>, </a:t>
            </a:r>
            <a:r>
              <a:rPr lang="en-US" b="1" dirty="0">
                <a:hlinkClick r:id="rId24"/>
              </a:rPr>
              <a:t>2013</a:t>
            </a:r>
            <a:r>
              <a:rPr lang="en-US" b="1" dirty="0"/>
              <a:t>)</a:t>
            </a:r>
          </a:p>
          <a:p>
            <a:pPr marL="0" indent="0">
              <a:buNone/>
            </a:pPr>
            <a:endParaRPr lang="en-US" sz="1500" b="1" dirty="0">
              <a:hlinkClick r:id="" action="ppaction://noaction"/>
            </a:endParaRPr>
          </a:p>
          <a:p>
            <a:r>
              <a:rPr lang="en-US" b="1" dirty="0">
                <a:hlinkClick r:id="rId25"/>
              </a:rPr>
              <a:t>Parallel Computer Architecture Course Materials</a:t>
            </a:r>
            <a:r>
              <a:rPr lang="en-US" b="1" dirty="0"/>
              <a:t> (</a:t>
            </a:r>
            <a:r>
              <a:rPr lang="en-US" b="1" dirty="0">
                <a:hlinkClick r:id="rId26"/>
              </a:rPr>
              <a:t>Lecture Videos</a:t>
            </a:r>
            <a:r>
              <a:rPr lang="en-US" b="1" dirty="0"/>
              <a:t>)</a:t>
            </a:r>
          </a:p>
          <a:p>
            <a:endParaRPr lang="en-US" sz="1200" b="1" dirty="0">
              <a:hlinkClick r:id="rId2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690635514"/>
      </p:ext>
    </p:extLst>
  </p:cSld>
  <p:clrMapOvr>
    <a:masterClrMapping/>
  </p:clrMapOvr>
  <p:transition/>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Seminar in Computer Architecture Course Lecture Videos</a:t>
            </a:r>
            <a:r>
              <a:rPr lang="en-US" b="1" dirty="0"/>
              <a:t> (</a:t>
            </a:r>
            <a:r>
              <a:rPr lang="en-US" b="1" dirty="0">
                <a:hlinkClick r:id="rId3"/>
              </a:rPr>
              <a:t>Spring 2020</a:t>
            </a:r>
            <a:r>
              <a:rPr lang="en-US" b="1" dirty="0"/>
              <a:t>, </a:t>
            </a:r>
            <a:r>
              <a:rPr lang="en-US" b="1" dirty="0">
                <a:hlinkClick r:id="rId4"/>
              </a:rPr>
              <a:t>Fall 2019</a:t>
            </a:r>
            <a:r>
              <a:rPr lang="en-US" b="1" dirty="0"/>
              <a:t>, </a:t>
            </a:r>
            <a:r>
              <a:rPr lang="en-US" b="1" dirty="0">
                <a:hlinkClick r:id="rId5"/>
              </a:rPr>
              <a:t>Spring 2019</a:t>
            </a:r>
            <a:r>
              <a:rPr lang="en-US" b="1" dirty="0"/>
              <a:t>, </a:t>
            </a:r>
            <a:r>
              <a:rPr lang="en-US" b="1" dirty="0">
                <a:hlinkClick r:id="rId6"/>
              </a:rPr>
              <a:t>2018</a:t>
            </a:r>
            <a:r>
              <a:rPr lang="en-US" b="1" dirty="0"/>
              <a:t>)</a:t>
            </a:r>
          </a:p>
          <a:p>
            <a:r>
              <a:rPr lang="en-US" b="1" dirty="0">
                <a:hlinkClick r:id="rId7"/>
              </a:rPr>
              <a:t>Seminar in Computer Architecture Course Materials</a:t>
            </a:r>
            <a:r>
              <a:rPr lang="en-US" b="1" dirty="0"/>
              <a:t> (</a:t>
            </a:r>
            <a:r>
              <a:rPr lang="en-US" b="1" dirty="0">
                <a:hlinkClick r:id="rId7"/>
              </a:rPr>
              <a:t>Spring 2020</a:t>
            </a:r>
            <a:r>
              <a:rPr lang="en-US" b="1" dirty="0"/>
              <a:t>, </a:t>
            </a:r>
            <a:r>
              <a:rPr lang="en-US" b="1" dirty="0">
                <a:hlinkClick r:id="rId8"/>
              </a:rPr>
              <a:t>Fall 2019</a:t>
            </a:r>
            <a:r>
              <a:rPr lang="en-US" b="1" dirty="0"/>
              <a:t>, </a:t>
            </a:r>
            <a:r>
              <a:rPr lang="en-US" b="1" dirty="0">
                <a:hlinkClick r:id="rId9"/>
              </a:rPr>
              <a:t>Spring 2019</a:t>
            </a:r>
            <a:r>
              <a:rPr lang="en-US" b="1" dirty="0"/>
              <a:t>, </a:t>
            </a:r>
            <a:r>
              <a:rPr lang="en-US" b="1" dirty="0">
                <a:hlinkClick r:id="rId10"/>
              </a:rPr>
              <a:t>2018</a:t>
            </a:r>
            <a:r>
              <a:rPr lang="en-US" b="1" dirty="0"/>
              <a:t>)</a:t>
            </a:r>
          </a:p>
          <a:p>
            <a:pPr marL="0" indent="0">
              <a:buNone/>
            </a:pPr>
            <a:endParaRPr lang="en-US" b="1" dirty="0"/>
          </a:p>
          <a:p>
            <a:r>
              <a:rPr lang="en-US" b="1" dirty="0">
                <a:hlinkClick r:id="rId11"/>
              </a:rPr>
              <a:t>Memory Systems Course Lecture Videos</a:t>
            </a:r>
            <a:r>
              <a:rPr lang="en-US" b="1" dirty="0"/>
              <a:t> (</a:t>
            </a:r>
            <a:r>
              <a:rPr lang="en-US" b="1" dirty="0">
                <a:hlinkClick r:id="rId12"/>
              </a:rPr>
              <a:t>Sept 2019</a:t>
            </a:r>
            <a:r>
              <a:rPr lang="en-US" b="1" dirty="0"/>
              <a:t>, </a:t>
            </a:r>
            <a:r>
              <a:rPr lang="en-US" b="1" dirty="0">
                <a:hlinkClick r:id="rId13"/>
              </a:rPr>
              <a:t>July 2019</a:t>
            </a:r>
            <a:r>
              <a:rPr lang="en-US" b="1" dirty="0"/>
              <a:t>, </a:t>
            </a:r>
            <a:r>
              <a:rPr lang="en-US" b="1" dirty="0">
                <a:hlinkClick r:id="rId14"/>
              </a:rPr>
              <a:t>June 2019</a:t>
            </a:r>
            <a:r>
              <a:rPr lang="en-US" b="1" dirty="0"/>
              <a:t>, </a:t>
            </a:r>
            <a:r>
              <a:rPr lang="en-US" b="1" dirty="0">
                <a:hlinkClick r:id="rId11"/>
              </a:rPr>
              <a:t>October 2018</a:t>
            </a:r>
            <a:r>
              <a:rPr lang="en-US" b="1" dirty="0"/>
              <a:t>)</a:t>
            </a:r>
          </a:p>
          <a:p>
            <a:r>
              <a:rPr lang="en-US" b="1" dirty="0">
                <a:hlinkClick r:id="rId15"/>
              </a:rPr>
              <a:t>Memory Systems Short Course Lecture Materials</a:t>
            </a:r>
            <a:r>
              <a:rPr lang="en-US" b="1" dirty="0"/>
              <a:t> (</a:t>
            </a:r>
            <a:r>
              <a:rPr lang="en-US" b="1" dirty="0">
                <a:hlinkClick r:id="rId15"/>
              </a:rPr>
              <a:t>Sept 2019</a:t>
            </a:r>
            <a:r>
              <a:rPr lang="en-US" b="1" dirty="0"/>
              <a:t>, </a:t>
            </a:r>
            <a:r>
              <a:rPr lang="en-US" b="1" dirty="0">
                <a:hlinkClick r:id="rId15"/>
              </a:rPr>
              <a:t>July 2019</a:t>
            </a:r>
            <a:r>
              <a:rPr lang="en-US" b="1" dirty="0"/>
              <a:t>, </a:t>
            </a:r>
            <a:r>
              <a:rPr lang="en-US" b="1" dirty="0">
                <a:hlinkClick r:id="rId16"/>
              </a:rPr>
              <a:t>June 2019</a:t>
            </a:r>
            <a:r>
              <a:rPr lang="en-US" b="1" dirty="0"/>
              <a:t>, </a:t>
            </a:r>
            <a:r>
              <a:rPr lang="en-US" b="1" dirty="0">
                <a:hlinkClick r:id="rId17"/>
              </a:rPr>
              <a:t>October 2018</a:t>
            </a:r>
            <a:r>
              <a:rPr lang="en-US" b="1" dirty="0"/>
              <a:t>)</a:t>
            </a:r>
          </a:p>
          <a:p>
            <a:r>
              <a:rPr lang="en-US" b="1" dirty="0">
                <a:hlinkClick r:id="rId18"/>
              </a:rPr>
              <a:t>ACACES Summer School Memory Systems Course Lecture Videos</a:t>
            </a:r>
            <a:r>
              <a:rPr lang="en-US" b="1" dirty="0"/>
              <a:t> (</a:t>
            </a:r>
            <a:r>
              <a:rPr lang="en-US" b="1" dirty="0">
                <a:hlinkClick r:id="rId18"/>
              </a:rPr>
              <a:t>2018</a:t>
            </a:r>
            <a:r>
              <a:rPr lang="en-US" b="1" dirty="0"/>
              <a:t>, </a:t>
            </a:r>
            <a:r>
              <a:rPr lang="en-US" b="1" dirty="0">
                <a:hlinkClick r:id="rId19"/>
              </a:rPr>
              <a:t>2013</a:t>
            </a:r>
            <a:r>
              <a:rPr lang="en-US" b="1" dirty="0"/>
              <a:t>)</a:t>
            </a:r>
          </a:p>
          <a:p>
            <a:r>
              <a:rPr lang="en-US" b="1" dirty="0">
                <a:hlinkClick r:id="rId20"/>
              </a:rPr>
              <a:t>ACACES Summer School Memory Systems Course Materials</a:t>
            </a:r>
            <a:r>
              <a:rPr lang="en-US" b="1" dirty="0"/>
              <a:t> (</a:t>
            </a:r>
            <a:r>
              <a:rPr lang="en-US" b="1" dirty="0">
                <a:hlinkClick r:id="rId20"/>
              </a:rPr>
              <a:t>2018</a:t>
            </a:r>
            <a:r>
              <a:rPr lang="en-US" b="1" dirty="0"/>
              <a:t>, </a:t>
            </a:r>
            <a:r>
              <a:rPr lang="en-US" b="1" dirty="0">
                <a:hlinkClick r:id="rId19"/>
              </a:rPr>
              <a:t>2013</a:t>
            </a:r>
            <a:r>
              <a:rPr lang="en-US" b="1" dirty="0"/>
              <a:t>)</a:t>
            </a:r>
          </a:p>
          <a:p>
            <a:endParaRPr lang="en-US" b="1" dirty="0">
              <a:hlinkClick r:id="rId21"/>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209698862"/>
      </p:ext>
    </p:extLst>
  </p:cSld>
  <p:clrMapOvr>
    <a:masterClrMapping/>
  </p:clrMapOvr>
  <p:transition/>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084259714"/>
      </p:ext>
    </p:extLst>
  </p:cSld>
  <p:clrMapOvr>
    <a:masterClrMapping/>
  </p:clrMapOvr>
  <p:transition/>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24202230"/>
      </p:ext>
    </p:extLst>
  </p:cSld>
  <p:clrMapOvr>
    <a:masterClrMapping/>
  </p:clrMapOvr>
  <p:transition/>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2249119151"/>
      </p:ext>
    </p:extLst>
  </p:cSld>
  <p:clrMapOvr>
    <a:masterClrMapping/>
  </p:clrMapOvr>
  <p:transition/>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6E76-3DF3-9847-8A08-45FCD52985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D7EBCD-5A6F-3340-B62D-91A3EF960DF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D6134AB-D416-9A48-BBCD-22A7C7648CE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B3D586A-3EAB-D842-A65E-F7012BD4D8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9552" y="11863"/>
            <a:ext cx="3823070" cy="6858000"/>
          </a:xfrm>
          <a:prstGeom prst="rect">
            <a:avLst/>
          </a:prstGeom>
        </p:spPr>
      </p:pic>
      <p:pic>
        <p:nvPicPr>
          <p:cNvPr id="6" name="Picture 5">
            <a:extLst>
              <a:ext uri="{FF2B5EF4-FFF2-40B4-BE49-F238E27FC236}">
                <a16:creationId xmlns:a16="http://schemas.microsoft.com/office/drawing/2014/main" id="{116FE935-377A-4A4C-B041-D868F81E0A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1587" y="18078"/>
            <a:ext cx="3518647" cy="6858000"/>
          </a:xfrm>
          <a:prstGeom prst="rect">
            <a:avLst/>
          </a:prstGeom>
        </p:spPr>
      </p:pic>
    </p:spTree>
    <p:extLst>
      <p:ext uri="{BB962C8B-B14F-4D97-AF65-F5344CB8AC3E}">
        <p14:creationId xmlns:p14="http://schemas.microsoft.com/office/powerpoint/2010/main" val="2261414133"/>
      </p:ext>
    </p:extLst>
  </p:cSld>
  <p:clrMapOvr>
    <a:masterClrMapping/>
  </p:clrMapOvr>
  <p:transition/>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096970317"/>
      </p:ext>
    </p:extLst>
  </p:cSld>
  <p:clrMapOvr>
    <a:masterClrMapping/>
  </p:clrMapOvr>
  <p:transition/>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solidFill>
                  <a:srgbClr val="0432FF"/>
                </a:solidFill>
              </a:rPr>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solidFill>
                  <a:srgbClr val="0432FF"/>
                </a:solidFill>
              </a:rPr>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412159474"/>
      </p:ext>
    </p:extLst>
  </p:cSld>
  <p:clrMapOvr>
    <a:masterClrMapping/>
  </p:clrMapOvr>
  <p:transition/>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1482829047"/>
      </p:ext>
    </p:extLst>
  </p:cSld>
  <p:clrMapOvr>
    <a:masterClrMapping/>
  </p:clrMapOvr>
  <p:transition/>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End of Backup Slides</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solidFill>
                  <a:srgbClr val="000000"/>
                </a:solidFill>
              </a:rPr>
              <a:pPr/>
              <a:t>424</a:t>
            </a:fld>
            <a:endParaRPr lang="en-US">
              <a:solidFill>
                <a:srgbClr val="000000"/>
              </a:solidFill>
            </a:endParaRPr>
          </a:p>
        </p:txBody>
      </p:sp>
    </p:spTree>
    <p:extLst>
      <p:ext uri="{BB962C8B-B14F-4D97-AF65-F5344CB8AC3E}">
        <p14:creationId xmlns:p14="http://schemas.microsoft.com/office/powerpoint/2010/main" val="1020926108"/>
      </p:ext>
    </p:extLst>
  </p:cSld>
  <p:clrMapOvr>
    <a:masterClrMapping/>
  </p:clrMapOvr>
  <p:transition/>
</p:sld>
</file>

<file path=ppt/theme/_rels/theme36.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6.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2.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6.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0.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17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3.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78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54.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6.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8.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9.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2.xml><?xml version="1.0" encoding="utf-8"?>
<a:theme xmlns:a="http://schemas.openxmlformats.org/drawingml/2006/main" name="1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4.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6.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9.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2.xml><?xml version="1.0" encoding="utf-8"?>
<a:theme xmlns:a="http://schemas.openxmlformats.org/drawingml/2006/main" name="2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83.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84.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5.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6.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7.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8.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9.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0.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211235</TotalTime>
  <Words>24616</Words>
  <Application>Microsoft Macintosh PowerPoint</Application>
  <PresentationFormat>On-screen Show (4:3)</PresentationFormat>
  <Paragraphs>3751</Paragraphs>
  <Slides>424</Slides>
  <Notes>66</Notes>
  <HiddenSlides>0</HiddenSlides>
  <MMClips>0</MMClips>
  <ScaleCrop>false</ScaleCrop>
  <HeadingPairs>
    <vt:vector size="8" baseType="variant">
      <vt:variant>
        <vt:lpstr>Fonts Used</vt:lpstr>
      </vt:variant>
      <vt:variant>
        <vt:i4>24</vt:i4>
      </vt:variant>
      <vt:variant>
        <vt:lpstr>Theme</vt:lpstr>
      </vt:variant>
      <vt:variant>
        <vt:i4>90</vt:i4>
      </vt:variant>
      <vt:variant>
        <vt:lpstr>Embedded OLE Servers</vt:lpstr>
      </vt:variant>
      <vt:variant>
        <vt:i4>1</vt:i4>
      </vt:variant>
      <vt:variant>
        <vt:lpstr>Slide Titles</vt:lpstr>
      </vt:variant>
      <vt:variant>
        <vt:i4>424</vt:i4>
      </vt:variant>
    </vt:vector>
  </HeadingPairs>
  <TitlesOfParts>
    <vt:vector size="539" baseType="lpstr">
      <vt:lpstr>Adobe Garamond Pro</vt:lpstr>
      <vt:lpstr>Arial</vt:lpstr>
      <vt:lpstr>Arial</vt:lpstr>
      <vt:lpstr>Arial Narrow</vt:lpstr>
      <vt:lpstr>Calibri</vt:lpstr>
      <vt:lpstr>Calibri Light</vt:lpstr>
      <vt:lpstr>Cambria</vt:lpstr>
      <vt:lpstr>Cambria Math</vt:lpstr>
      <vt:lpstr>Chalkduster</vt:lpstr>
      <vt:lpstr>Corbel</vt:lpstr>
      <vt:lpstr>Courier New</vt:lpstr>
      <vt:lpstr>europa</vt:lpstr>
      <vt:lpstr>Futura Medium</vt:lpstr>
      <vt:lpstr>Garamond</vt:lpstr>
      <vt:lpstr>Gill Sans</vt:lpstr>
      <vt:lpstr>Gill Sans MT</vt:lpstr>
      <vt:lpstr>Lucida Grande</vt:lpstr>
      <vt:lpstr>medium-content-sans-serif-font</vt:lpstr>
      <vt:lpstr>Myriad Pro Bold Cond</vt:lpstr>
      <vt:lpstr>Perpetua</vt:lpstr>
      <vt:lpstr>Proxima Nova</vt:lpstr>
      <vt:lpstr>Tahoma</vt:lpstr>
      <vt:lpstr>Times New Roman</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156_Edge</vt:lpstr>
      <vt:lpstr>159_Edge</vt:lpstr>
      <vt:lpstr>12_Office Theme</vt:lpstr>
      <vt:lpstr>15_Office Theme</vt:lpstr>
      <vt:lpstr>170_Edge</vt:lpstr>
      <vt:lpstr>safari</vt:lpstr>
      <vt:lpstr>153_Edge</vt:lpstr>
      <vt:lpstr>5_Edge</vt:lpstr>
      <vt:lpstr>78_Edge</vt:lpstr>
      <vt:lpstr>7_Edge</vt:lpstr>
      <vt:lpstr>11_Edge</vt:lpstr>
      <vt:lpstr>12_Edge</vt:lpstr>
      <vt:lpstr>40_Edge</vt:lpstr>
      <vt:lpstr>41_Edge</vt:lpstr>
      <vt:lpstr>14_Edge</vt:lpstr>
      <vt:lpstr>25_Edge</vt:lpstr>
      <vt:lpstr>3_sesha-theme</vt:lpstr>
      <vt:lpstr>15_Edge</vt:lpstr>
      <vt:lpstr>3_Office Theme</vt:lpstr>
      <vt:lpstr>18_Edge</vt:lpstr>
      <vt:lpstr>21_Office Theme</vt:lpstr>
      <vt:lpstr>5_Office Theme</vt:lpstr>
      <vt:lpstr>102_Edge</vt:lpstr>
      <vt:lpstr>50_Edge</vt:lpstr>
      <vt:lpstr>4_sesha-theme</vt:lpstr>
      <vt:lpstr>16_Office Theme</vt:lpstr>
      <vt:lpstr>10_Edge</vt:lpstr>
      <vt:lpstr>Office Theme</vt:lpstr>
      <vt:lpstr>20_Edge</vt:lpstr>
      <vt:lpstr>42_Edge</vt:lpstr>
      <vt:lpstr>62_Edge</vt:lpstr>
      <vt:lpstr>21_Edge</vt:lpstr>
      <vt:lpstr>22_Edge</vt:lpstr>
      <vt:lpstr>24_Edge</vt:lpstr>
      <vt:lpstr>99_Edge</vt:lpstr>
      <vt:lpstr>27_Edge</vt:lpstr>
      <vt:lpstr>1_Office Theme</vt:lpstr>
      <vt:lpstr>28_Edge</vt:lpstr>
      <vt:lpstr>27_Office Theme</vt:lpstr>
      <vt:lpstr>29_Edge</vt:lpstr>
      <vt:lpstr>30_Edge</vt:lpstr>
      <vt:lpstr>6_Office Theme</vt:lpstr>
      <vt:lpstr>19_Edge</vt:lpstr>
      <vt:lpstr>171_Edge</vt:lpstr>
      <vt:lpstr>155_Edge</vt:lpstr>
      <vt:lpstr>2_Metropolitan_bullet</vt:lpstr>
      <vt:lpstr>Metropolitan_bullet</vt:lpstr>
      <vt:lpstr>26_Edge</vt:lpstr>
      <vt:lpstr>7_Office Theme</vt:lpstr>
      <vt:lpstr>67_Edge</vt:lpstr>
      <vt:lpstr>31_Edge</vt:lpstr>
      <vt:lpstr>8_Office Theme</vt:lpstr>
      <vt:lpstr>32_Edge</vt:lpstr>
      <vt:lpstr>33_Edge</vt:lpstr>
      <vt:lpstr>Visio</vt:lpstr>
      <vt:lpstr>Future Computing Platforms  Challenges and Opportunities </vt:lpstr>
      <vt:lpstr>Current Research Mission</vt:lpstr>
      <vt:lpstr>Four Key Current Directions</vt:lpstr>
      <vt:lpstr>The Transformation Hierarchy</vt:lpstr>
      <vt:lpstr>Axiom</vt:lpstr>
      <vt:lpstr>Current Research Mission &amp; Major Topics</vt:lpstr>
      <vt:lpstr>PowerPoint Presentation</vt:lpstr>
      <vt:lpstr>SAFARI Newsletter January 2021 Edition</vt:lpstr>
      <vt:lpstr>Principle: Teaching and Research</vt:lpstr>
      <vt:lpstr>Principle: Learning and Scholarship</vt:lpstr>
      <vt:lpstr>Principle: Insight and Ideas</vt:lpstr>
      <vt:lpstr>Research &amp; Teaching: Some Overview Talks</vt:lpstr>
      <vt:lpstr>An Interview on Research and Education</vt:lpstr>
      <vt:lpstr>More Thoughts and Suggestions</vt:lpstr>
      <vt:lpstr>Referenced Papers, Talks, Artifacts</vt:lpstr>
      <vt:lpstr>Future Computing Platforms  Challenges and Opportunities</vt:lpstr>
      <vt:lpstr>Why Do We Do Computing?</vt:lpstr>
      <vt:lpstr>Answer</vt:lpstr>
      <vt:lpstr>Answer Reworded</vt:lpstr>
      <vt:lpstr>Answer Extended</vt:lpstr>
      <vt:lpstr>How Does a Computer  Solve Problems?</vt:lpstr>
      <vt:lpstr>Answer</vt:lpstr>
      <vt:lpstr>How Do Problems   Get Solved by Electrons?</vt:lpstr>
      <vt:lpstr>The Transformation Hierarchy</vt:lpstr>
      <vt:lpstr>Computer Architecture</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Cerebras’s Wafer Scale Engine (2019)</vt:lpstr>
      <vt:lpstr>Cerebras’s Wafer Scale Engine-2 (2021)</vt:lpstr>
      <vt:lpstr>Many (Other) AI/ML Chips</vt:lpstr>
      <vt:lpstr>Many (Other) AI/ML Chips</vt:lpstr>
      <vt:lpstr>UPMEM Processing-in-DRAM Engine (2019)</vt:lpstr>
      <vt:lpstr>Experimental Analysis of the UPMEM PIM Engine</vt:lpstr>
      <vt:lpstr>Samsung Function-in-Memory DRAM (2021)</vt:lpstr>
      <vt:lpstr>Samsung Function-in-Memory DRAM (2021)</vt:lpstr>
      <vt:lpstr>Genome Sequencing &amp; Analysis Systems</vt:lpstr>
      <vt:lpstr>Axiom</vt:lpstr>
      <vt:lpstr>What Kind of a Future      Do We Want?</vt:lpstr>
      <vt:lpstr>How Reliable/Secure/Safe is This Bridge?</vt:lpstr>
      <vt:lpstr>Collapse of the “Galloping Gertie”</vt:lpstr>
      <vt:lpstr>Another View</vt:lpstr>
      <vt:lpstr>How Secure Are These People?</vt:lpstr>
      <vt:lpstr>Challenge and Opportunity for Future</vt:lpstr>
      <vt:lpstr>Do We Want This?</vt:lpstr>
      <vt:lpstr>Or This?</vt:lpstr>
      <vt:lpstr>Challenge and Opportunity for Future</vt:lpstr>
      <vt:lpstr>Many Difficult Problems: Climate</vt:lpstr>
      <vt:lpstr>Many Difficult Problems: Congestion</vt:lpstr>
      <vt:lpstr>Many Difficult Problems: Intelligence </vt:lpstr>
      <vt:lpstr>Many Difficult Problems: Public Health </vt:lpstr>
      <vt:lpstr>Many Difficult Problems: Genome Analysis </vt:lpstr>
      <vt:lpstr>Accelerating Genome Analysis</vt:lpstr>
      <vt:lpstr>GenASM Framework [MICRO 2020]</vt:lpstr>
      <vt:lpstr>Future of Genome Sequencing &amp; Analysis</vt:lpstr>
      <vt:lpstr>More on Fast &amp; Efficient Genome Analysis</vt:lpstr>
      <vt:lpstr>Detailed Lectures on Genome Analysis</vt:lpstr>
      <vt:lpstr>Challenge and Opportunity for Future</vt:lpstr>
      <vt:lpstr>Personalized Medicine</vt:lpstr>
      <vt:lpstr>Comparative Genomics</vt:lpstr>
      <vt:lpstr>New Genome Sequencing Technologies</vt:lpstr>
      <vt:lpstr>Challenge and Opportunity for Future</vt:lpstr>
      <vt:lpstr>This Lecture is About …</vt:lpstr>
      <vt:lpstr>Increasingly Demanding Applications</vt:lpstr>
      <vt:lpstr>Key Realization</vt:lpstr>
      <vt:lpstr>Realization</vt:lpstr>
      <vt:lpstr>Focus is on Data Storage Systems (Memory)</vt:lpstr>
      <vt:lpstr>Focus is on Data Storage Systems (Memory)</vt:lpstr>
      <vt:lpstr>Focus is on Data Storage Systems (Memory)</vt:lpstr>
      <vt:lpstr>The Problem</vt:lpstr>
      <vt:lpstr>Data is Key for AI, ML, Genomics, …</vt:lpstr>
      <vt:lpstr>Memory Is Critical for Performance (I)</vt:lpstr>
      <vt:lpstr>Memory Is Critical for Performance (I)</vt:lpstr>
      <vt:lpstr>Memory Is Critical for Performance (II)</vt:lpstr>
      <vt:lpstr>Memory Is Critical for Performance (II)</vt:lpstr>
      <vt:lpstr>PowerPoint Presentation</vt:lpstr>
      <vt:lpstr>PowerPoint Presentation</vt:lpstr>
      <vt:lpstr>New Genome Sequencing Technologies</vt:lpstr>
      <vt:lpstr>New Genome Sequencing Technologies</vt:lpstr>
      <vt:lpstr>Memory is Critical for Energy </vt:lpstr>
      <vt:lpstr>Memory is Critical for Reliability</vt:lpstr>
      <vt:lpstr>Large-Scale Failure Analysis of DRAM Chips</vt:lpstr>
      <vt:lpstr>Realization Reworded</vt:lpstr>
      <vt:lpstr>An “Early” Overview Paper…</vt:lpstr>
      <vt:lpstr>Four Key Issues in Future Platforms</vt:lpstr>
      <vt:lpstr>Maslow’s (Human) Hierarchy of Needs</vt:lpstr>
      <vt:lpstr>How Reliable/Secure/Safe is This Bridge?</vt:lpstr>
      <vt:lpstr>Collapse of the “Galloping Gertie”</vt:lpstr>
      <vt:lpstr>How Secure Are These People?</vt:lpstr>
      <vt:lpstr>The Problem</vt:lpstr>
      <vt:lpstr>As Memory Scales, It Becomes Unreliable</vt:lpstr>
      <vt:lpstr>The DRAM Scaling Problem</vt:lpstr>
      <vt:lpstr>Infrastructures to Understand Such Issues</vt:lpstr>
      <vt:lpstr>Infrastructures to Understand Such Issues</vt:lpstr>
      <vt:lpstr>SoftMC: Open Source DRAM Infrastructure</vt:lpstr>
      <vt:lpstr>SoftMC</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Why Is This Happening?</vt:lpstr>
      <vt:lpstr>Higher-Level Implications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 (VIII)</vt:lpstr>
      <vt:lpstr>More Security Implications (IX)</vt:lpstr>
      <vt:lpstr>More Security Implications?</vt:lpstr>
      <vt:lpstr>Apple’s Patch for RowHammer</vt:lpstr>
      <vt:lpstr>Solution Direction: Principled Designs</vt:lpstr>
      <vt:lpstr>Our Solution to RowHammer</vt:lpstr>
      <vt:lpstr>Advantages of PARA</vt:lpstr>
      <vt:lpstr>Requirements for PARA</vt:lpstr>
      <vt:lpstr>Probabilistic Activation in Real Life (I)</vt:lpstr>
      <vt:lpstr>Probabilistic Activation in Real Life (II)</vt:lpstr>
      <vt:lpstr>Detailed Lectures on RowHammer</vt:lpstr>
      <vt:lpstr>First RowHammer Analysis</vt:lpstr>
      <vt:lpstr>Future of Memory Reliability/Security</vt:lpstr>
      <vt:lpstr>A More Recent RowHammer Retrospective</vt:lpstr>
      <vt:lpstr>RowHammer in 2020</vt:lpstr>
      <vt:lpstr>RowHammer in 2020 (I)</vt:lpstr>
      <vt:lpstr>Key Takeaways from 1580 Chips</vt:lpstr>
      <vt:lpstr>RowHammer in 2020 (II)</vt:lpstr>
      <vt:lpstr>TRRespass Key Takeaways</vt:lpstr>
      <vt:lpstr>RowHammer in 2020 (III)</vt:lpstr>
      <vt:lpstr>BlockHammer Solution in 2021</vt:lpstr>
      <vt:lpstr>Detailed Lectures on RowHammer</vt:lpstr>
      <vt:lpstr>The Story of RowHammer Lecture …</vt:lpstr>
      <vt:lpstr>PowerPoint Presentation</vt:lpstr>
      <vt:lpstr>Future of Main Memory Reliability</vt:lpstr>
      <vt:lpstr>All Memory Technologies are Vulnerable</vt:lpstr>
      <vt:lpstr>How Do We Keep Memory Secure?</vt:lpstr>
      <vt:lpstr>PowerPoint Presentation</vt:lpstr>
      <vt:lpstr>Understand and Model with Experiments (Flash)</vt:lpstr>
      <vt:lpstr>Understanding Flash Memory Reliability</vt:lpstr>
      <vt:lpstr>There are Two Other Solution Directions</vt:lpstr>
      <vt:lpstr>Exploiting Memory Error Tolerance  with Hybrid Memory Systems</vt:lpstr>
      <vt:lpstr>Heterogeneous-Reliability Memory</vt:lpstr>
      <vt:lpstr>More on Heterogeneous Reliability Memory</vt:lpstr>
      <vt:lpstr>Challenge and Opportunity for Future</vt:lpstr>
      <vt:lpstr>One Important Takeaway</vt:lpstr>
      <vt:lpstr>The Takeaway, Again</vt:lpstr>
      <vt:lpstr>Four Key Issues in Future Platforms</vt:lpstr>
      <vt:lpstr>Maslow’s (Human) Hierarchy of Needs, Revisited</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(2015)</vt:lpstr>
      <vt:lpstr>The Performance Perspective (2015)</vt:lpstr>
      <vt:lpstr>Perils of Processor-Centric Design</vt:lpstr>
      <vt:lpstr>Perils of Processor-Centric Design</vt:lpstr>
      <vt:lpstr>Three Key Systems Trends</vt:lpstr>
      <vt:lpstr>Data Movement vs. Computation Energy</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RowClone Extensions and Follow-Up Work</vt:lpstr>
      <vt:lpstr>LISA: Increasing Connectivity in DRAM</vt:lpstr>
      <vt:lpstr>FIGARO: Fine-Grained In-DRAM Copy</vt:lpstr>
      <vt:lpstr>Network-On-Memory: Fast Inter-Bank Copy</vt:lpstr>
      <vt:lpstr>Memory as an Accelerator</vt:lpstr>
      <vt:lpstr>In-Memory Bulk Bitwise Operations</vt:lpstr>
      <vt:lpstr>In-DRAM AND/OR: Triple Row Activation</vt:lpstr>
      <vt:lpstr>In-DRAM Acceleration of Database Queries</vt:lpstr>
      <vt:lpstr>More on In-DRAM Bulk AND/OR</vt:lpstr>
      <vt:lpstr>More on Ambit</vt:lpstr>
      <vt:lpstr>In-DRAM Bulk Bitwise Execution</vt:lpstr>
      <vt:lpstr>SIMDRAM Framework</vt:lpstr>
      <vt:lpstr>SIMDRAM Key Idea  </vt:lpstr>
      <vt:lpstr>SIMDRAM Framework: Overview </vt:lpstr>
      <vt:lpstr>More on the SIMDRAM Framework</vt:lpstr>
      <vt:lpstr>In-DRAM Physical Unclonable Functions</vt:lpstr>
      <vt:lpstr>In-DRAM True Random Number Generation</vt:lpstr>
      <vt:lpstr>Another Example: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PIM on Mobile Devices</vt:lpstr>
      <vt:lpstr>Google Workloads  for Consumer Devices: Mitigating Data Movement Bottlenecks</vt:lpstr>
      <vt:lpstr>Consumer Devices</vt:lpstr>
      <vt:lpstr>Four Important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DAMOV Methodology &amp; Workloads</vt:lpstr>
      <vt:lpstr>We Need to Revisit the Entire Stack</vt:lpstr>
      <vt:lpstr>PIM Review and Open Problems</vt:lpstr>
      <vt:lpstr>PIM Review and Open Problems (II)</vt:lpstr>
      <vt:lpstr>UPMEM Processing-in-DRAM Engine (2019)</vt:lpstr>
      <vt:lpstr>Experimental Analysis of the UPMEM PIM Engine</vt:lpstr>
      <vt:lpstr>Samsung Function-in-Memory DRAM (2021)</vt:lpstr>
      <vt:lpstr>Samsung Function-in-Memory DRAM (2021)</vt:lpstr>
      <vt:lpstr>Samsung Function-in-Memory DRAM (2021)</vt:lpstr>
      <vt:lpstr>Detailed Lectures on PIM (I)</vt:lpstr>
      <vt:lpstr>Detailed Lectures on PIM (II)</vt:lpstr>
      <vt:lpstr>A Tutorial on PIM</vt:lpstr>
      <vt:lpstr>A Tutorial on PIM</vt:lpstr>
      <vt:lpstr>Challenge and Opportunity for Future</vt:lpstr>
      <vt:lpstr>Challenge and Opportunity for Future</vt:lpstr>
      <vt:lpstr>Challenge and Opportunity for Future</vt:lpstr>
      <vt:lpstr>Four Key Issues in Future Platforms</vt:lpstr>
      <vt:lpstr>Low Latency Communication is Critical</vt:lpstr>
      <vt:lpstr>Maslow’s Hierarchy of Needs, A Third Time</vt:lpstr>
      <vt:lpstr>Challenge and Opportunity for Future</vt:lpstr>
      <vt:lpstr>Main Memory Latency Lags Behind</vt:lpstr>
      <vt:lpstr>The Memory Latency Problem</vt:lpstr>
      <vt:lpstr>Retrospective: Conventional Latency Tolerance Techniques</vt:lpstr>
      <vt:lpstr>Truly Reducing Memory Latency</vt:lpstr>
      <vt:lpstr>Why the Long Memory Latency?</vt:lpstr>
      <vt:lpstr>Tackling the Fixed Latency Mindset</vt:lpstr>
      <vt:lpstr>Latency Variation in Memory Chips</vt:lpstr>
      <vt:lpstr>Why is Latency High?</vt:lpstr>
      <vt:lpstr>What Causes the Long Memory Latency?</vt:lpstr>
      <vt:lpstr>Understanding and Exploiting Variation in DRAM Latency</vt:lpstr>
      <vt:lpstr>DRAM Characterization Infrastructure</vt:lpstr>
      <vt:lpstr>Adaptive-Latency DRAM</vt:lpstr>
      <vt:lpstr>PowerPoint Presentation</vt:lpstr>
      <vt:lpstr>PowerPoint Presentation</vt:lpstr>
      <vt:lpstr>PowerPoint Presentation</vt:lpstr>
      <vt:lpstr>PowerPoint Presentation</vt:lpstr>
      <vt:lpstr>Reducing Latency Also Reduces Energy</vt:lpstr>
      <vt:lpstr>More on Adaptive-Latency DRAM</vt:lpstr>
      <vt:lpstr>CLR-DRAM: Capacity-Latency Reconfigurability</vt:lpstr>
      <vt:lpstr>Analysis of Latency Variation in DRAM Chips</vt:lpstr>
      <vt:lpstr>Design-Induced Latency Variation in DRAM</vt:lpstr>
      <vt:lpstr>Solar-DRAM: Putting It Together</vt:lpstr>
      <vt:lpstr>Challenge and Opportunity for Future</vt:lpstr>
      <vt:lpstr>D-RaNGe: Using Commodity DRAM Devices  to Generate True Random Numbers  with Low Latency and High Throughput</vt:lpstr>
      <vt:lpstr>DRAM Latency Characterization of 282 LPDDR4 DRAM Devices</vt:lpstr>
      <vt:lpstr>D-RaNGe Key Idea</vt:lpstr>
      <vt:lpstr>D-RaNGe Key Idea</vt:lpstr>
      <vt:lpstr>Our D-RaNGe Evaluation</vt:lpstr>
      <vt:lpstr>DRAM Latency True Random Number Generator</vt:lpstr>
      <vt:lpstr>DRAM Latency Physical Unclonable Functions</vt:lpstr>
      <vt:lpstr>Lectures on Low-Latency Memory</vt:lpstr>
      <vt:lpstr>A Tutorial on Low-Latency Memory</vt:lpstr>
      <vt:lpstr>Challenge and Opportunity for Future</vt:lpstr>
      <vt:lpstr>Four Key Issues in Future Platforms</vt:lpstr>
      <vt:lpstr>Intel Optane Persistent Memory (2019)</vt:lpstr>
      <vt:lpstr>PCM as Main Memory: Idea in 2009</vt:lpstr>
      <vt:lpstr>PCM as Main Memory: Idea in 2009</vt:lpstr>
      <vt:lpstr>Cerebras’s Wafer Scale Engine (2019)</vt:lpstr>
      <vt:lpstr>Cerebras’s Wafer Scale Engine-2 (2021)</vt:lpstr>
      <vt:lpstr>UPMEM Processing-in-DRAM Engine (2019)</vt:lpstr>
      <vt:lpstr>Experimental Analysis of the UPMEM PIM Engine</vt:lpstr>
      <vt:lpstr>Samsung Function-in-Memory DRAM (2021)</vt:lpstr>
      <vt:lpstr>Samsung Function-in-Memory DRAM (2021)</vt:lpstr>
      <vt:lpstr>Samsung Function-in-Memory DRAM (2021)</vt:lpstr>
      <vt:lpstr>Samsung Function-in-Memory DRAM (2021)</vt:lpstr>
      <vt:lpstr>Samsung Function-in-Memory DRAM (2021)</vt:lpstr>
      <vt:lpstr>More on Processing in Memory (I)</vt:lpstr>
      <vt:lpstr>More on Processing in Memory (II)</vt:lpstr>
      <vt:lpstr>More on Processing in Memory (III)</vt:lpstr>
      <vt:lpstr>More on Processing in Memory (IV)</vt:lpstr>
      <vt:lpstr>More on Processing in Memory (V)</vt:lpstr>
      <vt:lpstr>More on Processing in Memory (VI)</vt:lpstr>
      <vt:lpstr>TESLA Full Self-Driving Computer (2019)</vt:lpstr>
      <vt:lpstr>Google TPU Generation I (~2016)</vt:lpstr>
      <vt:lpstr>Google TPU Generation II (2017)</vt:lpstr>
      <vt:lpstr>Google TPU Generation III</vt:lpstr>
      <vt:lpstr>An Example Modern Systolic Array: TPU (II)</vt:lpstr>
      <vt:lpstr>An Example Modern Systolic Array: TPU (III)</vt:lpstr>
      <vt:lpstr>Many (Other) AI/ML Chips</vt:lpstr>
      <vt:lpstr>Many (Other) AI/ML Chips</vt:lpstr>
      <vt:lpstr>Lectures on Systolic Arrays &amp; ML/AI Acceleration</vt:lpstr>
      <vt:lpstr>Lecture on Systolic Arrays &amp; ML Acceleration</vt:lpstr>
      <vt:lpstr>Accelerating Genome Analysis</vt:lpstr>
      <vt:lpstr>Our Dream (circa 2007)</vt:lpstr>
      <vt:lpstr>What Is a Genome Made Of?</vt:lpstr>
      <vt:lpstr>DNA Under Electron Microscope</vt:lpstr>
      <vt:lpstr>DNA Sequencing</vt:lpstr>
      <vt:lpstr>Untangling Yarn Balls &amp; DNA Sequencing</vt:lpstr>
      <vt:lpstr>PowerPoint Presentation</vt:lpstr>
      <vt:lpstr>PowerPoint Presentation</vt:lpstr>
      <vt:lpstr>Genome Sequence Alignment: Example</vt:lpstr>
      <vt:lpstr>PowerPoint Presentation</vt:lpstr>
      <vt:lpstr>Hash Table Based Read Mappers</vt:lpstr>
      <vt:lpstr>Read Mapping Execution Time Breakdown </vt:lpstr>
      <vt:lpstr>Idea</vt:lpstr>
      <vt:lpstr>Our First Filter: Pure Software Approach</vt:lpstr>
      <vt:lpstr>Shifted Hamming Distance: SIMD Acceleration</vt:lpstr>
      <vt:lpstr>PowerPoint Presentation</vt:lpstr>
      <vt:lpstr>GateKeeper: FPGA-Based Alignment Filtering</vt:lpstr>
      <vt:lpstr>DNA Read Mapping &amp; Filtering</vt:lpstr>
      <vt:lpstr>In-Memory DNA Sequence Analysis</vt:lpstr>
      <vt:lpstr>Shouji (障子) [Alser+, Bioinformatics 2019]</vt:lpstr>
      <vt:lpstr>SneakySnake [Alser+, Bioinformatics 2020]</vt:lpstr>
      <vt:lpstr>GenASM Framework [MICRO 2020]</vt:lpstr>
      <vt:lpstr>Quick Note: Key Principles and Results</vt:lpstr>
      <vt:lpstr>New Genome Sequencing Technologies</vt:lpstr>
      <vt:lpstr>Nanopore Genome Assembly Pipeline</vt:lpstr>
      <vt:lpstr>Recall Our Dream</vt:lpstr>
      <vt:lpstr>Future of Genome Sequencing &amp; Analysis</vt:lpstr>
      <vt:lpstr>Why Do We Care? An Example from 2020</vt:lpstr>
      <vt:lpstr>Sequencing of COVID-19</vt:lpstr>
      <vt:lpstr>COVID-19 Nanopore Sequencing (I)</vt:lpstr>
      <vt:lpstr>COVID-19 Nanopore Sequencing (II)</vt:lpstr>
      <vt:lpstr>Future of Genome Sequencing &amp; Analysis</vt:lpstr>
      <vt:lpstr>Accelerating Genome Analysis: Overview</vt:lpstr>
      <vt:lpstr>More on Fast Genome Analysis …</vt:lpstr>
      <vt:lpstr>Detailed Lectures on Genome Analysis</vt:lpstr>
      <vt:lpstr>Challenge and Opportunity for Future</vt:lpstr>
      <vt:lpstr>Challenge and Opportunity for Future</vt:lpstr>
      <vt:lpstr> Concluding Remarks</vt:lpstr>
      <vt:lpstr>A Quote from A Famous Architect</vt:lpstr>
      <vt:lpstr>Precedent-Based Design</vt:lpstr>
      <vt:lpstr>Principled Design</vt:lpstr>
      <vt:lpstr>PowerPoint Presentation</vt:lpstr>
      <vt:lpstr>Another Example: Precedent-Based Design</vt:lpstr>
      <vt:lpstr>Principled Design</vt:lpstr>
      <vt:lpstr>Another Principled Design</vt:lpstr>
      <vt:lpstr>Another Principled Design</vt:lpstr>
      <vt:lpstr>Principle Applied to Another Structure</vt:lpstr>
      <vt:lpstr>Overarching Principles for Computing?</vt:lpstr>
      <vt:lpstr>We Need to Exploit Good Principles</vt:lpstr>
      <vt:lpstr>Concluding Remarks</vt:lpstr>
      <vt:lpstr>The Future is Very Bright</vt:lpstr>
      <vt:lpstr>We Need to Think and Act Across the Stack</vt:lpstr>
      <vt:lpstr>PIM Review and Open Problems</vt:lpstr>
      <vt:lpstr>PIM Review and Open Problems (II)</vt:lpstr>
      <vt:lpstr>A Tutorial on Memory-Centric Systems</vt:lpstr>
      <vt:lpstr>PowerPoint Presentation</vt:lpstr>
      <vt:lpstr>Funding Acknowledgments</vt:lpstr>
      <vt:lpstr>Acknowledgments</vt:lpstr>
      <vt:lpstr>Acknowledgments</vt:lpstr>
      <vt:lpstr>PowerPoint Presentation</vt:lpstr>
      <vt:lpstr>SAFARI Newsletter April 2020 Edition</vt:lpstr>
      <vt:lpstr>SAFARI Newsletter January 2021 Edition</vt:lpstr>
      <vt:lpstr>Future Computing Platforms  Challenges and Opportunities </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PowerPoint Presentation</vt:lpstr>
      <vt:lpstr>SAFARI Newsletter January 2021 Edition</vt:lpstr>
      <vt:lpstr>Principle: Teaching and Research</vt:lpstr>
      <vt:lpstr>Principle: Insight and Ideas</vt:lpstr>
      <vt:lpstr>Research &amp; Teaching: Some Overview Talks</vt:lpstr>
      <vt:lpstr>An Interview on Research and Education</vt:lpstr>
      <vt:lpstr>More Thoughts and Suggestions</vt:lpstr>
      <vt:lpstr>Referenced Papers, Talks, Artifacts</vt:lpstr>
      <vt:lpstr>Readings, Videos, Reference Materials</vt:lpstr>
      <vt:lpstr>Research &amp; Teaching: Some Overview Talks</vt:lpstr>
      <vt:lpstr>Accelerated Memory Course (~6.5 hours)</vt:lpstr>
      <vt:lpstr>Longer Memory Course (~18 hours)</vt:lpstr>
      <vt:lpstr>An Interview on Research and Education</vt:lpstr>
      <vt:lpstr>More Thoughts and Suggestions</vt:lpstr>
      <vt:lpstr>Reference Overview Paper</vt:lpstr>
      <vt:lpstr>Reference Overview Paper I</vt:lpstr>
      <vt:lpstr>Reference Overview Paper II</vt:lpstr>
      <vt:lpstr>Reference Overview Paper III</vt:lpstr>
      <vt:lpstr>Reference Overview Paper IV</vt:lpstr>
      <vt:lpstr>Reference Overview Paper V</vt:lpstr>
      <vt:lpstr>Reference Overview Paper VI</vt:lpstr>
      <vt:lpstr>Reference Overview Paper VII</vt:lpstr>
      <vt:lpstr>Reference Overview Paper VIII</vt:lpstr>
      <vt:lpstr>Related Videos and Course Materials (I)</vt:lpstr>
      <vt:lpstr>Related Videos and Course Materials (II)</vt:lpstr>
      <vt:lpstr>Some Open Source Tools (I)</vt:lpstr>
      <vt:lpstr>Some Open Source Tools (II)</vt:lpstr>
      <vt:lpstr>More Open Source Tools (III)</vt:lpstr>
      <vt:lpstr>PowerPoint Presentation</vt:lpstr>
      <vt:lpstr>Referenced Papers, Talks, Artifacts</vt:lpstr>
      <vt:lpstr>An Interview on Research and Education</vt:lpstr>
      <vt:lpstr>More Thoughts and Suggestions</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2850</cp:revision>
  <cp:lastPrinted>2017-09-14T13:39:03Z</cp:lastPrinted>
  <dcterms:created xsi:type="dcterms:W3CDTF">2010-10-08T20:41:54Z</dcterms:created>
  <dcterms:modified xsi:type="dcterms:W3CDTF">2021-05-16T20:10:30Z</dcterms:modified>
</cp:coreProperties>
</file>